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omments/comment8.xml" ContentType="application/vnd.openxmlformats-officedocument.presentationml.comments+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s/comment6.xml" ContentType="application/vnd.openxmlformats-officedocument.presentationml.comments+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comments/comment13.xml" ContentType="application/vnd.openxmlformats-officedocument.presentationml.comments+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comments/comment4.xml" ContentType="application/vnd.openxmlformats-officedocument.presentationml.comments+xml"/>
  <Override PartName="/ppt/notesSlides/notesSlide14.xml" ContentType="application/vnd.openxmlformats-officedocument.presentationml.notesSlide+xml"/>
  <Override PartName="/ppt/comments/comment11.xml" ContentType="application/vnd.openxmlformats-officedocument.presentationml.comments+xml"/>
  <Override PartName="/ppt/notesSlides/notesSlide23.xml" ContentType="application/vnd.openxmlformats-officedocument.presentationml.notesSlide+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comments/comment7.xml" ContentType="application/vnd.openxmlformats-officedocument.presentationml.comments+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comments/comment5.xml" ContentType="application/vnd.openxmlformats-officedocument.presentationml.comments+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comments/comment14.xml" ContentType="application/vnd.openxmlformats-officedocument.presentationml.comment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comments/comment3.xml" ContentType="application/vnd.openxmlformats-officedocument.presentationml.comments+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comments/comment12.xml" ContentType="application/vnd.openxmlformats-officedocument.presentationml.comments+xml"/>
  <Override PartName="/ppt/comments/comment1.xml" ContentType="application/vnd.openxmlformats-officedocument.presentationml.comments+xml"/>
  <Override PartName="/ppt/notesSlides/notesSlide8.xml" ContentType="application/vnd.openxmlformats-officedocument.presentationml.notesSlide+xml"/>
  <Override PartName="/ppt/notesSlides/notesSlide11.xml" ContentType="application/vnd.openxmlformats-officedocument.presentationml.notesSlide+xml"/>
  <Override PartName="/ppt/comments/comment10.xml" ContentType="application/vnd.openxmlformats-officedocument.presentationml.comments+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8"/>
  </p:notesMasterIdLst>
  <p:handoutMasterIdLst>
    <p:handoutMasterId r:id="rId29"/>
  </p:handoutMasterIdLst>
  <p:sldIdLst>
    <p:sldId id="256" r:id="rId2"/>
    <p:sldId id="257" r:id="rId3"/>
    <p:sldId id="258" r:id="rId4"/>
    <p:sldId id="261" r:id="rId5"/>
    <p:sldId id="287" r:id="rId6"/>
    <p:sldId id="286" r:id="rId7"/>
    <p:sldId id="262" r:id="rId8"/>
    <p:sldId id="275" r:id="rId9"/>
    <p:sldId id="271" r:id="rId10"/>
    <p:sldId id="263" r:id="rId11"/>
    <p:sldId id="274" r:id="rId12"/>
    <p:sldId id="277" r:id="rId13"/>
    <p:sldId id="278" r:id="rId14"/>
    <p:sldId id="276" r:id="rId15"/>
    <p:sldId id="279" r:id="rId16"/>
    <p:sldId id="272" r:id="rId17"/>
    <p:sldId id="280" r:id="rId18"/>
    <p:sldId id="281" r:id="rId19"/>
    <p:sldId id="282" r:id="rId20"/>
    <p:sldId id="273" r:id="rId21"/>
    <p:sldId id="283" r:id="rId22"/>
    <p:sldId id="284" r:id="rId23"/>
    <p:sldId id="285" r:id="rId24"/>
    <p:sldId id="266" r:id="rId25"/>
    <p:sldId id="259" r:id="rId26"/>
    <p:sldId id="260" r:id="rId2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9w" initials="A" lastIdx="15"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00" autoAdjust="0"/>
    <p:restoredTop sz="66038" autoAdjust="0"/>
  </p:normalViewPr>
  <p:slideViewPr>
    <p:cSldViewPr snapToGrid="0" snapToObjects="1">
      <p:cViewPr varScale="1">
        <p:scale>
          <a:sx n="65" d="100"/>
          <a:sy n="65" d="100"/>
        </p:scale>
        <p:origin x="-3006" y="-96"/>
      </p:cViewPr>
      <p:guideLst>
        <p:guide orient="horz" pos="827"/>
        <p:guide pos="361"/>
      </p:guideLst>
    </p:cSldViewPr>
  </p:slideViewPr>
  <p:notesTextViewPr>
    <p:cViewPr>
      <p:scale>
        <a:sx n="100" d="100"/>
        <a:sy n="100" d="100"/>
      </p:scale>
      <p:origin x="0" y="0"/>
    </p:cViewPr>
  </p:notesTextViewPr>
  <p:sorterViewPr>
    <p:cViewPr>
      <p:scale>
        <a:sx n="75" d="100"/>
        <a:sy n="75"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6-04-12T10:15:48.449" idx="1">
    <p:pos x="2585" y="455"/>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6-04-12T10:20:30.988" idx="11">
    <p:pos x="4635" y="455"/>
    <p:text>H2</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6-04-12T10:21:29.315" idx="12">
    <p:pos x="5050" y="455"/>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6-04-12T10:22:24.311" idx="13">
    <p:pos x="3469" y="455"/>
    <p:text>H1</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6-04-12T10:22:45.147" idx="14">
    <p:pos x="1299" y="455"/>
    <p:text>H1</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6-04-12T10:22:54.745" idx="15">
    <p:pos x="3751" y="455"/>
    <p:text>H1</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6-04-12T10:15:58.099" idx="2">
    <p:pos x="1594" y="455"/>
    <p:text>H1</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6-04-12T10:16:05.412" idx="3">
    <p:pos x="4246" y="455"/>
    <p:text>H1</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6-04-12T10:16:18.851" idx="4">
    <p:pos x="4233" y="455"/>
    <p:text>H1</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6-04-12T10:16:56.914" idx="5">
    <p:pos x="4635" y="455"/>
    <p:text>H1</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6-04-12T10:17:13.131" idx="6">
    <p:pos x="2036" y="455"/>
    <p:text>H1</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6-04-12T10:17:53.650" idx="8">
    <p:pos x="3137" y="551"/>
    <p:text>H1</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6-04-12T10:18:44.117" idx="9">
    <p:pos x="3188" y="455"/>
    <p:text>H1</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6-04-12T10:19:28.312" idx="10">
    <p:pos x="2170" y="455"/>
    <p:text>H2</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48665D8-C10E-9C46-8783-A12B3CD6100C}" type="datetimeFigureOut">
              <a:rPr lang="en-US" smtClean="0"/>
              <a:pPr/>
              <a:t>4/25/2016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0FA14F0-1295-094D-9000-E461C7564EC6}" type="slidenum">
              <a:rPr lang="en-US" smtClean="0"/>
              <a:pPr/>
              <a:t>‹#›</a:t>
            </a:fld>
            <a:endParaRPr lang="en-US"/>
          </a:p>
        </p:txBody>
      </p:sp>
    </p:spTree>
    <p:extLst>
      <p:ext uri="{BB962C8B-B14F-4D97-AF65-F5344CB8AC3E}">
        <p14:creationId xmlns:p14="http://schemas.microsoft.com/office/powerpoint/2010/main" xmlns=""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4BC101-12CB-45ED-A75F-B426B780A662}" type="datetimeFigureOut">
              <a:rPr lang="en-US" smtClean="0"/>
              <a:pPr/>
              <a:t>4/25/2016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5F40EC-4A45-4BA0-88E8-AEAD7F90807E}" type="slidenum">
              <a:rPr lang="en-US" smtClean="0"/>
              <a:pPr/>
              <a:t>‹#›</a:t>
            </a:fld>
            <a:endParaRPr lang="en-US"/>
          </a:p>
        </p:txBody>
      </p:sp>
    </p:spTree>
    <p:extLst>
      <p:ext uri="{BB962C8B-B14F-4D97-AF65-F5344CB8AC3E}">
        <p14:creationId xmlns:p14="http://schemas.microsoft.com/office/powerpoint/2010/main" xmlns=""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This use case </a:t>
            </a:r>
            <a:r>
              <a:rPr lang="en-US" sz="1200" kern="1200" dirty="0" smtClean="0">
                <a:solidFill>
                  <a:schemeClr val="tx1"/>
                </a:solidFill>
                <a:latin typeface="+mn-lt"/>
                <a:ea typeface="+mn-ea"/>
                <a:cs typeface="+mn-cs"/>
              </a:rPr>
              <a:t>involves receiving </a:t>
            </a:r>
            <a:r>
              <a:rPr lang="en-US" sz="1200" kern="1200" dirty="0" smtClean="0">
                <a:solidFill>
                  <a:schemeClr val="tx1"/>
                </a:solidFill>
                <a:latin typeface="+mn-lt"/>
                <a:ea typeface="+mn-ea"/>
                <a:cs typeface="+mn-cs"/>
              </a:rPr>
              <a:t>items from </a:t>
            </a:r>
            <a:r>
              <a:rPr lang="en-US" sz="1200" kern="1200" dirty="0" smtClean="0">
                <a:solidFill>
                  <a:schemeClr val="tx1"/>
                </a:solidFill>
                <a:latin typeface="+mn-lt"/>
                <a:ea typeface="+mn-ea"/>
                <a:cs typeface="+mn-cs"/>
              </a:rPr>
              <a:t>a supplier </a:t>
            </a:r>
            <a:r>
              <a:rPr lang="en-US" sz="1200" kern="1200" dirty="0" smtClean="0">
                <a:solidFill>
                  <a:schemeClr val="tx1"/>
                </a:solidFill>
                <a:latin typeface="+mn-lt"/>
                <a:ea typeface="+mn-ea"/>
                <a:cs typeface="+mn-cs"/>
              </a:rPr>
              <a:t>that </a:t>
            </a:r>
            <a:r>
              <a:rPr lang="en-US" sz="1200" kern="1200" dirty="0" smtClean="0">
                <a:solidFill>
                  <a:schemeClr val="tx1"/>
                </a:solidFill>
                <a:latin typeface="+mn-lt"/>
                <a:ea typeface="+mn-ea"/>
                <a:cs typeface="+mn-cs"/>
              </a:rPr>
              <a:t>you want </a:t>
            </a:r>
            <a:r>
              <a:rPr lang="en-US" sz="1200" kern="1200" dirty="0" smtClean="0">
                <a:solidFill>
                  <a:schemeClr val="tx1"/>
                </a:solidFill>
                <a:latin typeface="+mn-lt"/>
                <a:ea typeface="+mn-ea"/>
                <a:cs typeface="+mn-cs"/>
              </a:rPr>
              <a:t>to serialize and track as serialized inventory before consumption in the production process.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supplier sends the goods and delivery notes to the company. The company </a:t>
            </a:r>
            <a:r>
              <a:rPr lang="en-US" sz="1200" kern="1200" dirty="0" smtClean="0">
                <a:solidFill>
                  <a:schemeClr val="tx1"/>
                </a:solidFill>
                <a:latin typeface="+mn-lt"/>
                <a:ea typeface="+mn-ea"/>
                <a:cs typeface="+mn-cs"/>
              </a:rPr>
              <a:t>performs the following </a:t>
            </a:r>
            <a:r>
              <a:rPr lang="en-US" sz="1200" kern="1200" dirty="0" smtClean="0">
                <a:solidFill>
                  <a:schemeClr val="tx1"/>
                </a:solidFill>
                <a:latin typeface="+mn-lt"/>
                <a:ea typeface="+mn-ea"/>
                <a:cs typeface="+mn-cs"/>
              </a:rPr>
              <a:t>process for receiving items:</a:t>
            </a:r>
          </a:p>
          <a:p>
            <a:pPr marL="182880" lvl="0" indent="-182880">
              <a:buFont typeface="+mj-lt"/>
              <a:buAutoNum type="arabicPeriod"/>
            </a:pPr>
            <a:r>
              <a:rPr lang="en-US" sz="1200" kern="1200" dirty="0" smtClean="0">
                <a:solidFill>
                  <a:schemeClr val="tx1"/>
                </a:solidFill>
                <a:latin typeface="+mn-lt"/>
                <a:ea typeface="+mn-ea"/>
                <a:cs typeface="+mn-cs"/>
              </a:rPr>
              <a:t>Create a PO shipper to record the receiving item number, quantity, lot/serial number, and other data.</a:t>
            </a:r>
          </a:p>
          <a:p>
            <a:pPr marL="182880" lvl="0" indent="-182880">
              <a:buFont typeface="+mj-lt"/>
              <a:buAutoNum type="arabicPeriod"/>
            </a:pPr>
            <a:r>
              <a:rPr lang="en-US" sz="1200" kern="1200" dirty="0" smtClean="0">
                <a:solidFill>
                  <a:schemeClr val="tx1"/>
                </a:solidFill>
                <a:latin typeface="+mn-lt"/>
                <a:ea typeface="+mn-ea"/>
                <a:cs typeface="+mn-cs"/>
              </a:rPr>
              <a:t>Unload the goods according to the pending PO shipper and generate pack serial IDs based on the defined packaging structures. </a:t>
            </a:r>
          </a:p>
          <a:p>
            <a:pPr marL="182880" lvl="0" indent="-182880">
              <a:buFont typeface="+mj-lt"/>
              <a:buAutoNum type="arabicPeriod"/>
            </a:pPr>
            <a:r>
              <a:rPr lang="en-US" sz="1200" kern="1200" dirty="0" smtClean="0">
                <a:solidFill>
                  <a:schemeClr val="tx1"/>
                </a:solidFill>
                <a:latin typeface="+mn-lt"/>
                <a:ea typeface="+mn-ea"/>
                <a:cs typeface="+mn-cs"/>
              </a:rPr>
              <a:t>Print the serialized labels and apply the labels on the pack.</a:t>
            </a:r>
          </a:p>
          <a:p>
            <a:pPr marL="182880" lvl="0" indent="-182880">
              <a:buFont typeface="+mj-lt"/>
              <a:buAutoNum type="arabicPeriod"/>
            </a:pPr>
            <a:r>
              <a:rPr lang="en-US" sz="1200" kern="1200" dirty="0" smtClean="0">
                <a:solidFill>
                  <a:schemeClr val="tx1"/>
                </a:solidFill>
                <a:latin typeface="+mn-lt"/>
                <a:ea typeface="+mn-ea"/>
                <a:cs typeface="+mn-cs"/>
              </a:rPr>
              <a:t>Match at </a:t>
            </a:r>
            <a:r>
              <a:rPr lang="en-US" sz="1200" kern="1200" dirty="0" smtClean="0">
                <a:solidFill>
                  <a:schemeClr val="tx1"/>
                </a:solidFill>
                <a:latin typeface="+mn-lt"/>
                <a:ea typeface="+mn-ea"/>
                <a:cs typeface="+mn-cs"/>
              </a:rPr>
              <a:t>item-quantity </a:t>
            </a:r>
            <a:r>
              <a:rPr lang="en-US" sz="1200" kern="1200" dirty="0" smtClean="0">
                <a:solidFill>
                  <a:schemeClr val="tx1"/>
                </a:solidFill>
                <a:latin typeface="+mn-lt"/>
                <a:ea typeface="+mn-ea"/>
                <a:cs typeface="+mn-cs"/>
              </a:rPr>
              <a:t>level, and in case of discrepancies, use </a:t>
            </a:r>
            <a:r>
              <a:rPr lang="en-US" sz="1200" kern="1200" dirty="0" smtClean="0">
                <a:solidFill>
                  <a:schemeClr val="tx1"/>
                </a:solidFill>
                <a:latin typeface="+mn-lt"/>
                <a:ea typeface="+mn-ea"/>
                <a:cs typeface="+mn-cs"/>
              </a:rPr>
              <a:t>the PO </a:t>
            </a:r>
            <a:r>
              <a:rPr lang="en-US" sz="1200" kern="1200" dirty="0" smtClean="0">
                <a:solidFill>
                  <a:schemeClr val="tx1"/>
                </a:solidFill>
                <a:latin typeface="+mn-lt"/>
                <a:ea typeface="+mn-ea"/>
                <a:cs typeface="+mn-cs"/>
              </a:rPr>
              <a:t>Discrepancies Report to check the issue.</a:t>
            </a:r>
          </a:p>
          <a:p>
            <a:pPr marL="182880" lvl="0" indent="-182880">
              <a:buFont typeface="+mj-lt"/>
              <a:buAutoNum type="arabicPeriod"/>
            </a:pPr>
            <a:r>
              <a:rPr lang="en-US" sz="1200" kern="1200" dirty="0" smtClean="0">
                <a:solidFill>
                  <a:schemeClr val="tx1"/>
                </a:solidFill>
                <a:latin typeface="+mn-lt"/>
                <a:ea typeface="+mn-ea"/>
                <a:cs typeface="+mn-cs"/>
              </a:rPr>
              <a:t>Confirm the receipts.</a:t>
            </a:r>
          </a:p>
          <a:p>
            <a:pPr marL="182880" indent="-182880">
              <a:buFont typeface="+mj-lt"/>
              <a:buAutoNum type="arabicPeriod"/>
            </a:pPr>
            <a:r>
              <a:rPr lang="en-US" sz="1200" kern="1200" dirty="0" smtClean="0">
                <a:solidFill>
                  <a:schemeClr val="tx1"/>
                </a:solidFill>
                <a:latin typeface="+mn-lt"/>
                <a:ea typeface="+mn-ea"/>
                <a:cs typeface="+mn-cs"/>
              </a:rPr>
              <a:t>Move the serialized inventory </a:t>
            </a:r>
            <a:r>
              <a:rPr lang="en-US" sz="1200" kern="1200" dirty="0" smtClean="0">
                <a:solidFill>
                  <a:schemeClr val="tx1"/>
                </a:solidFill>
                <a:latin typeface="+mn-lt"/>
                <a:ea typeface="+mn-ea"/>
                <a:cs typeface="+mn-cs"/>
              </a:rPr>
              <a:t>to the </a:t>
            </a:r>
            <a:r>
              <a:rPr lang="en-US" sz="1200" kern="1200" dirty="0" smtClean="0">
                <a:solidFill>
                  <a:schemeClr val="tx1"/>
                </a:solidFill>
                <a:latin typeface="+mn-lt"/>
                <a:ea typeface="+mn-ea"/>
                <a:cs typeface="+mn-cs"/>
              </a:rPr>
              <a:t>inventory location.</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PO Shipper Maintenance (5.13.14) to manually record item numbers, quantities, and lot numbers from formal shipping documents or supplier packing lists. You can also use PO Shipper Maintenance to receive consolidated packing lists.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For this scenario, you manually create a shipper in PO Shipper Maintenance. If you import an Advanced Ship Notice (ASN), the shipper is created automatically. </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Pending PO Shipper Unload (5.13.12.13) to capture information </a:t>
            </a:r>
            <a:r>
              <a:rPr lang="en-US" sz="1200" kern="1200" dirty="0" smtClean="0">
                <a:solidFill>
                  <a:schemeClr val="tx1"/>
                </a:solidFill>
                <a:latin typeface="+mn-lt"/>
                <a:ea typeface="+mn-ea"/>
                <a:cs typeface="+mn-cs"/>
              </a:rPr>
              <a:t>from physically </a:t>
            </a:r>
            <a:r>
              <a:rPr lang="en-US" sz="1200" kern="1200" dirty="0" smtClean="0">
                <a:solidFill>
                  <a:schemeClr val="tx1"/>
                </a:solidFill>
                <a:latin typeface="+mn-lt"/>
                <a:ea typeface="+mn-ea"/>
                <a:cs typeface="+mn-cs"/>
              </a:rPr>
              <a:t>received goods by packing slip or by PO shipper </a:t>
            </a:r>
            <a:r>
              <a:rPr lang="en-US" sz="1200" kern="1200" dirty="0" smtClean="0">
                <a:solidFill>
                  <a:schemeClr val="tx1"/>
                </a:solidFill>
                <a:latin typeface="+mn-lt"/>
                <a:ea typeface="+mn-ea"/>
                <a:cs typeface="+mn-cs"/>
              </a:rPr>
              <a:t>ID, </a:t>
            </a:r>
            <a:r>
              <a:rPr lang="en-US" sz="1200" kern="1200" dirty="0" smtClean="0">
                <a:solidFill>
                  <a:schemeClr val="tx1"/>
                </a:solidFill>
                <a:latin typeface="+mn-lt"/>
                <a:ea typeface="+mn-ea"/>
                <a:cs typeface="+mn-cs"/>
              </a:rPr>
              <a:t>without confirming the receipt in inventory. </a:t>
            </a:r>
          </a:p>
          <a:p>
            <a:endParaRPr lang="en-US"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Note</a:t>
            </a:r>
            <a:r>
              <a:rPr lang="en-US" sz="1200" kern="1200" dirty="0" smtClean="0">
                <a:solidFill>
                  <a:schemeClr val="tx1"/>
                </a:solidFill>
                <a:latin typeface="+mn-lt"/>
                <a:ea typeface="+mn-ea"/>
                <a:cs typeface="+mn-cs"/>
              </a:rPr>
              <a:t>: It is possible for multiple users to unload at the same time for the same packing slip or PO shipper ID; however, only one user can confirm the shipper. The system displays an error when a user attempts to confirm the shipper and other users are unloading goods.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You can confirm the shipper using Pending PO Shipper Unload when the system successfully matches the supplier and ship-to as defined in Match Level Maintenance.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For this example, you use a single-level packaging for the bottle item 90017. The system generates the serial ID for the unit pack.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Print the labels for the packs based on the generated serial IDs. You can use Label Print by Serial ID (3.3.2) or Bulk Label Print (3.3.3) to print the labels.</a:t>
            </a:r>
          </a:p>
          <a:p>
            <a:endParaRPr lang="en-US"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Note</a:t>
            </a:r>
            <a:r>
              <a:rPr lang="en-US" sz="1200" kern="1200" dirty="0" smtClean="0">
                <a:solidFill>
                  <a:schemeClr val="tx1"/>
                </a:solidFill>
                <a:latin typeface="+mn-lt"/>
                <a:ea typeface="+mn-ea"/>
                <a:cs typeface="+mn-cs"/>
              </a:rPr>
              <a:t>: Make sure that you have installed the Label Printing Service module in the system. </a:t>
            </a:r>
            <a:r>
              <a:rPr lang="en-US" sz="1200" kern="1200" dirty="0" smtClean="0">
                <a:solidFill>
                  <a:schemeClr val="tx1"/>
                </a:solidFill>
                <a:latin typeface="+mn-lt"/>
                <a:ea typeface="+mn-ea"/>
                <a:cs typeface="+mn-cs"/>
              </a:rPr>
              <a:t>Otherwise, </a:t>
            </a:r>
            <a:r>
              <a:rPr lang="en-US" sz="1200" kern="1200" dirty="0" smtClean="0">
                <a:solidFill>
                  <a:schemeClr val="tx1"/>
                </a:solidFill>
                <a:latin typeface="+mn-lt"/>
                <a:ea typeface="+mn-ea"/>
                <a:cs typeface="+mn-cs"/>
              </a:rPr>
              <a:t>you cannot use the label printing programs and print the labels from the system.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PO Shipper Receipt (5.13.20) to receive items into inventory based on a supplier shipper. The receipt records </a:t>
            </a:r>
            <a:r>
              <a:rPr lang="en-US" sz="1200" kern="1200" dirty="0" smtClean="0">
                <a:solidFill>
                  <a:schemeClr val="tx1"/>
                </a:solidFill>
                <a:latin typeface="+mn-lt"/>
                <a:ea typeface="+mn-ea"/>
                <a:cs typeface="+mn-cs"/>
              </a:rPr>
              <a:t>indicate that </a:t>
            </a:r>
            <a:r>
              <a:rPr lang="en-US" sz="1200" kern="1200" dirty="0" smtClean="0">
                <a:solidFill>
                  <a:schemeClr val="tx1"/>
                </a:solidFill>
                <a:latin typeface="+mn-lt"/>
                <a:ea typeface="+mn-ea"/>
                <a:cs typeface="+mn-cs"/>
              </a:rPr>
              <a:t>the supplier has fulfilled a commitment for the release by delivering materials, and updates the cumulative quantity.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For this scenario, you match packaging at item/lot and quantities level. </a:t>
            </a:r>
            <a:r>
              <a:rPr lang="en-US" sz="1200" kern="1200" dirty="0" smtClean="0">
                <a:solidFill>
                  <a:schemeClr val="tx1"/>
                </a:solidFill>
                <a:latin typeface="+mn-lt"/>
                <a:ea typeface="+mn-ea"/>
                <a:cs typeface="+mn-cs"/>
              </a:rPr>
              <a:t>The</a:t>
            </a:r>
            <a:r>
              <a:rPr lang="en-US" sz="1200" kern="1200" baseline="0" dirty="0" smtClean="0">
                <a:solidFill>
                  <a:schemeClr val="tx1"/>
                </a:solidFill>
                <a:latin typeface="+mn-lt"/>
                <a:ea typeface="+mn-ea"/>
                <a:cs typeface="+mn-cs"/>
              </a:rPr>
              <a:t> m</a:t>
            </a:r>
            <a:r>
              <a:rPr lang="en-US" sz="1200" kern="1200" dirty="0" smtClean="0">
                <a:solidFill>
                  <a:schemeClr val="tx1"/>
                </a:solidFill>
                <a:latin typeface="+mn-lt"/>
                <a:ea typeface="+mn-ea"/>
                <a:cs typeface="+mn-cs"/>
              </a:rPr>
              <a:t>atching </a:t>
            </a:r>
            <a:r>
              <a:rPr lang="en-US" sz="1200" kern="1200" dirty="0" smtClean="0">
                <a:solidFill>
                  <a:schemeClr val="tx1"/>
                </a:solidFill>
                <a:latin typeface="+mn-lt"/>
                <a:ea typeface="+mn-ea"/>
                <a:cs typeface="+mn-cs"/>
              </a:rPr>
              <a:t>is successful if the item number of the unloaded goods and lot quantity of each PO line are consistent with the </a:t>
            </a:r>
            <a:r>
              <a:rPr lang="en-US" sz="1200" kern="1200" dirty="0" smtClean="0">
                <a:solidFill>
                  <a:schemeClr val="tx1"/>
                </a:solidFill>
                <a:latin typeface="+mn-lt"/>
                <a:ea typeface="+mn-ea"/>
                <a:cs typeface="+mn-cs"/>
              </a:rPr>
              <a:t>information </a:t>
            </a:r>
            <a:r>
              <a:rPr lang="en-US" sz="1200" kern="1200" dirty="0" smtClean="0">
                <a:solidFill>
                  <a:schemeClr val="tx1"/>
                </a:solidFill>
                <a:latin typeface="+mn-lt"/>
                <a:ea typeface="+mn-ea"/>
                <a:cs typeface="+mn-cs"/>
              </a:rPr>
              <a:t>in the shipper.</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If you receive the goods at the inspection location first, after inspection you can use the Pack </a:t>
            </a:r>
            <a:r>
              <a:rPr lang="en-US" sz="1200" kern="1200" dirty="0" smtClean="0">
                <a:solidFill>
                  <a:schemeClr val="tx1"/>
                </a:solidFill>
                <a:latin typeface="+mn-lt"/>
                <a:ea typeface="+mn-ea"/>
                <a:cs typeface="+mn-cs"/>
              </a:rPr>
              <a:t>Transfer </a:t>
            </a:r>
            <a:r>
              <a:rPr lang="en-US" sz="1200" kern="1200" dirty="0" smtClean="0">
                <a:solidFill>
                  <a:schemeClr val="tx1"/>
                </a:solidFill>
                <a:latin typeface="+mn-lt"/>
                <a:ea typeface="+mn-ea"/>
                <a:cs typeface="+mn-cs"/>
              </a:rPr>
              <a:t>(3.17.7) function to move the serialized packs to another location.</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Serialized Inventory Report (3.17.22.1) to view the received </a:t>
            </a:r>
            <a:r>
              <a:rPr lang="en-US" sz="1200" kern="1200" dirty="0" smtClean="0">
                <a:solidFill>
                  <a:schemeClr val="tx1"/>
                </a:solidFill>
                <a:latin typeface="+mn-lt"/>
                <a:ea typeface="+mn-ea"/>
                <a:cs typeface="+mn-cs"/>
              </a:rPr>
              <a:t>inventory.</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You </a:t>
            </a:r>
            <a:r>
              <a:rPr lang="en-US" sz="1200" kern="1200" dirty="0" smtClean="0">
                <a:solidFill>
                  <a:schemeClr val="tx1"/>
                </a:solidFill>
                <a:latin typeface="+mn-lt"/>
                <a:ea typeface="+mn-ea"/>
                <a:cs typeface="+mn-cs"/>
              </a:rPr>
              <a:t>can see the serial ID and </a:t>
            </a:r>
            <a:r>
              <a:rPr lang="en-US" sz="1200" kern="1200" dirty="0" smtClean="0">
                <a:solidFill>
                  <a:schemeClr val="tx1"/>
                </a:solidFill>
                <a:latin typeface="+mn-lt"/>
                <a:ea typeface="+mn-ea"/>
                <a:cs typeface="+mn-cs"/>
              </a:rPr>
              <a:t>stage,</a:t>
            </a:r>
            <a:r>
              <a:rPr lang="en-US" sz="1200" kern="1200" baseline="0" dirty="0" smtClean="0">
                <a:solidFill>
                  <a:schemeClr val="tx1"/>
                </a:solidFill>
                <a:latin typeface="+mn-lt"/>
                <a:ea typeface="+mn-ea"/>
                <a:cs typeface="+mn-cs"/>
              </a:rPr>
              <a:t> which is</a:t>
            </a:r>
            <a:r>
              <a:rPr lang="en-US" sz="1200" kern="1200" dirty="0" smtClean="0">
                <a:solidFill>
                  <a:schemeClr val="tx1"/>
                </a:solidFill>
                <a:latin typeface="+mn-lt"/>
                <a:ea typeface="+mn-ea"/>
                <a:cs typeface="+mn-cs"/>
              </a:rPr>
              <a:t> </a:t>
            </a:r>
            <a:r>
              <a:rPr lang="en-US" sz="1200" kern="1200" dirty="0" smtClean="0">
                <a:solidFill>
                  <a:schemeClr val="tx1"/>
                </a:solidFill>
                <a:latin typeface="+mn-lt"/>
                <a:ea typeface="+mn-ea"/>
                <a:cs typeface="+mn-cs"/>
              </a:rPr>
              <a:t>Active.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In this scenario, the supplier sends the goods and Advanced Ship Notice (ASN) to the company.  The company </a:t>
            </a:r>
            <a:r>
              <a:rPr lang="en-US" sz="1200" kern="1200" dirty="0" smtClean="0">
                <a:solidFill>
                  <a:schemeClr val="tx1"/>
                </a:solidFill>
                <a:latin typeface="+mn-lt"/>
                <a:ea typeface="+mn-ea"/>
                <a:cs typeface="+mn-cs"/>
              </a:rPr>
              <a:t>performs</a:t>
            </a:r>
            <a:r>
              <a:rPr lang="en-US" sz="1200" kern="1200" baseline="0" dirty="0" smtClean="0">
                <a:solidFill>
                  <a:schemeClr val="tx1"/>
                </a:solidFill>
                <a:latin typeface="+mn-lt"/>
                <a:ea typeface="+mn-ea"/>
                <a:cs typeface="+mn-cs"/>
              </a:rPr>
              <a:t> the </a:t>
            </a:r>
            <a:r>
              <a:rPr lang="en-US" sz="1200" kern="1200" dirty="0" smtClean="0">
                <a:solidFill>
                  <a:schemeClr val="tx1"/>
                </a:solidFill>
                <a:latin typeface="+mn-lt"/>
                <a:ea typeface="+mn-ea"/>
                <a:cs typeface="+mn-cs"/>
              </a:rPr>
              <a:t>following </a:t>
            </a:r>
            <a:r>
              <a:rPr lang="en-US" sz="1200" kern="1200" dirty="0" smtClean="0">
                <a:solidFill>
                  <a:schemeClr val="tx1"/>
                </a:solidFill>
                <a:latin typeface="+mn-lt"/>
                <a:ea typeface="+mn-ea"/>
                <a:cs typeface="+mn-cs"/>
              </a:rPr>
              <a:t>process for receiving the pack or case:</a:t>
            </a:r>
          </a:p>
          <a:p>
            <a:pPr marL="182880" lvl="0" indent="-182880">
              <a:buFont typeface="+mj-lt"/>
              <a:buAutoNum type="arabicPeriod"/>
            </a:pPr>
            <a:r>
              <a:rPr lang="en-US" sz="1200" kern="1200" dirty="0" smtClean="0">
                <a:solidFill>
                  <a:schemeClr val="tx1"/>
                </a:solidFill>
                <a:latin typeface="+mn-lt"/>
                <a:ea typeface="+mn-ea"/>
                <a:cs typeface="+mn-cs"/>
              </a:rPr>
              <a:t>Import the ASN and generate the PO shipper to record the receiving pallet or container ID, item number, quantity, lot/serial number, and other data.</a:t>
            </a:r>
          </a:p>
          <a:p>
            <a:pPr marL="182880" lvl="0" indent="-182880">
              <a:buFont typeface="+mj-lt"/>
              <a:buAutoNum type="arabicPeriod"/>
            </a:pPr>
            <a:r>
              <a:rPr lang="en-US" sz="1200" kern="1200" dirty="0" smtClean="0">
                <a:solidFill>
                  <a:schemeClr val="tx1"/>
                </a:solidFill>
                <a:latin typeface="+mn-lt"/>
                <a:ea typeface="+mn-ea"/>
                <a:cs typeface="+mn-cs"/>
              </a:rPr>
              <a:t>Unload the goods according to the pending PO shipper and scan the pallet or container serial ID. </a:t>
            </a:r>
          </a:p>
          <a:p>
            <a:pPr marL="182880" lvl="0" indent="-182880">
              <a:buFont typeface="+mj-lt"/>
              <a:buAutoNum type="arabicPeriod"/>
            </a:pPr>
            <a:r>
              <a:rPr lang="en-US" sz="1200" kern="1200" dirty="0" smtClean="0">
                <a:solidFill>
                  <a:schemeClr val="tx1"/>
                </a:solidFill>
                <a:latin typeface="+mn-lt"/>
                <a:ea typeface="+mn-ea"/>
                <a:cs typeface="+mn-cs"/>
              </a:rPr>
              <a:t>Match at master pack level, and in case of discrepancies, </a:t>
            </a:r>
            <a:r>
              <a:rPr lang="en-US" sz="1200" kern="1200" dirty="0" smtClean="0">
                <a:solidFill>
                  <a:schemeClr val="tx1"/>
                </a:solidFill>
                <a:latin typeface="+mn-lt"/>
                <a:ea typeface="+mn-ea"/>
                <a:cs typeface="+mn-cs"/>
              </a:rPr>
              <a:t>use the </a:t>
            </a:r>
            <a:r>
              <a:rPr lang="en-US" sz="1200" kern="1200" dirty="0" smtClean="0">
                <a:solidFill>
                  <a:schemeClr val="tx1"/>
                </a:solidFill>
                <a:latin typeface="+mn-lt"/>
                <a:ea typeface="+mn-ea"/>
                <a:cs typeface="+mn-cs"/>
              </a:rPr>
              <a:t>PO Discrepancies Report to check the issue.</a:t>
            </a:r>
          </a:p>
          <a:p>
            <a:pPr marL="182880" lvl="0" indent="-182880">
              <a:buFont typeface="+mj-lt"/>
              <a:buAutoNum type="arabicPeriod"/>
            </a:pPr>
            <a:r>
              <a:rPr lang="en-US" sz="1200" kern="1200" dirty="0" smtClean="0">
                <a:solidFill>
                  <a:schemeClr val="tx1"/>
                </a:solidFill>
                <a:latin typeface="+mn-lt"/>
                <a:ea typeface="+mn-ea"/>
                <a:cs typeface="+mn-cs"/>
              </a:rPr>
              <a:t>Confirm the receipts.</a:t>
            </a:r>
          </a:p>
          <a:p>
            <a:pPr marL="182880" lvl="0" indent="-182880">
              <a:buFont typeface="+mj-lt"/>
              <a:buAutoNum type="arabicPeriod"/>
            </a:pPr>
            <a:r>
              <a:rPr lang="en-US" sz="1200" kern="1200" dirty="0" smtClean="0">
                <a:solidFill>
                  <a:schemeClr val="tx1"/>
                </a:solidFill>
                <a:latin typeface="+mn-lt"/>
                <a:ea typeface="+mn-ea"/>
                <a:cs typeface="+mn-cs"/>
              </a:rPr>
              <a:t>Move the serialized inventory to the inventory location.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After importing the ASN from the supplier, the system generates the PO container and PO shipper records, which include </a:t>
            </a:r>
            <a:r>
              <a:rPr lang="en-US" sz="1200" kern="1200" dirty="0" smtClean="0">
                <a:solidFill>
                  <a:schemeClr val="tx1"/>
                </a:solidFill>
                <a:latin typeface="+mn-lt"/>
                <a:ea typeface="+mn-ea"/>
                <a:cs typeface="+mn-cs"/>
              </a:rPr>
              <a:t>the container </a:t>
            </a:r>
            <a:r>
              <a:rPr lang="en-US" sz="1200" kern="1200" dirty="0" smtClean="0">
                <a:solidFill>
                  <a:schemeClr val="tx1"/>
                </a:solidFill>
                <a:latin typeface="+mn-lt"/>
                <a:ea typeface="+mn-ea"/>
                <a:cs typeface="+mn-cs"/>
              </a:rPr>
              <a:t>ID, item number, lot number, quantities, and other information.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Pending PO Shipper Unload to capture information </a:t>
            </a:r>
            <a:r>
              <a:rPr lang="en-US" sz="1200" kern="1200" dirty="0" smtClean="0">
                <a:solidFill>
                  <a:schemeClr val="tx1"/>
                </a:solidFill>
                <a:latin typeface="+mn-lt"/>
                <a:ea typeface="+mn-ea"/>
                <a:cs typeface="+mn-cs"/>
              </a:rPr>
              <a:t>for physically </a:t>
            </a:r>
            <a:r>
              <a:rPr lang="en-US" sz="1200" kern="1200" dirty="0" smtClean="0">
                <a:solidFill>
                  <a:schemeClr val="tx1"/>
                </a:solidFill>
                <a:latin typeface="+mn-lt"/>
                <a:ea typeface="+mn-ea"/>
                <a:cs typeface="+mn-cs"/>
              </a:rPr>
              <a:t>received goods by packing slip or by PO shipper </a:t>
            </a:r>
            <a:r>
              <a:rPr lang="en-US" sz="1200" kern="1200" dirty="0" smtClean="0">
                <a:solidFill>
                  <a:schemeClr val="tx1"/>
                </a:solidFill>
                <a:latin typeface="+mn-lt"/>
                <a:ea typeface="+mn-ea"/>
                <a:cs typeface="+mn-cs"/>
              </a:rPr>
              <a:t>ID, </a:t>
            </a:r>
            <a:r>
              <a:rPr lang="en-US" sz="1200" kern="1200" dirty="0" smtClean="0">
                <a:solidFill>
                  <a:schemeClr val="tx1"/>
                </a:solidFill>
                <a:latin typeface="+mn-lt"/>
                <a:ea typeface="+mn-ea"/>
                <a:cs typeface="+mn-cs"/>
              </a:rPr>
              <a:t>without confirming the receipt in inventory.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This example</a:t>
            </a:r>
            <a:r>
              <a:rPr lang="en-US" sz="1200" kern="1200" baseline="0" dirty="0" smtClean="0">
                <a:solidFill>
                  <a:schemeClr val="tx1"/>
                </a:solidFill>
                <a:latin typeface="+mn-lt"/>
                <a:ea typeface="+mn-ea"/>
                <a:cs typeface="+mn-cs"/>
              </a:rPr>
              <a:t> include</a:t>
            </a:r>
            <a:r>
              <a:rPr lang="en-US" sz="1200" kern="1200" dirty="0" smtClean="0">
                <a:solidFill>
                  <a:schemeClr val="tx1"/>
                </a:solidFill>
                <a:latin typeface="+mn-lt"/>
                <a:ea typeface="+mn-ea"/>
                <a:cs typeface="+mn-cs"/>
              </a:rPr>
              <a:t>s </a:t>
            </a:r>
            <a:r>
              <a:rPr lang="en-US" sz="1200" kern="1200" dirty="0" smtClean="0">
                <a:solidFill>
                  <a:schemeClr val="tx1"/>
                </a:solidFill>
                <a:latin typeface="+mn-lt"/>
                <a:ea typeface="+mn-ea"/>
                <a:cs typeface="+mn-cs"/>
              </a:rPr>
              <a:t>a single-level pack, so you scan the serial ID on the pack for the Child Pack serial ID field during the pending PO shipper unload process.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When ASNs are in use, you can compare actual received goods information with the ASN. You can compare at the following levels: </a:t>
            </a:r>
          </a:p>
          <a:p>
            <a:pPr marL="182880" lvl="0" indent="-182880">
              <a:buFont typeface="Arial" pitchFamily="34" charset="0"/>
              <a:buChar char="•"/>
            </a:pPr>
            <a:r>
              <a:rPr lang="en-US" sz="1200" kern="1200" dirty="0" smtClean="0">
                <a:solidFill>
                  <a:schemeClr val="tx1"/>
                </a:solidFill>
                <a:latin typeface="+mn-lt"/>
                <a:ea typeface="+mn-ea"/>
                <a:cs typeface="+mn-cs"/>
              </a:rPr>
              <a:t>Item </a:t>
            </a:r>
          </a:p>
          <a:p>
            <a:pPr marL="182880" lvl="0" indent="-182880">
              <a:buFont typeface="Arial" pitchFamily="34" charset="0"/>
              <a:buChar char="•"/>
            </a:pPr>
            <a:r>
              <a:rPr lang="en-US" sz="1200" kern="1200" dirty="0" smtClean="0">
                <a:solidFill>
                  <a:schemeClr val="tx1"/>
                </a:solidFill>
                <a:latin typeface="+mn-lt"/>
                <a:ea typeface="+mn-ea"/>
                <a:cs typeface="+mn-cs"/>
              </a:rPr>
              <a:t>Item/lot </a:t>
            </a:r>
          </a:p>
          <a:p>
            <a:pPr marL="182880" lvl="0" indent="-182880">
              <a:buFont typeface="Arial" pitchFamily="34" charset="0"/>
              <a:buChar char="•"/>
            </a:pPr>
            <a:r>
              <a:rPr lang="en-US" sz="1200" kern="1200" dirty="0" smtClean="0">
                <a:solidFill>
                  <a:schemeClr val="tx1"/>
                </a:solidFill>
                <a:latin typeface="+mn-lt"/>
                <a:ea typeface="+mn-ea"/>
                <a:cs typeface="+mn-cs"/>
              </a:rPr>
              <a:t>Unit case </a:t>
            </a:r>
          </a:p>
          <a:p>
            <a:pPr marL="182880" lvl="0" indent="-182880">
              <a:buFont typeface="Arial" pitchFamily="34" charset="0"/>
              <a:buChar char="•"/>
            </a:pPr>
            <a:r>
              <a:rPr lang="en-US" sz="1200" kern="1200" dirty="0" smtClean="0">
                <a:solidFill>
                  <a:schemeClr val="tx1"/>
                </a:solidFill>
                <a:latin typeface="+mn-lt"/>
                <a:ea typeface="+mn-ea"/>
                <a:cs typeface="+mn-cs"/>
              </a:rPr>
              <a:t>Unit case/item</a:t>
            </a:r>
          </a:p>
          <a:p>
            <a:pPr marL="182880" lvl="0" indent="-182880">
              <a:buFont typeface="Arial" pitchFamily="34" charset="0"/>
              <a:buChar char="•"/>
            </a:pPr>
            <a:r>
              <a:rPr lang="en-US" sz="1200" kern="1200" dirty="0" smtClean="0">
                <a:solidFill>
                  <a:schemeClr val="tx1"/>
                </a:solidFill>
                <a:latin typeface="+mn-lt"/>
                <a:ea typeface="+mn-ea"/>
                <a:cs typeface="+mn-cs"/>
              </a:rPr>
              <a:t>Master pack </a:t>
            </a:r>
          </a:p>
          <a:p>
            <a:pPr marL="182880" lvl="0" indent="-182880">
              <a:buFont typeface="Arial" pitchFamily="34" charset="0"/>
              <a:buChar char="•"/>
            </a:pPr>
            <a:r>
              <a:rPr lang="en-US" sz="1200" kern="1200" dirty="0" smtClean="0">
                <a:solidFill>
                  <a:schemeClr val="tx1"/>
                </a:solidFill>
                <a:latin typeface="+mn-lt"/>
                <a:ea typeface="+mn-ea"/>
                <a:cs typeface="+mn-cs"/>
              </a:rPr>
              <a:t>Entire pack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In this scenario, the match level is master pack. </a:t>
            </a:r>
            <a:r>
              <a:rPr lang="en-US" sz="1200" kern="1200" dirty="0" smtClean="0">
                <a:solidFill>
                  <a:schemeClr val="tx1"/>
                </a:solidFill>
                <a:latin typeface="+mn-lt"/>
                <a:ea typeface="+mn-ea"/>
                <a:cs typeface="+mn-cs"/>
              </a:rPr>
              <a:t>The</a:t>
            </a:r>
            <a:r>
              <a:rPr lang="en-US" sz="1200" kern="1200" baseline="0" dirty="0" smtClean="0">
                <a:solidFill>
                  <a:schemeClr val="tx1"/>
                </a:solidFill>
                <a:latin typeface="+mn-lt"/>
                <a:ea typeface="+mn-ea"/>
                <a:cs typeface="+mn-cs"/>
              </a:rPr>
              <a:t> m</a:t>
            </a:r>
            <a:r>
              <a:rPr lang="en-US" sz="1200" kern="1200" dirty="0" smtClean="0">
                <a:solidFill>
                  <a:schemeClr val="tx1"/>
                </a:solidFill>
                <a:latin typeface="+mn-lt"/>
                <a:ea typeface="+mn-ea"/>
                <a:cs typeface="+mn-cs"/>
              </a:rPr>
              <a:t>atching </a:t>
            </a:r>
            <a:r>
              <a:rPr lang="en-US" sz="1200" kern="1200" dirty="0" smtClean="0">
                <a:solidFill>
                  <a:schemeClr val="tx1"/>
                </a:solidFill>
                <a:latin typeface="+mn-lt"/>
                <a:ea typeface="+mn-ea"/>
                <a:cs typeface="+mn-cs"/>
              </a:rPr>
              <a:t>is successful if the master serial ID scanned during the </a:t>
            </a:r>
            <a:r>
              <a:rPr lang="en-US" sz="1200" kern="1200" dirty="0" smtClean="0">
                <a:solidFill>
                  <a:schemeClr val="tx1"/>
                </a:solidFill>
                <a:latin typeface="+mn-lt"/>
                <a:ea typeface="+mn-ea"/>
                <a:cs typeface="+mn-cs"/>
              </a:rPr>
              <a:t>unloading </a:t>
            </a:r>
            <a:r>
              <a:rPr lang="en-US" sz="1200" kern="1200" dirty="0" smtClean="0">
                <a:solidFill>
                  <a:schemeClr val="tx1"/>
                </a:solidFill>
                <a:latin typeface="+mn-lt"/>
                <a:ea typeface="+mn-ea"/>
                <a:cs typeface="+mn-cs"/>
              </a:rPr>
              <a:t>process is consistent with the one in the ASN (container ID).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If </a:t>
            </a:r>
            <a:r>
              <a:rPr lang="en-US" sz="1200" kern="1200" dirty="0" smtClean="0">
                <a:solidFill>
                  <a:schemeClr val="tx1"/>
                </a:solidFill>
                <a:latin typeface="+mn-lt"/>
                <a:ea typeface="+mn-ea"/>
                <a:cs typeface="+mn-cs"/>
              </a:rPr>
              <a:t>the matching </a:t>
            </a:r>
            <a:r>
              <a:rPr lang="en-US" sz="1200" kern="1200" dirty="0" smtClean="0">
                <a:solidFill>
                  <a:schemeClr val="tx1"/>
                </a:solidFill>
                <a:latin typeface="+mn-lt"/>
                <a:ea typeface="+mn-ea"/>
                <a:cs typeface="+mn-cs"/>
              </a:rPr>
              <a:t>is performed at this level, </a:t>
            </a:r>
            <a:r>
              <a:rPr lang="en-US" sz="1200" kern="1200" dirty="0" smtClean="0">
                <a:solidFill>
                  <a:schemeClr val="tx1"/>
                </a:solidFill>
                <a:latin typeface="+mn-lt"/>
                <a:ea typeface="+mn-ea"/>
                <a:cs typeface="+mn-cs"/>
              </a:rPr>
              <a:t>the consistency</a:t>
            </a:r>
            <a:r>
              <a:rPr lang="en-US" sz="1200" kern="1200" baseline="0" dirty="0" smtClean="0">
                <a:solidFill>
                  <a:schemeClr val="tx1"/>
                </a:solidFill>
                <a:latin typeface="+mn-lt"/>
                <a:ea typeface="+mn-ea"/>
                <a:cs typeface="+mn-cs"/>
              </a:rPr>
              <a:t> of the </a:t>
            </a:r>
            <a:r>
              <a:rPr lang="en-US" sz="1200" kern="1200" dirty="0" smtClean="0">
                <a:solidFill>
                  <a:schemeClr val="tx1"/>
                </a:solidFill>
                <a:latin typeface="+mn-lt"/>
                <a:ea typeface="+mn-ea"/>
                <a:cs typeface="+mn-cs"/>
              </a:rPr>
              <a:t>serial </a:t>
            </a:r>
            <a:r>
              <a:rPr lang="en-US" sz="1200" kern="1200" dirty="0" smtClean="0">
                <a:solidFill>
                  <a:schemeClr val="tx1"/>
                </a:solidFill>
                <a:latin typeface="+mn-lt"/>
                <a:ea typeface="+mn-ea"/>
                <a:cs typeface="+mn-cs"/>
              </a:rPr>
              <a:t>ID and </a:t>
            </a:r>
            <a:r>
              <a:rPr lang="en-US" sz="1200" kern="1200" dirty="0" smtClean="0">
                <a:solidFill>
                  <a:schemeClr val="tx1"/>
                </a:solidFill>
                <a:latin typeface="+mn-lt"/>
                <a:ea typeface="+mn-ea"/>
                <a:cs typeface="+mn-cs"/>
              </a:rPr>
              <a:t>the quantity </a:t>
            </a:r>
            <a:r>
              <a:rPr lang="en-US" sz="1200" kern="1200" dirty="0" smtClean="0">
                <a:solidFill>
                  <a:schemeClr val="tx1"/>
                </a:solidFill>
                <a:latin typeface="+mn-lt"/>
                <a:ea typeface="+mn-ea"/>
                <a:cs typeface="+mn-cs"/>
              </a:rPr>
              <a:t>of the inner case </a:t>
            </a:r>
            <a:r>
              <a:rPr lang="en-US" sz="1200" kern="1200" dirty="0" smtClean="0">
                <a:solidFill>
                  <a:schemeClr val="tx1"/>
                </a:solidFill>
                <a:latin typeface="+mn-lt"/>
                <a:ea typeface="+mn-ea"/>
                <a:cs typeface="+mn-cs"/>
              </a:rPr>
              <a:t>is </a:t>
            </a:r>
            <a:r>
              <a:rPr lang="en-US" sz="1200" kern="1200" dirty="0" smtClean="0">
                <a:solidFill>
                  <a:schemeClr val="tx1"/>
                </a:solidFill>
                <a:latin typeface="+mn-lt"/>
                <a:ea typeface="+mn-ea"/>
                <a:cs typeface="+mn-cs"/>
              </a:rPr>
              <a:t>not validated. The system only considers the master pack level.  When you scan a master pack ID, the system assumes that when a match is found in the ASN, all lower-level packaging data and inventory data </a:t>
            </a:r>
            <a:r>
              <a:rPr lang="en-US" sz="1200" kern="1200" dirty="0" smtClean="0">
                <a:solidFill>
                  <a:schemeClr val="tx1"/>
                </a:solidFill>
                <a:latin typeface="+mn-lt"/>
                <a:ea typeface="+mn-ea"/>
                <a:cs typeface="+mn-cs"/>
              </a:rPr>
              <a:t>are correct </a:t>
            </a:r>
            <a:r>
              <a:rPr lang="en-US" sz="1200" kern="1200" dirty="0" smtClean="0">
                <a:solidFill>
                  <a:schemeClr val="tx1"/>
                </a:solidFill>
                <a:latin typeface="+mn-lt"/>
                <a:ea typeface="+mn-ea"/>
                <a:cs typeface="+mn-cs"/>
              </a:rPr>
              <a:t>and </a:t>
            </a:r>
            <a:r>
              <a:rPr lang="en-US" sz="1200" kern="1200" dirty="0" smtClean="0">
                <a:solidFill>
                  <a:schemeClr val="tx1"/>
                </a:solidFill>
                <a:latin typeface="+mn-lt"/>
                <a:ea typeface="+mn-ea"/>
                <a:cs typeface="+mn-cs"/>
              </a:rPr>
              <a:t>the unloading is considered to be without discrepancy.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In this scenario, the supplier sends the goods and Advanced Ship Notice (ASN) to the company.  </a:t>
            </a:r>
            <a:r>
              <a:rPr lang="en-US" sz="1200" kern="1200" dirty="0" smtClean="0">
                <a:solidFill>
                  <a:schemeClr val="tx1"/>
                </a:solidFill>
                <a:latin typeface="+mn-lt"/>
                <a:ea typeface="+mn-ea"/>
                <a:cs typeface="+mn-cs"/>
              </a:rPr>
              <a:t>However, the </a:t>
            </a:r>
            <a:r>
              <a:rPr lang="en-US" sz="1200" kern="1200" dirty="0" smtClean="0">
                <a:solidFill>
                  <a:schemeClr val="tx1"/>
                </a:solidFill>
                <a:latin typeface="+mn-lt"/>
                <a:ea typeface="+mn-ea"/>
                <a:cs typeface="+mn-cs"/>
              </a:rPr>
              <a:t>company wants to </a:t>
            </a:r>
            <a:r>
              <a:rPr lang="en-US" sz="1200" kern="1200" dirty="0" err="1" smtClean="0">
                <a:solidFill>
                  <a:schemeClr val="tx1"/>
                </a:solidFill>
                <a:latin typeface="+mn-lt"/>
                <a:ea typeface="+mn-ea"/>
                <a:cs typeface="+mn-cs"/>
              </a:rPr>
              <a:t>relabel</a:t>
            </a:r>
            <a:r>
              <a:rPr lang="en-US" sz="1200" kern="1200" dirty="0" smtClean="0">
                <a:solidFill>
                  <a:schemeClr val="tx1"/>
                </a:solidFill>
                <a:latin typeface="+mn-lt"/>
                <a:ea typeface="+mn-ea"/>
                <a:cs typeface="+mn-cs"/>
              </a:rPr>
              <a:t> the packs and the possible reasons are:</a:t>
            </a:r>
          </a:p>
          <a:p>
            <a:pPr marL="182880" lvl="0" indent="-182880">
              <a:buFont typeface="Arial" pitchFamily="34" charset="0"/>
              <a:buChar char="•"/>
            </a:pPr>
            <a:r>
              <a:rPr lang="en-US" sz="1200" kern="1200" dirty="0" smtClean="0">
                <a:solidFill>
                  <a:schemeClr val="tx1"/>
                </a:solidFill>
                <a:latin typeface="+mn-lt"/>
                <a:ea typeface="+mn-ea"/>
                <a:cs typeface="+mn-cs"/>
              </a:rPr>
              <a:t>The supplier does not provide serial IDs in the ASN.</a:t>
            </a:r>
          </a:p>
          <a:p>
            <a:pPr marL="182880" lvl="0" indent="-182880">
              <a:buFont typeface="Arial" pitchFamily="34" charset="0"/>
              <a:buChar char="•"/>
            </a:pPr>
            <a:r>
              <a:rPr lang="en-US" sz="1200" kern="1200" dirty="0" smtClean="0">
                <a:solidFill>
                  <a:schemeClr val="tx1"/>
                </a:solidFill>
                <a:latin typeface="+mn-lt"/>
                <a:ea typeface="+mn-ea"/>
                <a:cs typeface="+mn-cs"/>
              </a:rPr>
              <a:t>The ASN has the serial IDs but the format is not good.</a:t>
            </a:r>
          </a:p>
          <a:p>
            <a:pPr marL="182880" lvl="0" indent="-182880">
              <a:buFont typeface="Arial" pitchFamily="34" charset="0"/>
              <a:buChar char="•"/>
            </a:pPr>
            <a:r>
              <a:rPr lang="en-US" sz="1200" kern="1200" dirty="0" smtClean="0">
                <a:solidFill>
                  <a:schemeClr val="tx1"/>
                </a:solidFill>
                <a:latin typeface="+mn-lt"/>
                <a:ea typeface="+mn-ea"/>
                <a:cs typeface="+mn-cs"/>
              </a:rPr>
              <a:t>The method of receiving or labeling does not conform to your needs</a:t>
            </a:r>
          </a:p>
          <a:p>
            <a:pPr marL="182880" lvl="0" indent="-182880">
              <a:buFont typeface="Arial" pitchFamily="34" charset="0"/>
              <a:buChar char="•"/>
            </a:pPr>
            <a:r>
              <a:rPr lang="en-US" sz="1200" kern="1200" dirty="0" smtClean="0">
                <a:solidFill>
                  <a:schemeClr val="tx1"/>
                </a:solidFill>
                <a:latin typeface="+mn-lt"/>
                <a:ea typeface="+mn-ea"/>
                <a:cs typeface="+mn-cs"/>
              </a:rPr>
              <a:t>An alternative to this process is to create the labels and send them to the supplier, so that they can be applied before supplier shipment.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company </a:t>
            </a:r>
            <a:r>
              <a:rPr lang="en-US" sz="1200" kern="1200" dirty="0" smtClean="0">
                <a:solidFill>
                  <a:schemeClr val="tx1"/>
                </a:solidFill>
                <a:latin typeface="+mn-lt"/>
                <a:ea typeface="+mn-ea"/>
                <a:cs typeface="+mn-cs"/>
              </a:rPr>
              <a:t>performs the </a:t>
            </a:r>
            <a:r>
              <a:rPr lang="en-US" sz="1200" kern="1200" dirty="0" smtClean="0">
                <a:solidFill>
                  <a:schemeClr val="tx1"/>
                </a:solidFill>
                <a:latin typeface="+mn-lt"/>
                <a:ea typeface="+mn-ea"/>
                <a:cs typeface="+mn-cs"/>
              </a:rPr>
              <a:t>following process for receiving the pack or case:</a:t>
            </a:r>
          </a:p>
          <a:p>
            <a:pPr marL="182880" lvl="0" indent="-182880">
              <a:buFont typeface="+mj-lt"/>
              <a:buAutoNum type="arabicPeriod"/>
            </a:pPr>
            <a:r>
              <a:rPr lang="en-US" sz="1200" kern="1200" dirty="0" smtClean="0">
                <a:solidFill>
                  <a:schemeClr val="tx1"/>
                </a:solidFill>
                <a:latin typeface="+mn-lt"/>
                <a:ea typeface="+mn-ea"/>
                <a:cs typeface="+mn-cs"/>
              </a:rPr>
              <a:t>Import the ASN and generate the PO shipper to record the receiving pallet information, such as item number, quantity, lot/serial number.</a:t>
            </a:r>
          </a:p>
          <a:p>
            <a:pPr marL="182880" lvl="0" indent="-182880">
              <a:buFont typeface="+mj-lt"/>
              <a:buAutoNum type="arabicPeriod"/>
            </a:pPr>
            <a:r>
              <a:rPr lang="en-US" sz="1200" kern="1200" dirty="0" smtClean="0">
                <a:solidFill>
                  <a:schemeClr val="tx1"/>
                </a:solidFill>
                <a:latin typeface="+mn-lt"/>
                <a:ea typeface="+mn-ea"/>
                <a:cs typeface="+mn-cs"/>
              </a:rPr>
              <a:t>Create the serial IDs and print labels for each PO </a:t>
            </a:r>
            <a:r>
              <a:rPr lang="en-US" sz="1200" kern="1200" dirty="0" smtClean="0">
                <a:solidFill>
                  <a:schemeClr val="tx1"/>
                </a:solidFill>
                <a:latin typeface="+mn-lt"/>
                <a:ea typeface="+mn-ea"/>
                <a:cs typeface="+mn-cs"/>
              </a:rPr>
              <a:t>shipper </a:t>
            </a:r>
            <a:r>
              <a:rPr lang="en-US" sz="1200" kern="1200" dirty="0" smtClean="0">
                <a:solidFill>
                  <a:schemeClr val="tx1"/>
                </a:solidFill>
                <a:latin typeface="+mn-lt"/>
                <a:ea typeface="+mn-ea"/>
                <a:cs typeface="+mn-cs"/>
              </a:rPr>
              <a:t>line according to expected receipts</a:t>
            </a:r>
          </a:p>
          <a:p>
            <a:pPr marL="182880" lvl="0" indent="-182880">
              <a:buFont typeface="+mj-lt"/>
              <a:buAutoNum type="arabicPeriod"/>
            </a:pPr>
            <a:r>
              <a:rPr lang="en-US" sz="1200" kern="1200" dirty="0" smtClean="0">
                <a:solidFill>
                  <a:schemeClr val="tx1"/>
                </a:solidFill>
                <a:latin typeface="+mn-lt"/>
                <a:ea typeface="+mn-ea"/>
                <a:cs typeface="+mn-cs"/>
              </a:rPr>
              <a:t>Unload the goods according to the pending PO shipper and scan the pack serial IDs. </a:t>
            </a:r>
          </a:p>
          <a:p>
            <a:pPr marL="182880" lvl="0" indent="-182880">
              <a:buFont typeface="+mj-lt"/>
              <a:buAutoNum type="arabicPeriod"/>
            </a:pPr>
            <a:r>
              <a:rPr lang="en-US" sz="1200" kern="1200" dirty="0" smtClean="0">
                <a:solidFill>
                  <a:schemeClr val="tx1"/>
                </a:solidFill>
                <a:latin typeface="+mn-lt"/>
                <a:ea typeface="+mn-ea"/>
                <a:cs typeface="+mn-cs"/>
              </a:rPr>
              <a:t>Match at the item-lot level, and in case of discrepancies, </a:t>
            </a:r>
            <a:r>
              <a:rPr lang="en-US" sz="1200" kern="1200" dirty="0" smtClean="0">
                <a:solidFill>
                  <a:schemeClr val="tx1"/>
                </a:solidFill>
                <a:latin typeface="+mn-lt"/>
                <a:ea typeface="+mn-ea"/>
                <a:cs typeface="+mn-cs"/>
              </a:rPr>
              <a:t>use the </a:t>
            </a:r>
            <a:r>
              <a:rPr lang="en-US" sz="1200" kern="1200" dirty="0" smtClean="0">
                <a:solidFill>
                  <a:schemeClr val="tx1"/>
                </a:solidFill>
                <a:latin typeface="+mn-lt"/>
                <a:ea typeface="+mn-ea"/>
                <a:cs typeface="+mn-cs"/>
              </a:rPr>
              <a:t>PO Discrepancies Report to check the issue.</a:t>
            </a:r>
          </a:p>
          <a:p>
            <a:pPr marL="182880" lvl="0" indent="-182880">
              <a:buFont typeface="+mj-lt"/>
              <a:buAutoNum type="arabicPeriod"/>
            </a:pPr>
            <a:r>
              <a:rPr lang="en-US" sz="1200" kern="1200" dirty="0" smtClean="0">
                <a:solidFill>
                  <a:schemeClr val="tx1"/>
                </a:solidFill>
                <a:latin typeface="+mn-lt"/>
                <a:ea typeface="+mn-ea"/>
                <a:cs typeface="+mn-cs"/>
              </a:rPr>
              <a:t>Confirm the receipts.</a:t>
            </a:r>
          </a:p>
          <a:p>
            <a:pPr marL="182880" lvl="0" indent="-182880">
              <a:buFont typeface="+mj-lt"/>
              <a:buAutoNum type="arabicPeriod"/>
            </a:pPr>
            <a:r>
              <a:rPr lang="en-US" sz="1200" kern="1200" dirty="0" smtClean="0">
                <a:solidFill>
                  <a:schemeClr val="tx1"/>
                </a:solidFill>
                <a:latin typeface="+mn-lt"/>
                <a:ea typeface="+mn-ea"/>
                <a:cs typeface="+mn-cs"/>
              </a:rPr>
              <a:t>Move the serialized inventory to the inventory location.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After importing the ASN from the supplier, the system generates the PO shipper records, which include item numbers, lot numbers, quantities, and other data.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Use Pack Create by PO/Shipper (5.13.12.3) to create packs and print labels based on </a:t>
            </a:r>
            <a:r>
              <a:rPr lang="en-US" sz="1200" kern="1200" dirty="0" smtClean="0">
                <a:solidFill>
                  <a:schemeClr val="tx1"/>
                </a:solidFill>
                <a:latin typeface="+mn-lt"/>
                <a:ea typeface="+mn-ea"/>
                <a:cs typeface="+mn-cs"/>
              </a:rPr>
              <a:t>a PO </a:t>
            </a:r>
            <a:r>
              <a:rPr lang="en-US" sz="1200" kern="1200" dirty="0" smtClean="0">
                <a:solidFill>
                  <a:schemeClr val="tx1"/>
                </a:solidFill>
                <a:latin typeface="+mn-lt"/>
                <a:ea typeface="+mn-ea"/>
                <a:cs typeface="+mn-cs"/>
              </a:rPr>
              <a:t>or </a:t>
            </a:r>
            <a:r>
              <a:rPr lang="en-US" sz="1200" kern="1200" dirty="0" smtClean="0">
                <a:solidFill>
                  <a:schemeClr val="tx1"/>
                </a:solidFill>
                <a:latin typeface="+mn-lt"/>
                <a:ea typeface="+mn-ea"/>
                <a:cs typeface="+mn-cs"/>
              </a:rPr>
              <a:t>a PO </a:t>
            </a:r>
            <a:r>
              <a:rPr lang="en-US" sz="1200" kern="1200" dirty="0" smtClean="0">
                <a:solidFill>
                  <a:schemeClr val="tx1"/>
                </a:solidFill>
                <a:latin typeface="+mn-lt"/>
                <a:ea typeface="+mn-ea"/>
                <a:cs typeface="+mn-cs"/>
              </a:rPr>
              <a:t>shipper before you physically receive goods.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When the goods arrive, you apply the labels on the packs. Use Pending PO Shipper Unload to capture information </a:t>
            </a:r>
            <a:r>
              <a:rPr lang="en-US" sz="1200" kern="1200" dirty="0" smtClean="0">
                <a:solidFill>
                  <a:schemeClr val="tx1"/>
                </a:solidFill>
                <a:latin typeface="+mn-lt"/>
                <a:ea typeface="+mn-ea"/>
                <a:cs typeface="+mn-cs"/>
              </a:rPr>
              <a:t>on </a:t>
            </a:r>
            <a:r>
              <a:rPr lang="en-US" sz="1200" kern="1200" dirty="0" smtClean="0">
                <a:solidFill>
                  <a:schemeClr val="tx1"/>
                </a:solidFill>
                <a:latin typeface="+mn-lt"/>
                <a:ea typeface="+mn-ea"/>
                <a:cs typeface="+mn-cs"/>
              </a:rPr>
              <a:t>physically received goods by scanning the serial IDs on the packs.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Purchase Order Returns by Pack to return items to the supplier by </a:t>
            </a:r>
            <a:r>
              <a:rPr lang="en-US" sz="1200" kern="1200" dirty="0" smtClean="0">
                <a:solidFill>
                  <a:schemeClr val="tx1"/>
                </a:solidFill>
                <a:latin typeface="+mn-lt"/>
                <a:ea typeface="+mn-ea"/>
                <a:cs typeface="+mn-cs"/>
              </a:rPr>
              <a:t>pack. </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In the Serial frame, enter the serial ID of a unit pack, assembly pack, or item to return.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When you enter an active assembly pack that holds different items, scan individual lower-level packs that are included. Make sure that all lower-level packs have been assigned to PO lines before you confirm the return transaction; otherwise, remove them from the assembly pack or remove the assembly pack.</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When the pack to return is an active assembly pack and holds a single item, you can scan the serial ID to return the entire pack, but you can only assign it to a single PO line. When the pack to return is an active unit pack or aggregated on an active assembly pack, you can assign it to different PO lines.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You can enter an active serial ID of a unit pack, assembly pack, or item to return for the purchase order. You can enter PO line information and other return data in additional frames. You can optionally view the return quantities by lot detail.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system changes the serial IDs to the Consumed stage after you confirm.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26</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kern="1200" dirty="0" smtClean="0">
                <a:solidFill>
                  <a:schemeClr val="tx1"/>
                </a:solidFill>
                <a:latin typeface="+mn-lt"/>
                <a:ea typeface="+mn-ea"/>
                <a:cs typeface="+mn-cs"/>
              </a:rPr>
              <a:t>Use Match Level Maintenance (5.13.12.1) to define a match level by supplier, ship-to, or their combination when receiving goods. You can set a default match level for shippers that come from a specific supplier and ship to a specific site.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match level value determines the receiving level when unloading goods; for example, it dictates whether you only scan the master pack or scan each pack’s serial ID during receipt. The system displays the default match level value when you match the actual unloading data with the ASN received.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Leave the Supplier field blank to define the match level for shippers that ship to a specific site, regardless of the supplier. Leave the Supplier and Ship-To fields blank to define a common match level for the login domain.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system retrieves match levels by: </a:t>
            </a:r>
          </a:p>
          <a:p>
            <a:pPr marL="182880" lvl="0" indent="-182880">
              <a:buFont typeface="+mj-lt"/>
              <a:buAutoNum type="arabicPeriod"/>
            </a:pPr>
            <a:r>
              <a:rPr lang="en-US" sz="1200" kern="1200" dirty="0" smtClean="0">
                <a:solidFill>
                  <a:schemeClr val="tx1"/>
                </a:solidFill>
                <a:latin typeface="+mn-lt"/>
                <a:ea typeface="+mn-ea"/>
                <a:cs typeface="+mn-cs"/>
              </a:rPr>
              <a:t>Ship-to, supplier </a:t>
            </a:r>
          </a:p>
          <a:p>
            <a:pPr marL="182880" lvl="0" indent="-182880">
              <a:buFont typeface="+mj-lt"/>
              <a:buAutoNum type="arabicPeriod"/>
            </a:pPr>
            <a:r>
              <a:rPr lang="en-US" sz="1200" kern="1200" dirty="0" smtClean="0">
                <a:solidFill>
                  <a:schemeClr val="tx1"/>
                </a:solidFill>
                <a:latin typeface="+mn-lt"/>
                <a:ea typeface="+mn-ea"/>
                <a:cs typeface="+mn-cs"/>
              </a:rPr>
              <a:t>Ship-to </a:t>
            </a:r>
          </a:p>
          <a:p>
            <a:pPr marL="182880" indent="-182880">
              <a:buFont typeface="+mj-lt"/>
              <a:buAutoNum type="arabicPeriod"/>
            </a:pPr>
            <a:r>
              <a:rPr lang="en-US" sz="1200" kern="1200" dirty="0" smtClean="0">
                <a:solidFill>
                  <a:schemeClr val="tx1"/>
                </a:solidFill>
                <a:latin typeface="+mn-lt"/>
                <a:ea typeface="+mn-ea"/>
                <a:cs typeface="+mn-cs"/>
              </a:rPr>
              <a:t>Supplier </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Set up packaging structures for </a:t>
            </a:r>
            <a:r>
              <a:rPr lang="en-US" sz="1200" kern="1200" dirty="0" smtClean="0">
                <a:solidFill>
                  <a:schemeClr val="tx1"/>
                </a:solidFill>
                <a:latin typeface="+mn-lt"/>
                <a:ea typeface="+mn-ea"/>
                <a:cs typeface="+mn-cs"/>
              </a:rPr>
              <a:t>the inbound </a:t>
            </a:r>
            <a:r>
              <a:rPr lang="en-US" sz="1200" kern="1200" dirty="0" smtClean="0">
                <a:solidFill>
                  <a:schemeClr val="tx1"/>
                </a:solidFill>
                <a:latin typeface="+mn-lt"/>
                <a:ea typeface="+mn-ea"/>
                <a:cs typeface="+mn-cs"/>
              </a:rPr>
              <a:t>receipt process.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For example, you purchase empty bottles (90017) from supplier </a:t>
            </a:r>
            <a:r>
              <a:rPr lang="en-US" sz="1200" kern="1200" dirty="0" smtClean="0">
                <a:solidFill>
                  <a:schemeClr val="tx1"/>
                </a:solidFill>
                <a:latin typeface="+mn-lt"/>
                <a:ea typeface="+mn-ea"/>
                <a:cs typeface="+mn-cs"/>
              </a:rPr>
              <a:t>10S1002</a:t>
            </a:r>
            <a:r>
              <a:rPr lang="en-US" sz="1200" kern="1200" dirty="0" smtClean="0">
                <a:solidFill>
                  <a:schemeClr val="tx1"/>
                </a:solidFill>
                <a:latin typeface="+mn-lt"/>
                <a:ea typeface="+mn-ea"/>
                <a:cs typeface="+mn-cs"/>
              </a:rPr>
              <a:t>. You use boxes to pack the bottles and store the boxes in storage. Following these steps:</a:t>
            </a:r>
          </a:p>
          <a:p>
            <a:pPr marL="182880" lvl="0" indent="-182880">
              <a:buFont typeface="+mj-lt"/>
              <a:buAutoNum type="arabicPeriod"/>
            </a:pPr>
            <a:r>
              <a:rPr lang="en-US" sz="1200" kern="1200" dirty="0" smtClean="0">
                <a:solidFill>
                  <a:schemeClr val="tx1"/>
                </a:solidFill>
                <a:latin typeface="+mn-lt"/>
                <a:ea typeface="+mn-ea"/>
                <a:cs typeface="+mn-cs"/>
              </a:rPr>
              <a:t>Create a pack code BX03, using Pack Code Maintenance. </a:t>
            </a:r>
          </a:p>
          <a:p>
            <a:pPr marL="182880" lvl="0" indent="-182880">
              <a:buFont typeface="+mj-lt"/>
              <a:buAutoNum type="arabicPeriod"/>
            </a:pPr>
            <a:r>
              <a:rPr lang="en-US" sz="1200" kern="1200" dirty="0" smtClean="0">
                <a:solidFill>
                  <a:schemeClr val="tx1"/>
                </a:solidFill>
                <a:latin typeface="+mn-lt"/>
                <a:ea typeface="+mn-ea"/>
                <a:cs typeface="+mn-cs"/>
              </a:rPr>
              <a:t>Maintain a single-level packaging structure and the BOP code is 90017. One pack (BX03) can have 100 contents (90017).</a:t>
            </a:r>
          </a:p>
          <a:p>
            <a:pPr marL="182880" lvl="0" indent="-182880">
              <a:buFont typeface="+mj-lt"/>
              <a:buAutoNum type="arabicPeriod"/>
            </a:pPr>
            <a:r>
              <a:rPr lang="en-US" sz="1200" kern="1200" dirty="0" smtClean="0">
                <a:solidFill>
                  <a:schemeClr val="tx1"/>
                </a:solidFill>
                <a:latin typeface="+mn-lt"/>
                <a:ea typeface="+mn-ea"/>
                <a:cs typeface="+mn-cs"/>
              </a:rPr>
              <a:t>Link the item 90017 and site 10-500 to BOP code 90017, using Item Packaging Maintenance.</a:t>
            </a:r>
          </a:p>
          <a:p>
            <a:pPr marL="182880" lvl="0" indent="-182880">
              <a:buFont typeface="+mj-lt"/>
              <a:buAutoNum type="arabicPeriod"/>
            </a:pPr>
            <a:r>
              <a:rPr lang="en-US" sz="1200" kern="1200" dirty="0" smtClean="0">
                <a:solidFill>
                  <a:schemeClr val="tx1"/>
                </a:solidFill>
                <a:latin typeface="+mn-lt"/>
                <a:ea typeface="+mn-ea"/>
                <a:cs typeface="+mn-cs"/>
              </a:rPr>
              <a:t>Set up </a:t>
            </a:r>
            <a:r>
              <a:rPr lang="en-US" sz="1200" kern="1200" dirty="0" smtClean="0">
                <a:solidFill>
                  <a:schemeClr val="tx1"/>
                </a:solidFill>
                <a:latin typeface="+mn-lt"/>
                <a:ea typeface="+mn-ea"/>
                <a:cs typeface="+mn-cs"/>
              </a:rPr>
              <a:t>sequence </a:t>
            </a:r>
            <a:r>
              <a:rPr lang="en-US" sz="1200" kern="1200" dirty="0" smtClean="0">
                <a:solidFill>
                  <a:schemeClr val="tx1"/>
                </a:solidFill>
                <a:latin typeface="+mn-lt"/>
                <a:ea typeface="+mn-ea"/>
                <a:cs typeface="+mn-cs"/>
              </a:rPr>
              <a:t>ID SN90017U and link it to item 90017 and site 10-500.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kern="1200" dirty="0" smtClean="0">
                <a:solidFill>
                  <a:schemeClr val="tx1"/>
                </a:solidFill>
                <a:latin typeface="+mn-lt"/>
                <a:ea typeface="+mn-ea"/>
                <a:cs typeface="+mn-cs"/>
              </a:rPr>
              <a:t>Typically, </a:t>
            </a:r>
            <a:r>
              <a:rPr lang="en-US" sz="1200" kern="1200" dirty="0" smtClean="0">
                <a:solidFill>
                  <a:schemeClr val="tx1"/>
                </a:solidFill>
                <a:latin typeface="+mn-lt"/>
                <a:ea typeface="+mn-ea"/>
                <a:cs typeface="+mn-cs"/>
              </a:rPr>
              <a:t>there are three serialization receiving scenarios:</a:t>
            </a:r>
          </a:p>
          <a:p>
            <a:pPr marL="182880" lvl="0" indent="-182880">
              <a:buFont typeface="Arial" pitchFamily="34" charset="0"/>
              <a:buChar char="•"/>
            </a:pPr>
            <a:r>
              <a:rPr lang="en-US" sz="1200" kern="1200" dirty="0" smtClean="0">
                <a:solidFill>
                  <a:schemeClr val="tx1"/>
                </a:solidFill>
                <a:latin typeface="+mn-lt"/>
                <a:ea typeface="+mn-ea"/>
                <a:cs typeface="+mn-cs"/>
              </a:rPr>
              <a:t>Direct receipt: The supplier does not provide serialization information for shipment. The company creates and applies serialized labels as the goods are received.</a:t>
            </a:r>
          </a:p>
          <a:p>
            <a:pPr marL="182880" lvl="0" indent="-182880">
              <a:buFont typeface="Arial" pitchFamily="34" charset="0"/>
              <a:buChar char="•"/>
            </a:pPr>
            <a:r>
              <a:rPr lang="en-US" sz="1200" kern="1200" dirty="0" smtClean="0">
                <a:solidFill>
                  <a:schemeClr val="tx1"/>
                </a:solidFill>
                <a:latin typeface="+mn-lt"/>
                <a:ea typeface="+mn-ea"/>
                <a:cs typeface="+mn-cs"/>
              </a:rPr>
              <a:t>ASN receipt with serialized labels: The supplier provides the ASN through EDI. The ASN includes serialization </a:t>
            </a:r>
            <a:r>
              <a:rPr lang="en-US" sz="1200" kern="1200" dirty="0" smtClean="0">
                <a:solidFill>
                  <a:schemeClr val="tx1"/>
                </a:solidFill>
                <a:latin typeface="+mn-lt"/>
                <a:ea typeface="+mn-ea"/>
                <a:cs typeface="+mn-cs"/>
              </a:rPr>
              <a:t>information </a:t>
            </a:r>
            <a:r>
              <a:rPr lang="en-US" sz="1200" kern="1200" dirty="0" smtClean="0">
                <a:solidFill>
                  <a:schemeClr val="tx1"/>
                </a:solidFill>
                <a:latin typeface="+mn-lt"/>
                <a:ea typeface="+mn-ea"/>
                <a:cs typeface="+mn-cs"/>
              </a:rPr>
              <a:t>such as </a:t>
            </a:r>
            <a:r>
              <a:rPr lang="en-US" sz="1200" kern="1200" dirty="0" smtClean="0">
                <a:solidFill>
                  <a:schemeClr val="tx1"/>
                </a:solidFill>
                <a:latin typeface="+mn-lt"/>
                <a:ea typeface="+mn-ea"/>
                <a:cs typeface="+mn-cs"/>
              </a:rPr>
              <a:t>the container </a:t>
            </a:r>
            <a:r>
              <a:rPr lang="en-US" sz="1200" kern="1200" dirty="0" smtClean="0">
                <a:solidFill>
                  <a:schemeClr val="tx1"/>
                </a:solidFill>
                <a:latin typeface="+mn-lt"/>
                <a:ea typeface="+mn-ea"/>
                <a:cs typeface="+mn-cs"/>
              </a:rPr>
              <a:t>ID and item-lot. The supplier also provides serialized product labels, which the company will scan during the unloading process and match at the </a:t>
            </a:r>
            <a:r>
              <a:rPr lang="en-US" sz="1200" kern="1200" dirty="0" smtClean="0">
                <a:solidFill>
                  <a:schemeClr val="tx1"/>
                </a:solidFill>
                <a:latin typeface="+mn-lt"/>
                <a:ea typeface="+mn-ea"/>
                <a:cs typeface="+mn-cs"/>
              </a:rPr>
              <a:t>pallet (container</a:t>
            </a:r>
            <a:r>
              <a:rPr lang="en-US" sz="1200" kern="1200" dirty="0" smtClean="0">
                <a:solidFill>
                  <a:schemeClr val="tx1"/>
                </a:solidFill>
                <a:latin typeface="+mn-lt"/>
                <a:ea typeface="+mn-ea"/>
                <a:cs typeface="+mn-cs"/>
              </a:rPr>
              <a:t>) level. </a:t>
            </a:r>
          </a:p>
          <a:p>
            <a:pPr marL="182880" lvl="0" indent="-182880">
              <a:buFont typeface="Arial" pitchFamily="34" charset="0"/>
              <a:buChar char="•"/>
            </a:pPr>
            <a:r>
              <a:rPr lang="en-US" sz="1200" kern="1200" dirty="0" smtClean="0">
                <a:solidFill>
                  <a:schemeClr val="tx1"/>
                </a:solidFill>
                <a:latin typeface="+mn-lt"/>
                <a:ea typeface="+mn-ea"/>
                <a:cs typeface="+mn-cs"/>
              </a:rPr>
              <a:t>ASN receipt without serialized labels: The supplier provides the ASN through EDI. The ASN includes item-lot info. The company creates and applies serialized labels to receive the goods, which the company will scan during the unloading process and match at the </a:t>
            </a:r>
            <a:r>
              <a:rPr lang="en-US" sz="1200" kern="1200" dirty="0" smtClean="0">
                <a:solidFill>
                  <a:schemeClr val="tx1"/>
                </a:solidFill>
                <a:latin typeface="+mn-lt"/>
                <a:ea typeface="+mn-ea"/>
                <a:cs typeface="+mn-cs"/>
              </a:rPr>
              <a:t>item/quantity </a:t>
            </a:r>
            <a:r>
              <a:rPr lang="en-US" sz="1200" kern="1200" dirty="0" smtClean="0">
                <a:solidFill>
                  <a:schemeClr val="tx1"/>
                </a:solidFill>
                <a:latin typeface="+mn-lt"/>
                <a:ea typeface="+mn-ea"/>
                <a:cs typeface="+mn-cs"/>
              </a:rPr>
              <a:t>level.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userDrawn="1"/>
        </p:nvPicPr>
        <p:blipFill>
          <a:blip r:embed="rId2"/>
          <a:srcRect/>
          <a:stretch>
            <a:fillRect/>
          </a:stretch>
        </p:blipFill>
        <p:spPr bwMode="auto">
          <a:xfrm>
            <a:off x="0" y="3228076"/>
            <a:ext cx="9142413" cy="3657600"/>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a:t>
            </a:fld>
            <a:endParaRPr lang="en-US" dirty="0"/>
          </a:p>
        </p:txBody>
      </p:sp>
      <p:sp>
        <p:nvSpPr>
          <p:cNvPr id="8" name="Text Placeholder 13"/>
          <p:cNvSpPr>
            <a:spLocks noGrp="1"/>
          </p:cNvSpPr>
          <p:nvPr>
            <p:ph type="body" sz="quarter" idx="10" hasCustomPrompt="1"/>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7" name="Title Placeholder 1"/>
          <p:cNvSpPr>
            <a:spLocks noGrp="1"/>
          </p:cNvSpPr>
          <p:nvPr>
            <p:ph type="title"/>
          </p:nvPr>
        </p:nvSpPr>
        <p:spPr>
          <a:xfrm>
            <a:off x="455243" y="2618222"/>
            <a:ext cx="8229600" cy="810186"/>
          </a:xfrm>
          <a:prstGeom prst="rect">
            <a:avLst/>
          </a:prstGeom>
        </p:spPr>
        <p:txBody>
          <a:bodyPr vert="horz" lIns="91440" tIns="45720" rIns="91440" bIns="45720" rtlCol="0" anchor="ctr">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hasCustomPrompt="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414623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a:t>
            </a:fld>
            <a:endParaRPr lang="en-US"/>
          </a:p>
        </p:txBody>
      </p:sp>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hasCustomPrompt="1"/>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hasCustomPrompt="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8" name="Content Placeholder 3"/>
          <p:cNvSpPr>
            <a:spLocks noGrp="1"/>
          </p:cNvSpPr>
          <p:nvPr>
            <p:ph sz="half" idx="16" hasCustomPrompt="1"/>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9" name="Content Placeholder 3"/>
          <p:cNvSpPr>
            <a:spLocks noGrp="1"/>
          </p:cNvSpPr>
          <p:nvPr>
            <p:ph sz="half" idx="17" hasCustomPrompt="1"/>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7" name="Content Placeholder 3"/>
          <p:cNvSpPr>
            <a:spLocks noGrp="1"/>
          </p:cNvSpPr>
          <p:nvPr>
            <p:ph sz="half" idx="15" hasCustomPrompt="1"/>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3742002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a:t>
            </a:fld>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p:txBody>
          <a:bodyPr/>
          <a:lstStyle/>
          <a:p>
            <a:fld id="{D295FD85-0E9A-9A4B-AEA4-CF6493BFD0E6}" type="slidenum">
              <a:rPr lang="en-US" smtClean="0"/>
              <a:pPr/>
              <a:t>‹#›</a:t>
            </a:fld>
            <a:endParaRPr lang="en-US" dirty="0"/>
          </a:p>
        </p:txBody>
      </p:sp>
      <p:sp>
        <p:nvSpPr>
          <p:cNvPr id="4"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
        <p:nvSpPr>
          <p:cNvPr id="5" name="Picture Placeholder 2"/>
          <p:cNvSpPr>
            <a:spLocks noGrp="1"/>
          </p:cNvSpPr>
          <p:nvPr>
            <p:ph type="pic" idx="1"/>
          </p:nvPr>
        </p:nvSpPr>
        <p:spPr>
          <a:xfrm>
            <a:off x="457200" y="1417637"/>
            <a:ext cx="8229600" cy="4864629"/>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11"/>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598826"/>
            <a:ext cx="8229600" cy="71652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15349"/>
            <a:ext cx="8229600" cy="499215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D295FD85-0E9A-9A4B-AEA4-CF6493BFD0E6}" type="slidenum">
              <a:rPr lang="en-US" smtClean="0"/>
              <a:pPr/>
              <a:t>‹#›</a:t>
            </a:fld>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9" r:id="rId7"/>
    <p:sldLayoutId id="2147483655" r:id="rId8"/>
    <p:sldLayoutId id="2147483660" r:id="rId9"/>
  </p:sldLayoutIdLst>
  <p:timing>
    <p:tnLst>
      <p:par>
        <p:cTn id="1" dur="indefinite" restart="never" nodeType="tmRoot"/>
      </p:par>
    </p:tnLst>
  </p:timing>
  <p:hf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omments" Target="../comments/comment9.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omments" Target="../comments/comment10.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omments" Target="../comments/comment11.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comments" Target="../comments/comment12.xml"/></Relationships>
</file>

<file path=ppt/slides/_rels/slide25.xml.rels><?xml version="1.0" encoding="UTF-8" standalone="yes"?>
<Relationships xmlns="http://schemas.openxmlformats.org/package/2006/relationships"><Relationship Id="rId3" Type="http://schemas.openxmlformats.org/officeDocument/2006/relationships/comments" Target="../comments/comment13.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comments" Target="../comments/comment14.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comments" Target="../comments/comment3.xml"/><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omments" Target="../comments/comment5.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comments" Target="../comments/comment6.xml"/></Relationships>
</file>

<file path=ppt/slides/_rels/slide8.xml.rels><?xml version="1.0" encoding="UTF-8" standalone="yes"?>
<Relationships xmlns="http://schemas.openxmlformats.org/package/2006/relationships"><Relationship Id="rId8" Type="http://schemas.openxmlformats.org/officeDocument/2006/relationships/comments" Target="../comments/comment7.xml"/><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comments" Target="../comments/comment8.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Inbound Receipts</a:t>
            </a:r>
            <a:endParaRPr lang="en-US" dirty="0"/>
          </a:p>
        </p:txBody>
      </p:sp>
      <p:sp>
        <p:nvSpPr>
          <p:cNvPr id="3" name="Text Placeholder 2"/>
          <p:cNvSpPr>
            <a:spLocks noGrp="1"/>
          </p:cNvSpPr>
          <p:nvPr>
            <p:ph type="body" sz="quarter" idx="10"/>
          </p:nvPr>
        </p:nvSpPr>
        <p:spPr/>
        <p:txBody>
          <a:bodyPr/>
          <a:lstStyle/>
          <a:p>
            <a:r>
              <a:rPr lang="en-US" smtClean="0">
                <a:solidFill>
                  <a:srgbClr val="4F4F4F"/>
                </a:solidFill>
                <a:latin typeface="Century Gothic" pitchFamily="34" charset="0"/>
                <a:cs typeface="Century Gothic" pitchFamily="34" charset="0"/>
              </a:rPr>
              <a:t>Serialization</a:t>
            </a:r>
          </a:p>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xmlns="" val="39563372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10</a:t>
            </a:fld>
            <a:endParaRPr lang="en-US" dirty="0"/>
          </a:p>
        </p:txBody>
      </p:sp>
      <p:sp>
        <p:nvSpPr>
          <p:cNvPr id="3" name="Content Placeholder 2"/>
          <p:cNvSpPr>
            <a:spLocks noGrp="1"/>
          </p:cNvSpPr>
          <p:nvPr>
            <p:ph idx="1"/>
          </p:nvPr>
        </p:nvSpPr>
        <p:spPr>
          <a:xfrm>
            <a:off x="457201" y="1316182"/>
            <a:ext cx="6686550" cy="4999951"/>
          </a:xfrm>
        </p:spPr>
        <p:txBody>
          <a:bodyPr/>
          <a:lstStyle/>
          <a:p>
            <a:r>
              <a:rPr lang="en-US" dirty="0" smtClean="0"/>
              <a:t>Receive Item</a:t>
            </a:r>
          </a:p>
          <a:p>
            <a:pPr lvl="1"/>
            <a:r>
              <a:rPr lang="en-US" dirty="0" smtClean="0"/>
              <a:t>Company creates/applies serialized labels as goods are received</a:t>
            </a:r>
          </a:p>
          <a:p>
            <a:pPr lvl="1"/>
            <a:r>
              <a:rPr lang="en-US" dirty="0" smtClean="0"/>
              <a:t>Match at level: Item/QTY</a:t>
            </a:r>
          </a:p>
          <a:p>
            <a:r>
              <a:rPr lang="en-US" dirty="0" smtClean="0"/>
              <a:t>Receipt process</a:t>
            </a:r>
          </a:p>
          <a:p>
            <a:pPr lvl="1"/>
            <a:r>
              <a:rPr lang="en-US" dirty="0" smtClean="0"/>
              <a:t>Create a PO shipper</a:t>
            </a:r>
          </a:p>
          <a:p>
            <a:pPr lvl="1"/>
            <a:r>
              <a:rPr lang="en-US" dirty="0" smtClean="0"/>
              <a:t>Unload goods</a:t>
            </a:r>
          </a:p>
          <a:p>
            <a:pPr lvl="1"/>
            <a:r>
              <a:rPr lang="en-US" dirty="0" smtClean="0"/>
              <a:t>Print labels</a:t>
            </a:r>
          </a:p>
          <a:p>
            <a:pPr lvl="1"/>
            <a:r>
              <a:rPr lang="en-US" dirty="0" smtClean="0"/>
              <a:t>Receive goods</a:t>
            </a:r>
          </a:p>
          <a:p>
            <a:pPr lvl="1"/>
            <a:r>
              <a:rPr lang="en-US" dirty="0" smtClean="0"/>
              <a:t>Put away goods</a:t>
            </a:r>
          </a:p>
          <a:p>
            <a:endParaRPr lang="en-US" dirty="0" smtClean="0"/>
          </a:p>
          <a:p>
            <a:pPr marL="742950" lvl="2" indent="-342900"/>
            <a:endParaRPr lang="en-US" dirty="0" smtClean="0"/>
          </a:p>
          <a:p>
            <a:endParaRPr lang="en-US" dirty="0" smtClean="0"/>
          </a:p>
          <a:p>
            <a:endParaRPr lang="en-US" dirty="0" smtClean="0"/>
          </a:p>
          <a:p>
            <a:endParaRPr lang="en-US" dirty="0"/>
          </a:p>
        </p:txBody>
      </p:sp>
      <p:sp>
        <p:nvSpPr>
          <p:cNvPr id="4" name="Title 3"/>
          <p:cNvSpPr>
            <a:spLocks noGrp="1"/>
          </p:cNvSpPr>
          <p:nvPr>
            <p:ph type="title"/>
          </p:nvPr>
        </p:nvSpPr>
        <p:spPr/>
        <p:txBody>
          <a:bodyPr/>
          <a:lstStyle/>
          <a:p>
            <a:r>
              <a:rPr lang="en-US" dirty="0" smtClean="0"/>
              <a:t>Direct Receipt</a:t>
            </a:r>
            <a:endParaRPr lang="en-US" dirty="0"/>
          </a:p>
        </p:txBody>
      </p:sp>
      <p:sp>
        <p:nvSpPr>
          <p:cNvPr id="5" name="Text Placeholder 4"/>
          <p:cNvSpPr>
            <a:spLocks noGrp="1"/>
          </p:cNvSpPr>
          <p:nvPr>
            <p:ph type="body" sz="quarter" idx="11"/>
          </p:nvPr>
        </p:nvSpPr>
        <p:spPr/>
        <p:txBody>
          <a:bodyPr/>
          <a:lstStyle/>
          <a:p>
            <a:r>
              <a:rPr lang="en-US" smtClean="0"/>
              <a:t>Inbound Receipts</a:t>
            </a:r>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11</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Direct Receipt</a:t>
            </a:r>
            <a:endParaRPr lang="en-US"/>
          </a:p>
        </p:txBody>
      </p:sp>
      <p:sp>
        <p:nvSpPr>
          <p:cNvPr id="5" name="Text Placeholder 4"/>
          <p:cNvSpPr>
            <a:spLocks noGrp="1"/>
          </p:cNvSpPr>
          <p:nvPr>
            <p:ph type="body" sz="quarter" idx="11"/>
          </p:nvPr>
        </p:nvSpPr>
        <p:spPr/>
        <p:txBody>
          <a:bodyPr/>
          <a:lstStyle/>
          <a:p>
            <a:r>
              <a:rPr lang="en-US" smtClean="0"/>
              <a:t>Inbound Receipts</a:t>
            </a:r>
            <a:endParaRPr lang="en-US"/>
          </a:p>
        </p:txBody>
      </p:sp>
      <p:pic>
        <p:nvPicPr>
          <p:cNvPr id="12292" name="Picture 4" descr="C:\Users\xcm\AppData\Local\Temp\SNAGHTML72cd7d.PNG"/>
          <p:cNvPicPr>
            <a:picLocks noChangeAspect="1" noChangeArrowheads="1"/>
          </p:cNvPicPr>
          <p:nvPr/>
        </p:nvPicPr>
        <p:blipFill>
          <a:blip r:embed="rId3"/>
          <a:srcRect/>
          <a:stretch>
            <a:fillRect/>
          </a:stretch>
        </p:blipFill>
        <p:spPr bwMode="auto">
          <a:xfrm>
            <a:off x="457200" y="1316182"/>
            <a:ext cx="5476875" cy="4867276"/>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12</a:t>
            </a:fld>
            <a:endParaRPr lang="en-US" dirty="0"/>
          </a:p>
        </p:txBody>
      </p:sp>
      <p:sp>
        <p:nvSpPr>
          <p:cNvPr id="4" name="Title 3"/>
          <p:cNvSpPr>
            <a:spLocks noGrp="1"/>
          </p:cNvSpPr>
          <p:nvPr>
            <p:ph type="title"/>
          </p:nvPr>
        </p:nvSpPr>
        <p:spPr/>
        <p:txBody>
          <a:bodyPr/>
          <a:lstStyle/>
          <a:p>
            <a:r>
              <a:rPr lang="en-US" smtClean="0"/>
              <a:t>Direct Receipt</a:t>
            </a:r>
            <a:endParaRPr lang="en-US"/>
          </a:p>
        </p:txBody>
      </p:sp>
      <p:sp>
        <p:nvSpPr>
          <p:cNvPr id="5" name="Text Placeholder 4"/>
          <p:cNvSpPr>
            <a:spLocks noGrp="1"/>
          </p:cNvSpPr>
          <p:nvPr>
            <p:ph type="body" sz="quarter" idx="11"/>
          </p:nvPr>
        </p:nvSpPr>
        <p:spPr/>
        <p:txBody>
          <a:bodyPr/>
          <a:lstStyle/>
          <a:p>
            <a:r>
              <a:rPr lang="en-US" smtClean="0"/>
              <a:t>Inbound Receipts</a:t>
            </a:r>
            <a:endParaRPr lang="en-US"/>
          </a:p>
        </p:txBody>
      </p:sp>
      <p:pic>
        <p:nvPicPr>
          <p:cNvPr id="34818" name="Picture 2" descr="C:\Users\xcm\AppData\Local\Temp\SNAGHTML1892053.PNG"/>
          <p:cNvPicPr>
            <a:picLocks noChangeAspect="1" noChangeArrowheads="1"/>
          </p:cNvPicPr>
          <p:nvPr/>
        </p:nvPicPr>
        <p:blipFill>
          <a:blip r:embed="rId3"/>
          <a:srcRect/>
          <a:stretch>
            <a:fillRect/>
          </a:stretch>
        </p:blipFill>
        <p:spPr bwMode="auto">
          <a:xfrm>
            <a:off x="457200" y="1316182"/>
            <a:ext cx="6638925" cy="5133975"/>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13</a:t>
            </a:fld>
            <a:endParaRPr lang="en-US" dirty="0"/>
          </a:p>
        </p:txBody>
      </p:sp>
      <p:sp>
        <p:nvSpPr>
          <p:cNvPr id="4" name="Title 3"/>
          <p:cNvSpPr>
            <a:spLocks noGrp="1"/>
          </p:cNvSpPr>
          <p:nvPr>
            <p:ph type="title"/>
          </p:nvPr>
        </p:nvSpPr>
        <p:spPr/>
        <p:txBody>
          <a:bodyPr/>
          <a:lstStyle/>
          <a:p>
            <a:r>
              <a:rPr lang="en-US" smtClean="0"/>
              <a:t>Direct Receipt</a:t>
            </a:r>
            <a:endParaRPr lang="en-US"/>
          </a:p>
        </p:txBody>
      </p:sp>
      <p:sp>
        <p:nvSpPr>
          <p:cNvPr id="5" name="Text Placeholder 4"/>
          <p:cNvSpPr>
            <a:spLocks noGrp="1"/>
          </p:cNvSpPr>
          <p:nvPr>
            <p:ph type="body" sz="quarter" idx="11"/>
          </p:nvPr>
        </p:nvSpPr>
        <p:spPr/>
        <p:txBody>
          <a:bodyPr/>
          <a:lstStyle/>
          <a:p>
            <a:r>
              <a:rPr lang="en-US" smtClean="0"/>
              <a:t>Inbound Receipts</a:t>
            </a:r>
            <a:endParaRPr lang="en-US"/>
          </a:p>
        </p:txBody>
      </p:sp>
      <p:pic>
        <p:nvPicPr>
          <p:cNvPr id="13314" name="Picture 2" descr="C:\Users\xcm\AppData\Local\Temp\SNAGHTML4aa42c.PNG"/>
          <p:cNvPicPr>
            <a:picLocks noChangeAspect="1" noChangeArrowheads="1"/>
          </p:cNvPicPr>
          <p:nvPr/>
        </p:nvPicPr>
        <p:blipFill>
          <a:blip r:embed="rId3"/>
          <a:srcRect/>
          <a:stretch>
            <a:fillRect/>
          </a:stretch>
        </p:blipFill>
        <p:spPr bwMode="auto">
          <a:xfrm>
            <a:off x="540330" y="1316182"/>
            <a:ext cx="6210300" cy="3933826"/>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14</a:t>
            </a:fld>
            <a:endParaRPr lang="en-US" dirty="0"/>
          </a:p>
        </p:txBody>
      </p:sp>
      <p:sp>
        <p:nvSpPr>
          <p:cNvPr id="4" name="Title 3"/>
          <p:cNvSpPr>
            <a:spLocks noGrp="1"/>
          </p:cNvSpPr>
          <p:nvPr>
            <p:ph type="title"/>
          </p:nvPr>
        </p:nvSpPr>
        <p:spPr/>
        <p:txBody>
          <a:bodyPr/>
          <a:lstStyle/>
          <a:p>
            <a:r>
              <a:rPr lang="en-US" smtClean="0"/>
              <a:t>Direct Receipt</a:t>
            </a:r>
            <a:endParaRPr lang="en-US"/>
          </a:p>
        </p:txBody>
      </p:sp>
      <p:sp>
        <p:nvSpPr>
          <p:cNvPr id="5" name="Text Placeholder 4"/>
          <p:cNvSpPr>
            <a:spLocks noGrp="1"/>
          </p:cNvSpPr>
          <p:nvPr>
            <p:ph type="body" sz="quarter" idx="11"/>
          </p:nvPr>
        </p:nvSpPr>
        <p:spPr/>
        <p:txBody>
          <a:bodyPr/>
          <a:lstStyle/>
          <a:p>
            <a:r>
              <a:rPr lang="en-US" smtClean="0"/>
              <a:t>Inbound Receipts</a:t>
            </a:r>
            <a:endParaRPr lang="en-US"/>
          </a:p>
        </p:txBody>
      </p:sp>
      <p:pic>
        <p:nvPicPr>
          <p:cNvPr id="12290" name="Picture 2" descr="C:\Users\xcm\AppData\Local\Temp\SNAGHTML517b29.PNG"/>
          <p:cNvPicPr>
            <a:picLocks noChangeAspect="1" noChangeArrowheads="1"/>
          </p:cNvPicPr>
          <p:nvPr/>
        </p:nvPicPr>
        <p:blipFill>
          <a:blip r:embed="rId3"/>
          <a:srcRect/>
          <a:stretch>
            <a:fillRect/>
          </a:stretch>
        </p:blipFill>
        <p:spPr bwMode="auto">
          <a:xfrm>
            <a:off x="548643" y="1316182"/>
            <a:ext cx="4562475" cy="4057650"/>
          </a:xfrm>
          <a:prstGeom prst="rect">
            <a:avLst/>
          </a:prstGeom>
          <a:noFill/>
        </p:spPr>
      </p:pic>
      <p:pic>
        <p:nvPicPr>
          <p:cNvPr id="12292" name="Picture 4" descr="C:\Users\xcm\AppData\Local\Temp\SNAGHTML1ac8a2d.PNG"/>
          <p:cNvPicPr>
            <a:picLocks noChangeAspect="1" noChangeArrowheads="1"/>
          </p:cNvPicPr>
          <p:nvPr/>
        </p:nvPicPr>
        <p:blipFill>
          <a:blip r:embed="rId4"/>
          <a:srcRect/>
          <a:stretch>
            <a:fillRect/>
          </a:stretch>
        </p:blipFill>
        <p:spPr bwMode="auto">
          <a:xfrm>
            <a:off x="3389226" y="2750530"/>
            <a:ext cx="1543050" cy="1057276"/>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15</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Direct Receipt</a:t>
            </a:r>
            <a:endParaRPr lang="en-US"/>
          </a:p>
        </p:txBody>
      </p:sp>
      <p:sp>
        <p:nvSpPr>
          <p:cNvPr id="5" name="Text Placeholder 4"/>
          <p:cNvSpPr>
            <a:spLocks noGrp="1"/>
          </p:cNvSpPr>
          <p:nvPr>
            <p:ph type="body" sz="quarter" idx="11"/>
          </p:nvPr>
        </p:nvSpPr>
        <p:spPr/>
        <p:txBody>
          <a:bodyPr/>
          <a:lstStyle/>
          <a:p>
            <a:r>
              <a:rPr lang="en-US" smtClean="0"/>
              <a:t>Inbound Receipts</a:t>
            </a:r>
            <a:endParaRPr lang="en-US"/>
          </a:p>
        </p:txBody>
      </p:sp>
      <p:pic>
        <p:nvPicPr>
          <p:cNvPr id="36866" name="Picture 2" descr="C:\Users\xcm\AppData\Local\Temp\SNAGHTML62edb9.PNG"/>
          <p:cNvPicPr>
            <a:picLocks noChangeAspect="1" noChangeArrowheads="1"/>
          </p:cNvPicPr>
          <p:nvPr/>
        </p:nvPicPr>
        <p:blipFill>
          <a:blip r:embed="rId3"/>
          <a:srcRect/>
          <a:stretch>
            <a:fillRect/>
          </a:stretch>
        </p:blipFill>
        <p:spPr bwMode="auto">
          <a:xfrm>
            <a:off x="232749" y="1316182"/>
            <a:ext cx="8794286" cy="4125714"/>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16</a:t>
            </a:fld>
            <a:endParaRPr lang="en-US" dirty="0"/>
          </a:p>
        </p:txBody>
      </p:sp>
      <p:sp>
        <p:nvSpPr>
          <p:cNvPr id="3" name="Content Placeholder 2"/>
          <p:cNvSpPr>
            <a:spLocks noGrp="1"/>
          </p:cNvSpPr>
          <p:nvPr>
            <p:ph idx="1"/>
          </p:nvPr>
        </p:nvSpPr>
        <p:spPr>
          <a:xfrm>
            <a:off x="457200" y="1316182"/>
            <a:ext cx="8229599" cy="4999951"/>
          </a:xfrm>
        </p:spPr>
        <p:txBody>
          <a:bodyPr>
            <a:normAutofit lnSpcReduction="10000"/>
          </a:bodyPr>
          <a:lstStyle/>
          <a:p>
            <a:r>
              <a:rPr lang="en-US" dirty="0" smtClean="0"/>
              <a:t>Receive Case/Item-Lot</a:t>
            </a:r>
          </a:p>
          <a:p>
            <a:pPr lvl="1"/>
            <a:r>
              <a:rPr lang="en-US" dirty="0" smtClean="0"/>
              <a:t>The ASN provides Pallet, Case, Item-lot info</a:t>
            </a:r>
          </a:p>
          <a:p>
            <a:pPr lvl="1"/>
            <a:r>
              <a:rPr lang="en-US" dirty="0" smtClean="0"/>
              <a:t>The supplier provides serialized pallet, box, and product labels, which the company scans during the unloading process</a:t>
            </a:r>
          </a:p>
          <a:p>
            <a:pPr lvl="1"/>
            <a:r>
              <a:rPr lang="en-US" dirty="0" smtClean="0"/>
              <a:t>Match at level: Master Pack (Pallet/Container)</a:t>
            </a:r>
          </a:p>
          <a:p>
            <a:r>
              <a:rPr lang="en-US" dirty="0" smtClean="0"/>
              <a:t>Receipt process</a:t>
            </a:r>
          </a:p>
          <a:p>
            <a:pPr lvl="1"/>
            <a:r>
              <a:rPr lang="en-US" dirty="0" smtClean="0"/>
              <a:t>Create a PO shipper</a:t>
            </a:r>
          </a:p>
          <a:p>
            <a:pPr lvl="1"/>
            <a:r>
              <a:rPr lang="en-US" dirty="0" smtClean="0"/>
              <a:t>Unload goods</a:t>
            </a:r>
          </a:p>
          <a:p>
            <a:pPr lvl="1"/>
            <a:r>
              <a:rPr lang="en-US" dirty="0" smtClean="0"/>
              <a:t>Match</a:t>
            </a:r>
          </a:p>
          <a:p>
            <a:pPr lvl="1"/>
            <a:r>
              <a:rPr lang="en-US" dirty="0" smtClean="0"/>
              <a:t>Receive goods</a:t>
            </a:r>
          </a:p>
          <a:p>
            <a:pPr lvl="1"/>
            <a:r>
              <a:rPr lang="en-US" dirty="0" smtClean="0"/>
              <a:t>Put away goods</a:t>
            </a:r>
          </a:p>
          <a:p>
            <a:endParaRPr lang="en-US" dirty="0" smtClean="0"/>
          </a:p>
          <a:p>
            <a:endParaRPr lang="en-US" dirty="0"/>
          </a:p>
        </p:txBody>
      </p:sp>
      <p:sp>
        <p:nvSpPr>
          <p:cNvPr id="4" name="Title 3"/>
          <p:cNvSpPr>
            <a:spLocks noGrp="1"/>
          </p:cNvSpPr>
          <p:nvPr>
            <p:ph type="title"/>
          </p:nvPr>
        </p:nvSpPr>
        <p:spPr/>
        <p:txBody>
          <a:bodyPr/>
          <a:lstStyle/>
          <a:p>
            <a:r>
              <a:rPr lang="en-US" dirty="0" smtClean="0"/>
              <a:t>ASN Receipt with Serialized Labels</a:t>
            </a:r>
            <a:endParaRPr lang="en-US" dirty="0"/>
          </a:p>
        </p:txBody>
      </p:sp>
      <p:sp>
        <p:nvSpPr>
          <p:cNvPr id="5" name="Text Placeholder 4"/>
          <p:cNvSpPr>
            <a:spLocks noGrp="1"/>
          </p:cNvSpPr>
          <p:nvPr>
            <p:ph type="body" sz="quarter" idx="11"/>
          </p:nvPr>
        </p:nvSpPr>
        <p:spPr/>
        <p:txBody>
          <a:bodyPr/>
          <a:lstStyle/>
          <a:p>
            <a:r>
              <a:rPr lang="en-US" smtClean="0"/>
              <a:t>Inbound Receipts</a:t>
            </a:r>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17</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ASN Receipt with Serialized Labels</a:t>
            </a:r>
            <a:endParaRPr lang="en-US"/>
          </a:p>
        </p:txBody>
      </p:sp>
      <p:sp>
        <p:nvSpPr>
          <p:cNvPr id="5" name="Text Placeholder 4"/>
          <p:cNvSpPr>
            <a:spLocks noGrp="1"/>
          </p:cNvSpPr>
          <p:nvPr>
            <p:ph type="body" sz="quarter" idx="11"/>
          </p:nvPr>
        </p:nvSpPr>
        <p:spPr/>
        <p:txBody>
          <a:bodyPr/>
          <a:lstStyle/>
          <a:p>
            <a:r>
              <a:rPr lang="en-US" smtClean="0"/>
              <a:t>Inbound Receipts</a:t>
            </a:r>
            <a:endParaRPr lang="en-US"/>
          </a:p>
        </p:txBody>
      </p:sp>
      <p:pic>
        <p:nvPicPr>
          <p:cNvPr id="41986" name="Picture 2" descr="C:\Users\xcm\AppData\Local\Temp\SNAGHTML72e1f7.PNG"/>
          <p:cNvPicPr>
            <a:picLocks noChangeAspect="1" noChangeArrowheads="1"/>
          </p:cNvPicPr>
          <p:nvPr/>
        </p:nvPicPr>
        <p:blipFill>
          <a:blip r:embed="rId3"/>
          <a:srcRect/>
          <a:stretch>
            <a:fillRect/>
          </a:stretch>
        </p:blipFill>
        <p:spPr bwMode="auto">
          <a:xfrm>
            <a:off x="266001" y="1316182"/>
            <a:ext cx="5400675" cy="4895850"/>
          </a:xfrm>
          <a:prstGeom prst="rect">
            <a:avLst/>
          </a:prstGeom>
          <a:noFill/>
        </p:spPr>
      </p:pic>
      <p:pic>
        <p:nvPicPr>
          <p:cNvPr id="41988" name="Picture 4" descr="C:\Users\xcm\AppData\Local\Temp\SNAGHTML75aeb7.PNG"/>
          <p:cNvPicPr>
            <a:picLocks noChangeAspect="1" noChangeArrowheads="1"/>
          </p:cNvPicPr>
          <p:nvPr/>
        </p:nvPicPr>
        <p:blipFill>
          <a:blip r:embed="rId4"/>
          <a:srcRect/>
          <a:stretch>
            <a:fillRect/>
          </a:stretch>
        </p:blipFill>
        <p:spPr bwMode="auto">
          <a:xfrm>
            <a:off x="3494634" y="2448806"/>
            <a:ext cx="5591175" cy="2790825"/>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18</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ASN Receipt with Serialized Labels</a:t>
            </a:r>
            <a:endParaRPr lang="en-US"/>
          </a:p>
        </p:txBody>
      </p:sp>
      <p:sp>
        <p:nvSpPr>
          <p:cNvPr id="5" name="Text Placeholder 4"/>
          <p:cNvSpPr>
            <a:spLocks noGrp="1"/>
          </p:cNvSpPr>
          <p:nvPr>
            <p:ph type="body" sz="quarter" idx="11"/>
          </p:nvPr>
        </p:nvSpPr>
        <p:spPr/>
        <p:txBody>
          <a:bodyPr/>
          <a:lstStyle/>
          <a:p>
            <a:r>
              <a:rPr lang="en-US" smtClean="0"/>
              <a:t>Inbound Receipts</a:t>
            </a:r>
            <a:endParaRPr lang="en-US"/>
          </a:p>
        </p:txBody>
      </p:sp>
      <p:pic>
        <p:nvPicPr>
          <p:cNvPr id="40962" name="Picture 2" descr="C:\Users\xcm\AppData\Local\Temp\SNAGHTML16e789f.PNG"/>
          <p:cNvPicPr>
            <a:picLocks noChangeAspect="1" noChangeArrowheads="1"/>
          </p:cNvPicPr>
          <p:nvPr/>
        </p:nvPicPr>
        <p:blipFill>
          <a:blip r:embed="rId3"/>
          <a:srcRect/>
          <a:stretch>
            <a:fillRect/>
          </a:stretch>
        </p:blipFill>
        <p:spPr bwMode="auto">
          <a:xfrm>
            <a:off x="457200" y="1316182"/>
            <a:ext cx="6715125" cy="5210175"/>
          </a:xfrm>
          <a:prstGeom prst="rect">
            <a:avLst/>
          </a:prstGeom>
          <a:noFill/>
        </p:spPr>
      </p:pic>
      <p:cxnSp>
        <p:nvCxnSpPr>
          <p:cNvPr id="7" name="Elbow Connector 6"/>
          <p:cNvCxnSpPr/>
          <p:nvPr/>
        </p:nvCxnSpPr>
        <p:spPr>
          <a:xfrm>
            <a:off x="2023806" y="4039306"/>
            <a:ext cx="5133108" cy="247650"/>
          </a:xfrm>
          <a:prstGeom prst="bentConnector3">
            <a:avLst>
              <a:gd name="adj1" fmla="val 50000"/>
            </a:avLst>
          </a:prstGeom>
          <a:ln w="15875">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8" name="Rectangle 7"/>
          <p:cNvSpPr/>
          <p:nvPr/>
        </p:nvSpPr>
        <p:spPr>
          <a:xfrm>
            <a:off x="556956" y="3918411"/>
            <a:ext cx="1466850" cy="241789"/>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7172325" y="3922157"/>
            <a:ext cx="1514475" cy="738664"/>
          </a:xfrm>
          <a:prstGeom prst="rect">
            <a:avLst/>
          </a:prstGeom>
        </p:spPr>
        <p:txBody>
          <a:bodyPr wrap="square">
            <a:spAutoFit/>
          </a:bodyPr>
          <a:lstStyle/>
          <a:p>
            <a:r>
              <a:rPr lang="en-US" sz="1400" smtClean="0"/>
              <a:t>Scan the Serial ID from the pack label</a:t>
            </a:r>
            <a:endParaRPr lang="en-US" sz="140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19</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ASN Receipt with Serialized Labels</a:t>
            </a:r>
            <a:endParaRPr lang="en-US"/>
          </a:p>
        </p:txBody>
      </p:sp>
      <p:sp>
        <p:nvSpPr>
          <p:cNvPr id="5" name="Text Placeholder 4"/>
          <p:cNvSpPr>
            <a:spLocks noGrp="1"/>
          </p:cNvSpPr>
          <p:nvPr>
            <p:ph type="body" sz="quarter" idx="11"/>
          </p:nvPr>
        </p:nvSpPr>
        <p:spPr/>
        <p:txBody>
          <a:bodyPr/>
          <a:lstStyle/>
          <a:p>
            <a:r>
              <a:rPr lang="en-US" smtClean="0"/>
              <a:t>Inbound Receipts</a:t>
            </a:r>
            <a:endParaRPr lang="en-US"/>
          </a:p>
        </p:txBody>
      </p:sp>
      <p:pic>
        <p:nvPicPr>
          <p:cNvPr id="39938" name="Picture 2" descr="C:\Users\xcm\AppData\Local\Temp\SNAGHTML1760dfb.PNG"/>
          <p:cNvPicPr>
            <a:picLocks noChangeAspect="1" noChangeArrowheads="1"/>
          </p:cNvPicPr>
          <p:nvPr/>
        </p:nvPicPr>
        <p:blipFill>
          <a:blip r:embed="rId3"/>
          <a:srcRect/>
          <a:stretch>
            <a:fillRect/>
          </a:stretch>
        </p:blipFill>
        <p:spPr bwMode="auto">
          <a:xfrm>
            <a:off x="457200" y="1316182"/>
            <a:ext cx="4438650" cy="4019550"/>
          </a:xfrm>
          <a:prstGeom prst="rect">
            <a:avLst/>
          </a:prstGeom>
          <a:noFill/>
        </p:spPr>
      </p:pic>
      <p:pic>
        <p:nvPicPr>
          <p:cNvPr id="39942" name="Picture 6" descr="C:\Users\xcm\AppData\Local\Temp\SNAGHTML17bdc03.PNG"/>
          <p:cNvPicPr>
            <a:picLocks noChangeAspect="1" noChangeArrowheads="1"/>
          </p:cNvPicPr>
          <p:nvPr/>
        </p:nvPicPr>
        <p:blipFill>
          <a:blip r:embed="rId4"/>
          <a:srcRect/>
          <a:stretch>
            <a:fillRect/>
          </a:stretch>
        </p:blipFill>
        <p:spPr bwMode="auto">
          <a:xfrm>
            <a:off x="455630" y="5310793"/>
            <a:ext cx="8322858" cy="1054286"/>
          </a:xfrm>
          <a:prstGeom prst="rect">
            <a:avLst/>
          </a:prstGeom>
          <a:noFill/>
        </p:spPr>
      </p:pic>
      <p:pic>
        <p:nvPicPr>
          <p:cNvPr id="39944" name="Picture 8" descr="C:\Users\xcm\AppData\Local\Temp\SNAGHTML1ac8a2d.PNG"/>
          <p:cNvPicPr>
            <a:picLocks noChangeAspect="1" noChangeArrowheads="1"/>
          </p:cNvPicPr>
          <p:nvPr/>
        </p:nvPicPr>
        <p:blipFill>
          <a:blip r:embed="rId5"/>
          <a:srcRect/>
          <a:stretch>
            <a:fillRect/>
          </a:stretch>
        </p:blipFill>
        <p:spPr bwMode="auto">
          <a:xfrm>
            <a:off x="3136787" y="2821853"/>
            <a:ext cx="1543050" cy="1057276"/>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a:t>
            </a:fld>
            <a:endParaRPr lang="en-US" dirty="0"/>
          </a:p>
        </p:txBody>
      </p:sp>
      <p:sp>
        <p:nvSpPr>
          <p:cNvPr id="3" name="Content Placeholder 2"/>
          <p:cNvSpPr>
            <a:spLocks noGrp="1"/>
          </p:cNvSpPr>
          <p:nvPr>
            <p:ph idx="1"/>
          </p:nvPr>
        </p:nvSpPr>
        <p:spPr/>
        <p:txBody>
          <a:bodyPr/>
          <a:lstStyle/>
          <a:p>
            <a:pPr>
              <a:buFont typeface="Webdings" pitchFamily="18" charset="2"/>
              <a:buNone/>
            </a:pPr>
            <a:r>
              <a:rPr lang="en-US" b="1" smtClean="0">
                <a:solidFill>
                  <a:srgbClr val="4F4F4F"/>
                </a:solidFill>
                <a:latin typeface="Century Gothic" pitchFamily="34" charset="0"/>
                <a:cs typeface="Century Gothic" pitchFamily="34" charset="0"/>
              </a:rPr>
              <a:t>In this section, you will learn how to:</a:t>
            </a:r>
          </a:p>
          <a:p>
            <a:pPr>
              <a:buClr>
                <a:schemeClr val="bg2"/>
              </a:buClr>
              <a:buFont typeface="Wingdings" pitchFamily="2" charset="2"/>
              <a:buChar char="ü"/>
            </a:pPr>
            <a:r>
              <a:rPr lang="en-US" dirty="0" smtClean="0">
                <a:solidFill>
                  <a:srgbClr val="B2B2B2"/>
                </a:solidFill>
                <a:latin typeface="Century Gothic" pitchFamily="34" charset="0"/>
                <a:cs typeface="Century Gothic" pitchFamily="34" charset="0"/>
              </a:rPr>
              <a:t>Identify key business considerations before setting up Serialization in QAD Enterprise Applications</a:t>
            </a:r>
          </a:p>
          <a:p>
            <a:pPr>
              <a:buClr>
                <a:schemeClr val="bg2"/>
              </a:buClr>
              <a:buSzPct val="125000"/>
              <a:buFont typeface="Wingdings" pitchFamily="2" charset="2"/>
              <a:buChar char="ü"/>
            </a:pPr>
            <a:r>
              <a:rPr lang="en-US" dirty="0" smtClean="0">
                <a:solidFill>
                  <a:srgbClr val="B2B2B2"/>
                </a:solidFill>
                <a:latin typeface="Century Gothic" pitchFamily="34" charset="0"/>
                <a:cs typeface="Century Gothic" pitchFamily="34" charset="0"/>
              </a:rPr>
              <a:t>Set up Serialization in QAD Enterprise Applications</a:t>
            </a:r>
          </a:p>
          <a:p>
            <a:r>
              <a:rPr lang="en-US" b="1" dirty="0" smtClean="0">
                <a:solidFill>
                  <a:srgbClr val="4F4F4F"/>
                </a:solidFill>
                <a:latin typeface="Century Gothic" pitchFamily="34" charset="0"/>
                <a:cs typeface="Century Gothic" pitchFamily="34" charset="0"/>
              </a:rPr>
              <a:t>Process Serialization in QAD Enterprise Applications</a:t>
            </a:r>
          </a:p>
          <a:p>
            <a:pPr>
              <a:buNone/>
            </a:pPr>
            <a:endParaRPr lang="en-US" dirty="0"/>
          </a:p>
        </p:txBody>
      </p:sp>
      <p:sp>
        <p:nvSpPr>
          <p:cNvPr id="4" name="Title 3"/>
          <p:cNvSpPr>
            <a:spLocks noGrp="1"/>
          </p:cNvSpPr>
          <p:nvPr>
            <p:ph type="title"/>
          </p:nvPr>
        </p:nvSpPr>
        <p:spPr/>
        <p:txBody>
          <a:bodyPr>
            <a:normAutofit/>
          </a:bodyPr>
          <a:lstStyle/>
          <a:p>
            <a:r>
              <a:rPr lang="en-US" smtClean="0"/>
              <a:t>Inbound Receipts</a:t>
            </a:r>
            <a:endParaRPr lang="en-US" dirty="0"/>
          </a:p>
        </p:txBody>
      </p:sp>
      <p:sp>
        <p:nvSpPr>
          <p:cNvPr id="5" name="Text Placeholder 4"/>
          <p:cNvSpPr>
            <a:spLocks noGrp="1"/>
          </p:cNvSpPr>
          <p:nvPr>
            <p:ph type="body" sz="quarter" idx="11"/>
          </p:nvPr>
        </p:nvSpPr>
        <p:spPr/>
        <p:txBody>
          <a:bodyPr/>
          <a:lstStyle/>
          <a:p>
            <a:r>
              <a:rPr lang="en-US" smtClean="0"/>
              <a:t>Inbound Receipts</a:t>
            </a:r>
            <a:endParaRPr lang="en-US" dirty="0"/>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20</a:t>
            </a:fld>
            <a:endParaRPr lang="en-US" dirty="0"/>
          </a:p>
        </p:txBody>
      </p:sp>
      <p:sp>
        <p:nvSpPr>
          <p:cNvPr id="3" name="Content Placeholder 2"/>
          <p:cNvSpPr>
            <a:spLocks noGrp="1"/>
          </p:cNvSpPr>
          <p:nvPr>
            <p:ph idx="1"/>
          </p:nvPr>
        </p:nvSpPr>
        <p:spPr>
          <a:xfrm>
            <a:off x="457200" y="1316182"/>
            <a:ext cx="8229599" cy="4999951"/>
          </a:xfrm>
        </p:spPr>
        <p:txBody>
          <a:bodyPr>
            <a:normAutofit fontScale="92500" lnSpcReduction="10000"/>
          </a:bodyPr>
          <a:lstStyle/>
          <a:p>
            <a:r>
              <a:rPr lang="en-US" dirty="0" smtClean="0"/>
              <a:t>Receive Item-Lot</a:t>
            </a:r>
          </a:p>
          <a:p>
            <a:pPr lvl="1"/>
            <a:r>
              <a:rPr lang="en-US" dirty="0" smtClean="0"/>
              <a:t>The ASN provides Case, item-lot info</a:t>
            </a:r>
          </a:p>
          <a:p>
            <a:pPr lvl="1"/>
            <a:r>
              <a:rPr lang="en-US" dirty="0" smtClean="0"/>
              <a:t>The company creates/applies serialized product labels, which they then scan during the unloading process</a:t>
            </a:r>
          </a:p>
          <a:p>
            <a:pPr lvl="1"/>
            <a:r>
              <a:rPr lang="en-US" dirty="0" smtClean="0"/>
              <a:t>Match at level: Item/QTY</a:t>
            </a:r>
          </a:p>
          <a:p>
            <a:r>
              <a:rPr lang="en-US" dirty="0" smtClean="0"/>
              <a:t>Receipt process</a:t>
            </a:r>
          </a:p>
          <a:p>
            <a:pPr lvl="1"/>
            <a:r>
              <a:rPr lang="en-US" dirty="0" smtClean="0"/>
              <a:t>Create a PO shipper</a:t>
            </a:r>
          </a:p>
          <a:p>
            <a:pPr lvl="1"/>
            <a:r>
              <a:rPr lang="en-US" dirty="0" smtClean="0"/>
              <a:t>Print  labels</a:t>
            </a:r>
          </a:p>
          <a:p>
            <a:pPr lvl="1"/>
            <a:r>
              <a:rPr lang="en-US" dirty="0" smtClean="0"/>
              <a:t>Unload goods</a:t>
            </a:r>
          </a:p>
          <a:p>
            <a:pPr lvl="1"/>
            <a:r>
              <a:rPr lang="en-US" dirty="0" smtClean="0"/>
              <a:t>Match</a:t>
            </a:r>
          </a:p>
          <a:p>
            <a:pPr lvl="1"/>
            <a:r>
              <a:rPr lang="en-US" dirty="0" smtClean="0"/>
              <a:t>Receive goods</a:t>
            </a:r>
          </a:p>
          <a:p>
            <a:pPr lvl="1"/>
            <a:r>
              <a:rPr lang="en-US" dirty="0" smtClean="0"/>
              <a:t>Put away goods</a:t>
            </a:r>
          </a:p>
          <a:p>
            <a:endParaRPr lang="en-US" dirty="0" smtClean="0"/>
          </a:p>
          <a:p>
            <a:endParaRPr lang="en-US" dirty="0"/>
          </a:p>
        </p:txBody>
      </p:sp>
      <p:sp>
        <p:nvSpPr>
          <p:cNvPr id="4" name="Title 3"/>
          <p:cNvSpPr>
            <a:spLocks noGrp="1"/>
          </p:cNvSpPr>
          <p:nvPr>
            <p:ph type="title"/>
          </p:nvPr>
        </p:nvSpPr>
        <p:spPr/>
        <p:txBody>
          <a:bodyPr/>
          <a:lstStyle/>
          <a:p>
            <a:r>
              <a:rPr lang="en-US" dirty="0" smtClean="0"/>
              <a:t>ASN Receipt Without Serialized Labels</a:t>
            </a:r>
            <a:endParaRPr lang="en-US" dirty="0"/>
          </a:p>
        </p:txBody>
      </p:sp>
      <p:sp>
        <p:nvSpPr>
          <p:cNvPr id="5" name="Text Placeholder 4"/>
          <p:cNvSpPr>
            <a:spLocks noGrp="1"/>
          </p:cNvSpPr>
          <p:nvPr>
            <p:ph type="body" sz="quarter" idx="11"/>
          </p:nvPr>
        </p:nvSpPr>
        <p:spPr/>
        <p:txBody>
          <a:bodyPr/>
          <a:lstStyle/>
          <a:p>
            <a:r>
              <a:rPr lang="en-US" smtClean="0"/>
              <a:t>Inbound Receipts</a:t>
            </a:r>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21</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ASN Receipt Without Serialized Labels</a:t>
            </a:r>
            <a:endParaRPr lang="en-US"/>
          </a:p>
        </p:txBody>
      </p:sp>
      <p:sp>
        <p:nvSpPr>
          <p:cNvPr id="5" name="Text Placeholder 4"/>
          <p:cNvSpPr>
            <a:spLocks noGrp="1"/>
          </p:cNvSpPr>
          <p:nvPr>
            <p:ph type="body" sz="quarter" idx="11"/>
          </p:nvPr>
        </p:nvSpPr>
        <p:spPr/>
        <p:txBody>
          <a:bodyPr/>
          <a:lstStyle/>
          <a:p>
            <a:r>
              <a:rPr lang="en-US" smtClean="0"/>
              <a:t>Inbound Receipts</a:t>
            </a:r>
            <a:endParaRPr lang="en-US"/>
          </a:p>
        </p:txBody>
      </p:sp>
      <p:pic>
        <p:nvPicPr>
          <p:cNvPr id="44034" name="Picture 2" descr="C:\Users\xcm\AppData\Local\Temp\SNAGHTML18b1c6d.PNG"/>
          <p:cNvPicPr>
            <a:picLocks noChangeAspect="1" noChangeArrowheads="1"/>
          </p:cNvPicPr>
          <p:nvPr/>
        </p:nvPicPr>
        <p:blipFill>
          <a:blip r:embed="rId3"/>
          <a:srcRect/>
          <a:stretch>
            <a:fillRect/>
          </a:stretch>
        </p:blipFill>
        <p:spPr bwMode="auto">
          <a:xfrm>
            <a:off x="457200" y="1316182"/>
            <a:ext cx="5467350" cy="4924425"/>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22</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ASN Receipt Without Serialized Labels</a:t>
            </a:r>
            <a:endParaRPr lang="en-US"/>
          </a:p>
        </p:txBody>
      </p:sp>
      <p:sp>
        <p:nvSpPr>
          <p:cNvPr id="5" name="Text Placeholder 4"/>
          <p:cNvSpPr>
            <a:spLocks noGrp="1"/>
          </p:cNvSpPr>
          <p:nvPr>
            <p:ph type="body" sz="quarter" idx="11"/>
          </p:nvPr>
        </p:nvSpPr>
        <p:spPr/>
        <p:txBody>
          <a:bodyPr/>
          <a:lstStyle/>
          <a:p>
            <a:r>
              <a:rPr lang="en-US" smtClean="0"/>
              <a:t>Inbound Receipts</a:t>
            </a:r>
            <a:endParaRPr lang="en-US"/>
          </a:p>
        </p:txBody>
      </p:sp>
      <p:pic>
        <p:nvPicPr>
          <p:cNvPr id="43014" name="Picture 6" descr="C:\Users\xcm\AppData\Local\Temp\SNAGHTML18e7ad2.PNG"/>
          <p:cNvPicPr>
            <a:picLocks noChangeAspect="1" noChangeArrowheads="1"/>
          </p:cNvPicPr>
          <p:nvPr/>
        </p:nvPicPr>
        <p:blipFill>
          <a:blip r:embed="rId3"/>
          <a:srcRect/>
          <a:stretch>
            <a:fillRect/>
          </a:stretch>
        </p:blipFill>
        <p:spPr bwMode="auto">
          <a:xfrm>
            <a:off x="457200" y="1316182"/>
            <a:ext cx="6581775" cy="4505325"/>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23</a:t>
            </a:fld>
            <a:endParaRPr lang="en-US" dirty="0"/>
          </a:p>
        </p:txBody>
      </p:sp>
      <p:sp>
        <p:nvSpPr>
          <p:cNvPr id="4" name="Title 3"/>
          <p:cNvSpPr>
            <a:spLocks noGrp="1"/>
          </p:cNvSpPr>
          <p:nvPr>
            <p:ph type="title"/>
          </p:nvPr>
        </p:nvSpPr>
        <p:spPr/>
        <p:txBody>
          <a:bodyPr/>
          <a:lstStyle/>
          <a:p>
            <a:r>
              <a:rPr lang="en-US" smtClean="0"/>
              <a:t>ASN Receipt Without Serialized Labels</a:t>
            </a:r>
            <a:endParaRPr lang="en-US"/>
          </a:p>
        </p:txBody>
      </p:sp>
      <p:sp>
        <p:nvSpPr>
          <p:cNvPr id="5" name="Text Placeholder 4"/>
          <p:cNvSpPr>
            <a:spLocks noGrp="1"/>
          </p:cNvSpPr>
          <p:nvPr>
            <p:ph type="body" sz="quarter" idx="11"/>
          </p:nvPr>
        </p:nvSpPr>
        <p:spPr/>
        <p:txBody>
          <a:bodyPr/>
          <a:lstStyle/>
          <a:p>
            <a:r>
              <a:rPr lang="en-US" smtClean="0"/>
              <a:t>Inbound Receipts</a:t>
            </a:r>
            <a:endParaRPr lang="en-US"/>
          </a:p>
        </p:txBody>
      </p:sp>
      <p:pic>
        <p:nvPicPr>
          <p:cNvPr id="48130" name="Picture 2" descr="C:\Users\xcm\AppData\Local\Temp\SNAGHTML195f37a.PNG"/>
          <p:cNvPicPr>
            <a:picLocks noChangeAspect="1" noChangeArrowheads="1"/>
          </p:cNvPicPr>
          <p:nvPr/>
        </p:nvPicPr>
        <p:blipFill>
          <a:blip r:embed="rId3"/>
          <a:srcRect/>
          <a:stretch>
            <a:fillRect/>
          </a:stretch>
        </p:blipFill>
        <p:spPr bwMode="auto">
          <a:xfrm>
            <a:off x="448887" y="1316182"/>
            <a:ext cx="5495925" cy="5172075"/>
          </a:xfrm>
          <a:prstGeom prst="rect">
            <a:avLst/>
          </a:prstGeom>
          <a:noFill/>
        </p:spPr>
      </p:pic>
      <p:cxnSp>
        <p:nvCxnSpPr>
          <p:cNvPr id="7" name="Elbow Connector 6"/>
          <p:cNvCxnSpPr>
            <a:endCxn id="9" idx="1"/>
          </p:cNvCxnSpPr>
          <p:nvPr/>
        </p:nvCxnSpPr>
        <p:spPr>
          <a:xfrm flipV="1">
            <a:off x="2023806" y="3449780"/>
            <a:ext cx="4293841" cy="589528"/>
          </a:xfrm>
          <a:prstGeom prst="bentConnector3">
            <a:avLst>
              <a:gd name="adj1" fmla="val 18057"/>
            </a:avLst>
          </a:prstGeom>
          <a:ln w="15875">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8" name="Rectangle 7"/>
          <p:cNvSpPr/>
          <p:nvPr/>
        </p:nvSpPr>
        <p:spPr>
          <a:xfrm>
            <a:off x="556956" y="3918411"/>
            <a:ext cx="1466850" cy="241789"/>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6317647" y="3080448"/>
            <a:ext cx="1571105" cy="738664"/>
          </a:xfrm>
          <a:prstGeom prst="rect">
            <a:avLst/>
          </a:prstGeom>
        </p:spPr>
        <p:txBody>
          <a:bodyPr wrap="square">
            <a:spAutoFit/>
          </a:bodyPr>
          <a:lstStyle/>
          <a:p>
            <a:r>
              <a:rPr lang="en-US" sz="1400" smtClean="0"/>
              <a:t>Scan the Serial ID from the pack label</a:t>
            </a:r>
            <a:endParaRPr lang="en-US" sz="1400"/>
          </a:p>
        </p:txBody>
      </p:sp>
      <p:pic>
        <p:nvPicPr>
          <p:cNvPr id="48134" name="Picture 6" descr="C:\Users\xcm\AppData\Local\Temp\SNAGHTML19d1ad8.PNG"/>
          <p:cNvPicPr>
            <a:picLocks noChangeAspect="1" noChangeArrowheads="1"/>
          </p:cNvPicPr>
          <p:nvPr/>
        </p:nvPicPr>
        <p:blipFill>
          <a:blip r:embed="rId4"/>
          <a:srcRect/>
          <a:stretch>
            <a:fillRect/>
          </a:stretch>
        </p:blipFill>
        <p:spPr bwMode="auto">
          <a:xfrm>
            <a:off x="5915585" y="4505897"/>
            <a:ext cx="3057525" cy="1704976"/>
          </a:xfrm>
          <a:prstGeom prst="rect">
            <a:avLst/>
          </a:prstGeom>
          <a:noFill/>
        </p:spPr>
      </p:pic>
      <p:pic>
        <p:nvPicPr>
          <p:cNvPr id="48138" name="Picture 10" descr="C:\Users\xcm\AppData\Local\Temp\SNAGHTML1aa9f53.PNG"/>
          <p:cNvPicPr>
            <a:picLocks noChangeAspect="1" noChangeArrowheads="1"/>
          </p:cNvPicPr>
          <p:nvPr/>
        </p:nvPicPr>
        <p:blipFill>
          <a:blip r:embed="rId5"/>
          <a:srcRect/>
          <a:stretch>
            <a:fillRect/>
          </a:stretch>
        </p:blipFill>
        <p:spPr bwMode="auto">
          <a:xfrm>
            <a:off x="3688484" y="3631562"/>
            <a:ext cx="1543050" cy="1057276"/>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24</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normAutofit/>
          </a:bodyPr>
          <a:lstStyle/>
          <a:p>
            <a:r>
              <a:rPr lang="en-US" dirty="0" smtClean="0"/>
              <a:t>Returning Goods to Supplier</a:t>
            </a:r>
            <a:endParaRPr lang="en-US" dirty="0"/>
          </a:p>
        </p:txBody>
      </p:sp>
      <p:sp>
        <p:nvSpPr>
          <p:cNvPr id="5" name="Text Placeholder 4"/>
          <p:cNvSpPr>
            <a:spLocks noGrp="1"/>
          </p:cNvSpPr>
          <p:nvPr>
            <p:ph type="body" sz="quarter" idx="11"/>
          </p:nvPr>
        </p:nvSpPr>
        <p:spPr/>
        <p:txBody>
          <a:bodyPr/>
          <a:lstStyle/>
          <a:p>
            <a:r>
              <a:rPr lang="en-US" smtClean="0"/>
              <a:t>Inbound Receipts</a:t>
            </a:r>
            <a:endParaRPr lang="en-US"/>
          </a:p>
        </p:txBody>
      </p:sp>
      <p:pic>
        <p:nvPicPr>
          <p:cNvPr id="8194" name="Picture 2" descr="C:\Users\xcm\AppData\Local\Temp\SNAGHTML1b50527.PNG"/>
          <p:cNvPicPr>
            <a:picLocks noChangeAspect="1" noChangeArrowheads="1"/>
          </p:cNvPicPr>
          <p:nvPr/>
        </p:nvPicPr>
        <p:blipFill>
          <a:blip r:embed="rId3"/>
          <a:srcRect/>
          <a:stretch>
            <a:fillRect/>
          </a:stretch>
        </p:blipFill>
        <p:spPr bwMode="auto">
          <a:xfrm>
            <a:off x="457200" y="1316182"/>
            <a:ext cx="7772400" cy="4924425"/>
          </a:xfrm>
          <a:prstGeom prst="rect">
            <a:avLst/>
          </a:prstGeom>
          <a:noFill/>
        </p:spPr>
      </p:pic>
      <p:cxnSp>
        <p:nvCxnSpPr>
          <p:cNvPr id="7" name="Elbow Connector 6"/>
          <p:cNvCxnSpPr/>
          <p:nvPr/>
        </p:nvCxnSpPr>
        <p:spPr>
          <a:xfrm>
            <a:off x="2273188" y="2876974"/>
            <a:ext cx="5133108" cy="247650"/>
          </a:xfrm>
          <a:prstGeom prst="bentConnector3">
            <a:avLst>
              <a:gd name="adj1" fmla="val 50000"/>
            </a:avLst>
          </a:prstGeom>
          <a:ln w="15875">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8" name="Rectangle 7"/>
          <p:cNvSpPr/>
          <p:nvPr/>
        </p:nvSpPr>
        <p:spPr>
          <a:xfrm>
            <a:off x="806338" y="2756079"/>
            <a:ext cx="1466850" cy="241789"/>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7421707" y="2759825"/>
            <a:ext cx="1514475" cy="738664"/>
          </a:xfrm>
          <a:prstGeom prst="rect">
            <a:avLst/>
          </a:prstGeom>
        </p:spPr>
        <p:txBody>
          <a:bodyPr wrap="square">
            <a:spAutoFit/>
          </a:bodyPr>
          <a:lstStyle/>
          <a:p>
            <a:r>
              <a:rPr lang="en-US" sz="1400" smtClean="0"/>
              <a:t>Scan the Serial ID from the pack label</a:t>
            </a:r>
            <a:endParaRPr lang="en-US" sz="14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25</a:t>
            </a:fld>
            <a:endParaRPr lang="en-US" dirty="0"/>
          </a:p>
        </p:txBody>
      </p:sp>
      <p:sp>
        <p:nvSpPr>
          <p:cNvPr id="3" name="Content Placeholder 2"/>
          <p:cNvSpPr>
            <a:spLocks noGrp="1"/>
          </p:cNvSpPr>
          <p:nvPr>
            <p:ph idx="1"/>
          </p:nvPr>
        </p:nvSpPr>
        <p:spPr/>
        <p:txBody>
          <a:bodyPr>
            <a:normAutofit lnSpcReduction="10000"/>
          </a:bodyPr>
          <a:lstStyle/>
          <a:p>
            <a:r>
              <a:rPr lang="en-US" dirty="0" smtClean="0"/>
              <a:t>Inbound Receipt Process Map</a:t>
            </a:r>
          </a:p>
          <a:p>
            <a:r>
              <a:rPr lang="en-US" dirty="0" smtClean="0"/>
              <a:t>Inbound Receipt Process Flow</a:t>
            </a:r>
          </a:p>
          <a:p>
            <a:r>
              <a:rPr lang="en-US" dirty="0" smtClean="0"/>
              <a:t>Inbound Receipt Process Example</a:t>
            </a:r>
          </a:p>
          <a:p>
            <a:r>
              <a:rPr lang="en-US" dirty="0" smtClean="0"/>
              <a:t>Match Levels</a:t>
            </a:r>
          </a:p>
          <a:p>
            <a:r>
              <a:rPr lang="en-US" dirty="0" smtClean="0"/>
              <a:t>Packing Structures</a:t>
            </a:r>
          </a:p>
          <a:p>
            <a:r>
              <a:rPr lang="en-US" dirty="0" smtClean="0"/>
              <a:t>Serialization Receiving</a:t>
            </a:r>
          </a:p>
          <a:p>
            <a:r>
              <a:rPr lang="en-US" dirty="0" smtClean="0"/>
              <a:t>Direct Receipt</a:t>
            </a:r>
          </a:p>
          <a:p>
            <a:r>
              <a:rPr lang="en-US" dirty="0" smtClean="0"/>
              <a:t>ASN Receipt with Serialized Labels</a:t>
            </a:r>
          </a:p>
          <a:p>
            <a:r>
              <a:rPr lang="en-US" dirty="0" smtClean="0"/>
              <a:t>ASN Receipt Without Serialized Labels</a:t>
            </a:r>
          </a:p>
          <a:p>
            <a:r>
              <a:rPr lang="en-US" dirty="0" smtClean="0"/>
              <a:t>Returning Goods to Supplier</a:t>
            </a:r>
          </a:p>
        </p:txBody>
      </p:sp>
      <p:sp>
        <p:nvSpPr>
          <p:cNvPr id="4" name="Title 3"/>
          <p:cNvSpPr>
            <a:spLocks noGrp="1"/>
          </p:cNvSpPr>
          <p:nvPr>
            <p:ph type="title"/>
          </p:nvPr>
        </p:nvSpPr>
        <p:spPr/>
        <p:txBody>
          <a:bodyPr/>
          <a:lstStyle/>
          <a:p>
            <a:r>
              <a:rPr lang="en-US" dirty="0" smtClean="0"/>
              <a:t>Review</a:t>
            </a:r>
            <a:endParaRPr lang="en-US" dirty="0"/>
          </a:p>
        </p:txBody>
      </p:sp>
      <p:sp>
        <p:nvSpPr>
          <p:cNvPr id="5" name="Text Placeholder 4"/>
          <p:cNvSpPr>
            <a:spLocks noGrp="1"/>
          </p:cNvSpPr>
          <p:nvPr>
            <p:ph type="body" sz="quarter" idx="11"/>
          </p:nvPr>
        </p:nvSpPr>
        <p:spPr/>
        <p:txBody>
          <a:bodyPr/>
          <a:lstStyle/>
          <a:p>
            <a:r>
              <a:rPr lang="en-US" smtClean="0"/>
              <a:t>Inbound Receipts</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26</a:t>
            </a:fld>
            <a:endParaRPr lang="en-US" dirty="0"/>
          </a:p>
        </p:txBody>
      </p:sp>
      <p:sp>
        <p:nvSpPr>
          <p:cNvPr id="4" name="Title 3"/>
          <p:cNvSpPr>
            <a:spLocks noGrp="1"/>
          </p:cNvSpPr>
          <p:nvPr>
            <p:ph type="title"/>
          </p:nvPr>
        </p:nvSpPr>
        <p:spPr/>
        <p:txBody>
          <a:bodyPr>
            <a:normAutofit/>
          </a:bodyPr>
          <a:lstStyle/>
          <a:p>
            <a:r>
              <a:rPr lang="en-US" dirty="0" smtClean="0"/>
              <a:t>Exercise: Inbound Receipts</a:t>
            </a:r>
            <a:endParaRPr lang="en-US" dirty="0"/>
          </a:p>
        </p:txBody>
      </p:sp>
      <p:sp>
        <p:nvSpPr>
          <p:cNvPr id="5" name="Text Placeholder 4"/>
          <p:cNvSpPr>
            <a:spLocks noGrp="1"/>
          </p:cNvSpPr>
          <p:nvPr>
            <p:ph type="body" sz="quarter" idx="11"/>
          </p:nvPr>
        </p:nvSpPr>
        <p:spPr/>
        <p:txBody>
          <a:bodyPr/>
          <a:lstStyle/>
          <a:p>
            <a:r>
              <a:rPr lang="en-US" smtClean="0"/>
              <a:t>Inbound Receipts</a:t>
            </a:r>
            <a:endParaRPr lang="en-US" dirty="0"/>
          </a:p>
        </p:txBody>
      </p:sp>
      <p:pic>
        <p:nvPicPr>
          <p:cNvPr id="7" name="Picture 4" descr="hand"/>
          <p:cNvPicPr>
            <a:picLocks noGrp="1" noChangeAspect="1" noChangeArrowheads="1"/>
          </p:cNvPicPr>
          <p:nvPr>
            <p:ph idx="1"/>
          </p:nvPr>
        </p:nvPicPr>
        <p:blipFill>
          <a:blip r:embed="rId3" cstate="print"/>
          <a:srcRect/>
          <a:stretch>
            <a:fillRect/>
          </a:stretch>
        </p:blipFill>
        <p:spPr bwMode="auto">
          <a:xfrm>
            <a:off x="457200" y="2263699"/>
            <a:ext cx="8229600" cy="3105302"/>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a:t>
            </a:fld>
            <a:endParaRPr lang="en-US" dirty="0"/>
          </a:p>
        </p:txBody>
      </p:sp>
      <p:sp>
        <p:nvSpPr>
          <p:cNvPr id="3" name="Content Placeholder 2"/>
          <p:cNvSpPr>
            <a:spLocks noGrp="1"/>
          </p:cNvSpPr>
          <p:nvPr>
            <p:ph idx="1"/>
          </p:nvPr>
        </p:nvSpPr>
        <p:spPr/>
        <p:txBody>
          <a:bodyPr>
            <a:normAutofit lnSpcReduction="10000"/>
          </a:bodyPr>
          <a:lstStyle/>
          <a:p>
            <a:r>
              <a:rPr lang="en-US" dirty="0" smtClean="0"/>
              <a:t>Inbound Receipt Process Map</a:t>
            </a:r>
          </a:p>
          <a:p>
            <a:r>
              <a:rPr lang="en-US" dirty="0" smtClean="0"/>
              <a:t>Inbound Receipt Process Flow</a:t>
            </a:r>
          </a:p>
          <a:p>
            <a:r>
              <a:rPr lang="en-US" dirty="0" smtClean="0"/>
              <a:t>Inbound Receipt Process Example</a:t>
            </a:r>
          </a:p>
          <a:p>
            <a:r>
              <a:rPr lang="en-US" dirty="0" smtClean="0"/>
              <a:t>Match Levels</a:t>
            </a:r>
          </a:p>
          <a:p>
            <a:r>
              <a:rPr lang="en-US" dirty="0" smtClean="0"/>
              <a:t>Packaging Structures</a:t>
            </a:r>
          </a:p>
          <a:p>
            <a:r>
              <a:rPr lang="en-US" dirty="0" smtClean="0"/>
              <a:t>Serialization Receiving</a:t>
            </a:r>
          </a:p>
          <a:p>
            <a:r>
              <a:rPr lang="en-US" dirty="0" smtClean="0"/>
              <a:t>Direct Receipt</a:t>
            </a:r>
          </a:p>
          <a:p>
            <a:r>
              <a:rPr lang="en-US" dirty="0" smtClean="0"/>
              <a:t>ASN Receipt with Serialized Labels</a:t>
            </a:r>
          </a:p>
          <a:p>
            <a:r>
              <a:rPr lang="en-US" dirty="0" smtClean="0"/>
              <a:t>ASN Receipt Without Serialized Labels</a:t>
            </a:r>
          </a:p>
          <a:p>
            <a:r>
              <a:rPr lang="en-US" dirty="0" smtClean="0"/>
              <a:t>Return Goods to Supplier</a:t>
            </a:r>
          </a:p>
          <a:p>
            <a:endParaRPr lang="en-US" dirty="0" smtClean="0"/>
          </a:p>
        </p:txBody>
      </p:sp>
      <p:sp>
        <p:nvSpPr>
          <p:cNvPr id="4" name="Title 3"/>
          <p:cNvSpPr>
            <a:spLocks noGrp="1"/>
          </p:cNvSpPr>
          <p:nvPr>
            <p:ph type="title"/>
          </p:nvPr>
        </p:nvSpPr>
        <p:spPr/>
        <p:txBody>
          <a:bodyPr/>
          <a:lstStyle/>
          <a:p>
            <a:r>
              <a:rPr lang="en-US" dirty="0" smtClean="0"/>
              <a:t>Overview</a:t>
            </a:r>
            <a:endParaRPr lang="en-US" dirty="0"/>
          </a:p>
        </p:txBody>
      </p:sp>
      <p:sp>
        <p:nvSpPr>
          <p:cNvPr id="5" name="Text Placeholder 4"/>
          <p:cNvSpPr>
            <a:spLocks noGrp="1"/>
          </p:cNvSpPr>
          <p:nvPr>
            <p:ph type="body" sz="quarter" idx="11"/>
          </p:nvPr>
        </p:nvSpPr>
        <p:spPr/>
        <p:txBody>
          <a:bodyPr/>
          <a:lstStyle/>
          <a:p>
            <a:r>
              <a:rPr lang="en-US" smtClean="0"/>
              <a:t>Inbound Receipts</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a:t>
            </a:fld>
            <a:endParaRPr lang="en-US" dirty="0"/>
          </a:p>
        </p:txBody>
      </p:sp>
      <p:sp>
        <p:nvSpPr>
          <p:cNvPr id="4" name="Title 3"/>
          <p:cNvSpPr>
            <a:spLocks noGrp="1"/>
          </p:cNvSpPr>
          <p:nvPr>
            <p:ph type="title"/>
          </p:nvPr>
        </p:nvSpPr>
        <p:spPr/>
        <p:txBody>
          <a:bodyPr>
            <a:normAutofit/>
          </a:bodyPr>
          <a:lstStyle/>
          <a:p>
            <a:r>
              <a:rPr lang="en-US" dirty="0" smtClean="0"/>
              <a:t>Inbound Receipt Process Map</a:t>
            </a:r>
          </a:p>
        </p:txBody>
      </p:sp>
      <p:sp>
        <p:nvSpPr>
          <p:cNvPr id="5" name="Text Placeholder 4"/>
          <p:cNvSpPr>
            <a:spLocks noGrp="1"/>
          </p:cNvSpPr>
          <p:nvPr>
            <p:ph type="body" sz="quarter" idx="11"/>
          </p:nvPr>
        </p:nvSpPr>
        <p:spPr/>
        <p:txBody>
          <a:bodyPr/>
          <a:lstStyle/>
          <a:p>
            <a:r>
              <a:rPr lang="en-US" smtClean="0"/>
              <a:t>Inbound Receipts</a:t>
            </a:r>
          </a:p>
        </p:txBody>
      </p:sp>
      <p:pic>
        <p:nvPicPr>
          <p:cNvPr id="4100" name="Picture 4" descr="C:\Users\xcm\AppData\Local\Temp\SNAGHTML741269.PNG"/>
          <p:cNvPicPr>
            <a:picLocks noChangeAspect="1" noChangeArrowheads="1"/>
          </p:cNvPicPr>
          <p:nvPr/>
        </p:nvPicPr>
        <p:blipFill>
          <a:blip r:embed="rId3"/>
          <a:srcRect/>
          <a:stretch>
            <a:fillRect/>
          </a:stretch>
        </p:blipFill>
        <p:spPr bwMode="auto">
          <a:xfrm>
            <a:off x="586398" y="1276103"/>
            <a:ext cx="7048500" cy="3943350"/>
          </a:xfrm>
          <a:prstGeom prst="rect">
            <a:avLst/>
          </a:prstGeom>
          <a:noFill/>
        </p:spPr>
      </p:pic>
      <p:pic>
        <p:nvPicPr>
          <p:cNvPr id="4104" name="Picture 8" descr="C:\Users\xcm\AppData\Local\Temp\SNAGHTML776c6a.PNG"/>
          <p:cNvPicPr>
            <a:picLocks noChangeAspect="1" noChangeArrowheads="1"/>
          </p:cNvPicPr>
          <p:nvPr/>
        </p:nvPicPr>
        <p:blipFill>
          <a:blip r:embed="rId4"/>
          <a:srcRect/>
          <a:stretch>
            <a:fillRect/>
          </a:stretch>
        </p:blipFill>
        <p:spPr bwMode="auto">
          <a:xfrm>
            <a:off x="2954215" y="4419353"/>
            <a:ext cx="1171575" cy="800100"/>
          </a:xfrm>
          <a:prstGeom prst="rect">
            <a:avLst/>
          </a:prstGeom>
          <a:noFill/>
        </p:spPr>
      </p:pic>
      <p:pic>
        <p:nvPicPr>
          <p:cNvPr id="4106" name="Picture 10" descr="C:\Users\xcm\AppData\Local\Temp\SNAGHTML785ffc.PNG"/>
          <p:cNvPicPr>
            <a:picLocks noChangeAspect="1" noChangeArrowheads="1"/>
          </p:cNvPicPr>
          <p:nvPr/>
        </p:nvPicPr>
        <p:blipFill>
          <a:blip r:embed="rId5"/>
          <a:srcRect/>
          <a:stretch>
            <a:fillRect/>
          </a:stretch>
        </p:blipFill>
        <p:spPr bwMode="auto">
          <a:xfrm>
            <a:off x="657224" y="5219453"/>
            <a:ext cx="6972300" cy="819151"/>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a:t>
            </a:fld>
            <a:endParaRPr lang="en-US" dirty="0"/>
          </a:p>
        </p:txBody>
      </p:sp>
      <p:sp>
        <p:nvSpPr>
          <p:cNvPr id="4" name="Title 3"/>
          <p:cNvSpPr>
            <a:spLocks noGrp="1"/>
          </p:cNvSpPr>
          <p:nvPr>
            <p:ph type="title"/>
          </p:nvPr>
        </p:nvSpPr>
        <p:spPr/>
        <p:txBody>
          <a:bodyPr>
            <a:normAutofit/>
          </a:bodyPr>
          <a:lstStyle/>
          <a:p>
            <a:r>
              <a:rPr lang="en-US" dirty="0" smtClean="0"/>
              <a:t>Inbound Receipt Process Flow</a:t>
            </a:r>
          </a:p>
        </p:txBody>
      </p:sp>
      <p:sp>
        <p:nvSpPr>
          <p:cNvPr id="5" name="Text Placeholder 4"/>
          <p:cNvSpPr>
            <a:spLocks noGrp="1"/>
          </p:cNvSpPr>
          <p:nvPr>
            <p:ph type="body" sz="quarter" idx="11"/>
          </p:nvPr>
        </p:nvSpPr>
        <p:spPr/>
        <p:txBody>
          <a:bodyPr/>
          <a:lstStyle/>
          <a:p>
            <a:r>
              <a:rPr lang="en-US" smtClean="0"/>
              <a:t>Inbound Receipts</a:t>
            </a:r>
          </a:p>
        </p:txBody>
      </p:sp>
      <p:sp>
        <p:nvSpPr>
          <p:cNvPr id="9" name="Rounded Rectangle 8"/>
          <p:cNvSpPr/>
          <p:nvPr/>
        </p:nvSpPr>
        <p:spPr>
          <a:xfrm>
            <a:off x="457200" y="1629508"/>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smtClean="0">
                <a:solidFill>
                  <a:schemeClr val="tx1"/>
                </a:solidFill>
                <a:latin typeface="Arial" pitchFamily="34" charset="0"/>
                <a:cs typeface="Arial" pitchFamily="34" charset="0"/>
              </a:rPr>
              <a:t>Print Label</a:t>
            </a:r>
          </a:p>
          <a:p>
            <a:pPr algn="ctr"/>
            <a:r>
              <a:rPr lang="en-US" sz="1400" smtClean="0">
                <a:solidFill>
                  <a:schemeClr val="tx1"/>
                </a:solidFill>
                <a:latin typeface="Arial" pitchFamily="34" charset="0"/>
                <a:cs typeface="Arial" pitchFamily="34" charset="0"/>
              </a:rPr>
              <a:t>by Inbound ASN</a:t>
            </a:r>
            <a:endParaRPr lang="en-US" sz="1400" dirty="0">
              <a:solidFill>
                <a:schemeClr val="tx1"/>
              </a:solidFill>
              <a:latin typeface="Arial" pitchFamily="34" charset="0"/>
              <a:cs typeface="Arial" pitchFamily="34" charset="0"/>
            </a:endParaRPr>
          </a:p>
        </p:txBody>
      </p:sp>
      <p:sp>
        <p:nvSpPr>
          <p:cNvPr id="10" name="Rounded Rectangle 9"/>
          <p:cNvSpPr/>
          <p:nvPr/>
        </p:nvSpPr>
        <p:spPr>
          <a:xfrm>
            <a:off x="2566207" y="1626422"/>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smtClean="0">
                <a:solidFill>
                  <a:schemeClr val="tx1"/>
                </a:solidFill>
                <a:latin typeface="Arial" pitchFamily="34" charset="0"/>
                <a:cs typeface="Arial" pitchFamily="34" charset="0"/>
              </a:rPr>
              <a:t>Unload </a:t>
            </a:r>
          </a:p>
          <a:p>
            <a:pPr algn="ctr"/>
            <a:r>
              <a:rPr lang="en-US" sz="1400" smtClean="0">
                <a:solidFill>
                  <a:schemeClr val="tx1"/>
                </a:solidFill>
                <a:latin typeface="Arial" pitchFamily="34" charset="0"/>
                <a:cs typeface="Arial" pitchFamily="34" charset="0"/>
              </a:rPr>
              <a:t>Truck</a:t>
            </a:r>
            <a:endParaRPr lang="en-US" sz="1400" dirty="0">
              <a:solidFill>
                <a:schemeClr val="tx1"/>
              </a:solidFill>
              <a:latin typeface="Arial" pitchFamily="34" charset="0"/>
              <a:cs typeface="Arial" pitchFamily="34" charset="0"/>
            </a:endParaRPr>
          </a:p>
        </p:txBody>
      </p:sp>
      <p:cxnSp>
        <p:nvCxnSpPr>
          <p:cNvPr id="11" name="Shape 13"/>
          <p:cNvCxnSpPr>
            <a:stCxn id="9" idx="3"/>
            <a:endCxn id="10" idx="1"/>
          </p:cNvCxnSpPr>
          <p:nvPr/>
        </p:nvCxnSpPr>
        <p:spPr>
          <a:xfrm flipV="1">
            <a:off x="2000888" y="2173358"/>
            <a:ext cx="565319" cy="3086"/>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2" name="Rounded Rectangle 11"/>
          <p:cNvSpPr/>
          <p:nvPr/>
        </p:nvSpPr>
        <p:spPr>
          <a:xfrm>
            <a:off x="4717657" y="1629508"/>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solidFill>
                  <a:schemeClr val="tx1"/>
                </a:solidFill>
                <a:latin typeface="Arial" pitchFamily="34" charset="0"/>
                <a:cs typeface="Arial" pitchFamily="34" charset="0"/>
              </a:rPr>
              <a:t>Match and Confirm</a:t>
            </a:r>
          </a:p>
          <a:p>
            <a:pPr algn="ctr"/>
            <a:r>
              <a:rPr lang="en-US" sz="1400" dirty="0" smtClean="0">
                <a:solidFill>
                  <a:schemeClr val="tx1"/>
                </a:solidFill>
                <a:latin typeface="Arial" pitchFamily="34" charset="0"/>
                <a:cs typeface="Arial" pitchFamily="34" charset="0"/>
              </a:rPr>
              <a:t>PO Shipper</a:t>
            </a:r>
            <a:endParaRPr lang="en-US" sz="1400" dirty="0">
              <a:solidFill>
                <a:schemeClr val="tx1"/>
              </a:solidFill>
              <a:latin typeface="Arial" pitchFamily="34" charset="0"/>
              <a:cs typeface="Arial" pitchFamily="34" charset="0"/>
            </a:endParaRPr>
          </a:p>
        </p:txBody>
      </p:sp>
      <p:sp>
        <p:nvSpPr>
          <p:cNvPr id="13" name="Rounded Rectangle 12"/>
          <p:cNvSpPr/>
          <p:nvPr/>
        </p:nvSpPr>
        <p:spPr>
          <a:xfrm>
            <a:off x="6780918" y="1627311"/>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smtClean="0">
                <a:solidFill>
                  <a:schemeClr val="tx1"/>
                </a:solidFill>
                <a:latin typeface="Arial" pitchFamily="34" charset="0"/>
                <a:cs typeface="Arial" pitchFamily="34" charset="0"/>
              </a:rPr>
              <a:t>Move Stock to</a:t>
            </a:r>
          </a:p>
          <a:p>
            <a:pPr algn="ctr"/>
            <a:r>
              <a:rPr lang="en-US" sz="1400" smtClean="0">
                <a:solidFill>
                  <a:schemeClr val="tx1"/>
                </a:solidFill>
                <a:latin typeface="Arial" pitchFamily="34" charset="0"/>
                <a:cs typeface="Arial" pitchFamily="34" charset="0"/>
              </a:rPr>
              <a:t>Warehouse</a:t>
            </a:r>
            <a:endParaRPr lang="en-US" sz="1400" dirty="0">
              <a:solidFill>
                <a:schemeClr val="tx1"/>
              </a:solidFill>
              <a:latin typeface="Arial" pitchFamily="34" charset="0"/>
              <a:cs typeface="Arial" pitchFamily="34" charset="0"/>
            </a:endParaRPr>
          </a:p>
        </p:txBody>
      </p:sp>
      <p:cxnSp>
        <p:nvCxnSpPr>
          <p:cNvPr id="16" name="Elbow Connector 15"/>
          <p:cNvCxnSpPr>
            <a:stCxn id="10" idx="3"/>
          </p:cNvCxnSpPr>
          <p:nvPr/>
        </p:nvCxnSpPr>
        <p:spPr>
          <a:xfrm flipV="1">
            <a:off x="4109895" y="2173269"/>
            <a:ext cx="607762" cy="89"/>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7" name="Elbow Connector 16"/>
          <p:cNvCxnSpPr>
            <a:stCxn id="12" idx="3"/>
            <a:endCxn id="13" idx="1"/>
          </p:cNvCxnSpPr>
          <p:nvPr/>
        </p:nvCxnSpPr>
        <p:spPr>
          <a:xfrm flipV="1">
            <a:off x="6261345" y="2174247"/>
            <a:ext cx="519573" cy="2197"/>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6</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normAutofit/>
          </a:bodyPr>
          <a:lstStyle/>
          <a:p>
            <a:r>
              <a:rPr lang="en-US" dirty="0" smtClean="0"/>
              <a:t>Inbound Receipt Process Example</a:t>
            </a:r>
          </a:p>
        </p:txBody>
      </p:sp>
      <p:sp>
        <p:nvSpPr>
          <p:cNvPr id="5" name="Text Placeholder 4"/>
          <p:cNvSpPr>
            <a:spLocks noGrp="1"/>
          </p:cNvSpPr>
          <p:nvPr>
            <p:ph type="body" sz="quarter" idx="11"/>
          </p:nvPr>
        </p:nvSpPr>
        <p:spPr/>
        <p:txBody>
          <a:bodyPr/>
          <a:lstStyle/>
          <a:p>
            <a:r>
              <a:rPr lang="en-US" smtClean="0"/>
              <a:t>Inbound Receipts</a:t>
            </a:r>
          </a:p>
        </p:txBody>
      </p:sp>
      <p:pic>
        <p:nvPicPr>
          <p:cNvPr id="6" name="Picture 2"/>
          <p:cNvPicPr>
            <a:picLocks noChangeAspect="1" noChangeArrowheads="1"/>
          </p:cNvPicPr>
          <p:nvPr/>
        </p:nvPicPr>
        <p:blipFill>
          <a:blip r:embed="rId3"/>
          <a:srcRect/>
          <a:stretch>
            <a:fillRect/>
          </a:stretch>
        </p:blipFill>
        <p:spPr bwMode="auto">
          <a:xfrm>
            <a:off x="457200" y="1316182"/>
            <a:ext cx="6465440" cy="4442242"/>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7</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dirty="0" smtClean="0"/>
              <a:t>Match Levels</a:t>
            </a:r>
            <a:endParaRPr lang="en-US" dirty="0"/>
          </a:p>
        </p:txBody>
      </p:sp>
      <p:sp>
        <p:nvSpPr>
          <p:cNvPr id="5" name="Text Placeholder 4"/>
          <p:cNvSpPr>
            <a:spLocks noGrp="1"/>
          </p:cNvSpPr>
          <p:nvPr>
            <p:ph type="body" sz="quarter" idx="11"/>
          </p:nvPr>
        </p:nvSpPr>
        <p:spPr/>
        <p:txBody>
          <a:bodyPr/>
          <a:lstStyle/>
          <a:p>
            <a:r>
              <a:rPr lang="en-US" smtClean="0"/>
              <a:t>Inbound Receipts</a:t>
            </a:r>
            <a:endParaRPr lang="en-US"/>
          </a:p>
        </p:txBody>
      </p:sp>
      <p:pic>
        <p:nvPicPr>
          <p:cNvPr id="9218" name="Picture 2" descr="C:\Users\xcm\AppData\Local\Temp\SNAGHTML1ac3b63.PNG"/>
          <p:cNvPicPr>
            <a:picLocks noChangeAspect="1" noChangeArrowheads="1"/>
          </p:cNvPicPr>
          <p:nvPr/>
        </p:nvPicPr>
        <p:blipFill>
          <a:blip r:embed="rId3"/>
          <a:srcRect/>
          <a:stretch>
            <a:fillRect/>
          </a:stretch>
        </p:blipFill>
        <p:spPr bwMode="auto">
          <a:xfrm>
            <a:off x="457200" y="1316182"/>
            <a:ext cx="6448425" cy="4276726"/>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8</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dirty="0" smtClean="0"/>
              <a:t>Packaging Structures</a:t>
            </a:r>
            <a:endParaRPr lang="en-US" dirty="0"/>
          </a:p>
        </p:txBody>
      </p:sp>
      <p:sp>
        <p:nvSpPr>
          <p:cNvPr id="5" name="Text Placeholder 4"/>
          <p:cNvSpPr>
            <a:spLocks noGrp="1"/>
          </p:cNvSpPr>
          <p:nvPr>
            <p:ph type="body" sz="quarter" idx="11"/>
          </p:nvPr>
        </p:nvSpPr>
        <p:spPr/>
        <p:txBody>
          <a:bodyPr/>
          <a:lstStyle/>
          <a:p>
            <a:r>
              <a:rPr lang="en-US" smtClean="0"/>
              <a:t>Inbound Receipts</a:t>
            </a:r>
            <a:endParaRPr lang="en-US"/>
          </a:p>
        </p:txBody>
      </p:sp>
      <p:pic>
        <p:nvPicPr>
          <p:cNvPr id="1026" name="Picture 2" descr="C:\Users\xcm\AppData\Local\Temp\SNAGHTML40c5ee.PNG"/>
          <p:cNvPicPr>
            <a:picLocks noChangeAspect="1" noChangeArrowheads="1"/>
          </p:cNvPicPr>
          <p:nvPr/>
        </p:nvPicPr>
        <p:blipFill>
          <a:blip r:embed="rId3"/>
          <a:srcRect/>
          <a:stretch>
            <a:fillRect/>
          </a:stretch>
        </p:blipFill>
        <p:spPr bwMode="auto">
          <a:xfrm>
            <a:off x="457200" y="1316182"/>
            <a:ext cx="8039100" cy="1714500"/>
          </a:xfrm>
          <a:prstGeom prst="rect">
            <a:avLst/>
          </a:prstGeom>
          <a:noFill/>
        </p:spPr>
      </p:pic>
      <p:pic>
        <p:nvPicPr>
          <p:cNvPr id="1028" name="Picture 4" descr="C:\Users\xcm\AppData\Local\Temp\SNAGHTML435216.PNG"/>
          <p:cNvPicPr>
            <a:picLocks noChangeAspect="1" noChangeArrowheads="1"/>
          </p:cNvPicPr>
          <p:nvPr/>
        </p:nvPicPr>
        <p:blipFill>
          <a:blip r:embed="rId4"/>
          <a:srcRect/>
          <a:stretch>
            <a:fillRect/>
          </a:stretch>
        </p:blipFill>
        <p:spPr bwMode="auto">
          <a:xfrm>
            <a:off x="457200" y="3030682"/>
            <a:ext cx="6715125" cy="1685926"/>
          </a:xfrm>
          <a:prstGeom prst="rect">
            <a:avLst/>
          </a:prstGeom>
          <a:noFill/>
        </p:spPr>
      </p:pic>
      <p:pic>
        <p:nvPicPr>
          <p:cNvPr id="1032" name="Picture 8" descr="C:\Users\xcm\AppData\Local\Temp\SNAGHTML606f47.PNG"/>
          <p:cNvPicPr>
            <a:picLocks noChangeAspect="1" noChangeArrowheads="1"/>
          </p:cNvPicPr>
          <p:nvPr/>
        </p:nvPicPr>
        <p:blipFill>
          <a:blip r:embed="rId5"/>
          <a:srcRect/>
          <a:stretch>
            <a:fillRect/>
          </a:stretch>
        </p:blipFill>
        <p:spPr bwMode="auto">
          <a:xfrm>
            <a:off x="457200" y="4716608"/>
            <a:ext cx="7191375" cy="1695451"/>
          </a:xfrm>
          <a:prstGeom prst="rect">
            <a:avLst/>
          </a:prstGeom>
          <a:noFill/>
        </p:spPr>
      </p:pic>
      <p:pic>
        <p:nvPicPr>
          <p:cNvPr id="1027" name="Picture 3"/>
          <p:cNvPicPr>
            <a:picLocks noChangeAspect="1" noChangeArrowheads="1"/>
          </p:cNvPicPr>
          <p:nvPr/>
        </p:nvPicPr>
        <p:blipFill>
          <a:blip r:embed="rId6"/>
          <a:srcRect/>
          <a:stretch>
            <a:fillRect/>
          </a:stretch>
        </p:blipFill>
        <p:spPr bwMode="auto">
          <a:xfrm>
            <a:off x="8079315" y="4784342"/>
            <a:ext cx="609600" cy="1247775"/>
          </a:xfrm>
          <a:prstGeom prst="rect">
            <a:avLst/>
          </a:prstGeom>
          <a:noFill/>
          <a:ln w="9525">
            <a:noFill/>
            <a:miter lim="800000"/>
            <a:headEnd/>
            <a:tailEnd/>
          </a:ln>
        </p:spPr>
      </p:pic>
      <p:pic>
        <p:nvPicPr>
          <p:cNvPr id="11" name="Picture 10" descr="C:\Users\bws\AppData\Local\Temp\SNAGHTML1b74062.PNG"/>
          <p:cNvPicPr>
            <a:picLocks noChangeAspect="1" noChangeArrowheads="1"/>
          </p:cNvPicPr>
          <p:nvPr/>
        </p:nvPicPr>
        <p:blipFill>
          <a:blip r:embed="rId7"/>
          <a:srcRect/>
          <a:stretch>
            <a:fillRect/>
          </a:stretch>
        </p:blipFill>
        <p:spPr bwMode="auto">
          <a:xfrm>
            <a:off x="7296858" y="3366206"/>
            <a:ext cx="1200150" cy="1047751"/>
          </a:xfrm>
          <a:prstGeom prst="rect">
            <a:avLst/>
          </a:prstGeom>
          <a:noFill/>
        </p:spPr>
      </p:pic>
      <p:cxnSp>
        <p:nvCxnSpPr>
          <p:cNvPr id="12" name="Straight Arrow Connector 11"/>
          <p:cNvCxnSpPr/>
          <p:nvPr/>
        </p:nvCxnSpPr>
        <p:spPr>
          <a:xfrm flipH="1" flipV="1">
            <a:off x="8079315" y="4312356"/>
            <a:ext cx="416986" cy="404253"/>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9</a:t>
            </a:fld>
            <a:endParaRPr lang="en-US" dirty="0"/>
          </a:p>
        </p:txBody>
      </p:sp>
      <p:sp>
        <p:nvSpPr>
          <p:cNvPr id="3" name="Content Placeholder 2"/>
          <p:cNvSpPr>
            <a:spLocks noGrp="1"/>
          </p:cNvSpPr>
          <p:nvPr>
            <p:ph idx="1"/>
          </p:nvPr>
        </p:nvSpPr>
        <p:spPr/>
        <p:txBody>
          <a:bodyPr/>
          <a:lstStyle/>
          <a:p>
            <a:r>
              <a:rPr lang="en-US" smtClean="0"/>
              <a:t>Scenarios</a:t>
            </a:r>
          </a:p>
          <a:p>
            <a:pPr lvl="1"/>
            <a:r>
              <a:rPr lang="en-US" smtClean="0"/>
              <a:t>Direct receipt</a:t>
            </a:r>
          </a:p>
          <a:p>
            <a:pPr lvl="1"/>
            <a:r>
              <a:rPr lang="en-US" smtClean="0"/>
              <a:t>ASN receipt with serialized labels</a:t>
            </a:r>
          </a:p>
          <a:p>
            <a:pPr lvl="1"/>
            <a:r>
              <a:rPr lang="en-US" smtClean="0"/>
              <a:t>ASN receipt without serialized labels</a:t>
            </a:r>
          </a:p>
        </p:txBody>
      </p:sp>
      <p:sp>
        <p:nvSpPr>
          <p:cNvPr id="4" name="Title 3"/>
          <p:cNvSpPr>
            <a:spLocks noGrp="1"/>
          </p:cNvSpPr>
          <p:nvPr>
            <p:ph type="title"/>
          </p:nvPr>
        </p:nvSpPr>
        <p:spPr/>
        <p:txBody>
          <a:bodyPr/>
          <a:lstStyle/>
          <a:p>
            <a:r>
              <a:rPr lang="en-US" dirty="0" smtClean="0"/>
              <a:t>Serialization Receiving</a:t>
            </a:r>
            <a:endParaRPr lang="en-US" dirty="0"/>
          </a:p>
        </p:txBody>
      </p:sp>
      <p:sp>
        <p:nvSpPr>
          <p:cNvPr id="5" name="Text Placeholder 4"/>
          <p:cNvSpPr>
            <a:spLocks noGrp="1"/>
          </p:cNvSpPr>
          <p:nvPr>
            <p:ph type="body" sz="quarter" idx="11"/>
          </p:nvPr>
        </p:nvSpPr>
        <p:spPr/>
        <p:txBody>
          <a:bodyPr/>
          <a:lstStyle/>
          <a:p>
            <a:r>
              <a:rPr lang="en-US" smtClean="0"/>
              <a:t>Inbound Receipts</a:t>
            </a:r>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 2010 Template.potx</Template>
  <TotalTime>4565</TotalTime>
  <Words>2296</Words>
  <Application>Microsoft Office PowerPoint</Application>
  <PresentationFormat>On-screen Show (4:3)</PresentationFormat>
  <Paragraphs>272</Paragraphs>
  <Slides>26</Slides>
  <Notes>26</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QAD 2010 Template</vt:lpstr>
      <vt:lpstr>Inbound Receipts</vt:lpstr>
      <vt:lpstr>Inbound Receipts</vt:lpstr>
      <vt:lpstr>Overview</vt:lpstr>
      <vt:lpstr>Inbound Receipt Process Map</vt:lpstr>
      <vt:lpstr>Inbound Receipt Process Flow</vt:lpstr>
      <vt:lpstr>Inbound Receipt Process Example</vt:lpstr>
      <vt:lpstr>Match Levels</vt:lpstr>
      <vt:lpstr>Packaging Structures</vt:lpstr>
      <vt:lpstr>Serialization Receiving</vt:lpstr>
      <vt:lpstr>Direct Receipt</vt:lpstr>
      <vt:lpstr>Direct Receipt</vt:lpstr>
      <vt:lpstr>Direct Receipt</vt:lpstr>
      <vt:lpstr>Direct Receipt</vt:lpstr>
      <vt:lpstr>Direct Receipt</vt:lpstr>
      <vt:lpstr>Direct Receipt</vt:lpstr>
      <vt:lpstr>ASN Receipt with Serialized Labels</vt:lpstr>
      <vt:lpstr>ASN Receipt with Serialized Labels</vt:lpstr>
      <vt:lpstr>ASN Receipt with Serialized Labels</vt:lpstr>
      <vt:lpstr>ASN Receipt with Serialized Labels</vt:lpstr>
      <vt:lpstr>ASN Receipt Without Serialized Labels</vt:lpstr>
      <vt:lpstr>ASN Receipt Without Serialized Labels</vt:lpstr>
      <vt:lpstr>ASN Receipt Without Serialized Labels</vt:lpstr>
      <vt:lpstr>ASN Receipt Without Serialized Labels</vt:lpstr>
      <vt:lpstr>Returning Goods to Supplier</vt:lpstr>
      <vt:lpstr>Review</vt:lpstr>
      <vt:lpstr>Exercise: Inbound Receipts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ymg</cp:lastModifiedBy>
  <cp:revision>312</cp:revision>
  <dcterms:created xsi:type="dcterms:W3CDTF">2010-10-05T00:44:07Z</dcterms:created>
  <dcterms:modified xsi:type="dcterms:W3CDTF">2016-04-25T09:25:40Z</dcterms:modified>
</cp:coreProperties>
</file>