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2.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57" r:id="rId3"/>
    <p:sldId id="258" r:id="rId4"/>
    <p:sldId id="262" r:id="rId5"/>
    <p:sldId id="272" r:id="rId6"/>
    <p:sldId id="271" r:id="rId7"/>
    <p:sldId id="264" r:id="rId8"/>
    <p:sldId id="268" r:id="rId9"/>
    <p:sldId id="269" r:id="rId10"/>
    <p:sldId id="270" r:id="rId11"/>
    <p:sldId id="265" r:id="rId12"/>
    <p:sldId id="267" r:id="rId13"/>
    <p:sldId id="273" r:id="rId14"/>
    <p:sldId id="259" r:id="rId15"/>
    <p:sldId id="26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9w" initials="A"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57358" autoAdjust="0"/>
  </p:normalViewPr>
  <p:slideViewPr>
    <p:cSldViewPr snapToGrid="0" snapToObjects="1">
      <p:cViewPr>
        <p:scale>
          <a:sx n="75" d="100"/>
          <a:sy n="75" d="100"/>
        </p:scale>
        <p:origin x="-2706" y="-78"/>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6-04-11T16:19:23.541" idx="1">
    <p:pos x="2656"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6-04-11T16:20:29.164" idx="10">
    <p:pos x="2712" y="448"/>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6-04-11T16:20:35.904" idx="11">
    <p:pos x="3584" y="448"/>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6-04-11T16:20:59.500" idx="13">
    <p:pos x="3824"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6-04-11T16:19:34.467" idx="2">
    <p:pos x="1592"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6-04-11T16:19:42.343" idx="3">
    <p:pos x="4312"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6-04-11T16:19:52.868" idx="4">
    <p:pos x="4296"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6-04-11T16:19:58.281" idx="5">
    <p:pos x="4160"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6-04-11T16:20:04.598" idx="6">
    <p:pos x="4456"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6-04-11T16:20:09.906" idx="7">
    <p:pos x="3008"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6-04-11T16:20:16.255" idx="8">
    <p:pos x="4008" y="448"/>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6-04-11T16:20:22.237" idx="9">
    <p:pos x="3472" y="448"/>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4/22/2016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4/22/2016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In the BOP structure, you relate the hierarchy to a specific item; that is, you define the content of the lowest-level (unit) pack. With Item Packaging Maintenance, you specify which default BOP structure the system uses with receipts. Item Packaging Maintenance lets you specify the site code, the address code, or a transaction type when packaging rules differ by site, ordering, receiving, or shipping address, or depending on the transaction type. </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These BOP definitions only serve as default options, which can still be overridden during receiving or pack build </a:t>
            </a:r>
            <a:r>
              <a:rPr lang="en-US" sz="1200" kern="1200" dirty="0" smtClean="0">
                <a:solidFill>
                  <a:schemeClr val="tx1"/>
                </a:solidFill>
                <a:latin typeface="+mn-lt"/>
                <a:ea typeface="+mn-ea"/>
                <a:cs typeface="+mn-cs"/>
              </a:rPr>
              <a:t>activities, </a:t>
            </a:r>
            <a:r>
              <a:rPr lang="en-US" sz="1200" kern="1200" dirty="0" smtClean="0">
                <a:solidFill>
                  <a:schemeClr val="tx1"/>
                </a:solidFill>
                <a:latin typeface="+mn-lt"/>
                <a:ea typeface="+mn-ea"/>
                <a:cs typeface="+mn-cs"/>
              </a:rPr>
              <a:t>if needed.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mn-lt"/>
                <a:ea typeface="+mn-ea"/>
                <a:cs typeface="+mn-cs"/>
              </a:rPr>
              <a:t>Use Number Range Maintenance (36.2.21.1) to define a number range for both internal and external serial IDs. If the serial IDs are imported, clear the Internal box. Set the Target Dataset field to </a:t>
            </a:r>
            <a:r>
              <a:rPr lang="en-US" sz="1200" kern="1200" dirty="0" err="1" smtClean="0">
                <a:solidFill>
                  <a:schemeClr val="tx1"/>
                </a:solidFill>
                <a:latin typeface="+mn-lt"/>
                <a:ea typeface="+mn-ea"/>
                <a:cs typeface="+mn-cs"/>
              </a:rPr>
              <a:t>serial_id</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pPr marL="182880" indent="-182880">
              <a:buFont typeface="Arial" pitchFamily="34" charset="0"/>
              <a:buNone/>
            </a:pPr>
            <a:r>
              <a:rPr lang="en-US" sz="1200" kern="1200" dirty="0" smtClean="0">
                <a:solidFill>
                  <a:schemeClr val="tx1"/>
                </a:solidFill>
                <a:latin typeface="+mn-lt"/>
                <a:ea typeface="+mn-ea"/>
                <a:cs typeface="+mn-cs"/>
              </a:rPr>
              <a:t>Date Format: Specify the format of this date segment using a combination of the following elements:</a:t>
            </a:r>
          </a:p>
          <a:p>
            <a:pPr marL="182880" lvl="0" indent="-182880">
              <a:buFont typeface="Arial" pitchFamily="34" charset="0"/>
              <a:buChar char="•"/>
            </a:pPr>
            <a:r>
              <a:rPr lang="en-US" sz="1200" kern="1200" dirty="0" smtClean="0">
                <a:solidFill>
                  <a:schemeClr val="tx1"/>
                </a:solidFill>
                <a:latin typeface="+mn-lt"/>
                <a:ea typeface="+mn-ea"/>
                <a:cs typeface="+mn-cs"/>
              </a:rPr>
              <a:t>YY - year </a:t>
            </a:r>
            <a:r>
              <a:rPr lang="en-US" sz="1200" kern="1200" dirty="0" smtClean="0">
                <a:solidFill>
                  <a:schemeClr val="tx1"/>
                </a:solidFill>
                <a:latin typeface="+mn-lt"/>
                <a:ea typeface="+mn-ea"/>
                <a:cs typeface="+mn-cs"/>
              </a:rPr>
              <a:t>(two </a:t>
            </a:r>
            <a:r>
              <a:rPr lang="en-US" sz="1200" kern="1200" dirty="0" smtClean="0">
                <a:solidFill>
                  <a:schemeClr val="tx1"/>
                </a:solidFill>
                <a:latin typeface="+mn-lt"/>
                <a:ea typeface="+mn-ea"/>
                <a:cs typeface="+mn-cs"/>
              </a:rPr>
              <a:t>characters; for example, 15) </a:t>
            </a:r>
          </a:p>
          <a:p>
            <a:pPr marL="182880" lvl="0" indent="-182880">
              <a:buFont typeface="Arial" pitchFamily="34" charset="0"/>
              <a:buChar char="•"/>
            </a:pPr>
            <a:r>
              <a:rPr lang="en-US" sz="1200" kern="1200" dirty="0" smtClean="0">
                <a:solidFill>
                  <a:schemeClr val="tx1"/>
                </a:solidFill>
                <a:latin typeface="+mn-lt"/>
                <a:ea typeface="+mn-ea"/>
                <a:cs typeface="+mn-cs"/>
              </a:rPr>
              <a:t>Y4 - long year </a:t>
            </a:r>
            <a:r>
              <a:rPr lang="en-US" sz="1200" kern="1200" dirty="0" smtClean="0">
                <a:solidFill>
                  <a:schemeClr val="tx1"/>
                </a:solidFill>
                <a:latin typeface="+mn-lt"/>
                <a:ea typeface="+mn-ea"/>
                <a:cs typeface="+mn-cs"/>
              </a:rPr>
              <a:t>(four </a:t>
            </a:r>
            <a:r>
              <a:rPr lang="en-US" sz="1200" kern="1200" dirty="0" smtClean="0">
                <a:solidFill>
                  <a:schemeClr val="tx1"/>
                </a:solidFill>
                <a:latin typeface="+mn-lt"/>
                <a:ea typeface="+mn-ea"/>
                <a:cs typeface="+mn-cs"/>
              </a:rPr>
              <a:t>characters; for example, 2015) </a:t>
            </a:r>
          </a:p>
          <a:p>
            <a:pPr marL="182880" lvl="0" indent="-182880">
              <a:buFont typeface="Arial" pitchFamily="34" charset="0"/>
              <a:buChar char="•"/>
            </a:pPr>
            <a:r>
              <a:rPr lang="en-US" sz="1200" kern="1200" dirty="0" smtClean="0">
                <a:solidFill>
                  <a:schemeClr val="tx1"/>
                </a:solidFill>
                <a:latin typeface="+mn-lt"/>
                <a:ea typeface="+mn-ea"/>
                <a:cs typeface="+mn-cs"/>
              </a:rPr>
              <a:t>M - month (must also include a year element; for example, 6/15 or 6/2015) </a:t>
            </a:r>
          </a:p>
          <a:p>
            <a:pPr marL="182880" lvl="0" indent="-182880">
              <a:buFont typeface="Arial" pitchFamily="34" charset="0"/>
              <a:buChar char="•"/>
            </a:pPr>
            <a:r>
              <a:rPr lang="en-US" sz="1200" kern="1200" dirty="0" smtClean="0">
                <a:solidFill>
                  <a:schemeClr val="tx1"/>
                </a:solidFill>
                <a:latin typeface="+mn-lt"/>
                <a:ea typeface="+mn-ea"/>
                <a:cs typeface="+mn-cs"/>
              </a:rPr>
              <a:t>W - week (must also include a year element)</a:t>
            </a:r>
          </a:p>
          <a:p>
            <a:pPr marL="182880" lvl="0" indent="-182880">
              <a:buFont typeface="Arial" pitchFamily="34" charset="0"/>
              <a:buChar char="•"/>
            </a:pPr>
            <a:r>
              <a:rPr lang="en-US" sz="1200" kern="1200" dirty="0" smtClean="0">
                <a:solidFill>
                  <a:schemeClr val="tx1"/>
                </a:solidFill>
                <a:latin typeface="+mn-lt"/>
                <a:ea typeface="+mn-ea"/>
                <a:cs typeface="+mn-cs"/>
              </a:rPr>
              <a:t>D - day (must also include a year element) </a:t>
            </a:r>
          </a:p>
          <a:p>
            <a:pPr lvl="0"/>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Formatting elements can be added in any order. Month, week, and day values cannot be used without a year element attached, and any printable character (except commas and date elements) can be used as a delimiter between elements.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example, YY, Y4, M/D/YY, and M/Y4 are acceptable date formats. The latter two use a </a:t>
            </a:r>
            <a:r>
              <a:rPr lang="en-US" sz="1200" kern="1200" dirty="0" smtClean="0">
                <a:solidFill>
                  <a:schemeClr val="tx1"/>
                </a:solidFill>
                <a:latin typeface="+mn-lt"/>
                <a:ea typeface="+mn-ea"/>
                <a:cs typeface="+mn-cs"/>
              </a:rPr>
              <a:t>forward slash </a:t>
            </a:r>
            <a:r>
              <a:rPr lang="en-US" sz="1200" kern="1200" dirty="0" smtClean="0">
                <a:solidFill>
                  <a:schemeClr val="tx1"/>
                </a:solidFill>
                <a:latin typeface="+mn-lt"/>
                <a:ea typeface="+mn-ea"/>
                <a:cs typeface="+mn-cs"/>
              </a:rPr>
              <a:t>(/) as a delimiter.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Use Serial ID Range Maintenance to define different serial ranges and </a:t>
            </a:r>
            <a:r>
              <a:rPr lang="en-US" sz="1200" kern="1200" dirty="0" smtClean="0">
                <a:solidFill>
                  <a:schemeClr val="tx1"/>
                </a:solidFill>
                <a:latin typeface="+mn-lt"/>
                <a:ea typeface="+mn-ea"/>
                <a:cs typeface="+mn-cs"/>
              </a:rPr>
              <a:t>to specify </a:t>
            </a:r>
            <a:r>
              <a:rPr lang="en-US" sz="1200" kern="1200" dirty="0" smtClean="0">
                <a:solidFill>
                  <a:schemeClr val="tx1"/>
                </a:solidFill>
                <a:latin typeface="+mn-lt"/>
                <a:ea typeface="+mn-ea"/>
                <a:cs typeface="+mn-cs"/>
              </a:rPr>
              <a:t>which serial ID range to use. You can set up a range of serial IDs by site, address, item number, or pack code.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leave the site, address, item, and pack code fields blank, then the entered serial ID range is for </a:t>
            </a:r>
            <a:r>
              <a:rPr lang="en-US" sz="1200" kern="1200" smtClean="0">
                <a:solidFill>
                  <a:schemeClr val="tx1"/>
                </a:solidFill>
                <a:latin typeface="+mn-lt"/>
                <a:ea typeface="+mn-ea"/>
                <a:cs typeface="+mn-cs"/>
              </a:rPr>
              <a:t>generic </a:t>
            </a:r>
            <a:r>
              <a:rPr lang="en-US" sz="1200" kern="1200" smtClean="0">
                <a:solidFill>
                  <a:schemeClr val="tx1"/>
                </a:solidFill>
                <a:latin typeface="+mn-lt"/>
                <a:ea typeface="+mn-ea"/>
                <a:cs typeface="+mn-cs"/>
              </a:rPr>
              <a:t>conditions.</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you enter the range, the system displays the Segment List frame. In the Segment List frame, the system displays the last used sequence number.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address can be a supplier address, a sold-to or ship-to customer address, or </a:t>
            </a:r>
            <a:r>
              <a:rPr lang="en-US" sz="1200" kern="1200" dirty="0" smtClean="0">
                <a:solidFill>
                  <a:schemeClr val="tx1"/>
                </a:solidFill>
                <a:latin typeface="+mn-lt"/>
                <a:ea typeface="+mn-ea"/>
                <a:cs typeface="+mn-cs"/>
              </a:rPr>
              <a:t>a destination </a:t>
            </a:r>
            <a:r>
              <a:rPr lang="en-US" sz="1200" kern="1200" dirty="0" smtClean="0">
                <a:solidFill>
                  <a:schemeClr val="tx1"/>
                </a:solidFill>
                <a:latin typeface="+mn-lt"/>
                <a:ea typeface="+mn-ea"/>
                <a:cs typeface="+mn-cs"/>
              </a:rPr>
              <a:t>site address for distribution orders.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You can use Serial Range Extension (13.14.21) to do either of the following:</a:t>
            </a:r>
          </a:p>
          <a:p>
            <a:pPr marL="182880" lvl="0" indent="-182880">
              <a:buFont typeface="Arial" pitchFamily="34" charset="0"/>
              <a:buChar char="•"/>
            </a:pPr>
            <a:r>
              <a:rPr lang="en-US" sz="1200" kern="1200" dirty="0" smtClean="0">
                <a:solidFill>
                  <a:schemeClr val="tx1"/>
                </a:solidFill>
                <a:latin typeface="+mn-lt"/>
                <a:ea typeface="+mn-ea"/>
                <a:cs typeface="+mn-cs"/>
              </a:rPr>
              <a:t>Import serial IDs from external sources</a:t>
            </a:r>
          </a:p>
          <a:p>
            <a:pPr marL="182880" lvl="0" indent="-182880">
              <a:buFont typeface="Arial" pitchFamily="34" charset="0"/>
              <a:buChar char="•"/>
            </a:pPr>
            <a:r>
              <a:rPr lang="en-US" sz="1200" kern="1200" dirty="0" smtClean="0">
                <a:solidFill>
                  <a:schemeClr val="tx1"/>
                </a:solidFill>
                <a:latin typeface="+mn-lt"/>
                <a:ea typeface="+mn-ea"/>
                <a:cs typeface="+mn-cs"/>
              </a:rPr>
              <a:t>Customize a serial ID range to include a custom segment in the NRM value to satisfy specific logistic requirements</a:t>
            </a:r>
          </a:p>
          <a:p>
            <a:pPr lvl="0"/>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To import serial IDs, define the serial range ID as an external sequence ID. To customize a serial range, define the serial range ID as an internal sequence ID and specify a customization program name.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Serialization Control to define control settings for the Serialization functionality. You can activate or deactivate the Serialization functionality.</a:t>
            </a:r>
          </a:p>
          <a:p>
            <a:endParaRPr lang="en-US" sz="1200" kern="1200" baseline="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set control options that let you prevent the system from generating too many serial IDs at the same time. You do this by setting up the type of validation that the system applies when the maximum number of IDs is reached. When you create serial IDs with any of the Serialization pack creating functions, if the number of created serial IDs exceeds the serial number control limit, the system can display a warning or an error.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set up the time for cycle count batch processing to remain active after the system creates the batch to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baseline="0" dirty="0" smtClean="0">
                <a:solidFill>
                  <a:schemeClr val="tx1"/>
                </a:solidFill>
                <a:latin typeface="+mn-lt"/>
                <a:ea typeface="+mn-ea"/>
                <a:cs typeface="+mn-cs"/>
              </a:rPr>
              <a:t>Serial Control: Define whether this item is serialized.</a:t>
            </a:r>
          </a:p>
          <a:p>
            <a:pPr marL="182880" indent="-182880">
              <a:buFont typeface="Arial" pitchFamily="34" charset="0"/>
              <a:buChar char="•"/>
            </a:pPr>
            <a:r>
              <a:rPr lang="en-US" sz="1200" kern="1200" baseline="0" dirty="0" smtClean="0">
                <a:solidFill>
                  <a:schemeClr val="tx1"/>
                </a:solidFill>
                <a:latin typeface="+mn-lt"/>
                <a:ea typeface="+mn-ea"/>
                <a:cs typeface="+mn-cs"/>
              </a:rPr>
              <a:t>M: Mandatory. Each item in the inventory requires a serial ID.</a:t>
            </a:r>
          </a:p>
          <a:p>
            <a:pPr marL="182880" indent="-182880">
              <a:buFont typeface="Arial" pitchFamily="34" charset="0"/>
              <a:buChar char="•"/>
            </a:pPr>
            <a:r>
              <a:rPr lang="en-US" sz="1200" kern="1200" baseline="0" dirty="0" smtClean="0">
                <a:solidFill>
                  <a:schemeClr val="tx1"/>
                </a:solidFill>
                <a:latin typeface="+mn-lt"/>
                <a:ea typeface="+mn-ea"/>
                <a:cs typeface="+mn-cs"/>
              </a:rPr>
              <a:t>N: Never. This item is not serial controlled, but the pack containing this item can have a serial ID.</a:t>
            </a:r>
          </a:p>
          <a:p>
            <a:pPr marL="182880" indent="-182880">
              <a:buFont typeface="Arial" pitchFamily="34" charset="0"/>
              <a:buChar char="•"/>
            </a:pPr>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Lot Control: The value of Lot Control for the item determines if a lot or serial number is </a:t>
            </a:r>
            <a:r>
              <a:rPr lang="en-US" sz="1200" kern="1200" baseline="0" dirty="0" smtClean="0">
                <a:solidFill>
                  <a:schemeClr val="tx1"/>
                </a:solidFill>
                <a:latin typeface="+mn-lt"/>
                <a:ea typeface="+mn-ea"/>
                <a:cs typeface="+mn-cs"/>
              </a:rPr>
              <a:t>required.</a:t>
            </a:r>
          </a:p>
          <a:p>
            <a:pPr lvl="0">
              <a:buFont typeface="Arial" pitchFamily="34" charset="0"/>
              <a:buChar char="•"/>
            </a:pP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Blank: Lot/serial numbers are not required, although they can be recorded, as needed. When Serial Control is set to M(</a:t>
            </a:r>
            <a:r>
              <a:rPr lang="en-US" sz="1200" kern="1200" dirty="0" err="1" smtClean="0">
                <a:solidFill>
                  <a:schemeClr val="tx1"/>
                </a:solidFill>
                <a:latin typeface="+mn-lt"/>
                <a:ea typeface="+mn-ea"/>
                <a:cs typeface="+mn-cs"/>
              </a:rPr>
              <a:t>andatory</a:t>
            </a:r>
            <a:r>
              <a:rPr lang="en-US" sz="1200" kern="1200" dirty="0" smtClean="0">
                <a:solidFill>
                  <a:schemeClr val="tx1"/>
                </a:solidFill>
                <a:latin typeface="+mn-lt"/>
                <a:ea typeface="+mn-ea"/>
                <a:cs typeface="+mn-cs"/>
              </a:rPr>
              <a:t>) and Lot control is blank, the system generates item serial IDs. However, it is not mandatory that  you enter the lot number. </a:t>
            </a:r>
          </a:p>
          <a:p>
            <a:pPr marL="182880" indent="-182880" algn="l" defTabSz="914400" rtl="0" eaLnBrk="1" latinLnBrk="0" hangingPunct="1">
              <a:buFont typeface="Arial" pitchFamily="34" charset="0"/>
              <a:buChar char="•"/>
            </a:pPr>
            <a:r>
              <a:rPr lang="en-US" sz="1200" kern="1200" baseline="0" dirty="0" smtClean="0">
                <a:solidFill>
                  <a:schemeClr val="tx1"/>
                </a:solidFill>
                <a:latin typeface="+mn-lt"/>
                <a:ea typeface="+mn-ea"/>
                <a:cs typeface="+mn-cs"/>
              </a:rPr>
              <a:t>L</a:t>
            </a:r>
            <a:r>
              <a:rPr lang="en-US" sz="1200" kern="1200" baseline="0" dirty="0" smtClean="0">
                <a:solidFill>
                  <a:schemeClr val="tx1"/>
                </a:solidFill>
                <a:latin typeface="+mn-lt"/>
                <a:ea typeface="+mn-ea"/>
                <a:cs typeface="+mn-cs"/>
              </a:rPr>
              <a:t>: Lot numbers are required for this item. During issues and receipts, a lot number is required. The lot number applies to the entire transaction quantity entered.</a:t>
            </a:r>
          </a:p>
          <a:p>
            <a:pPr marL="182880" indent="-182880" algn="l" defTabSz="914400" rtl="0" eaLnBrk="1" latinLnBrk="0" hangingPunct="1">
              <a:buFont typeface="Arial" pitchFamily="34" charset="0"/>
              <a:buNone/>
            </a:pPr>
            <a:r>
              <a:rPr lang="en-US" sz="1200" kern="1200" baseline="0" dirty="0" smtClean="0">
                <a:solidFill>
                  <a:schemeClr val="tx1"/>
                </a:solidFill>
                <a:latin typeface="+mn-lt"/>
                <a:ea typeface="+mn-ea"/>
                <a:cs typeface="+mn-cs"/>
              </a:rPr>
              <a:t>	When set to L and Serial Control is set to M(</a:t>
            </a:r>
            <a:r>
              <a:rPr lang="en-US" sz="1200" kern="1200" baseline="0" dirty="0" err="1" smtClean="0">
                <a:solidFill>
                  <a:schemeClr val="tx1"/>
                </a:solidFill>
                <a:latin typeface="+mn-lt"/>
                <a:ea typeface="+mn-ea"/>
                <a:cs typeface="+mn-cs"/>
              </a:rPr>
              <a:t>andatory</a:t>
            </a:r>
            <a:r>
              <a:rPr lang="en-US" sz="1200" kern="1200" baseline="0" dirty="0" smtClean="0">
                <a:solidFill>
                  <a:schemeClr val="tx1"/>
                </a:solidFill>
                <a:latin typeface="+mn-lt"/>
                <a:ea typeface="+mn-ea"/>
                <a:cs typeface="+mn-cs"/>
              </a:rPr>
              <a:t>), the item requires both item serial ID and lot number, so that each inventory item has a serial ID and the items can be of the same lot.</a:t>
            </a:r>
          </a:p>
          <a:p>
            <a:pPr marL="182880" indent="-182880" algn="l" defTabSz="914400" rtl="0" eaLnBrk="1" latinLnBrk="0" hangingPunct="1">
              <a:buFont typeface="Arial" pitchFamily="34" charset="0"/>
              <a:buNone/>
            </a:pPr>
            <a:r>
              <a:rPr lang="en-US" sz="1200" kern="1200" baseline="0" dirty="0" smtClean="0">
                <a:solidFill>
                  <a:schemeClr val="tx1"/>
                </a:solidFill>
                <a:latin typeface="+mn-lt"/>
                <a:ea typeface="+mn-ea"/>
                <a:cs typeface="+mn-cs"/>
              </a:rPr>
              <a:t>	When set to L and Serial Control is set to N(ever), the system does not create an item serial ID for the </a:t>
            </a:r>
            <a:r>
              <a:rPr lang="en-US" sz="1200" kern="1200" baseline="0" dirty="0" smtClean="0">
                <a:solidFill>
                  <a:schemeClr val="tx1"/>
                </a:solidFill>
                <a:latin typeface="+mn-lt"/>
                <a:ea typeface="+mn-ea"/>
                <a:cs typeface="+mn-cs"/>
              </a:rPr>
              <a:t>item. However</a:t>
            </a:r>
            <a:r>
              <a:rPr lang="en-US" sz="1200" kern="1200" baseline="0" dirty="0" smtClean="0">
                <a:solidFill>
                  <a:schemeClr val="tx1"/>
                </a:solidFill>
                <a:latin typeface="+mn-lt"/>
                <a:ea typeface="+mn-ea"/>
                <a:cs typeface="+mn-cs"/>
              </a:rPr>
              <a:t>, you can still pack it in a serialized pack. You must enter a lot number.</a:t>
            </a:r>
          </a:p>
          <a:p>
            <a:pPr marL="182880" indent="-182880" algn="l" defTabSz="914400" rtl="0" eaLnBrk="1" latinLnBrk="0" hangingPunct="1">
              <a:buFont typeface="Arial" pitchFamily="34" charset="0"/>
              <a:buChar char="•"/>
            </a:pPr>
            <a:r>
              <a:rPr lang="en-US" sz="1200" kern="1200" baseline="0" dirty="0" smtClean="0">
                <a:solidFill>
                  <a:schemeClr val="tx1"/>
                </a:solidFill>
                <a:latin typeface="+mn-lt"/>
                <a:ea typeface="+mn-ea"/>
                <a:cs typeface="+mn-cs"/>
              </a:rPr>
              <a:t>S: Single Lot. Lot is limited to having a maximum of quantity of one (1). During issues and receipts, the maximum quantity for each lot is a quantity of one. For example, when you receive 10, you must enter 10 lot numbers with a quantity of one each.</a:t>
            </a:r>
          </a:p>
          <a:p>
            <a:pPr marL="182880" indent="-182880" algn="l" defTabSz="914400" rtl="0" eaLnBrk="1" latinLnBrk="0" hangingPunct="1">
              <a:buFont typeface="Arial" pitchFamily="34" charset="0"/>
              <a:buNone/>
            </a:pPr>
            <a:r>
              <a:rPr lang="en-US" sz="1200" kern="1200" baseline="0" dirty="0" smtClean="0">
                <a:solidFill>
                  <a:schemeClr val="tx1"/>
                </a:solidFill>
                <a:latin typeface="+mn-lt"/>
                <a:ea typeface="+mn-ea"/>
                <a:cs typeface="+mn-cs"/>
              </a:rPr>
              <a:t>	When the Serial Control field is set to M(</a:t>
            </a:r>
            <a:r>
              <a:rPr lang="en-US" sz="1200" kern="1200" baseline="0" dirty="0" err="1" smtClean="0">
                <a:solidFill>
                  <a:schemeClr val="tx1"/>
                </a:solidFill>
                <a:latin typeface="+mn-lt"/>
                <a:ea typeface="+mn-ea"/>
                <a:cs typeface="+mn-cs"/>
              </a:rPr>
              <a:t>andatory</a:t>
            </a:r>
            <a:r>
              <a:rPr lang="en-US" sz="1200" kern="1200" baseline="0" dirty="0" smtClean="0">
                <a:solidFill>
                  <a:schemeClr val="tx1"/>
                </a:solidFill>
                <a:latin typeface="+mn-lt"/>
                <a:ea typeface="+mn-ea"/>
                <a:cs typeface="+mn-cs"/>
              </a:rPr>
              <a:t>), you cannot set this field to S. And, conversely, when you set Lot Control to S, you cannot set Serial Control to 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value entered in Item Master Maintenance is used as the default for all sites. Set up site-specific values in</a:t>
            </a:r>
          </a:p>
          <a:p>
            <a:r>
              <a:rPr lang="en-US" sz="1200" kern="1200" baseline="0" dirty="0" smtClean="0">
                <a:solidFill>
                  <a:schemeClr val="tx1"/>
                </a:solidFill>
                <a:latin typeface="+mn-lt"/>
                <a:ea typeface="+mn-ea"/>
                <a:cs typeface="+mn-cs"/>
              </a:rPr>
              <a:t>Item-Site Inventory Data Maintenance.</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dirty="0" smtClean="0">
                <a:solidFill>
                  <a:schemeClr val="tx1"/>
                </a:solidFill>
                <a:latin typeface="+mn-lt"/>
                <a:ea typeface="+mn-ea"/>
                <a:cs typeface="+mn-cs"/>
              </a:rPr>
              <a:t>Use Pack Code Maintenance (13.14.1) to define pack codes for pallets, shippers, or cartons. You can set up pack codes for any type of packaging. You use pack codes to define the type of packaging that help define the way items and inventory are stored to facilitate warehouse and logistics activities.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Serial Control: Define whether this pack is serialized. It can be</a:t>
            </a:r>
          </a:p>
          <a:p>
            <a:pPr marL="182880" lvl="0" indent="-182880">
              <a:buFont typeface="Arial" pitchFamily="34" charset="0"/>
              <a:buChar char="•"/>
            </a:pPr>
            <a:r>
              <a:rPr lang="en-US" sz="1200" kern="1200" dirty="0" smtClean="0">
                <a:solidFill>
                  <a:schemeClr val="tx1"/>
                </a:solidFill>
                <a:latin typeface="+mn-lt"/>
                <a:ea typeface="+mn-ea"/>
                <a:cs typeface="+mn-cs"/>
              </a:rPr>
              <a:t>M: Mandatory</a:t>
            </a:r>
          </a:p>
          <a:p>
            <a:pPr marL="182880" lvl="0" indent="-182880">
              <a:buFont typeface="Arial" pitchFamily="34" charset="0"/>
              <a:buChar char="•"/>
            </a:pPr>
            <a:r>
              <a:rPr lang="en-US" sz="1200" kern="1200" dirty="0" smtClean="0">
                <a:solidFill>
                  <a:schemeClr val="tx1"/>
                </a:solidFill>
                <a:latin typeface="+mn-lt"/>
                <a:ea typeface="+mn-ea"/>
                <a:cs typeface="+mn-cs"/>
              </a:rPr>
              <a:t>N: Never</a:t>
            </a:r>
          </a:p>
          <a:p>
            <a:r>
              <a:rPr lang="en-US" sz="1200" kern="1200" dirty="0" smtClean="0">
                <a:solidFill>
                  <a:schemeClr val="tx1"/>
                </a:solidFill>
                <a:latin typeface="+mn-lt"/>
                <a:ea typeface="+mn-ea"/>
                <a:cs typeface="+mn-cs"/>
              </a:rPr>
              <a:t>You can override the N value in Packaging Structure Maintenance so that the pack code can be serialized when used by a particular BOP.</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Single Item: Specify No when the pack can hold different items.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Single Lot: Specify No when the pack can hold items from different lots. For any pack, if Single Item is set to No, the setting of Single Lot does not have an impact on packaging transactions.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Inventory Item: Specify Yes if you want the pack to be associated with an inventory item and the inventory item must be defined beforehand.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Item/BOM Code: Enter the item code of the pack. Specify a BOM code in case of multiple items to be consumed when the pack is used. When Inventory Item is Yes, the system uses this field to consume the pack item. If it is blank when Inventory Item is Yes, it means that the item is the same as the pack code.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mn-lt"/>
                <a:ea typeface="+mn-ea"/>
                <a:cs typeface="+mn-cs"/>
              </a:rPr>
              <a:t>Use Packing Structure Maintenance to define a bill of packaging (BOP) code </a:t>
            </a:r>
            <a:r>
              <a:rPr lang="en-US" sz="1200" kern="1200" dirty="0" smtClean="0">
                <a:solidFill>
                  <a:schemeClr val="tx1"/>
                </a:solidFill>
                <a:latin typeface="+mn-lt"/>
                <a:ea typeface="+mn-ea"/>
                <a:cs typeface="+mn-cs"/>
              </a:rPr>
              <a:t>that determines </a:t>
            </a:r>
            <a:r>
              <a:rPr lang="en-US" sz="1200" kern="1200" dirty="0" smtClean="0">
                <a:solidFill>
                  <a:schemeClr val="tx1"/>
                </a:solidFill>
                <a:latin typeface="+mn-lt"/>
                <a:ea typeface="+mn-ea"/>
                <a:cs typeface="+mn-cs"/>
              </a:rPr>
              <a:t>the way goods are packaged and stored after receipt. BOP defines the way items are packaged as a single-level or a multiple-level packaging structure.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lowest-level pack is the unit pack. The unit pack is the pack whose content is an inventory item. The highest-level pack is the master pack. When multiple packaging levels are in use, the master pack packaging type contains another pack (not an inventory item) that gets assembled in this pack. For example, an inventory item is stored in a box that is put into a </a:t>
            </a:r>
            <a:r>
              <a:rPr lang="en-US" sz="1200" kern="1200" dirty="0" smtClean="0">
                <a:solidFill>
                  <a:schemeClr val="tx1"/>
                </a:solidFill>
                <a:latin typeface="+mn-lt"/>
                <a:ea typeface="+mn-ea"/>
                <a:cs typeface="+mn-cs"/>
              </a:rPr>
              <a:t>case, </a:t>
            </a:r>
            <a:r>
              <a:rPr lang="en-US" sz="1200" kern="1200" dirty="0" smtClean="0">
                <a:solidFill>
                  <a:schemeClr val="tx1"/>
                </a:solidFill>
                <a:latin typeface="+mn-lt"/>
                <a:ea typeface="+mn-ea"/>
                <a:cs typeface="+mn-cs"/>
              </a:rPr>
              <a:t>which is then put on a pallet for storage and shipment. In this example, the box is the unit pack and the pallet is the master pack. A pack code is created for each level of packaging (box, case, and pallet) and the packaging structure is defined to describe the relationship between the pallet and case, the case and the box, and the box and the item.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Enter the margin percentage of additional serial IDs to allocate if you require additional quantities to cover any eventual scrap of numbers or have a greater range of numbers to select from for randomized serial ID assignments. For example, enter 10 if you believe that you may require an additional 10 percent of serial IDs.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Specify the content that the parent pack contains. This can be an inventory item, unit pack, or assembly pack. If the parent is a unit pack (lowest-level pack), a blank is allowed, meaning </a:t>
            </a:r>
            <a:r>
              <a:rPr lang="en-US" sz="1200" kern="1200" dirty="0" smtClean="0">
                <a:solidFill>
                  <a:schemeClr val="tx1"/>
                </a:solidFill>
                <a:latin typeface="+mn-lt"/>
                <a:ea typeface="+mn-ea"/>
                <a:cs typeface="+mn-cs"/>
              </a:rPr>
              <a:t>that any </a:t>
            </a:r>
            <a:r>
              <a:rPr lang="en-US" sz="1200" kern="1200" dirty="0" smtClean="0">
                <a:solidFill>
                  <a:schemeClr val="tx1"/>
                </a:solidFill>
                <a:latin typeface="+mn-lt"/>
                <a:ea typeface="+mn-ea"/>
                <a:cs typeface="+mn-cs"/>
              </a:rPr>
              <a:t>item can be put into this packaging structure.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Serialization Setup</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Defining Item Packaging</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29698" name="Picture 2" descr="C:\Users\xcm\AppData\Local\Temp\SNAGHTML19044c4.PNG"/>
          <p:cNvPicPr>
            <a:picLocks noChangeAspect="1" noChangeArrowheads="1"/>
          </p:cNvPicPr>
          <p:nvPr/>
        </p:nvPicPr>
        <p:blipFill>
          <a:blip r:embed="rId3"/>
          <a:srcRect/>
          <a:stretch>
            <a:fillRect/>
          </a:stretch>
        </p:blipFill>
        <p:spPr bwMode="auto">
          <a:xfrm>
            <a:off x="589552" y="1617317"/>
            <a:ext cx="6000750" cy="375285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316182"/>
            <a:ext cx="8229600" cy="4999951"/>
          </a:xfrm>
        </p:spPr>
        <p:txBody>
          <a:bodyPr/>
          <a:lstStyle/>
          <a:p>
            <a:endParaRPr lang="en-US"/>
          </a:p>
        </p:txBody>
      </p:sp>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normAutofit/>
          </a:bodyPr>
          <a:lstStyle/>
          <a:p>
            <a:r>
              <a:rPr lang="en-US" dirty="0" smtClean="0"/>
              <a:t>Setting Up Serial IDs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8194" name="Picture 2" descr="C:\Users\xcm\AppData\Local\Temp\SNAGHTML1946677.PNG"/>
          <p:cNvPicPr>
            <a:picLocks noChangeAspect="1" noChangeArrowheads="1"/>
          </p:cNvPicPr>
          <p:nvPr/>
        </p:nvPicPr>
        <p:blipFill>
          <a:blip r:embed="rId3"/>
          <a:srcRect/>
          <a:stretch>
            <a:fillRect/>
          </a:stretch>
        </p:blipFill>
        <p:spPr bwMode="auto">
          <a:xfrm>
            <a:off x="457200" y="1316182"/>
            <a:ext cx="7038975" cy="3886201"/>
          </a:xfrm>
          <a:prstGeom prst="rect">
            <a:avLst/>
          </a:prstGeom>
          <a:noFill/>
        </p:spPr>
      </p:pic>
      <p:sp>
        <p:nvSpPr>
          <p:cNvPr id="8" name="Rectangle 7"/>
          <p:cNvSpPr/>
          <p:nvPr/>
        </p:nvSpPr>
        <p:spPr>
          <a:xfrm>
            <a:off x="750900" y="2538665"/>
            <a:ext cx="1474942" cy="22952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Setting Up Serial ID Ranges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32770" name="Picture 2" descr="C:\Users\xcm\AppData\Local\Temp\SNAGHTML193a136.PNG"/>
          <p:cNvPicPr>
            <a:picLocks noChangeAspect="1" noChangeArrowheads="1"/>
          </p:cNvPicPr>
          <p:nvPr/>
        </p:nvPicPr>
        <p:blipFill>
          <a:blip r:embed="rId3"/>
          <a:srcRect/>
          <a:stretch>
            <a:fillRect/>
          </a:stretch>
        </p:blipFill>
        <p:spPr bwMode="auto">
          <a:xfrm>
            <a:off x="541424" y="1878013"/>
            <a:ext cx="6724650" cy="3600451"/>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Setting Up Serial ID Ranges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2050" name="Picture 2" descr="C:\Users\xcm\AppData\Local\Temp\SNAGHTML175019d.PNG"/>
          <p:cNvPicPr>
            <a:picLocks noChangeAspect="1" noChangeArrowheads="1"/>
          </p:cNvPicPr>
          <p:nvPr/>
        </p:nvPicPr>
        <p:blipFill>
          <a:blip r:embed="rId3"/>
          <a:srcRect/>
          <a:stretch>
            <a:fillRect/>
          </a:stretch>
        </p:blipFill>
        <p:spPr bwMode="auto">
          <a:xfrm>
            <a:off x="457200" y="1316182"/>
            <a:ext cx="6753225" cy="3695701"/>
          </a:xfrm>
          <a:prstGeom prst="rect">
            <a:avLst/>
          </a:prstGeom>
          <a:noFill/>
        </p:spPr>
      </p:pic>
      <p:pic>
        <p:nvPicPr>
          <p:cNvPr id="2052" name="Picture 4" descr="C:\Users\xcm\AppData\Local\Temp\SNAGHTML1753182.PNG"/>
          <p:cNvPicPr>
            <a:picLocks noChangeAspect="1" noChangeArrowheads="1"/>
          </p:cNvPicPr>
          <p:nvPr/>
        </p:nvPicPr>
        <p:blipFill>
          <a:blip r:embed="rId4"/>
          <a:srcRect/>
          <a:stretch>
            <a:fillRect/>
          </a:stretch>
        </p:blipFill>
        <p:spPr bwMode="auto">
          <a:xfrm>
            <a:off x="3343943" y="4201583"/>
            <a:ext cx="5514975" cy="2114550"/>
          </a:xfrm>
          <a:prstGeom prst="rect">
            <a:avLst/>
          </a:prstGeom>
          <a:noFill/>
        </p:spPr>
      </p:pic>
      <p:sp>
        <p:nvSpPr>
          <p:cNvPr id="9" name="Rectangle 8"/>
          <p:cNvSpPr/>
          <p:nvPr/>
        </p:nvSpPr>
        <p:spPr>
          <a:xfrm>
            <a:off x="991531" y="2768191"/>
            <a:ext cx="835269" cy="229526"/>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a:bodyPr>
          <a:lstStyle/>
          <a:p>
            <a:r>
              <a:rPr lang="en-US" dirty="0" smtClean="0"/>
              <a:t>Setup Process Flow</a:t>
            </a:r>
          </a:p>
          <a:p>
            <a:r>
              <a:rPr lang="en-US" dirty="0" smtClean="0"/>
              <a:t>Setting Up Serialization Control</a:t>
            </a:r>
          </a:p>
          <a:p>
            <a:r>
              <a:rPr lang="en-US" dirty="0" smtClean="0"/>
              <a:t>Defining Pack Codes</a:t>
            </a:r>
          </a:p>
          <a:p>
            <a:r>
              <a:rPr lang="en-US" dirty="0" smtClean="0"/>
              <a:t>Defining Packaging Structures</a:t>
            </a:r>
          </a:p>
          <a:p>
            <a:r>
              <a:rPr lang="en-US" dirty="0" smtClean="0"/>
              <a:t>Defining Item Packaging</a:t>
            </a:r>
          </a:p>
          <a:p>
            <a:r>
              <a:rPr lang="en-US" dirty="0" smtClean="0"/>
              <a:t>Setting Up Lot/Serial Control Items</a:t>
            </a:r>
          </a:p>
          <a:p>
            <a:r>
              <a:rPr lang="en-US" dirty="0" smtClean="0"/>
              <a:t>Setting Up Serial IDs</a:t>
            </a:r>
          </a:p>
          <a:p>
            <a:r>
              <a:rPr lang="en-US" dirty="0" smtClean="0"/>
              <a:t>Setting Up Serial ID Ranges</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lstStyle/>
          <a:p>
            <a:r>
              <a:rPr lang="en-US" dirty="0" smtClean="0"/>
              <a:t>Exercise: Serialization Setup</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Serialization in QAD Enterprise Applications</a:t>
            </a:r>
          </a:p>
          <a:p>
            <a:pPr>
              <a:buSzPct val="125000"/>
              <a:buFont typeface="Wingdings" pitchFamily="2" charset="2"/>
              <a:buChar char="Ø"/>
            </a:pPr>
            <a:r>
              <a:rPr lang="en-US" b="1" dirty="0" smtClean="0">
                <a:solidFill>
                  <a:srgbClr val="4F4F4F"/>
                </a:solidFill>
                <a:latin typeface="Century Gothic" pitchFamily="34" charset="0"/>
                <a:cs typeface="Century Gothic" pitchFamily="34" charset="0"/>
              </a:rPr>
              <a:t>Set up Serialization in QAD Enterprise Applications</a:t>
            </a:r>
          </a:p>
          <a:p>
            <a:r>
              <a:rPr lang="en-US" dirty="0" smtClean="0">
                <a:solidFill>
                  <a:srgbClr val="4F4F4F"/>
                </a:solidFill>
                <a:latin typeface="Century Gothic" pitchFamily="34" charset="0"/>
                <a:cs typeface="Century Gothic" pitchFamily="34" charset="0"/>
              </a:rPr>
              <a:t>Process Serialization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Serialization Setup</a:t>
            </a:r>
            <a:endParaRPr lang="en-US" dirty="0"/>
          </a:p>
        </p:txBody>
      </p:sp>
      <p:sp>
        <p:nvSpPr>
          <p:cNvPr id="5" name="Text Placeholder 4"/>
          <p:cNvSpPr>
            <a:spLocks noGrp="1"/>
          </p:cNvSpPr>
          <p:nvPr>
            <p:ph type="body" sz="quarter" idx="11"/>
          </p:nvPr>
        </p:nvSpPr>
        <p:spPr/>
        <p:txBody>
          <a:bodyPr/>
          <a:lstStyle/>
          <a:p>
            <a:r>
              <a:rPr lang="en-US" smtClean="0"/>
              <a:t>Serialization Setup</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Serialization Setup Process Map</a:t>
            </a:r>
          </a:p>
          <a:p>
            <a:r>
              <a:rPr lang="en-US" dirty="0" smtClean="0"/>
              <a:t>Serialization Setup Process Flow</a:t>
            </a:r>
          </a:p>
          <a:p>
            <a:r>
              <a:rPr lang="en-US" dirty="0" smtClean="0"/>
              <a:t>Setting Up Serialization Control</a:t>
            </a:r>
          </a:p>
          <a:p>
            <a:r>
              <a:rPr lang="en-US" dirty="0" smtClean="0"/>
              <a:t>Setting Up Lot/Serial Control Items</a:t>
            </a:r>
          </a:p>
          <a:p>
            <a:r>
              <a:rPr lang="en-US" dirty="0" smtClean="0"/>
              <a:t>Defining Pack Codes</a:t>
            </a:r>
          </a:p>
          <a:p>
            <a:r>
              <a:rPr lang="en-US" dirty="0" smtClean="0"/>
              <a:t>Defining Packaging Structures</a:t>
            </a:r>
          </a:p>
          <a:p>
            <a:r>
              <a:rPr lang="en-US" dirty="0" smtClean="0"/>
              <a:t>Defining Item Packaging</a:t>
            </a:r>
          </a:p>
          <a:p>
            <a:r>
              <a:rPr lang="en-US" dirty="0" smtClean="0"/>
              <a:t>Setting Up Serial IDs</a:t>
            </a:r>
          </a:p>
          <a:p>
            <a:r>
              <a:rPr lang="en-US" dirty="0" smtClean="0"/>
              <a:t>Setting Up Serial ID Ranges </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Serialization Setup Process Map</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1026" name="Picture 2" descr="C:\Users\xcm\AppData\Local\Temp\SNAGHTML1d7cd84.PNG"/>
          <p:cNvPicPr>
            <a:picLocks noChangeAspect="1" noChangeArrowheads="1"/>
          </p:cNvPicPr>
          <p:nvPr/>
        </p:nvPicPr>
        <p:blipFill>
          <a:blip r:embed="rId3"/>
          <a:srcRect/>
          <a:stretch>
            <a:fillRect/>
          </a:stretch>
        </p:blipFill>
        <p:spPr bwMode="auto">
          <a:xfrm>
            <a:off x="489671" y="1537676"/>
            <a:ext cx="7515225" cy="440055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Serialization Setup Process Flow</a:t>
            </a:r>
            <a:endParaRPr lang="en-US" dirty="0"/>
          </a:p>
        </p:txBody>
      </p:sp>
      <p:sp>
        <p:nvSpPr>
          <p:cNvPr id="5" name="Text Placeholder 4"/>
          <p:cNvSpPr>
            <a:spLocks noGrp="1"/>
          </p:cNvSpPr>
          <p:nvPr>
            <p:ph type="body" sz="quarter" idx="11"/>
          </p:nvPr>
        </p:nvSpPr>
        <p:spPr/>
        <p:txBody>
          <a:bodyPr/>
          <a:lstStyle/>
          <a:p>
            <a:r>
              <a:rPr lang="en-US" smtClean="0"/>
              <a:t>Discrete Production</a:t>
            </a:r>
          </a:p>
        </p:txBody>
      </p:sp>
      <p:sp>
        <p:nvSpPr>
          <p:cNvPr id="6" name="Rounded Rectangle 5"/>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Enable Serialization Control</a:t>
            </a:r>
            <a:endParaRPr lang="en-US" sz="1400" dirty="0">
              <a:solidFill>
                <a:schemeClr val="tx1"/>
              </a:solidFill>
              <a:latin typeface="Arial" pitchFamily="34" charset="0"/>
              <a:cs typeface="Arial" pitchFamily="34" charset="0"/>
            </a:endParaRPr>
          </a:p>
        </p:txBody>
      </p:sp>
      <p:sp>
        <p:nvSpPr>
          <p:cNvPr id="7" name="Rounded Rectangle 6"/>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Setup Lot/Serial Control Item</a:t>
            </a:r>
            <a:endParaRPr lang="en-US" sz="1400" dirty="0">
              <a:solidFill>
                <a:schemeClr val="tx1"/>
              </a:solidFill>
              <a:latin typeface="Arial" pitchFamily="34" charset="0"/>
              <a:cs typeface="Arial" pitchFamily="34" charset="0"/>
            </a:endParaRPr>
          </a:p>
        </p:txBody>
      </p:sp>
      <p:cxnSp>
        <p:nvCxnSpPr>
          <p:cNvPr id="8" name="Shape 13"/>
          <p:cNvCxnSpPr>
            <a:stCxn id="6" idx="3"/>
            <a:endCxn id="7"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Define Pack Codes</a:t>
            </a:r>
          </a:p>
        </p:txBody>
      </p:sp>
      <p:sp>
        <p:nvSpPr>
          <p:cNvPr id="10" name="Rounded Rectangle 9"/>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Define Packaging Structure</a:t>
            </a:r>
            <a:endParaRPr lang="en-US" sz="1400" dirty="0">
              <a:solidFill>
                <a:schemeClr val="tx1"/>
              </a:solidFill>
              <a:latin typeface="Arial" pitchFamily="34" charset="0"/>
              <a:cs typeface="Arial" pitchFamily="34" charset="0"/>
            </a:endParaRPr>
          </a:p>
        </p:txBody>
      </p:sp>
      <p:sp>
        <p:nvSpPr>
          <p:cNvPr id="11" name="Rounded Rectangle 10"/>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Define Item Packaging</a:t>
            </a:r>
            <a:endParaRPr lang="en-US" sz="1400" dirty="0">
              <a:solidFill>
                <a:schemeClr val="tx1"/>
              </a:solidFill>
              <a:latin typeface="Arial" pitchFamily="34" charset="0"/>
              <a:cs typeface="Arial" pitchFamily="34" charset="0"/>
            </a:endParaRPr>
          </a:p>
        </p:txBody>
      </p:sp>
      <p:sp>
        <p:nvSpPr>
          <p:cNvPr id="12" name="Rounded Rectangle 11"/>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Set up Serial ID Sequence Number</a:t>
            </a:r>
            <a:endParaRPr lang="en-US" sz="1400" dirty="0">
              <a:solidFill>
                <a:schemeClr val="tx1"/>
              </a:solidFill>
              <a:latin typeface="Arial" pitchFamily="34" charset="0"/>
              <a:cs typeface="Arial" pitchFamily="34" charset="0"/>
            </a:endParaRPr>
          </a:p>
        </p:txBody>
      </p:sp>
      <p:cxnSp>
        <p:nvCxnSpPr>
          <p:cNvPr id="13" name="Elbow Connector 12"/>
          <p:cNvCxnSpPr>
            <a:stCxn id="7"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9" idx="3"/>
            <a:endCxn id="10"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hape 14"/>
          <p:cNvCxnSpPr>
            <a:stCxn id="10" idx="3"/>
            <a:endCxn id="11"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Elbow Connector 15"/>
          <p:cNvCxnSpPr>
            <a:stCxn id="11" idx="3"/>
            <a:endCxn id="12"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Rounded Rectangle 16"/>
          <p:cNvSpPr/>
          <p:nvPr/>
        </p:nvSpPr>
        <p:spPr>
          <a:xfrm>
            <a:off x="471765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Set up Serial ID Range</a:t>
            </a:r>
            <a:endParaRPr lang="en-US" sz="1400" dirty="0">
              <a:solidFill>
                <a:schemeClr val="tx1"/>
              </a:solidFill>
              <a:latin typeface="Arial" pitchFamily="34" charset="0"/>
              <a:cs typeface="Arial" pitchFamily="34" charset="0"/>
            </a:endParaRPr>
          </a:p>
        </p:txBody>
      </p:sp>
      <p:cxnSp>
        <p:nvCxnSpPr>
          <p:cNvPr id="18" name="Elbow Connector 17"/>
          <p:cNvCxnSpPr>
            <a:stCxn id="12" idx="3"/>
          </p:cNvCxnSpPr>
          <p:nvPr/>
        </p:nvCxnSpPr>
        <p:spPr>
          <a:xfrm flipV="1">
            <a:off x="410989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686910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smtClean="0">
                <a:solidFill>
                  <a:schemeClr val="tx1"/>
                </a:solidFill>
                <a:latin typeface="Arial" pitchFamily="34" charset="0"/>
                <a:cs typeface="Arial" pitchFamily="34" charset="0"/>
              </a:rPr>
              <a:t>Set up Serial Range Extension</a:t>
            </a:r>
            <a:endParaRPr lang="en-US" sz="1400" dirty="0">
              <a:solidFill>
                <a:schemeClr val="tx1"/>
              </a:solidFill>
              <a:latin typeface="Arial" pitchFamily="34" charset="0"/>
              <a:cs typeface="Arial" pitchFamily="34" charset="0"/>
            </a:endParaRPr>
          </a:p>
        </p:txBody>
      </p:sp>
      <p:cxnSp>
        <p:nvCxnSpPr>
          <p:cNvPr id="20" name="Elbow Connector 19"/>
          <p:cNvCxnSpPr/>
          <p:nvPr/>
        </p:nvCxnSpPr>
        <p:spPr>
          <a:xfrm flipV="1">
            <a:off x="626134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Setting Up Serialization Control</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8194" name="Picture 2" descr="C:\Users\xcm\AppData\Local\Temp\SNAGHTMLf45ee6.PNG"/>
          <p:cNvPicPr>
            <a:picLocks noChangeAspect="1" noChangeArrowheads="1"/>
          </p:cNvPicPr>
          <p:nvPr/>
        </p:nvPicPr>
        <p:blipFill>
          <a:blip r:embed="rId3"/>
          <a:srcRect/>
          <a:stretch>
            <a:fillRect/>
          </a:stretch>
        </p:blipFill>
        <p:spPr bwMode="auto">
          <a:xfrm>
            <a:off x="536328" y="1693863"/>
            <a:ext cx="5010150" cy="324802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16182"/>
            <a:ext cx="8229600" cy="4999951"/>
          </a:xfrm>
        </p:spPr>
        <p:txBody>
          <a:bodyPr/>
          <a:lstStyle/>
          <a:p>
            <a:endParaRPr lang="en-US"/>
          </a:p>
        </p:txBody>
      </p:sp>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Setting Up Lot/Serial Control Items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18434" name="Picture 2" descr="C:\Users\xcm\AppData\Local\Temp\SNAGHTML1913d74.PNG"/>
          <p:cNvPicPr>
            <a:picLocks noChangeAspect="1" noChangeArrowheads="1"/>
          </p:cNvPicPr>
          <p:nvPr/>
        </p:nvPicPr>
        <p:blipFill>
          <a:blip r:embed="rId3"/>
          <a:srcRect/>
          <a:stretch>
            <a:fillRect/>
          </a:stretch>
        </p:blipFill>
        <p:spPr bwMode="auto">
          <a:xfrm>
            <a:off x="457200" y="1316182"/>
            <a:ext cx="7248525" cy="4800601"/>
          </a:xfrm>
          <a:prstGeom prst="rect">
            <a:avLst/>
          </a:prstGeom>
          <a:noFill/>
        </p:spPr>
      </p:pic>
      <p:sp>
        <p:nvSpPr>
          <p:cNvPr id="8" name="Rectangle 7"/>
          <p:cNvSpPr/>
          <p:nvPr/>
        </p:nvSpPr>
        <p:spPr>
          <a:xfrm>
            <a:off x="847152" y="4788568"/>
            <a:ext cx="1691511" cy="481264"/>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Defining Pack Codes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31746" name="Picture 2" descr="C:\Users\xcm\AppData\Local\Temp\SNAGHTML152dc9f.PNG"/>
          <p:cNvPicPr>
            <a:picLocks noChangeAspect="1" noChangeArrowheads="1"/>
          </p:cNvPicPr>
          <p:nvPr/>
        </p:nvPicPr>
        <p:blipFill>
          <a:blip r:embed="rId3"/>
          <a:srcRect/>
          <a:stretch>
            <a:fillRect/>
          </a:stretch>
        </p:blipFill>
        <p:spPr bwMode="auto">
          <a:xfrm>
            <a:off x="576675" y="1669201"/>
            <a:ext cx="6848475" cy="394335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normAutofit/>
          </a:bodyPr>
          <a:lstStyle/>
          <a:p>
            <a:r>
              <a:rPr lang="en-US" dirty="0" smtClean="0"/>
              <a:t>Defining Packaging Structures</a:t>
            </a:r>
            <a:endParaRPr lang="en-US" dirty="0"/>
          </a:p>
        </p:txBody>
      </p:sp>
      <p:sp>
        <p:nvSpPr>
          <p:cNvPr id="5" name="Text Placeholder 4"/>
          <p:cNvSpPr>
            <a:spLocks noGrp="1"/>
          </p:cNvSpPr>
          <p:nvPr>
            <p:ph type="body" sz="quarter" idx="11"/>
          </p:nvPr>
        </p:nvSpPr>
        <p:spPr/>
        <p:txBody>
          <a:bodyPr/>
          <a:lstStyle/>
          <a:p>
            <a:r>
              <a:rPr lang="en-US" smtClean="0"/>
              <a:t>Serialization Setup</a:t>
            </a:r>
          </a:p>
        </p:txBody>
      </p:sp>
      <p:pic>
        <p:nvPicPr>
          <p:cNvPr id="30722" name="Picture 2" descr="C:\Users\xcm\AppData\Local\Temp\SNAGHTML18e69b2.PNG"/>
          <p:cNvPicPr>
            <a:picLocks noChangeAspect="1" noChangeArrowheads="1"/>
          </p:cNvPicPr>
          <p:nvPr/>
        </p:nvPicPr>
        <p:blipFill>
          <a:blip r:embed="rId3"/>
          <a:srcRect/>
          <a:stretch>
            <a:fillRect/>
          </a:stretch>
        </p:blipFill>
        <p:spPr bwMode="auto">
          <a:xfrm>
            <a:off x="552614" y="1400406"/>
            <a:ext cx="7448550" cy="4886326"/>
          </a:xfrm>
          <a:prstGeom prst="rect">
            <a:avLst/>
          </a:prstGeom>
          <a:noFill/>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1700</TotalTime>
  <Words>1583</Words>
  <Application>Microsoft Office PowerPoint</Application>
  <PresentationFormat>On-screen Show (4:3)</PresentationFormat>
  <Paragraphs>155</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Serialization Setup</vt:lpstr>
      <vt:lpstr>Serialization Setup</vt:lpstr>
      <vt:lpstr>Overview</vt:lpstr>
      <vt:lpstr>Serialization Setup Process Map</vt:lpstr>
      <vt:lpstr>Serialization Setup Process Flow</vt:lpstr>
      <vt:lpstr>Setting Up Serialization Control</vt:lpstr>
      <vt:lpstr>Setting Up Lot/Serial Control Items</vt:lpstr>
      <vt:lpstr>Defining Pack Codes</vt:lpstr>
      <vt:lpstr>Defining Packaging Structures</vt:lpstr>
      <vt:lpstr>Defining Item Packaging</vt:lpstr>
      <vt:lpstr>Setting Up Serial IDs</vt:lpstr>
      <vt:lpstr>Setting Up Serial ID Ranges</vt:lpstr>
      <vt:lpstr>Setting Up Serial ID Ranges</vt:lpstr>
      <vt:lpstr>Review</vt:lpstr>
      <vt:lpstr>Exercise: Serialization Setup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ymg</cp:lastModifiedBy>
  <cp:revision>147</cp:revision>
  <dcterms:created xsi:type="dcterms:W3CDTF">2010-10-05T00:44:07Z</dcterms:created>
  <dcterms:modified xsi:type="dcterms:W3CDTF">2016-04-22T16:01:27Z</dcterms:modified>
</cp:coreProperties>
</file>