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omments/comment6.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notesSlides/notesSlide14.xml" ContentType="application/vnd.openxmlformats-officedocument.presentationml.notesSlide+xml"/>
  <Override PartName="/ppt/comments/comment11.xml" ContentType="application/vnd.openxmlformats-officedocument.presentationml.comment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10.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comments/comment3.xml" ContentType="application/vnd.openxmlformats-officedocument.presentationml.comments+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handoutMasterIdLst>
    <p:handoutMasterId r:id="rId21"/>
  </p:handoutMasterIdLst>
  <p:sldIdLst>
    <p:sldId id="256" r:id="rId2"/>
    <p:sldId id="257" r:id="rId3"/>
    <p:sldId id="258" r:id="rId4"/>
    <p:sldId id="261" r:id="rId5"/>
    <p:sldId id="287" r:id="rId6"/>
    <p:sldId id="262" r:id="rId7"/>
    <p:sldId id="288" r:id="rId8"/>
    <p:sldId id="289" r:id="rId9"/>
    <p:sldId id="290" r:id="rId10"/>
    <p:sldId id="291" r:id="rId11"/>
    <p:sldId id="298" r:id="rId12"/>
    <p:sldId id="295" r:id="rId13"/>
    <p:sldId id="292" r:id="rId14"/>
    <p:sldId id="293" r:id="rId15"/>
    <p:sldId id="297" r:id="rId16"/>
    <p:sldId id="296" r:id="rId17"/>
    <p:sldId id="259" r:id="rId18"/>
    <p:sldId id="260"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9w" initials="A" lastIdx="1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67673" autoAdjust="0"/>
  </p:normalViewPr>
  <p:slideViewPr>
    <p:cSldViewPr snapToGrid="0" snapToObjects="1">
      <p:cViewPr varScale="1">
        <p:scale>
          <a:sx n="66" d="100"/>
          <a:sy n="66" d="100"/>
        </p:scale>
        <p:origin x="-2976" y="-114"/>
      </p:cViewPr>
      <p:guideLst>
        <p:guide orient="horz" pos="827"/>
        <p:guide pos="361"/>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4-12T11:49:13.138" idx="1">
    <p:pos x="1973" y="446"/>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6-04-12T11:52:02.582" idx="10">
    <p:pos x="1296" y="446"/>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6-04-12T11:52:10.149" idx="11">
    <p:pos x="3139" y="446"/>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6-04-12T11:49:20.477" idx="2">
    <p:pos x="1584" y="446"/>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6-04-12T11:49:27.460" idx="3">
    <p:pos x="3629" y="446"/>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6-04-12T11:49:32.548" idx="4">
    <p:pos x="3614" y="446"/>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6-04-12T11:49:42.832" idx="5">
    <p:pos x="4738" y="446"/>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6-04-12T11:49:54.921" idx="6">
    <p:pos x="3931" y="446"/>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6-04-12T11:50:06.052" idx="7">
    <p:pos x="4162" y="446"/>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6-04-12T11:51:21.389" idx="8">
    <p:pos x="5170" y="446"/>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6-04-12T11:51:46.312" idx="9">
    <p:pos x="4435" y="446"/>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4/25/2016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4/25/2016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If only part of a master pack is counted, after recount, the system</a:t>
            </a:r>
            <a:r>
              <a:rPr lang="en-US" baseline="0" dirty="0" smtClean="0"/>
              <a:t> writes off the missing packs and the master pack and reactivates the packs that contain the counted items.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If the counted location is different from the system-recorded location, the system displays the location mismatch for the counting record. </a:t>
            </a:r>
            <a:r>
              <a:rPr lang="en-US" sz="1200" kern="1200" smtClean="0">
                <a:solidFill>
                  <a:schemeClr val="tx1"/>
                </a:solidFill>
                <a:latin typeface="+mn-lt"/>
                <a:ea typeface="+mn-ea"/>
                <a:cs typeface="+mn-cs"/>
              </a:rPr>
              <a:t>After </a:t>
            </a:r>
            <a:r>
              <a:rPr lang="en-US" sz="1200" kern="1200" smtClean="0">
                <a:solidFill>
                  <a:schemeClr val="tx1"/>
                </a:solidFill>
                <a:latin typeface="+mn-lt"/>
                <a:ea typeface="+mn-ea"/>
                <a:cs typeface="+mn-cs"/>
              </a:rPr>
              <a:t>the recount</a:t>
            </a:r>
            <a:r>
              <a:rPr lang="en-US" sz="1200" kern="1200" dirty="0" smtClean="0">
                <a:solidFill>
                  <a:schemeClr val="tx1"/>
                </a:solidFill>
                <a:latin typeface="+mn-lt"/>
                <a:ea typeface="+mn-ea"/>
                <a:cs typeface="+mn-cs"/>
              </a:rPr>
              <a:t>, the system transfers the location to the counted location.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Use Cycle Recount Entry by Location (3.13.14) to recount the number of items physically by pack.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 program works in the same way as Cycle Count Entry by Location, except that it recounts items and changes the inventory balance to equal the number counted, even if it is out of tolerance.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The PCK-ADJ serial transaction is created and linked to the inventory transaction. If packs move automatically</a:t>
            </a:r>
            <a:r>
              <a:rPr lang="en-US" sz="1200" kern="1200" smtClean="0">
                <a:solidFill>
                  <a:schemeClr val="tx1"/>
                </a:solidFill>
                <a:latin typeface="+mn-lt"/>
                <a:ea typeface="+mn-ea"/>
                <a:cs typeface="+mn-cs"/>
              </a:rPr>
              <a:t>, the PCK-MOV </a:t>
            </a:r>
            <a:r>
              <a:rPr lang="en-US" sz="1200" kern="1200" dirty="0" smtClean="0">
                <a:solidFill>
                  <a:schemeClr val="tx1"/>
                </a:solidFill>
                <a:latin typeface="+mn-lt"/>
                <a:ea typeface="+mn-ea"/>
                <a:cs typeface="+mn-cs"/>
              </a:rPr>
              <a:t>serial transaction is created.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Enter the time in days, hours: minutes for active cycle count batch processing. Cycle count batch processing can remain active after the system creates the batch to process. Enter a 0 (zero) as the time to indicate that there is no limit on active days. You cannot enter negative numbers.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you enter cycle count results, the system first attempts to locate an active batch ID based on site/location/item. </a:t>
            </a:r>
            <a:r>
              <a:rPr lang="en-US" sz="1200" kern="1200" dirty="0" smtClean="0">
                <a:solidFill>
                  <a:schemeClr val="tx1"/>
                </a:solidFill>
                <a:latin typeface="+mn-lt"/>
                <a:ea typeface="+mn-ea"/>
                <a:cs typeface="+mn-cs"/>
              </a:rPr>
              <a:t>If a </a:t>
            </a:r>
            <a:r>
              <a:rPr lang="en-US" sz="1200" kern="1200" dirty="0" smtClean="0">
                <a:solidFill>
                  <a:schemeClr val="tx1"/>
                </a:solidFill>
                <a:latin typeface="+mn-lt"/>
                <a:ea typeface="+mn-ea"/>
                <a:cs typeface="+mn-cs"/>
              </a:rPr>
              <a:t>batch ID cannot be found, the system creates a new one. When the system finds an expired batch ID, the system sets the batch ID as expired and creates a new batch ID. When the batch ID is active, the system uses the batch to record cycle count results.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Use Cycle Count Worksheet Print (3.13.25) to create a worksheet to record the results of cycle count.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you choose Yes for Print Quantity OH, the system prints the number of packs on the worksheet. The quantity on hand is summarized based on site, location, and item.</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the item is serial</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controlled, the system displays the number of packs and serialized items. Otherwise, the system displays number of packs and lot/serial detail for non-serialized loose inventory.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Use Cycle Count Entry by Location (3.13.13) to count the number of items by site and location. This program counts inventory by serial ID, but does not count or validate package structures.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count:</a:t>
            </a:r>
          </a:p>
          <a:p>
            <a:pPr marL="182880" lvl="0" indent="-182880">
              <a:buFont typeface="Arial" pitchFamily="34" charset="0"/>
              <a:buChar char="•"/>
            </a:pPr>
            <a:r>
              <a:rPr lang="en-US" sz="1200" kern="1200" dirty="0" smtClean="0">
                <a:solidFill>
                  <a:schemeClr val="tx1"/>
                </a:solidFill>
                <a:latin typeface="+mn-lt"/>
                <a:ea typeface="+mn-ea"/>
                <a:cs typeface="+mn-cs"/>
              </a:rPr>
              <a:t>Packs </a:t>
            </a:r>
          </a:p>
          <a:p>
            <a:pPr marL="182880" lvl="0" indent="-182880">
              <a:buFont typeface="Arial" pitchFamily="34" charset="0"/>
              <a:buChar char="•"/>
            </a:pPr>
            <a:r>
              <a:rPr lang="en-US" sz="1200" kern="1200" dirty="0" smtClean="0">
                <a:solidFill>
                  <a:schemeClr val="tx1"/>
                </a:solidFill>
                <a:latin typeface="+mn-lt"/>
                <a:ea typeface="+mn-ea"/>
                <a:cs typeface="+mn-cs"/>
              </a:rPr>
              <a:t>Loose serialized items</a:t>
            </a:r>
          </a:p>
          <a:p>
            <a:pPr marL="182880" lvl="0" indent="-182880">
              <a:buFont typeface="Arial" pitchFamily="34" charset="0"/>
              <a:buChar char="•"/>
            </a:pPr>
            <a:r>
              <a:rPr lang="en-US" sz="1200" kern="1200" dirty="0" smtClean="0">
                <a:solidFill>
                  <a:schemeClr val="tx1"/>
                </a:solidFill>
                <a:latin typeface="+mn-lt"/>
                <a:ea typeface="+mn-ea"/>
                <a:cs typeface="+mn-cs"/>
              </a:rPr>
              <a:t>Loose non-serialized items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you enter a pack serial ID, the system only counts the items matching the entered item when multiple items are in the pack.</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the initial count, when the cycle count completes, the system accepts the count and changes the inventory balance to the quantity counted when:</a:t>
            </a:r>
          </a:p>
          <a:p>
            <a:pPr marL="182880" lvl="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There are no problems to manually fix.</a:t>
            </a:r>
          </a:p>
          <a:p>
            <a:pPr marL="182880" lvl="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The count matches the system quantity on hand.</a:t>
            </a:r>
          </a:p>
          <a:p>
            <a:pPr marL="182880" lvl="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The difference in the count is within predefined error tolerances.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Scan or enter the pack or item serial ID to be counted. If the serial ID that you enter is associated with another location, as long as no open warehousing task exists for this item/site combination, the system still does the count. The system automatically transfers the items to the current location after the batch is closed successfully.</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the serial ID is for a master pack, the system adds the pack to the count list and calculates the lot detail automatically. If the serial ID is for a serialized item and aggregated on an open pack, the system adds the serial ID and the pack to the count list. You can count unit pack contents by scanning or entering the unit pack serial ID twice. You can count the non-serialized loose inventory by leaving the Serial ID field blank.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you exit from the serial ID, the system lists the missing packs. If the new count is within tolerance, the system updates the quantity on hand with the counted quantity. If the count is not within tolerance, the system registers the count, but does not update the balance.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omments" Target="../comments/comment8.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Cycle Count</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Serialization</a:t>
            </a:r>
          </a:p>
          <a:p>
            <a:endParaRPr lang="en-US"/>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71696" name="Picture 16" descr="C:\Users\xcm\AppData\Local\Temp\SNAGHTML11e4b57.PNG"/>
          <p:cNvPicPr>
            <a:picLocks noChangeAspect="1" noChangeArrowheads="1"/>
          </p:cNvPicPr>
          <p:nvPr/>
        </p:nvPicPr>
        <p:blipFill>
          <a:blip r:embed="rId3"/>
          <a:srcRect/>
          <a:stretch>
            <a:fillRect/>
          </a:stretch>
        </p:blipFill>
        <p:spPr bwMode="auto">
          <a:xfrm>
            <a:off x="457200" y="1316182"/>
            <a:ext cx="8248650" cy="4048125"/>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lstStyle/>
          <a:p>
            <a:r>
              <a:rPr lang="en-US" dirty="0" smtClean="0"/>
              <a:t>Cycle Count Results Browse Collection</a:t>
            </a:r>
            <a:endParaRPr lang="en-US" dirty="0"/>
          </a:p>
        </p:txBody>
      </p:sp>
      <p:sp>
        <p:nvSpPr>
          <p:cNvPr id="5" name="Text Placeholder 4"/>
          <p:cNvSpPr>
            <a:spLocks noGrp="1"/>
          </p:cNvSpPr>
          <p:nvPr>
            <p:ph type="body" sz="quarter" idx="11"/>
          </p:nvPr>
        </p:nvSpPr>
        <p:spPr/>
        <p:txBody>
          <a:bodyPr/>
          <a:lstStyle/>
          <a:p>
            <a:r>
              <a:rPr lang="en-US" smtClean="0"/>
              <a:t>Cycle Count</a:t>
            </a:r>
            <a:endParaRPr lang="en-US" dirty="0"/>
          </a:p>
        </p:txBody>
      </p:sp>
      <p:pic>
        <p:nvPicPr>
          <p:cNvPr id="71694" name="Picture 14" descr="C:\Users\xcm\AppData\Local\Temp\SNAGHTML11a20ce.PNG"/>
          <p:cNvPicPr>
            <a:picLocks noChangeAspect="1" noChangeArrowheads="1"/>
          </p:cNvPicPr>
          <p:nvPr/>
        </p:nvPicPr>
        <p:blipFill>
          <a:blip r:embed="rId4"/>
          <a:srcRect/>
          <a:stretch>
            <a:fillRect/>
          </a:stretch>
        </p:blipFill>
        <p:spPr bwMode="auto">
          <a:xfrm>
            <a:off x="457200" y="5288232"/>
            <a:ext cx="8229600" cy="1162050"/>
          </a:xfrm>
          <a:prstGeom prst="rect">
            <a:avLst/>
          </a:prstGeom>
          <a:noFill/>
        </p:spPr>
      </p:pic>
      <p:sp>
        <p:nvSpPr>
          <p:cNvPr id="13" name="Rectangle 12"/>
          <p:cNvSpPr/>
          <p:nvPr/>
        </p:nvSpPr>
        <p:spPr>
          <a:xfrm>
            <a:off x="7157258" y="2693325"/>
            <a:ext cx="1326549" cy="46195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386945" y="4264428"/>
            <a:ext cx="1326549" cy="922713"/>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507078" y="4281054"/>
            <a:ext cx="1326549" cy="922713"/>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Cycle Count Results Browse Collection</a:t>
            </a:r>
            <a:endParaRPr lang="en-US"/>
          </a:p>
        </p:txBody>
      </p:sp>
      <p:sp>
        <p:nvSpPr>
          <p:cNvPr id="5" name="Text Placeholder 4"/>
          <p:cNvSpPr>
            <a:spLocks noGrp="1"/>
          </p:cNvSpPr>
          <p:nvPr>
            <p:ph type="body" sz="quarter" idx="11"/>
          </p:nvPr>
        </p:nvSpPr>
        <p:spPr/>
        <p:txBody>
          <a:bodyPr/>
          <a:lstStyle/>
          <a:p>
            <a:r>
              <a:rPr lang="en-US" smtClean="0"/>
              <a:t>Cycle Count</a:t>
            </a:r>
            <a:endParaRPr lang="en-US" dirty="0"/>
          </a:p>
        </p:txBody>
      </p:sp>
      <p:pic>
        <p:nvPicPr>
          <p:cNvPr id="65540" name="Picture 4" descr="C:\Users\xcm\AppData\Local\Temp\SNAGHTML1b5f925.PNG"/>
          <p:cNvPicPr>
            <a:picLocks noChangeAspect="1" noChangeArrowheads="1"/>
          </p:cNvPicPr>
          <p:nvPr/>
        </p:nvPicPr>
        <p:blipFill>
          <a:blip r:embed="rId3"/>
          <a:srcRect/>
          <a:stretch>
            <a:fillRect/>
          </a:stretch>
        </p:blipFill>
        <p:spPr bwMode="auto">
          <a:xfrm>
            <a:off x="457200" y="1316182"/>
            <a:ext cx="7848600" cy="4257675"/>
          </a:xfrm>
          <a:prstGeom prst="rect">
            <a:avLst/>
          </a:prstGeom>
          <a:noFill/>
        </p:spPr>
      </p:pic>
      <p:sp>
        <p:nvSpPr>
          <p:cNvPr id="7" name="Rectangle 6"/>
          <p:cNvSpPr/>
          <p:nvPr/>
        </p:nvSpPr>
        <p:spPr>
          <a:xfrm>
            <a:off x="5336772" y="4875470"/>
            <a:ext cx="773084" cy="53611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Cycle Count Results Browse Collection</a:t>
            </a:r>
            <a:endParaRPr lang="en-US"/>
          </a:p>
        </p:txBody>
      </p:sp>
      <p:sp>
        <p:nvSpPr>
          <p:cNvPr id="5" name="Text Placeholder 4"/>
          <p:cNvSpPr>
            <a:spLocks noGrp="1"/>
          </p:cNvSpPr>
          <p:nvPr>
            <p:ph type="body" sz="quarter" idx="11"/>
          </p:nvPr>
        </p:nvSpPr>
        <p:spPr/>
        <p:txBody>
          <a:bodyPr/>
          <a:lstStyle/>
          <a:p>
            <a:r>
              <a:rPr lang="en-US" smtClean="0"/>
              <a:t>Cycle Count</a:t>
            </a:r>
            <a:endParaRPr lang="en-US" dirty="0"/>
          </a:p>
        </p:txBody>
      </p:sp>
      <p:pic>
        <p:nvPicPr>
          <p:cNvPr id="63490" name="Picture 2" descr="C:\Users\xcm\AppData\Local\Temp\SNAGHTML1cefc9f.PNG"/>
          <p:cNvPicPr>
            <a:picLocks noChangeAspect="1" noChangeArrowheads="1"/>
          </p:cNvPicPr>
          <p:nvPr/>
        </p:nvPicPr>
        <p:blipFill>
          <a:blip r:embed="rId3"/>
          <a:srcRect/>
          <a:stretch>
            <a:fillRect/>
          </a:stretch>
        </p:blipFill>
        <p:spPr bwMode="auto">
          <a:xfrm>
            <a:off x="457200" y="1316182"/>
            <a:ext cx="7829550" cy="3276601"/>
          </a:xfrm>
          <a:prstGeom prst="rect">
            <a:avLst/>
          </a:prstGeom>
          <a:noFill/>
        </p:spPr>
      </p:pic>
      <p:sp>
        <p:nvSpPr>
          <p:cNvPr id="7" name="Rectangle 6"/>
          <p:cNvSpPr/>
          <p:nvPr/>
        </p:nvSpPr>
        <p:spPr>
          <a:xfrm>
            <a:off x="5410375" y="3967162"/>
            <a:ext cx="2345400" cy="44689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6881815" y="2743200"/>
            <a:ext cx="1246909" cy="465513"/>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lstStyle/>
          <a:p>
            <a:r>
              <a:rPr lang="en-US" smtClean="0"/>
              <a:t>Count result determined by In Process and Status</a:t>
            </a:r>
          </a:p>
          <a:p>
            <a:endParaRPr lang="en-US"/>
          </a:p>
        </p:txBody>
      </p:sp>
      <p:sp>
        <p:nvSpPr>
          <p:cNvPr id="4" name="Title 3"/>
          <p:cNvSpPr>
            <a:spLocks noGrp="1"/>
          </p:cNvSpPr>
          <p:nvPr>
            <p:ph type="title"/>
          </p:nvPr>
        </p:nvSpPr>
        <p:spPr/>
        <p:txBody>
          <a:bodyPr/>
          <a:lstStyle/>
          <a:p>
            <a:r>
              <a:rPr lang="en-US" smtClean="0"/>
              <a:t>Cycle Count Results Browse Collection</a:t>
            </a:r>
            <a:endParaRPr lang="en-US"/>
          </a:p>
        </p:txBody>
      </p:sp>
      <p:sp>
        <p:nvSpPr>
          <p:cNvPr id="5" name="Text Placeholder 4"/>
          <p:cNvSpPr>
            <a:spLocks noGrp="1"/>
          </p:cNvSpPr>
          <p:nvPr>
            <p:ph type="body" sz="quarter" idx="11"/>
          </p:nvPr>
        </p:nvSpPr>
        <p:spPr/>
        <p:txBody>
          <a:bodyPr/>
          <a:lstStyle/>
          <a:p>
            <a:r>
              <a:rPr lang="en-US" smtClean="0"/>
              <a:t>Cycle Count</a:t>
            </a:r>
            <a:endParaRPr lang="en-US" dirty="0"/>
          </a:p>
        </p:txBody>
      </p:sp>
      <p:graphicFrame>
        <p:nvGraphicFramePr>
          <p:cNvPr id="8" name="Table 7"/>
          <p:cNvGraphicFramePr>
            <a:graphicFrameLocks noGrp="1"/>
          </p:cNvGraphicFramePr>
          <p:nvPr/>
        </p:nvGraphicFramePr>
        <p:xfrm>
          <a:off x="850390" y="2363190"/>
          <a:ext cx="6987324" cy="2966720"/>
        </p:xfrm>
        <a:graphic>
          <a:graphicData uri="http://schemas.openxmlformats.org/drawingml/2006/table">
            <a:tbl>
              <a:tblPr firstRow="1" bandRow="1">
                <a:tableStyleId>{5C22544A-7EE6-4342-B048-85BDC9FD1C3A}</a:tableStyleId>
              </a:tblPr>
              <a:tblGrid>
                <a:gridCol w="1326078"/>
                <a:gridCol w="1258784"/>
                <a:gridCol w="4402462"/>
              </a:tblGrid>
              <a:tr h="370840">
                <a:tc>
                  <a:txBody>
                    <a:bodyPr/>
                    <a:lstStyle/>
                    <a:p>
                      <a:r>
                        <a:rPr lang="en-US" sz="1600" dirty="0" smtClean="0"/>
                        <a:t>In Process</a:t>
                      </a:r>
                      <a:endParaRPr lang="en-US" sz="1600" dirty="0"/>
                    </a:p>
                  </a:txBody>
                  <a:tcPr/>
                </a:tc>
                <a:tc>
                  <a:txBody>
                    <a:bodyPr/>
                    <a:lstStyle/>
                    <a:p>
                      <a:r>
                        <a:rPr lang="en-US" sz="1600" dirty="0" smtClean="0"/>
                        <a:t>Status</a:t>
                      </a:r>
                      <a:endParaRPr lang="en-US" sz="1600" dirty="0"/>
                    </a:p>
                  </a:txBody>
                  <a:tcPr/>
                </a:tc>
                <a:tc>
                  <a:txBody>
                    <a:bodyPr/>
                    <a:lstStyle/>
                    <a:p>
                      <a:r>
                        <a:rPr lang="en-US" sz="1600" dirty="0" smtClean="0"/>
                        <a:t>Scenario</a:t>
                      </a:r>
                      <a:endParaRPr lang="en-US" sz="1600" dirty="0"/>
                    </a:p>
                  </a:txBody>
                  <a:tcPr/>
                </a:tc>
              </a:tr>
              <a:tr h="370840">
                <a:tc>
                  <a:txBody>
                    <a:bodyPr/>
                    <a:lstStyle/>
                    <a:p>
                      <a:r>
                        <a:rPr lang="en-US" sz="1600" dirty="0" smtClean="0"/>
                        <a:t>Open</a:t>
                      </a:r>
                      <a:endParaRPr lang="en-US" sz="1600" dirty="0"/>
                    </a:p>
                  </a:txBody>
                  <a:tcPr/>
                </a:tc>
                <a:tc>
                  <a:txBody>
                    <a:bodyPr/>
                    <a:lstStyle/>
                    <a:p>
                      <a:r>
                        <a:rPr lang="en-US" sz="1600" dirty="0" smtClean="0"/>
                        <a:t>Initial</a:t>
                      </a:r>
                      <a:endParaRPr lang="en-US" sz="1600" dirty="0"/>
                    </a:p>
                  </a:txBody>
                  <a:tcPr/>
                </a:tc>
                <a:tc>
                  <a:txBody>
                    <a:bodyPr/>
                    <a:lstStyle/>
                    <a:p>
                      <a:r>
                        <a:rPr lang="en-US" sz="1600" dirty="0" smtClean="0"/>
                        <a:t>Open cycle count</a:t>
                      </a:r>
                      <a:endParaRPr lang="en-US" sz="1600" dirty="0"/>
                    </a:p>
                  </a:txBody>
                  <a:tcPr/>
                </a:tc>
              </a:tr>
              <a:tr h="370840">
                <a:tc>
                  <a:txBody>
                    <a:bodyPr/>
                    <a:lstStyle/>
                    <a:p>
                      <a:r>
                        <a:rPr lang="en-US" sz="1600" dirty="0" smtClean="0"/>
                        <a:t>Open</a:t>
                      </a:r>
                      <a:endParaRPr lang="en-US" sz="1600" dirty="0"/>
                    </a:p>
                  </a:txBody>
                  <a:tcPr/>
                </a:tc>
                <a:tc>
                  <a:txBody>
                    <a:bodyPr/>
                    <a:lstStyle/>
                    <a:p>
                      <a:r>
                        <a:rPr lang="en-US" sz="1600" dirty="0" smtClean="0"/>
                        <a:t>Recount</a:t>
                      </a:r>
                      <a:endParaRPr lang="en-US" sz="1600" dirty="0"/>
                    </a:p>
                  </a:txBody>
                  <a:tcPr/>
                </a:tc>
                <a:tc>
                  <a:txBody>
                    <a:bodyPr/>
                    <a:lstStyle/>
                    <a:p>
                      <a:r>
                        <a:rPr lang="en-US" sz="1600" dirty="0" smtClean="0"/>
                        <a:t>Open cycle recount</a:t>
                      </a:r>
                      <a:endParaRPr lang="en-US" sz="1600" dirty="0"/>
                    </a:p>
                  </a:txBody>
                  <a:tcPr/>
                </a:tc>
              </a:tr>
              <a:tr h="370840">
                <a:tc>
                  <a:txBody>
                    <a:bodyPr/>
                    <a:lstStyle/>
                    <a:p>
                      <a:r>
                        <a:rPr lang="en-US" sz="1600" dirty="0" smtClean="0"/>
                        <a:t>Closed</a:t>
                      </a:r>
                      <a:endParaRPr lang="en-US" sz="1600" dirty="0"/>
                    </a:p>
                  </a:txBody>
                  <a:tcPr/>
                </a:tc>
                <a:tc>
                  <a:txBody>
                    <a:bodyPr/>
                    <a:lstStyle/>
                    <a:p>
                      <a:r>
                        <a:rPr lang="en-US" sz="1600" dirty="0" smtClean="0"/>
                        <a:t>Initial</a:t>
                      </a:r>
                      <a:endParaRPr lang="en-US" sz="1600" dirty="0"/>
                    </a:p>
                  </a:txBody>
                  <a:tcPr/>
                </a:tc>
                <a:tc>
                  <a:txBody>
                    <a:bodyPr/>
                    <a:lstStyle/>
                    <a:p>
                      <a:r>
                        <a:rPr lang="en-US" sz="1600" dirty="0" smtClean="0"/>
                        <a:t>Closed cycle count in tolerance</a:t>
                      </a:r>
                      <a:endParaRPr lang="en-US" sz="1600" dirty="0"/>
                    </a:p>
                  </a:txBody>
                  <a:tcPr/>
                </a:tc>
              </a:tr>
              <a:tr h="370840">
                <a:tc>
                  <a:txBody>
                    <a:bodyPr/>
                    <a:lstStyle/>
                    <a:p>
                      <a:r>
                        <a:rPr lang="en-US" sz="1600" dirty="0" smtClean="0"/>
                        <a:t>Closed</a:t>
                      </a:r>
                      <a:endParaRPr lang="en-US" sz="1600" dirty="0"/>
                    </a:p>
                  </a:txBody>
                  <a:tcPr/>
                </a:tc>
                <a:tc>
                  <a:txBody>
                    <a:bodyPr/>
                    <a:lstStyle/>
                    <a:p>
                      <a:r>
                        <a:rPr lang="en-US" sz="1600" dirty="0" smtClean="0"/>
                        <a:t>Error</a:t>
                      </a:r>
                      <a:endParaRPr lang="en-US" sz="1600" dirty="0"/>
                    </a:p>
                  </a:txBody>
                  <a:tcPr/>
                </a:tc>
                <a:tc>
                  <a:txBody>
                    <a:bodyPr/>
                    <a:lstStyle/>
                    <a:p>
                      <a:r>
                        <a:rPr lang="en-US" sz="1600" dirty="0" smtClean="0"/>
                        <a:t>Closed cycle count out</a:t>
                      </a:r>
                      <a:r>
                        <a:rPr lang="en-US" sz="1600" baseline="0" dirty="0" smtClean="0"/>
                        <a:t> of tolerance</a:t>
                      </a:r>
                      <a:endParaRPr lang="en-US" sz="1600" dirty="0"/>
                    </a:p>
                  </a:txBody>
                  <a:tcPr/>
                </a:tc>
              </a:tr>
              <a:tr h="370840">
                <a:tc>
                  <a:txBody>
                    <a:bodyPr/>
                    <a:lstStyle/>
                    <a:p>
                      <a:r>
                        <a:rPr lang="en-US" sz="1600" dirty="0" smtClean="0"/>
                        <a:t>Closed</a:t>
                      </a:r>
                      <a:endParaRPr lang="en-US" sz="1600" dirty="0"/>
                    </a:p>
                  </a:txBody>
                  <a:tcPr/>
                </a:tc>
                <a:tc>
                  <a:txBody>
                    <a:bodyPr/>
                    <a:lstStyle/>
                    <a:p>
                      <a:r>
                        <a:rPr lang="en-US" sz="1600" dirty="0" smtClean="0"/>
                        <a:t>Recount</a:t>
                      </a:r>
                      <a:endParaRPr lang="en-US" sz="1600" dirty="0"/>
                    </a:p>
                  </a:txBody>
                  <a:tcPr/>
                </a:tc>
                <a:tc>
                  <a:txBody>
                    <a:bodyPr/>
                    <a:lstStyle/>
                    <a:p>
                      <a:r>
                        <a:rPr lang="en-US" sz="1600" dirty="0" smtClean="0"/>
                        <a:t>Closed cycle</a:t>
                      </a:r>
                      <a:r>
                        <a:rPr lang="en-US" sz="1600" baseline="0" dirty="0" smtClean="0"/>
                        <a:t> Recount</a:t>
                      </a:r>
                      <a:endParaRPr lang="en-US" sz="1600" dirty="0"/>
                    </a:p>
                  </a:txBody>
                  <a:tcPr/>
                </a:tc>
              </a:tr>
              <a:tr h="370840">
                <a:tc>
                  <a:txBody>
                    <a:bodyPr/>
                    <a:lstStyle/>
                    <a:p>
                      <a:r>
                        <a:rPr lang="en-US" sz="1600" dirty="0" smtClean="0"/>
                        <a:t>Expired</a:t>
                      </a:r>
                      <a:endParaRPr lang="en-US" sz="1600" dirty="0"/>
                    </a:p>
                  </a:txBody>
                  <a:tcPr/>
                </a:tc>
                <a:tc>
                  <a:txBody>
                    <a:bodyPr/>
                    <a:lstStyle/>
                    <a:p>
                      <a:r>
                        <a:rPr lang="en-US" sz="1600" dirty="0" smtClean="0"/>
                        <a:t>Initial</a:t>
                      </a:r>
                      <a:endParaRPr lang="en-US" sz="1600" dirty="0"/>
                    </a:p>
                  </a:txBody>
                  <a:tcPr/>
                </a:tc>
                <a:tc>
                  <a:txBody>
                    <a:bodyPr/>
                    <a:lstStyle/>
                    <a:p>
                      <a:r>
                        <a:rPr lang="en-US" sz="1600" dirty="0" smtClean="0"/>
                        <a:t>Expired cycle count</a:t>
                      </a:r>
                      <a:endParaRPr lang="en-US" sz="1600" dirty="0"/>
                    </a:p>
                  </a:txBody>
                  <a:tcPr/>
                </a:tc>
              </a:tr>
              <a:tr h="370840">
                <a:tc>
                  <a:txBody>
                    <a:bodyPr/>
                    <a:lstStyle/>
                    <a:p>
                      <a:r>
                        <a:rPr lang="en-US" sz="1600" dirty="0" smtClean="0"/>
                        <a:t>Expired</a:t>
                      </a:r>
                      <a:endParaRPr lang="en-US" sz="1600" dirty="0"/>
                    </a:p>
                  </a:txBody>
                  <a:tcPr/>
                </a:tc>
                <a:tc>
                  <a:txBody>
                    <a:bodyPr/>
                    <a:lstStyle/>
                    <a:p>
                      <a:r>
                        <a:rPr lang="en-US" sz="1600" dirty="0" smtClean="0"/>
                        <a:t>Recount</a:t>
                      </a:r>
                      <a:endParaRPr lang="en-US" sz="1600" dirty="0"/>
                    </a:p>
                  </a:txBody>
                  <a:tcPr/>
                </a:tc>
                <a:tc>
                  <a:txBody>
                    <a:bodyPr/>
                    <a:lstStyle/>
                    <a:p>
                      <a:r>
                        <a:rPr lang="en-US" sz="1600" dirty="0" smtClean="0"/>
                        <a:t>Expired cycle recount</a:t>
                      </a:r>
                      <a:endParaRPr lang="en-US" sz="1600" dirty="0"/>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p:txBody>
          <a:bodyPr/>
          <a:lstStyle/>
          <a:p>
            <a:r>
              <a:rPr lang="en-US" smtClean="0"/>
              <a:t>Cause analysis in count list</a:t>
            </a:r>
            <a:endParaRPr lang="en-US"/>
          </a:p>
        </p:txBody>
      </p:sp>
      <p:sp>
        <p:nvSpPr>
          <p:cNvPr id="4" name="Title 3"/>
          <p:cNvSpPr>
            <a:spLocks noGrp="1"/>
          </p:cNvSpPr>
          <p:nvPr>
            <p:ph type="title"/>
          </p:nvPr>
        </p:nvSpPr>
        <p:spPr/>
        <p:txBody>
          <a:bodyPr/>
          <a:lstStyle/>
          <a:p>
            <a:r>
              <a:rPr lang="en-US" smtClean="0"/>
              <a:t>Cycle Count Results Browse Collection</a:t>
            </a:r>
            <a:endParaRPr lang="en-US"/>
          </a:p>
        </p:txBody>
      </p:sp>
      <p:sp>
        <p:nvSpPr>
          <p:cNvPr id="5" name="Text Placeholder 4"/>
          <p:cNvSpPr>
            <a:spLocks noGrp="1"/>
          </p:cNvSpPr>
          <p:nvPr>
            <p:ph type="body" sz="quarter" idx="11"/>
          </p:nvPr>
        </p:nvSpPr>
        <p:spPr/>
        <p:txBody>
          <a:bodyPr/>
          <a:lstStyle/>
          <a:p>
            <a:r>
              <a:rPr lang="en-US" smtClean="0"/>
              <a:t>Cycle Count</a:t>
            </a:r>
            <a:endParaRPr lang="en-US" dirty="0"/>
          </a:p>
        </p:txBody>
      </p:sp>
      <p:graphicFrame>
        <p:nvGraphicFramePr>
          <p:cNvPr id="6" name="Table 5"/>
          <p:cNvGraphicFramePr>
            <a:graphicFrameLocks noGrp="1"/>
          </p:cNvGraphicFramePr>
          <p:nvPr/>
        </p:nvGraphicFramePr>
        <p:xfrm>
          <a:off x="606829" y="1895302"/>
          <a:ext cx="8262851" cy="4344323"/>
        </p:xfrm>
        <a:graphic>
          <a:graphicData uri="http://schemas.openxmlformats.org/drawingml/2006/table">
            <a:tbl>
              <a:tblPr firstRow="1" bandRow="1">
                <a:tableStyleId>{5C22544A-7EE6-4342-B048-85BDC9FD1C3A}</a:tableStyleId>
              </a:tblPr>
              <a:tblGrid>
                <a:gridCol w="1421476"/>
                <a:gridCol w="1413164"/>
                <a:gridCol w="5428211"/>
              </a:tblGrid>
              <a:tr h="370840">
                <a:tc>
                  <a:txBody>
                    <a:bodyPr/>
                    <a:lstStyle/>
                    <a:p>
                      <a:r>
                        <a:rPr lang="en-US" sz="1600" dirty="0" smtClean="0"/>
                        <a:t>Cause</a:t>
                      </a:r>
                      <a:endParaRPr lang="en-US" sz="1600" dirty="0"/>
                    </a:p>
                  </a:txBody>
                  <a:tcPr/>
                </a:tc>
                <a:tc>
                  <a:txBody>
                    <a:bodyPr/>
                    <a:lstStyle/>
                    <a:p>
                      <a:r>
                        <a:rPr lang="en-US" sz="1600" dirty="0" smtClean="0"/>
                        <a:t>Manual</a:t>
                      </a:r>
                    </a:p>
                    <a:p>
                      <a:r>
                        <a:rPr lang="en-US" sz="1600" dirty="0" smtClean="0"/>
                        <a:t>Intervention</a:t>
                      </a:r>
                      <a:endParaRPr lang="en-US" sz="1600" dirty="0"/>
                    </a:p>
                  </a:txBody>
                  <a:tcPr/>
                </a:tc>
                <a:tc>
                  <a:txBody>
                    <a:bodyPr/>
                    <a:lstStyle/>
                    <a:p>
                      <a:r>
                        <a:rPr lang="en-US" sz="1600" dirty="0" smtClean="0"/>
                        <a:t>Analysis</a:t>
                      </a:r>
                      <a:endParaRPr lang="en-US" sz="1600" dirty="0"/>
                    </a:p>
                  </a:txBody>
                  <a:tcPr/>
                </a:tc>
              </a:tr>
              <a:tr h="370840">
                <a:tc>
                  <a:txBody>
                    <a:bodyPr/>
                    <a:lstStyle/>
                    <a:p>
                      <a:pPr marL="0" marR="0">
                        <a:spcBef>
                          <a:spcPts val="0"/>
                        </a:spcBef>
                        <a:spcAft>
                          <a:spcPts val="0"/>
                        </a:spcAft>
                      </a:pPr>
                      <a:endParaRPr lang="en-US" sz="1600" kern="1200" dirty="0">
                        <a:solidFill>
                          <a:schemeClr val="dk1"/>
                        </a:solidFill>
                        <a:latin typeface="Times New Roman"/>
                        <a:ea typeface="宋体"/>
                        <a:cs typeface="+mn-cs"/>
                      </a:endParaRPr>
                    </a:p>
                  </a:txBody>
                  <a:tcPr marL="68580" marR="68580" marT="0" marB="0"/>
                </a:tc>
                <a:tc>
                  <a:txBody>
                    <a:bodyPr/>
                    <a:lstStyle/>
                    <a:p>
                      <a:pPr marL="0" marR="0" algn="ctr">
                        <a:spcBef>
                          <a:spcPts val="0"/>
                        </a:spcBef>
                        <a:spcAft>
                          <a:spcPts val="0"/>
                        </a:spcAft>
                      </a:pPr>
                      <a:r>
                        <a:rPr lang="en-US" sz="1600" kern="1200" dirty="0">
                          <a:solidFill>
                            <a:schemeClr val="dk1"/>
                          </a:solidFill>
                          <a:latin typeface="Times New Roman"/>
                          <a:ea typeface="宋体"/>
                          <a:cs typeface="+mn-cs"/>
                        </a:rPr>
                        <a:t>No</a:t>
                      </a:r>
                    </a:p>
                  </a:txBody>
                  <a:tcPr marL="68580" marR="68580" marT="0" marB="0"/>
                </a:tc>
                <a:tc>
                  <a:txBody>
                    <a:bodyPr/>
                    <a:lstStyle/>
                    <a:p>
                      <a:pPr marL="0" marR="0">
                        <a:spcBef>
                          <a:spcPts val="0"/>
                        </a:spcBef>
                        <a:spcAft>
                          <a:spcPts val="0"/>
                        </a:spcAft>
                      </a:pPr>
                      <a:r>
                        <a:rPr lang="en-US" sz="1600" kern="1200" dirty="0">
                          <a:solidFill>
                            <a:schemeClr val="dk1"/>
                          </a:solidFill>
                          <a:latin typeface="Times New Roman"/>
                          <a:ea typeface="宋体"/>
                          <a:cs typeface="+mn-cs"/>
                        </a:rPr>
                        <a:t>The Serial ID resides in correct site/location and holds matching item. Normal scenario.</a:t>
                      </a:r>
                    </a:p>
                  </a:txBody>
                  <a:tcPr marL="68580" marR="68580" marT="0" marB="0"/>
                </a:tc>
              </a:tr>
              <a:tr h="370840">
                <a:tc>
                  <a:txBody>
                    <a:bodyPr/>
                    <a:lstStyle/>
                    <a:p>
                      <a:pPr marL="0" marR="0">
                        <a:spcBef>
                          <a:spcPts val="0"/>
                        </a:spcBef>
                        <a:spcAft>
                          <a:spcPts val="0"/>
                        </a:spcAft>
                      </a:pPr>
                      <a:r>
                        <a:rPr lang="en-US" sz="1600" dirty="0">
                          <a:latin typeface="Times New Roman"/>
                          <a:ea typeface="宋体"/>
                        </a:rPr>
                        <a:t>Written off</a:t>
                      </a:r>
                    </a:p>
                  </a:txBody>
                  <a:tcPr marL="68580" marR="68580" marT="0" marB="0"/>
                </a:tc>
                <a:tc>
                  <a:txBody>
                    <a:bodyPr/>
                    <a:lstStyle/>
                    <a:p>
                      <a:pPr marL="0" marR="0" algn="ctr">
                        <a:spcBef>
                          <a:spcPts val="0"/>
                        </a:spcBef>
                        <a:spcAft>
                          <a:spcPts val="0"/>
                        </a:spcAft>
                      </a:pPr>
                      <a:r>
                        <a:rPr lang="en-US" sz="1600" dirty="0">
                          <a:latin typeface="Times New Roman"/>
                          <a:ea typeface="宋体"/>
                        </a:rPr>
                        <a:t>No</a:t>
                      </a:r>
                    </a:p>
                  </a:txBody>
                  <a:tcPr marL="68580" marR="68580" marT="0" marB="0"/>
                </a:tc>
                <a:tc>
                  <a:txBody>
                    <a:bodyPr/>
                    <a:lstStyle/>
                    <a:p>
                      <a:pPr marL="0" marR="0">
                        <a:spcBef>
                          <a:spcPts val="0"/>
                        </a:spcBef>
                        <a:spcAft>
                          <a:spcPts val="0"/>
                        </a:spcAft>
                      </a:pPr>
                      <a:r>
                        <a:rPr lang="en-US" sz="1600" dirty="0">
                          <a:latin typeface="Times New Roman"/>
                          <a:ea typeface="宋体"/>
                        </a:rPr>
                        <a:t>The Serial ID is </a:t>
                      </a:r>
                      <a:r>
                        <a:rPr lang="en-US" sz="1600" dirty="0" smtClean="0">
                          <a:latin typeface="Times New Roman"/>
                          <a:ea typeface="宋体"/>
                        </a:rPr>
                        <a:t>marked as missing in </a:t>
                      </a:r>
                      <a:r>
                        <a:rPr lang="en-US" sz="1600" dirty="0">
                          <a:latin typeface="Times New Roman"/>
                          <a:ea typeface="宋体"/>
                        </a:rPr>
                        <a:t>other location. System reactivates it automatically.</a:t>
                      </a:r>
                    </a:p>
                  </a:txBody>
                  <a:tcPr marL="68580" marR="68580" marT="0" marB="0"/>
                </a:tc>
              </a:tr>
              <a:tr h="370840">
                <a:tc>
                  <a:txBody>
                    <a:bodyPr/>
                    <a:lstStyle/>
                    <a:p>
                      <a:pPr marL="0" marR="0">
                        <a:spcBef>
                          <a:spcPts val="0"/>
                        </a:spcBef>
                        <a:spcAft>
                          <a:spcPts val="0"/>
                        </a:spcAft>
                      </a:pPr>
                      <a:r>
                        <a:rPr lang="en-US" sz="1600">
                          <a:latin typeface="Times New Roman"/>
                          <a:ea typeface="宋体"/>
                        </a:rPr>
                        <a:t>Location </a:t>
                      </a:r>
                      <a:endParaRPr lang="en-US" sz="1600" smtClean="0">
                        <a:latin typeface="Times New Roman"/>
                        <a:ea typeface="宋体"/>
                      </a:endParaRPr>
                    </a:p>
                    <a:p>
                      <a:pPr marL="0" marR="0">
                        <a:spcBef>
                          <a:spcPts val="0"/>
                        </a:spcBef>
                        <a:spcAft>
                          <a:spcPts val="0"/>
                        </a:spcAft>
                      </a:pPr>
                      <a:r>
                        <a:rPr lang="en-US" sz="1600" smtClean="0">
                          <a:latin typeface="Times New Roman"/>
                          <a:ea typeface="宋体"/>
                        </a:rPr>
                        <a:t>Mismatch</a:t>
                      </a:r>
                      <a:endParaRPr lang="en-US" sz="1600">
                        <a:latin typeface="Times New Roman"/>
                        <a:ea typeface="宋体"/>
                      </a:endParaRPr>
                    </a:p>
                  </a:txBody>
                  <a:tcPr marL="68580" marR="68580" marT="0" marB="0"/>
                </a:tc>
                <a:tc>
                  <a:txBody>
                    <a:bodyPr/>
                    <a:lstStyle/>
                    <a:p>
                      <a:pPr marL="0" marR="0" algn="ctr">
                        <a:spcBef>
                          <a:spcPts val="0"/>
                        </a:spcBef>
                        <a:spcAft>
                          <a:spcPts val="0"/>
                        </a:spcAft>
                      </a:pPr>
                      <a:r>
                        <a:rPr lang="en-US" sz="1600">
                          <a:latin typeface="Times New Roman"/>
                          <a:ea typeface="宋体"/>
                        </a:rPr>
                        <a:t>No</a:t>
                      </a:r>
                    </a:p>
                  </a:txBody>
                  <a:tcPr marL="68580" marR="68580" marT="0" marB="0"/>
                </a:tc>
                <a:tc>
                  <a:txBody>
                    <a:bodyPr/>
                    <a:lstStyle/>
                    <a:p>
                      <a:pPr marL="0" marR="0">
                        <a:spcBef>
                          <a:spcPts val="0"/>
                        </a:spcBef>
                        <a:spcAft>
                          <a:spcPts val="0"/>
                        </a:spcAft>
                      </a:pPr>
                      <a:r>
                        <a:rPr lang="en-US" sz="1600" dirty="0" smtClean="0">
                          <a:latin typeface="Times New Roman"/>
                          <a:ea typeface="宋体"/>
                        </a:rPr>
                        <a:t>The Serial</a:t>
                      </a:r>
                      <a:r>
                        <a:rPr lang="en-US" sz="1600" baseline="0" dirty="0" smtClean="0">
                          <a:latin typeface="Times New Roman"/>
                          <a:ea typeface="宋体"/>
                        </a:rPr>
                        <a:t> ID is recorded in other location. </a:t>
                      </a:r>
                      <a:r>
                        <a:rPr lang="en-US" sz="1600" dirty="0" smtClean="0">
                          <a:latin typeface="Times New Roman"/>
                          <a:ea typeface="宋体"/>
                        </a:rPr>
                        <a:t>System </a:t>
                      </a:r>
                      <a:r>
                        <a:rPr lang="en-US" sz="1600" dirty="0">
                          <a:latin typeface="Times New Roman"/>
                          <a:ea typeface="宋体"/>
                        </a:rPr>
                        <a:t>transfers it automatically.</a:t>
                      </a:r>
                    </a:p>
                  </a:txBody>
                  <a:tcPr marL="68580" marR="68580" marT="0" marB="0"/>
                </a:tc>
              </a:tr>
              <a:tr h="370840">
                <a:tc>
                  <a:txBody>
                    <a:bodyPr/>
                    <a:lstStyle/>
                    <a:p>
                      <a:pPr marL="0" marR="0">
                        <a:spcBef>
                          <a:spcPts val="0"/>
                        </a:spcBef>
                        <a:spcAft>
                          <a:spcPts val="0"/>
                        </a:spcAft>
                      </a:pPr>
                      <a:r>
                        <a:rPr lang="en-US" sz="1600">
                          <a:latin typeface="Times New Roman"/>
                          <a:ea typeface="宋体"/>
                        </a:rPr>
                        <a:t>Shipped</a:t>
                      </a:r>
                    </a:p>
                  </a:txBody>
                  <a:tcPr marL="68580" marR="68580" marT="0" marB="0"/>
                </a:tc>
                <a:tc>
                  <a:txBody>
                    <a:bodyPr/>
                    <a:lstStyle/>
                    <a:p>
                      <a:pPr marL="0" marR="0" algn="ctr">
                        <a:spcBef>
                          <a:spcPts val="0"/>
                        </a:spcBef>
                        <a:spcAft>
                          <a:spcPts val="0"/>
                        </a:spcAft>
                      </a:pPr>
                      <a:r>
                        <a:rPr lang="en-US" sz="1600">
                          <a:latin typeface="Times New Roman"/>
                          <a:ea typeface="宋体"/>
                        </a:rPr>
                        <a:t>No</a:t>
                      </a:r>
                    </a:p>
                  </a:txBody>
                  <a:tcPr marL="68580" marR="68580" marT="0" marB="0"/>
                </a:tc>
                <a:tc>
                  <a:txBody>
                    <a:bodyPr/>
                    <a:lstStyle/>
                    <a:p>
                      <a:pPr marL="0" marR="0">
                        <a:spcBef>
                          <a:spcPts val="0"/>
                        </a:spcBef>
                        <a:spcAft>
                          <a:spcPts val="0"/>
                        </a:spcAft>
                      </a:pPr>
                      <a:r>
                        <a:rPr lang="en-US" sz="1600" dirty="0">
                          <a:latin typeface="Times New Roman"/>
                          <a:ea typeface="宋体"/>
                        </a:rPr>
                        <a:t>The Serial ID is </a:t>
                      </a:r>
                      <a:r>
                        <a:rPr lang="en-US" sz="1600" dirty="0" smtClean="0">
                          <a:latin typeface="Times New Roman"/>
                          <a:ea typeface="宋体"/>
                        </a:rPr>
                        <a:t>recorded</a:t>
                      </a:r>
                      <a:r>
                        <a:rPr lang="en-US" sz="1600" baseline="0" dirty="0" smtClean="0">
                          <a:latin typeface="Times New Roman"/>
                          <a:ea typeface="宋体"/>
                        </a:rPr>
                        <a:t> as </a:t>
                      </a:r>
                      <a:r>
                        <a:rPr lang="en-US" sz="1600" dirty="0" smtClean="0">
                          <a:latin typeface="Times New Roman"/>
                          <a:ea typeface="宋体"/>
                        </a:rPr>
                        <a:t>shipped to a customer. </a:t>
                      </a:r>
                      <a:r>
                        <a:rPr lang="en-US" sz="1600" dirty="0">
                          <a:latin typeface="Times New Roman"/>
                          <a:ea typeface="宋体"/>
                        </a:rPr>
                        <a:t>System reactivates it automatically.</a:t>
                      </a:r>
                    </a:p>
                  </a:txBody>
                  <a:tcPr marL="68580" marR="68580" marT="0" marB="0"/>
                </a:tc>
              </a:tr>
              <a:tr h="370840">
                <a:tc>
                  <a:txBody>
                    <a:bodyPr/>
                    <a:lstStyle/>
                    <a:p>
                      <a:pPr marL="0" marR="0">
                        <a:spcBef>
                          <a:spcPts val="0"/>
                        </a:spcBef>
                        <a:spcAft>
                          <a:spcPts val="0"/>
                        </a:spcAft>
                      </a:pPr>
                      <a:r>
                        <a:rPr lang="en-US" sz="1600">
                          <a:latin typeface="Times New Roman"/>
                          <a:ea typeface="宋体"/>
                        </a:rPr>
                        <a:t>Missing</a:t>
                      </a:r>
                    </a:p>
                  </a:txBody>
                  <a:tcPr marL="68580" marR="68580" marT="0" marB="0"/>
                </a:tc>
                <a:tc>
                  <a:txBody>
                    <a:bodyPr/>
                    <a:lstStyle/>
                    <a:p>
                      <a:pPr marL="0" marR="0" algn="ctr">
                        <a:spcBef>
                          <a:spcPts val="0"/>
                        </a:spcBef>
                        <a:spcAft>
                          <a:spcPts val="0"/>
                        </a:spcAft>
                      </a:pPr>
                      <a:r>
                        <a:rPr lang="en-US" sz="1600">
                          <a:latin typeface="Times New Roman"/>
                          <a:ea typeface="宋体"/>
                        </a:rPr>
                        <a:t>No</a:t>
                      </a:r>
                    </a:p>
                  </a:txBody>
                  <a:tcPr marL="68580" marR="68580" marT="0" marB="0"/>
                </a:tc>
                <a:tc>
                  <a:txBody>
                    <a:bodyPr/>
                    <a:lstStyle/>
                    <a:p>
                      <a:pPr marL="0" marR="0">
                        <a:spcBef>
                          <a:spcPts val="0"/>
                        </a:spcBef>
                        <a:spcAft>
                          <a:spcPts val="0"/>
                        </a:spcAft>
                      </a:pPr>
                      <a:r>
                        <a:rPr lang="en-US" sz="1600" dirty="0">
                          <a:latin typeface="Times New Roman"/>
                          <a:ea typeface="宋体"/>
                        </a:rPr>
                        <a:t>The Serial ID </a:t>
                      </a:r>
                      <a:r>
                        <a:rPr lang="en-US" sz="1600" dirty="0" smtClean="0">
                          <a:latin typeface="Times New Roman"/>
                          <a:ea typeface="宋体"/>
                        </a:rPr>
                        <a:t>is recorded in current site/location</a:t>
                      </a:r>
                      <a:r>
                        <a:rPr lang="en-US" sz="1600" baseline="0" dirty="0" smtClean="0">
                          <a:latin typeface="Times New Roman"/>
                          <a:ea typeface="宋体"/>
                        </a:rPr>
                        <a:t> but not counted</a:t>
                      </a:r>
                      <a:r>
                        <a:rPr lang="en-US" sz="1600" dirty="0" smtClean="0">
                          <a:latin typeface="Times New Roman"/>
                          <a:ea typeface="宋体"/>
                        </a:rPr>
                        <a:t>. </a:t>
                      </a:r>
                      <a:r>
                        <a:rPr lang="en-US" sz="1600" dirty="0">
                          <a:latin typeface="Times New Roman"/>
                          <a:ea typeface="宋体"/>
                        </a:rPr>
                        <a:t>System writes it off automatically.</a:t>
                      </a:r>
                    </a:p>
                  </a:txBody>
                  <a:tcPr marL="68580" marR="68580" marT="0" marB="0"/>
                </a:tc>
              </a:tr>
              <a:tr h="324196">
                <a:tc>
                  <a:txBody>
                    <a:bodyPr/>
                    <a:lstStyle/>
                    <a:p>
                      <a:pPr marL="0" marR="0">
                        <a:spcBef>
                          <a:spcPts val="0"/>
                        </a:spcBef>
                        <a:spcAft>
                          <a:spcPts val="0"/>
                        </a:spcAft>
                      </a:pPr>
                      <a:r>
                        <a:rPr lang="en-US" sz="1600">
                          <a:latin typeface="Times New Roman"/>
                          <a:ea typeface="宋体"/>
                        </a:rPr>
                        <a:t>Not exist</a:t>
                      </a:r>
                    </a:p>
                  </a:txBody>
                  <a:tcPr marL="68580" marR="68580" marT="0" marB="0"/>
                </a:tc>
                <a:tc>
                  <a:txBody>
                    <a:bodyPr/>
                    <a:lstStyle/>
                    <a:p>
                      <a:pPr marL="0" marR="0" algn="ctr">
                        <a:spcBef>
                          <a:spcPts val="0"/>
                        </a:spcBef>
                        <a:spcAft>
                          <a:spcPts val="0"/>
                        </a:spcAft>
                      </a:pPr>
                      <a:r>
                        <a:rPr lang="en-US" sz="1600">
                          <a:latin typeface="Times New Roman"/>
                          <a:ea typeface="宋体"/>
                        </a:rPr>
                        <a:t>Yes</a:t>
                      </a:r>
                    </a:p>
                  </a:txBody>
                  <a:tcPr marL="68580" marR="68580" marT="0" marB="0"/>
                </a:tc>
                <a:tc>
                  <a:txBody>
                    <a:bodyPr/>
                    <a:lstStyle/>
                    <a:p>
                      <a:pPr marL="0" marR="0">
                        <a:spcBef>
                          <a:spcPts val="0"/>
                        </a:spcBef>
                        <a:spcAft>
                          <a:spcPts val="0"/>
                        </a:spcAft>
                      </a:pPr>
                      <a:r>
                        <a:rPr lang="en-US" sz="1600" dirty="0">
                          <a:latin typeface="Times New Roman"/>
                          <a:ea typeface="宋体"/>
                        </a:rPr>
                        <a:t>The Serial ID doesn’t exist in the system.</a:t>
                      </a:r>
                    </a:p>
                  </a:txBody>
                  <a:tcPr marL="68580" marR="68580" marT="0" marB="0"/>
                </a:tc>
              </a:tr>
              <a:tr h="315884">
                <a:tc>
                  <a:txBody>
                    <a:bodyPr/>
                    <a:lstStyle/>
                    <a:p>
                      <a:pPr marL="0" marR="0">
                        <a:spcBef>
                          <a:spcPts val="0"/>
                        </a:spcBef>
                        <a:spcAft>
                          <a:spcPts val="0"/>
                        </a:spcAft>
                      </a:pPr>
                      <a:r>
                        <a:rPr lang="en-US" sz="1600">
                          <a:latin typeface="Times New Roman"/>
                          <a:ea typeface="宋体"/>
                        </a:rPr>
                        <a:t>Item Mismatch</a:t>
                      </a:r>
                    </a:p>
                  </a:txBody>
                  <a:tcPr marL="68580" marR="68580" marT="0" marB="0"/>
                </a:tc>
                <a:tc>
                  <a:txBody>
                    <a:bodyPr/>
                    <a:lstStyle/>
                    <a:p>
                      <a:pPr marL="0" marR="0" algn="ctr">
                        <a:spcBef>
                          <a:spcPts val="0"/>
                        </a:spcBef>
                        <a:spcAft>
                          <a:spcPts val="0"/>
                        </a:spcAft>
                      </a:pPr>
                      <a:r>
                        <a:rPr lang="en-US" sz="1600">
                          <a:latin typeface="Times New Roman"/>
                          <a:ea typeface="宋体"/>
                        </a:rPr>
                        <a:t>Yes</a:t>
                      </a:r>
                    </a:p>
                  </a:txBody>
                  <a:tcPr marL="68580" marR="68580" marT="0" marB="0"/>
                </a:tc>
                <a:tc>
                  <a:txBody>
                    <a:bodyPr/>
                    <a:lstStyle/>
                    <a:p>
                      <a:pPr marL="0" marR="0">
                        <a:spcBef>
                          <a:spcPts val="0"/>
                        </a:spcBef>
                        <a:spcAft>
                          <a:spcPts val="0"/>
                        </a:spcAft>
                      </a:pPr>
                      <a:r>
                        <a:rPr lang="en-US" sz="1600" dirty="0">
                          <a:latin typeface="Times New Roman"/>
                          <a:ea typeface="宋体"/>
                        </a:rPr>
                        <a:t>Item mismatch.</a:t>
                      </a:r>
                    </a:p>
                  </a:txBody>
                  <a:tcPr marL="68580" marR="68580" marT="0" marB="0"/>
                </a:tc>
              </a:tr>
              <a:tr h="315883">
                <a:tc>
                  <a:txBody>
                    <a:bodyPr/>
                    <a:lstStyle/>
                    <a:p>
                      <a:pPr marL="0" marR="0">
                        <a:spcBef>
                          <a:spcPts val="0"/>
                        </a:spcBef>
                        <a:spcAft>
                          <a:spcPts val="0"/>
                        </a:spcAft>
                      </a:pPr>
                      <a:r>
                        <a:rPr lang="en-US" sz="1600">
                          <a:latin typeface="Times New Roman"/>
                          <a:ea typeface="宋体"/>
                        </a:rPr>
                        <a:t>Invalid Stage</a:t>
                      </a:r>
                    </a:p>
                  </a:txBody>
                  <a:tcPr marL="68580" marR="68580" marT="0" marB="0"/>
                </a:tc>
                <a:tc>
                  <a:txBody>
                    <a:bodyPr/>
                    <a:lstStyle/>
                    <a:p>
                      <a:pPr marL="0" marR="0" algn="ctr">
                        <a:spcBef>
                          <a:spcPts val="0"/>
                        </a:spcBef>
                        <a:spcAft>
                          <a:spcPts val="0"/>
                        </a:spcAft>
                      </a:pPr>
                      <a:r>
                        <a:rPr lang="en-US" sz="1600">
                          <a:latin typeface="Times New Roman"/>
                          <a:ea typeface="宋体"/>
                        </a:rPr>
                        <a:t>Yes</a:t>
                      </a:r>
                    </a:p>
                  </a:txBody>
                  <a:tcPr marL="68580" marR="68580" marT="0" marB="0"/>
                </a:tc>
                <a:tc>
                  <a:txBody>
                    <a:bodyPr/>
                    <a:lstStyle/>
                    <a:p>
                      <a:pPr marL="0" marR="0">
                        <a:spcBef>
                          <a:spcPts val="0"/>
                        </a:spcBef>
                        <a:spcAft>
                          <a:spcPts val="0"/>
                        </a:spcAft>
                      </a:pPr>
                      <a:r>
                        <a:rPr lang="en-US" sz="1600" dirty="0">
                          <a:latin typeface="Times New Roman"/>
                          <a:ea typeface="宋体"/>
                        </a:rPr>
                        <a:t>The stage is booked, new, pending, </a:t>
                      </a:r>
                      <a:r>
                        <a:rPr lang="en-US" sz="1600" dirty="0" err="1">
                          <a:latin typeface="Times New Roman"/>
                          <a:ea typeface="宋体"/>
                        </a:rPr>
                        <a:t>decommed</a:t>
                      </a:r>
                      <a:r>
                        <a:rPr lang="en-US" sz="1600" dirty="0">
                          <a:latin typeface="Times New Roman"/>
                          <a:ea typeface="宋体"/>
                        </a:rPr>
                        <a:t>, or </a:t>
                      </a:r>
                      <a:r>
                        <a:rPr lang="en-US" sz="1600" dirty="0" smtClean="0">
                          <a:latin typeface="Times New Roman"/>
                          <a:ea typeface="宋体"/>
                        </a:rPr>
                        <a:t>consumed.</a:t>
                      </a:r>
                      <a:endParaRPr lang="en-US" sz="1600" dirty="0">
                        <a:latin typeface="Times New Roman"/>
                        <a:ea typeface="宋体"/>
                      </a:endParaRPr>
                    </a:p>
                  </a:txBody>
                  <a:tcPr marL="68580" marR="68580" marT="0" marB="0"/>
                </a:tc>
              </a:tr>
              <a:tr h="370840">
                <a:tc>
                  <a:txBody>
                    <a:bodyPr/>
                    <a:lstStyle/>
                    <a:p>
                      <a:pPr marL="0" marR="0">
                        <a:spcBef>
                          <a:spcPts val="0"/>
                        </a:spcBef>
                        <a:spcAft>
                          <a:spcPts val="0"/>
                        </a:spcAft>
                      </a:pPr>
                      <a:r>
                        <a:rPr lang="en-US" sz="1600">
                          <a:latin typeface="Times New Roman"/>
                          <a:ea typeface="宋体"/>
                        </a:rPr>
                        <a:t>Picked Missing</a:t>
                      </a:r>
                    </a:p>
                  </a:txBody>
                  <a:tcPr marL="68580" marR="68580" marT="0" marB="0"/>
                </a:tc>
                <a:tc>
                  <a:txBody>
                    <a:bodyPr/>
                    <a:lstStyle/>
                    <a:p>
                      <a:pPr marL="0" marR="0" algn="ctr">
                        <a:spcBef>
                          <a:spcPts val="0"/>
                        </a:spcBef>
                        <a:spcAft>
                          <a:spcPts val="0"/>
                        </a:spcAft>
                      </a:pPr>
                      <a:r>
                        <a:rPr lang="en-US" sz="1600">
                          <a:latin typeface="Times New Roman"/>
                          <a:ea typeface="宋体"/>
                        </a:rPr>
                        <a:t>Yes</a:t>
                      </a:r>
                    </a:p>
                  </a:txBody>
                  <a:tcPr marL="68580" marR="68580" marT="0" marB="0"/>
                </a:tc>
                <a:tc>
                  <a:txBody>
                    <a:bodyPr/>
                    <a:lstStyle/>
                    <a:p>
                      <a:pPr marL="0" marR="0">
                        <a:spcBef>
                          <a:spcPts val="0"/>
                        </a:spcBef>
                        <a:spcAft>
                          <a:spcPts val="0"/>
                        </a:spcAft>
                      </a:pPr>
                      <a:r>
                        <a:rPr lang="en-US" sz="1600" dirty="0">
                          <a:latin typeface="Times New Roman"/>
                          <a:ea typeface="宋体"/>
                        </a:rPr>
                        <a:t>The Serial ID is picked, but it is missing.</a:t>
                      </a:r>
                    </a:p>
                  </a:txBody>
                  <a:tcPr marL="68580" marR="68580" marT="0" marB="0"/>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Cycle Recount Entry by Location</a:t>
            </a:r>
            <a:endParaRPr lang="en-US" dirty="0"/>
          </a:p>
        </p:txBody>
      </p:sp>
      <p:sp>
        <p:nvSpPr>
          <p:cNvPr id="5" name="Text Placeholder 4"/>
          <p:cNvSpPr>
            <a:spLocks noGrp="1"/>
          </p:cNvSpPr>
          <p:nvPr>
            <p:ph type="body" sz="quarter" idx="11"/>
          </p:nvPr>
        </p:nvSpPr>
        <p:spPr/>
        <p:txBody>
          <a:bodyPr/>
          <a:lstStyle/>
          <a:p>
            <a:r>
              <a:rPr lang="en-US" smtClean="0"/>
              <a:t>Cycle Count</a:t>
            </a:r>
            <a:endParaRPr lang="en-US" dirty="0"/>
          </a:p>
        </p:txBody>
      </p:sp>
      <p:pic>
        <p:nvPicPr>
          <p:cNvPr id="59394" name="Picture 2" descr="C:\Users\xcm\AppData\Local\Temp\SNAGHTML1d95e7d.PNG"/>
          <p:cNvPicPr>
            <a:picLocks noChangeAspect="1" noChangeArrowheads="1"/>
          </p:cNvPicPr>
          <p:nvPr/>
        </p:nvPicPr>
        <p:blipFill>
          <a:blip r:embed="rId3"/>
          <a:srcRect/>
          <a:stretch>
            <a:fillRect/>
          </a:stretch>
        </p:blipFill>
        <p:spPr bwMode="auto">
          <a:xfrm>
            <a:off x="457200" y="1316182"/>
            <a:ext cx="7248525" cy="333375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Cycle Recount Entry by Location</a:t>
            </a:r>
            <a:endParaRPr lang="en-US"/>
          </a:p>
        </p:txBody>
      </p:sp>
      <p:sp>
        <p:nvSpPr>
          <p:cNvPr id="5" name="Text Placeholder 4"/>
          <p:cNvSpPr>
            <a:spLocks noGrp="1"/>
          </p:cNvSpPr>
          <p:nvPr>
            <p:ph type="body" sz="quarter" idx="11"/>
          </p:nvPr>
        </p:nvSpPr>
        <p:spPr/>
        <p:txBody>
          <a:bodyPr/>
          <a:lstStyle/>
          <a:p>
            <a:r>
              <a:rPr lang="en-US" smtClean="0"/>
              <a:t>Cycle Count</a:t>
            </a:r>
            <a:endParaRPr lang="en-US" dirty="0"/>
          </a:p>
        </p:txBody>
      </p:sp>
      <p:pic>
        <p:nvPicPr>
          <p:cNvPr id="7170" name="Picture 2" descr="C:\Users\xcm\AppData\Local\Temp\SNAGHTML258e98.PNG"/>
          <p:cNvPicPr>
            <a:picLocks noChangeAspect="1" noChangeArrowheads="1"/>
          </p:cNvPicPr>
          <p:nvPr/>
        </p:nvPicPr>
        <p:blipFill>
          <a:blip r:embed="rId3"/>
          <a:srcRect/>
          <a:stretch>
            <a:fillRect/>
          </a:stretch>
        </p:blipFill>
        <p:spPr bwMode="auto">
          <a:xfrm>
            <a:off x="457200" y="1316182"/>
            <a:ext cx="8372475" cy="3333750"/>
          </a:xfrm>
          <a:prstGeom prst="rect">
            <a:avLst/>
          </a:prstGeom>
          <a:noFill/>
        </p:spPr>
      </p:pic>
      <p:sp>
        <p:nvSpPr>
          <p:cNvPr id="7" name="Rectangle 6"/>
          <p:cNvSpPr/>
          <p:nvPr/>
        </p:nvSpPr>
        <p:spPr>
          <a:xfrm>
            <a:off x="5689600" y="2712375"/>
            <a:ext cx="2549979" cy="46195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787879" y="2712375"/>
            <a:ext cx="929921" cy="46195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3" name="Content Placeholder 2"/>
          <p:cNvSpPr>
            <a:spLocks noGrp="1"/>
          </p:cNvSpPr>
          <p:nvPr>
            <p:ph idx="1"/>
          </p:nvPr>
        </p:nvSpPr>
        <p:spPr/>
        <p:txBody>
          <a:bodyPr>
            <a:normAutofit/>
          </a:bodyPr>
          <a:lstStyle/>
          <a:p>
            <a:r>
              <a:rPr lang="en-US" smtClean="0"/>
              <a:t>Cycle Count Process Map</a:t>
            </a:r>
          </a:p>
          <a:p>
            <a:r>
              <a:rPr lang="en-US" smtClean="0"/>
              <a:t>Cycle Count Process Flow</a:t>
            </a:r>
          </a:p>
          <a:p>
            <a:r>
              <a:rPr lang="en-US" smtClean="0"/>
              <a:t>Cycle Count Batch Active Duration</a:t>
            </a:r>
          </a:p>
          <a:p>
            <a:r>
              <a:rPr lang="en-US" smtClean="0"/>
              <a:t>Cycle Count Worksheet Print</a:t>
            </a:r>
          </a:p>
          <a:p>
            <a:r>
              <a:rPr lang="en-US" smtClean="0"/>
              <a:t>Cycle Count Entry by Location</a:t>
            </a:r>
          </a:p>
          <a:p>
            <a:r>
              <a:rPr lang="en-US" smtClean="0"/>
              <a:t>Cycle Count Results Browse Collection</a:t>
            </a:r>
          </a:p>
          <a:p>
            <a:r>
              <a:rPr lang="en-US" smtClean="0"/>
              <a:t>Cycle Recount Entry by Location</a:t>
            </a:r>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Cycle Count</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4" name="Title 3"/>
          <p:cNvSpPr>
            <a:spLocks noGrp="1"/>
          </p:cNvSpPr>
          <p:nvPr>
            <p:ph type="title"/>
          </p:nvPr>
        </p:nvSpPr>
        <p:spPr/>
        <p:txBody>
          <a:bodyPr>
            <a:normAutofit/>
          </a:bodyPr>
          <a:lstStyle/>
          <a:p>
            <a:r>
              <a:rPr lang="en-US" dirty="0" smtClean="0"/>
              <a:t>Exercise: Cycle Count</a:t>
            </a:r>
            <a:endParaRPr lang="en-US" dirty="0"/>
          </a:p>
        </p:txBody>
      </p:sp>
      <p:sp>
        <p:nvSpPr>
          <p:cNvPr id="5" name="Text Placeholder 4"/>
          <p:cNvSpPr>
            <a:spLocks noGrp="1"/>
          </p:cNvSpPr>
          <p:nvPr>
            <p:ph type="body" sz="quarter" idx="11"/>
          </p:nvPr>
        </p:nvSpPr>
        <p:spPr/>
        <p:txBody>
          <a:bodyPr/>
          <a:lstStyle/>
          <a:p>
            <a:r>
              <a:rPr lang="en-US" smtClean="0"/>
              <a:t>Cycle Count</a:t>
            </a:r>
            <a:endParaRPr lang="en-US" dirty="0"/>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Serialization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Serialization in QAD Enterprise Applications</a:t>
            </a:r>
          </a:p>
          <a:p>
            <a:r>
              <a:rPr lang="en-US" b="1" dirty="0" smtClean="0">
                <a:solidFill>
                  <a:srgbClr val="4F4F4F"/>
                </a:solidFill>
                <a:latin typeface="Century Gothic" pitchFamily="34" charset="0"/>
                <a:cs typeface="Century Gothic" pitchFamily="34" charset="0"/>
              </a:rPr>
              <a:t>Process Serialization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dirty="0" smtClean="0"/>
              <a:t>Cycle Count</a:t>
            </a:r>
            <a:endParaRPr lang="en-US" dirty="0"/>
          </a:p>
        </p:txBody>
      </p:sp>
      <p:sp>
        <p:nvSpPr>
          <p:cNvPr id="5" name="Text Placeholder 4"/>
          <p:cNvSpPr>
            <a:spLocks noGrp="1"/>
          </p:cNvSpPr>
          <p:nvPr>
            <p:ph type="body" sz="quarter" idx="11"/>
          </p:nvPr>
        </p:nvSpPr>
        <p:spPr/>
        <p:txBody>
          <a:bodyPr/>
          <a:lstStyle/>
          <a:p>
            <a:r>
              <a:rPr lang="en-US" smtClean="0"/>
              <a:t>Cycle Count</a:t>
            </a:r>
            <a:endParaRPr lang="en-US" dirty="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smtClean="0"/>
              <a:t>Cycle Count Process Map</a:t>
            </a:r>
          </a:p>
          <a:p>
            <a:r>
              <a:rPr lang="en-US" smtClean="0"/>
              <a:t>Cycle Count Process Flow</a:t>
            </a:r>
          </a:p>
          <a:p>
            <a:r>
              <a:rPr lang="en-US" smtClean="0"/>
              <a:t>Cycle Count Batch Active Duration</a:t>
            </a:r>
          </a:p>
          <a:p>
            <a:r>
              <a:rPr lang="en-US" smtClean="0"/>
              <a:t>Cycle Count Worksheet Print</a:t>
            </a:r>
          </a:p>
          <a:p>
            <a:r>
              <a:rPr lang="en-US" smtClean="0"/>
              <a:t>Cycle Count Entry by Location</a:t>
            </a:r>
          </a:p>
          <a:p>
            <a:r>
              <a:rPr lang="en-US" smtClean="0"/>
              <a:t>Cycle Count Results Browse Collection</a:t>
            </a:r>
          </a:p>
          <a:p>
            <a:r>
              <a:rPr lang="en-US" smtClean="0"/>
              <a:t>Cycle Recount Entry by Location</a:t>
            </a:r>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mtClean="0"/>
              <a:t>Cycle Count</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457200" y="1316182"/>
            <a:ext cx="8229600" cy="4999951"/>
          </a:xfrm>
        </p:spPr>
        <p:txBody>
          <a:bodyPr>
            <a:normAutofit/>
          </a:bodyPr>
          <a:lstStyle/>
          <a:p>
            <a:endParaRPr lang="en-US" smtClean="0"/>
          </a:p>
        </p:txBody>
      </p:sp>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normAutofit/>
          </a:bodyPr>
          <a:lstStyle/>
          <a:p>
            <a:r>
              <a:rPr lang="en-US" dirty="0" smtClean="0"/>
              <a:t>Cycle Count Process Map</a:t>
            </a:r>
          </a:p>
        </p:txBody>
      </p:sp>
      <p:sp>
        <p:nvSpPr>
          <p:cNvPr id="5" name="Text Placeholder 4"/>
          <p:cNvSpPr>
            <a:spLocks noGrp="1"/>
          </p:cNvSpPr>
          <p:nvPr>
            <p:ph type="body" sz="quarter" idx="11"/>
          </p:nvPr>
        </p:nvSpPr>
        <p:spPr/>
        <p:txBody>
          <a:bodyPr/>
          <a:lstStyle/>
          <a:p>
            <a:r>
              <a:rPr lang="en-US" smtClean="0"/>
              <a:t>Cycle Count</a:t>
            </a:r>
            <a:endParaRPr lang="en-US" dirty="0"/>
          </a:p>
        </p:txBody>
      </p:sp>
      <p:pic>
        <p:nvPicPr>
          <p:cNvPr id="43010" name="Picture 2" descr="C:\Users\xcm\AppData\Local\Temp\SNAGHTML50c015.PNG"/>
          <p:cNvPicPr>
            <a:picLocks noChangeAspect="1" noChangeArrowheads="1"/>
          </p:cNvPicPr>
          <p:nvPr/>
        </p:nvPicPr>
        <p:blipFill>
          <a:blip r:embed="rId3"/>
          <a:srcRect/>
          <a:stretch>
            <a:fillRect/>
          </a:stretch>
        </p:blipFill>
        <p:spPr bwMode="auto">
          <a:xfrm>
            <a:off x="457200" y="1316182"/>
            <a:ext cx="5724525" cy="5095876"/>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normAutofit/>
          </a:bodyPr>
          <a:lstStyle/>
          <a:p>
            <a:r>
              <a:rPr lang="en-US" dirty="0" smtClean="0"/>
              <a:t>Cycle Count Process Flow</a:t>
            </a:r>
          </a:p>
        </p:txBody>
      </p:sp>
      <p:sp>
        <p:nvSpPr>
          <p:cNvPr id="5" name="Text Placeholder 4"/>
          <p:cNvSpPr>
            <a:spLocks noGrp="1"/>
          </p:cNvSpPr>
          <p:nvPr>
            <p:ph type="body" sz="quarter" idx="11"/>
          </p:nvPr>
        </p:nvSpPr>
        <p:spPr/>
        <p:txBody>
          <a:bodyPr/>
          <a:lstStyle/>
          <a:p>
            <a:r>
              <a:rPr lang="en-US" smtClean="0"/>
              <a:t>Cycle Count</a:t>
            </a:r>
            <a:endParaRPr lang="en-US" dirty="0"/>
          </a:p>
        </p:txBody>
      </p:sp>
      <p:sp>
        <p:nvSpPr>
          <p:cNvPr id="9" name="Rounded Rectangle 8"/>
          <p:cNvSpPr/>
          <p:nvPr/>
        </p:nvSpPr>
        <p:spPr>
          <a:xfrm>
            <a:off x="457200"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Cycle Count WorkSheet Print</a:t>
            </a:r>
          </a:p>
        </p:txBody>
      </p:sp>
      <p:sp>
        <p:nvSpPr>
          <p:cNvPr id="10" name="Rounded Rectangle 9"/>
          <p:cNvSpPr/>
          <p:nvPr/>
        </p:nvSpPr>
        <p:spPr>
          <a:xfrm>
            <a:off x="2566207" y="1626422"/>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Cycle Count Entry by Location</a:t>
            </a:r>
          </a:p>
        </p:txBody>
      </p:sp>
      <p:cxnSp>
        <p:nvCxnSpPr>
          <p:cNvPr id="11" name="Shape 13"/>
          <p:cNvCxnSpPr>
            <a:stCxn id="9" idx="3"/>
            <a:endCxn id="10" idx="1"/>
          </p:cNvCxnSpPr>
          <p:nvPr/>
        </p:nvCxnSpPr>
        <p:spPr>
          <a:xfrm flipV="1">
            <a:off x="2000888" y="2173358"/>
            <a:ext cx="565319" cy="308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Rounded Rectangle 11"/>
          <p:cNvSpPr/>
          <p:nvPr/>
        </p:nvSpPr>
        <p:spPr>
          <a:xfrm>
            <a:off x="4717657"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Cycle Count Results Browse Collection</a:t>
            </a:r>
          </a:p>
        </p:txBody>
      </p:sp>
      <p:cxnSp>
        <p:nvCxnSpPr>
          <p:cNvPr id="16" name="Elbow Connector 15"/>
          <p:cNvCxnSpPr>
            <a:stCxn id="10" idx="3"/>
          </p:cNvCxnSpPr>
          <p:nvPr/>
        </p:nvCxnSpPr>
        <p:spPr>
          <a:xfrm flipV="1">
            <a:off x="4109895" y="2173269"/>
            <a:ext cx="607762" cy="89"/>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Elbow Connector 16"/>
          <p:cNvCxnSpPr>
            <a:stCxn id="12" idx="3"/>
          </p:cNvCxnSpPr>
          <p:nvPr/>
        </p:nvCxnSpPr>
        <p:spPr>
          <a:xfrm flipV="1">
            <a:off x="6261345" y="2174247"/>
            <a:ext cx="519573" cy="2197"/>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Rounded Rectangle 13"/>
          <p:cNvSpPr/>
          <p:nvPr/>
        </p:nvSpPr>
        <p:spPr>
          <a:xfrm>
            <a:off x="6962016" y="3340155"/>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Cycle Recount Entry by Location</a:t>
            </a:r>
          </a:p>
        </p:txBody>
      </p:sp>
      <p:sp>
        <p:nvSpPr>
          <p:cNvPr id="15" name="Diamond 14"/>
          <p:cNvSpPr/>
          <p:nvPr/>
        </p:nvSpPr>
        <p:spPr>
          <a:xfrm>
            <a:off x="6780920" y="1626333"/>
            <a:ext cx="1905882" cy="1093872"/>
          </a:xfrm>
          <a:prstGeom prst="diamond">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Exceed Tolerance</a:t>
            </a:r>
            <a:endParaRPr lang="en-US" sz="1400">
              <a:solidFill>
                <a:schemeClr val="tx1"/>
              </a:solidFill>
              <a:latin typeface="Arial" pitchFamily="34" charset="0"/>
              <a:cs typeface="Arial" pitchFamily="34" charset="0"/>
            </a:endParaRPr>
          </a:p>
        </p:txBody>
      </p:sp>
      <p:cxnSp>
        <p:nvCxnSpPr>
          <p:cNvPr id="19" name="Elbow Connector 18"/>
          <p:cNvCxnSpPr>
            <a:stCxn id="15" idx="2"/>
            <a:endCxn id="14" idx="0"/>
          </p:cNvCxnSpPr>
          <p:nvPr/>
        </p:nvCxnSpPr>
        <p:spPr>
          <a:xfrm rot="5400000">
            <a:off x="7423886" y="3030180"/>
            <a:ext cx="619950" cy="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Elbow Connector 22"/>
          <p:cNvCxnSpPr>
            <a:stCxn id="14" idx="1"/>
            <a:endCxn id="12" idx="2"/>
          </p:cNvCxnSpPr>
          <p:nvPr/>
        </p:nvCxnSpPr>
        <p:spPr>
          <a:xfrm rot="10800000">
            <a:off x="5489502" y="2723381"/>
            <a:ext cx="1472515" cy="1163711"/>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7783557" y="2826243"/>
            <a:ext cx="477567" cy="307777"/>
          </a:xfrm>
          <a:prstGeom prst="rect">
            <a:avLst/>
          </a:prstGeom>
          <a:noFill/>
        </p:spPr>
        <p:txBody>
          <a:bodyPr wrap="none" rtlCol="0">
            <a:spAutoFit/>
          </a:bodyPr>
          <a:lstStyle/>
          <a:p>
            <a:r>
              <a:rPr lang="en-US" sz="1400" smtClean="0">
                <a:latin typeface="Arial" pitchFamily="34" charset="0"/>
                <a:cs typeface="Arial" pitchFamily="34" charset="0"/>
              </a:rPr>
              <a:t>Yes</a:t>
            </a:r>
            <a:endParaRPr lang="en-US" sz="1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lstStyle/>
          <a:p>
            <a:r>
              <a:rPr lang="en-US" dirty="0" smtClean="0"/>
              <a:t>The time a cycle count batch can remain active after it is created </a:t>
            </a:r>
          </a:p>
          <a:p>
            <a:r>
              <a:rPr lang="en-US" dirty="0" smtClean="0"/>
              <a:t>Entered in days, hours: minutes</a:t>
            </a:r>
          </a:p>
          <a:p>
            <a:r>
              <a:rPr lang="en-US" dirty="0" smtClean="0"/>
              <a:t>When you enter cycle count results, the system tries to find an active batch ID based on site, location, and item.</a:t>
            </a:r>
          </a:p>
          <a:p>
            <a:r>
              <a:rPr lang="en-US" dirty="0" smtClean="0"/>
              <a:t>Cycle count becomes expired if it is not completed in the duration.</a:t>
            </a:r>
          </a:p>
          <a:p>
            <a:endParaRPr lang="en-US" dirty="0"/>
          </a:p>
        </p:txBody>
      </p:sp>
      <p:sp>
        <p:nvSpPr>
          <p:cNvPr id="4" name="Title 3"/>
          <p:cNvSpPr>
            <a:spLocks noGrp="1"/>
          </p:cNvSpPr>
          <p:nvPr>
            <p:ph type="title"/>
          </p:nvPr>
        </p:nvSpPr>
        <p:spPr/>
        <p:txBody>
          <a:bodyPr/>
          <a:lstStyle/>
          <a:p>
            <a:r>
              <a:rPr lang="en-US" dirty="0" smtClean="0"/>
              <a:t>Cycle Count Batch Active Duration</a:t>
            </a:r>
            <a:endParaRPr lang="en-US" dirty="0"/>
          </a:p>
        </p:txBody>
      </p:sp>
      <p:sp>
        <p:nvSpPr>
          <p:cNvPr id="5" name="Text Placeholder 4"/>
          <p:cNvSpPr>
            <a:spLocks noGrp="1"/>
          </p:cNvSpPr>
          <p:nvPr>
            <p:ph type="body" sz="quarter" idx="11"/>
          </p:nvPr>
        </p:nvSpPr>
        <p:spPr/>
        <p:txBody>
          <a:bodyPr/>
          <a:lstStyle/>
          <a:p>
            <a:r>
              <a:rPr lang="en-US" smtClean="0"/>
              <a:t>Cycle Count</a:t>
            </a:r>
            <a:endParaRPr lang="en-US" dirty="0"/>
          </a:p>
        </p:txBody>
      </p:sp>
      <p:pic>
        <p:nvPicPr>
          <p:cNvPr id="39938" name="Picture 2" descr="C:\Users\xcm\AppData\Local\Temp\SNAGHTML6675fb.PNG"/>
          <p:cNvPicPr>
            <a:picLocks noChangeAspect="1" noChangeArrowheads="1"/>
          </p:cNvPicPr>
          <p:nvPr/>
        </p:nvPicPr>
        <p:blipFill>
          <a:blip r:embed="rId3"/>
          <a:srcRect/>
          <a:stretch>
            <a:fillRect/>
          </a:stretch>
        </p:blipFill>
        <p:spPr bwMode="auto">
          <a:xfrm>
            <a:off x="612775" y="5087407"/>
            <a:ext cx="5362575" cy="1228726"/>
          </a:xfrm>
          <a:prstGeom prst="rect">
            <a:avLst/>
          </a:prstGeom>
          <a:noFill/>
        </p:spPr>
      </p:pic>
      <p:sp>
        <p:nvSpPr>
          <p:cNvPr id="8" name="Rectangle 7"/>
          <p:cNvSpPr/>
          <p:nvPr/>
        </p:nvSpPr>
        <p:spPr>
          <a:xfrm>
            <a:off x="839215" y="5887588"/>
            <a:ext cx="3076801" cy="23222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Cycle Count Worksheet Print</a:t>
            </a:r>
            <a:endParaRPr lang="en-US" dirty="0"/>
          </a:p>
        </p:txBody>
      </p:sp>
      <p:sp>
        <p:nvSpPr>
          <p:cNvPr id="5" name="Text Placeholder 4"/>
          <p:cNvSpPr>
            <a:spLocks noGrp="1"/>
          </p:cNvSpPr>
          <p:nvPr>
            <p:ph type="body" sz="quarter" idx="11"/>
          </p:nvPr>
        </p:nvSpPr>
        <p:spPr/>
        <p:txBody>
          <a:bodyPr/>
          <a:lstStyle/>
          <a:p>
            <a:r>
              <a:rPr lang="en-US" smtClean="0"/>
              <a:t>Cycle Count</a:t>
            </a:r>
            <a:endParaRPr lang="en-US" dirty="0"/>
          </a:p>
        </p:txBody>
      </p:sp>
      <p:pic>
        <p:nvPicPr>
          <p:cNvPr id="77828" name="Picture 4" descr="C:\Users\xcm\AppData\Local\Temp\SNAGHTMLdaaeb9.PNG"/>
          <p:cNvPicPr>
            <a:picLocks noChangeAspect="1" noChangeArrowheads="1"/>
          </p:cNvPicPr>
          <p:nvPr/>
        </p:nvPicPr>
        <p:blipFill>
          <a:blip r:embed="rId3"/>
          <a:srcRect/>
          <a:stretch>
            <a:fillRect/>
          </a:stretch>
        </p:blipFill>
        <p:spPr bwMode="auto">
          <a:xfrm>
            <a:off x="457200" y="1241847"/>
            <a:ext cx="8357144" cy="5074286"/>
          </a:xfrm>
          <a:prstGeom prst="rect">
            <a:avLst/>
          </a:prstGeom>
          <a:noFill/>
        </p:spPr>
      </p:pic>
      <p:sp>
        <p:nvSpPr>
          <p:cNvPr id="8" name="Rectangle 7"/>
          <p:cNvSpPr/>
          <p:nvPr/>
        </p:nvSpPr>
        <p:spPr>
          <a:xfrm>
            <a:off x="1362076" y="5619750"/>
            <a:ext cx="2038350" cy="500064"/>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362076" y="2600325"/>
            <a:ext cx="2038350" cy="36195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362076" y="4086225"/>
            <a:ext cx="2038350" cy="23812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400426" y="5181600"/>
            <a:ext cx="942976" cy="20955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3400426" y="2171700"/>
            <a:ext cx="942976" cy="20955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4914900" y="5181600"/>
            <a:ext cx="723900" cy="20955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4914900" y="2171700"/>
            <a:ext cx="723900" cy="20955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Counts inventory by site, location, and item</a:t>
            </a:r>
          </a:p>
          <a:p>
            <a:pPr lvl="1"/>
            <a:r>
              <a:rPr lang="en-US" dirty="0" smtClean="0"/>
              <a:t>Master packs</a:t>
            </a:r>
          </a:p>
          <a:p>
            <a:pPr lvl="1"/>
            <a:r>
              <a:rPr lang="en-US" dirty="0" smtClean="0"/>
              <a:t>Content of master packs</a:t>
            </a:r>
          </a:p>
          <a:p>
            <a:pPr lvl="1"/>
            <a:r>
              <a:rPr lang="en-US" dirty="0" smtClean="0"/>
              <a:t>Inventory in unit packs</a:t>
            </a:r>
          </a:p>
          <a:p>
            <a:pPr lvl="1"/>
            <a:r>
              <a:rPr lang="en-US" dirty="0" smtClean="0"/>
              <a:t>Serialized loose inventory</a:t>
            </a:r>
          </a:p>
          <a:p>
            <a:pPr lvl="1"/>
            <a:r>
              <a:rPr lang="en-US" dirty="0" smtClean="0"/>
              <a:t>Non-serialized loose inventory</a:t>
            </a:r>
          </a:p>
          <a:p>
            <a:r>
              <a:rPr lang="en-US" dirty="0" smtClean="0"/>
              <a:t>Support</a:t>
            </a:r>
          </a:p>
          <a:p>
            <a:pPr lvl="1"/>
            <a:r>
              <a:rPr lang="en-US" dirty="0" smtClean="0"/>
              <a:t>Write off missing packs</a:t>
            </a:r>
          </a:p>
          <a:p>
            <a:pPr lvl="1"/>
            <a:r>
              <a:rPr lang="en-US" dirty="0" smtClean="0"/>
              <a:t>Reactivate missing packs</a:t>
            </a:r>
          </a:p>
          <a:p>
            <a:pPr lvl="1"/>
            <a:r>
              <a:rPr lang="en-US" dirty="0" smtClean="0"/>
              <a:t>Transfer packs</a:t>
            </a:r>
          </a:p>
          <a:p>
            <a:pPr lvl="1"/>
            <a:r>
              <a:rPr lang="en-US" dirty="0" smtClean="0"/>
              <a:t>Reactivate shipped packs</a:t>
            </a:r>
          </a:p>
          <a:p>
            <a:r>
              <a:rPr lang="en-US" dirty="0" smtClean="0"/>
              <a:t>Updates actual inventory balance in tolerance</a:t>
            </a:r>
          </a:p>
          <a:p>
            <a:r>
              <a:rPr lang="en-US" dirty="0" smtClean="0"/>
              <a:t>Generates serial history and inventory history</a:t>
            </a:r>
          </a:p>
          <a:p>
            <a:endParaRPr lang="en-US" dirty="0"/>
          </a:p>
        </p:txBody>
      </p:sp>
      <p:sp>
        <p:nvSpPr>
          <p:cNvPr id="4" name="Title 3"/>
          <p:cNvSpPr>
            <a:spLocks noGrp="1"/>
          </p:cNvSpPr>
          <p:nvPr>
            <p:ph type="title"/>
          </p:nvPr>
        </p:nvSpPr>
        <p:spPr/>
        <p:txBody>
          <a:bodyPr/>
          <a:lstStyle/>
          <a:p>
            <a:r>
              <a:rPr lang="en-US" dirty="0" smtClean="0"/>
              <a:t>Cycle Count Entry by Location</a:t>
            </a:r>
            <a:endParaRPr lang="en-US" dirty="0"/>
          </a:p>
        </p:txBody>
      </p:sp>
      <p:sp>
        <p:nvSpPr>
          <p:cNvPr id="5" name="Text Placeholder 4"/>
          <p:cNvSpPr>
            <a:spLocks noGrp="1"/>
          </p:cNvSpPr>
          <p:nvPr>
            <p:ph type="body" sz="quarter" idx="11"/>
          </p:nvPr>
        </p:nvSpPr>
        <p:spPr/>
        <p:txBody>
          <a:bodyPr/>
          <a:lstStyle/>
          <a:p>
            <a:r>
              <a:rPr lang="en-US" smtClean="0"/>
              <a:t>Cycle Count</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Cycle Count Entry by Location</a:t>
            </a:r>
            <a:endParaRPr lang="en-US"/>
          </a:p>
        </p:txBody>
      </p:sp>
      <p:sp>
        <p:nvSpPr>
          <p:cNvPr id="5" name="Text Placeholder 4"/>
          <p:cNvSpPr>
            <a:spLocks noGrp="1"/>
          </p:cNvSpPr>
          <p:nvPr>
            <p:ph type="body" sz="quarter" idx="11"/>
          </p:nvPr>
        </p:nvSpPr>
        <p:spPr/>
        <p:txBody>
          <a:bodyPr/>
          <a:lstStyle/>
          <a:p>
            <a:r>
              <a:rPr lang="en-US" smtClean="0"/>
              <a:t>Cycle Count</a:t>
            </a:r>
            <a:endParaRPr lang="en-US" dirty="0"/>
          </a:p>
        </p:txBody>
      </p:sp>
      <p:pic>
        <p:nvPicPr>
          <p:cNvPr id="73730" name="Picture 2" descr="C:\Users\xcm\AppData\Local\Temp\SNAGHTML10047ed.PNG"/>
          <p:cNvPicPr>
            <a:picLocks noChangeAspect="1" noChangeArrowheads="1"/>
          </p:cNvPicPr>
          <p:nvPr/>
        </p:nvPicPr>
        <p:blipFill>
          <a:blip r:embed="rId3"/>
          <a:srcRect/>
          <a:stretch>
            <a:fillRect/>
          </a:stretch>
        </p:blipFill>
        <p:spPr bwMode="auto">
          <a:xfrm>
            <a:off x="457200" y="1316182"/>
            <a:ext cx="7248525" cy="3333750"/>
          </a:xfrm>
          <a:prstGeom prst="rect">
            <a:avLst/>
          </a:prstGeom>
          <a:noFill/>
        </p:spPr>
      </p:pic>
      <p:pic>
        <p:nvPicPr>
          <p:cNvPr id="73732" name="Picture 4" descr="C:\Users\xcm\AppData\Local\Temp\SNAGHTML1017228.PNG"/>
          <p:cNvPicPr>
            <a:picLocks noChangeAspect="1" noChangeArrowheads="1"/>
          </p:cNvPicPr>
          <p:nvPr/>
        </p:nvPicPr>
        <p:blipFill>
          <a:blip r:embed="rId4"/>
          <a:srcRect/>
          <a:stretch>
            <a:fillRect/>
          </a:stretch>
        </p:blipFill>
        <p:spPr bwMode="auto">
          <a:xfrm>
            <a:off x="3243160" y="4880551"/>
            <a:ext cx="2438400" cy="1076326"/>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3967</TotalTime>
  <Words>1284</Words>
  <Application>Microsoft Office PowerPoint</Application>
  <PresentationFormat>On-screen Show (4:3)</PresentationFormat>
  <Paragraphs>201</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QAD 2010 Template</vt:lpstr>
      <vt:lpstr>Cycle Count</vt:lpstr>
      <vt:lpstr>Cycle Count</vt:lpstr>
      <vt:lpstr>Overview</vt:lpstr>
      <vt:lpstr>Cycle Count Process Map</vt:lpstr>
      <vt:lpstr>Cycle Count Process Flow</vt:lpstr>
      <vt:lpstr>Cycle Count Batch Active Duration</vt:lpstr>
      <vt:lpstr>Cycle Count Worksheet Print</vt:lpstr>
      <vt:lpstr>Cycle Count Entry by Location</vt:lpstr>
      <vt:lpstr>Cycle Count Entry by Location</vt:lpstr>
      <vt:lpstr>Cycle Count Results Browse Collection</vt:lpstr>
      <vt:lpstr>Cycle Count Results Browse Collection</vt:lpstr>
      <vt:lpstr>Cycle Count Results Browse Collection</vt:lpstr>
      <vt:lpstr>Cycle Count Results Browse Collection</vt:lpstr>
      <vt:lpstr>Cycle Count Results Browse Collection</vt:lpstr>
      <vt:lpstr>Cycle Recount Entry by Location</vt:lpstr>
      <vt:lpstr>Cycle Recount Entry by Location</vt:lpstr>
      <vt:lpstr>Review</vt:lpstr>
      <vt:lpstr>Exercise: Cycle Count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ymg</cp:lastModifiedBy>
  <cp:revision>340</cp:revision>
  <dcterms:created xsi:type="dcterms:W3CDTF">2010-10-05T00:44:07Z</dcterms:created>
  <dcterms:modified xsi:type="dcterms:W3CDTF">2016-04-25T10:12:19Z</dcterms:modified>
</cp:coreProperties>
</file>