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comments/comment19.xml" ContentType="application/vnd.openxmlformats-officedocument.presentationml.comments+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omments/comment15.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comments/comment22.xml" ContentType="application/vnd.openxmlformats-officedocument.presentationml.comment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comments/comment9.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16.xml" ContentType="application/vnd.openxmlformats-officedocument.presentationml.comment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comments/comment5.xml" ContentType="application/vnd.openxmlformats-officedocument.presentationml.comment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comments/comment23.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omments/comment3.xml" ContentType="application/vnd.openxmlformats-officedocument.presentationml.comments+xml"/>
  <Override PartName="/ppt/notesSlides/notesSlide13.xml" ContentType="application/vnd.openxmlformats-officedocument.presentationml.notesSlide+xml"/>
  <Override PartName="/ppt/comments/comment12.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comments/comment21.xml" ContentType="application/vnd.openxmlformats-officedocument.presentationml.comments+xml"/>
  <Override PartName="/ppt/notesSlides/notesSlide51.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comments/comment17.xml" ContentType="application/vnd.openxmlformats-officedocument.presentationml.comment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24.xml" ContentType="application/vnd.openxmlformats-officedocument.presentationml.comments+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comments/comment7.xml" ContentType="application/vnd.openxmlformats-officedocument.presentationml.comments+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handoutMasterIdLst>
    <p:handoutMasterId r:id="rId61"/>
  </p:handoutMasterIdLst>
  <p:sldIdLst>
    <p:sldId id="256" r:id="rId2"/>
    <p:sldId id="257" r:id="rId3"/>
    <p:sldId id="258" r:id="rId4"/>
    <p:sldId id="316" r:id="rId5"/>
    <p:sldId id="264" r:id="rId6"/>
    <p:sldId id="263" r:id="rId7"/>
    <p:sldId id="265" r:id="rId8"/>
    <p:sldId id="266" r:id="rId9"/>
    <p:sldId id="267" r:id="rId10"/>
    <p:sldId id="271" r:id="rId11"/>
    <p:sldId id="272" r:id="rId12"/>
    <p:sldId id="273" r:id="rId13"/>
    <p:sldId id="275" r:id="rId14"/>
    <p:sldId id="314" r:id="rId15"/>
    <p:sldId id="312" r:id="rId16"/>
    <p:sldId id="311" r:id="rId17"/>
    <p:sldId id="276" r:id="rId18"/>
    <p:sldId id="277" r:id="rId19"/>
    <p:sldId id="278" r:id="rId20"/>
    <p:sldId id="279" r:id="rId21"/>
    <p:sldId id="315" r:id="rId22"/>
    <p:sldId id="313" r:id="rId23"/>
    <p:sldId id="270" r:id="rId24"/>
    <p:sldId id="261" r:id="rId25"/>
    <p:sldId id="280" r:id="rId26"/>
    <p:sldId id="288" r:id="rId27"/>
    <p:sldId id="289" r:id="rId28"/>
    <p:sldId id="290" r:id="rId29"/>
    <p:sldId id="291" r:id="rId30"/>
    <p:sldId id="281" r:id="rId31"/>
    <p:sldId id="282" r:id="rId32"/>
    <p:sldId id="292" r:id="rId33"/>
    <p:sldId id="293" r:id="rId34"/>
    <p:sldId id="296" r:id="rId35"/>
    <p:sldId id="297" r:id="rId36"/>
    <p:sldId id="294" r:id="rId37"/>
    <p:sldId id="295" r:id="rId38"/>
    <p:sldId id="283" r:id="rId39"/>
    <p:sldId id="298" r:id="rId40"/>
    <p:sldId id="299" r:id="rId41"/>
    <p:sldId id="300" r:id="rId42"/>
    <p:sldId id="284" r:id="rId43"/>
    <p:sldId id="285" r:id="rId44"/>
    <p:sldId id="286" r:id="rId45"/>
    <p:sldId id="287" r:id="rId46"/>
    <p:sldId id="301" r:id="rId47"/>
    <p:sldId id="302" r:id="rId48"/>
    <p:sldId id="303" r:id="rId49"/>
    <p:sldId id="304" r:id="rId50"/>
    <p:sldId id="305" r:id="rId51"/>
    <p:sldId id="306" r:id="rId52"/>
    <p:sldId id="307" r:id="rId53"/>
    <p:sldId id="308" r:id="rId54"/>
    <p:sldId id="309" r:id="rId55"/>
    <p:sldId id="310" r:id="rId56"/>
    <p:sldId id="259" r:id="rId57"/>
    <p:sldId id="317" r:id="rId58"/>
    <p:sldId id="260" r:id="rId5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2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5" autoAdjust="0"/>
    <p:restoredTop sz="69686" autoAdjust="0"/>
  </p:normalViewPr>
  <p:slideViewPr>
    <p:cSldViewPr snapToGrid="0" snapToObjects="1">
      <p:cViewPr varScale="1">
        <p:scale>
          <a:sx n="69" d="100"/>
          <a:sy n="69" d="100"/>
        </p:scale>
        <p:origin x="-2886" y="-96"/>
      </p:cViewPr>
      <p:guideLst>
        <p:guide orient="horz" pos="827"/>
        <p:guide pos="361"/>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2T09:46:51.205" idx="1">
    <p:pos x="4589" y="453"/>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2T10:02:53.038" idx="10">
    <p:pos x="1911" y="445"/>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2T10:03:09.207" idx="12">
    <p:pos x="2932" y="445"/>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2T10:03:15.480" idx="13">
    <p:pos x="1872" y="445"/>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6-04-12T09:55:08.255" idx="14">
    <p:pos x="3168" y="445"/>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6-04-12T09:57:31.584" idx="16">
    <p:pos x="3823" y="445"/>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6-04-12T09:56:22.953" idx="15">
    <p:pos x="2055" y="445"/>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6-04-12T09:58:48.813" idx="17">
    <p:pos x="3914" y="445"/>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6-04-12T09:58:55.652" idx="18">
    <p:pos x="1728" y="445"/>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6-04-12T09:59:31.774" idx="19">
    <p:pos x="2356" y="445"/>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6-04-12T10:00:11.070" idx="20">
    <p:pos x="2055" y="445"/>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2T09:47:06.157" idx="2">
    <p:pos x="1586" y="453"/>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6-04-12T10:00:29.567" idx="21">
    <p:pos x="3417" y="445"/>
    <p:text>H1</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6-04-12T10:00:37.160" idx="22">
    <p:pos x="2906" y="445"/>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6-04-12T10:00:55.913" idx="23">
    <p:pos x="3037" y="445"/>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6-04-12T10:01:05.200" idx="24">
    <p:pos x="1296" y="445"/>
    <p:text>H1</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6-04-12T10:01:12.621" idx="25">
    <p:pos x="5249" y="45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2T09:47:13.333" idx="3">
    <p:pos x="4995" y="453"/>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2T09:47:23.965" idx="4">
    <p:pos x="3352" y="453"/>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2T10:01:53.280" idx="5">
    <p:pos x="3815" y="453"/>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2T10:02:24.041" idx="6">
    <p:pos x="4281" y="445"/>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2T09:49:09.308" idx="7">
    <p:pos x="1702" y="445"/>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2T10:02:39.274" idx="8">
    <p:pos x="2618" y="445"/>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2T10:02:45.994" idx="9">
    <p:pos x="1610" y="445"/>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mn-lt"/>
                <a:ea typeface="+mn-ea"/>
                <a:cs typeface="+mn-cs"/>
              </a:rPr>
              <a:t>If you build packs into an assembly pack:</a:t>
            </a:r>
          </a:p>
          <a:p>
            <a:pPr lvl="0">
              <a:buFont typeface="Arial" pitchFamily="34" charset="0"/>
              <a:buChar char="•"/>
            </a:pPr>
            <a:r>
              <a:rPr lang="en-US" sz="1200" kern="1200" dirty="0" smtClean="0">
                <a:solidFill>
                  <a:schemeClr val="tx1"/>
                </a:solidFill>
                <a:latin typeface="+mn-lt"/>
                <a:ea typeface="+mn-ea"/>
                <a:cs typeface="+mn-cs"/>
              </a:rPr>
              <a:t>  The values in the Number of Child Packs and Total Inventory in Pack fields are increased.</a:t>
            </a:r>
          </a:p>
          <a:p>
            <a:pPr lvl="0">
              <a:buFont typeface="Arial" pitchFamily="34" charset="0"/>
              <a:buChar char="•"/>
            </a:pPr>
            <a:r>
              <a:rPr lang="en-US" sz="1200" kern="1200" dirty="0" smtClean="0">
                <a:solidFill>
                  <a:schemeClr val="tx1"/>
                </a:solidFill>
                <a:latin typeface="+mn-lt"/>
                <a:ea typeface="+mn-ea"/>
                <a:cs typeface="+mn-cs"/>
              </a:rPr>
              <a:t>  The master pack stage is Active after pack building</a:t>
            </a:r>
          </a:p>
          <a:p>
            <a:pPr lvl="0">
              <a:buFont typeface="Arial" pitchFamily="34" charset="0"/>
              <a:buChar char="•"/>
            </a:pPr>
            <a:r>
              <a:rPr lang="en-US" sz="1200" kern="1200" dirty="0" smtClean="0">
                <a:solidFill>
                  <a:schemeClr val="tx1"/>
                </a:solidFill>
                <a:latin typeface="+mn-lt"/>
                <a:ea typeface="+mn-ea"/>
                <a:cs typeface="+mn-cs"/>
              </a:rPr>
              <a:t>  The child pack stage becomes Aggregated</a:t>
            </a:r>
          </a:p>
          <a:p>
            <a:pPr lvl="0">
              <a:buFont typeface="Arial" pitchFamily="34" charset="0"/>
              <a:buChar char="•"/>
            </a:pPr>
            <a:r>
              <a:rPr lang="en-US" sz="1200" kern="1200" dirty="0" smtClean="0">
                <a:solidFill>
                  <a:schemeClr val="tx1"/>
                </a:solidFill>
                <a:latin typeface="+mn-lt"/>
                <a:ea typeface="+mn-ea"/>
                <a:cs typeface="+mn-cs"/>
              </a:rPr>
              <a:t>   Consume package materials</a:t>
            </a:r>
          </a:p>
          <a:p>
            <a:pPr marL="182880" lvl="0" indent="-182880">
              <a:buFont typeface="Arial" pitchFamily="34" charset="0"/>
              <a:buNone/>
            </a:pPr>
            <a:endParaRPr lang="en-US" sz="1200" kern="1200" dirty="0" smtClean="0">
              <a:solidFill>
                <a:schemeClr val="tx1"/>
              </a:solidFill>
              <a:latin typeface="+mn-lt"/>
              <a:ea typeface="+mn-ea"/>
              <a:cs typeface="+mn-cs"/>
            </a:endParaRPr>
          </a:p>
          <a:p>
            <a:pPr marL="182880" lvl="0" indent="-182880">
              <a:buFont typeface="Arial" pitchFamily="34" charset="0"/>
              <a:buNone/>
            </a:pPr>
            <a:r>
              <a:rPr lang="en-US" sz="1200" kern="1200" dirty="0" smtClean="0">
                <a:solidFill>
                  <a:schemeClr val="tx1"/>
                </a:solidFill>
                <a:latin typeface="+mn-lt"/>
                <a:ea typeface="+mn-ea"/>
                <a:cs typeface="+mn-cs"/>
              </a:rPr>
              <a:t>Pack </a:t>
            </a:r>
            <a:r>
              <a:rPr lang="en-US" sz="1200" kern="1200" dirty="0" smtClean="0">
                <a:solidFill>
                  <a:schemeClr val="tx1"/>
                </a:solidFill>
                <a:latin typeface="+mn-lt"/>
                <a:ea typeface="+mn-ea"/>
                <a:cs typeface="+mn-cs"/>
              </a:rPr>
              <a:t>build scenarios</a:t>
            </a:r>
            <a:r>
              <a:rPr lang="en-US" sz="1200" kern="1200" dirty="0" smtClean="0">
                <a:solidFill>
                  <a:schemeClr val="tx1"/>
                </a:solidFill>
                <a:latin typeface="+mn-lt"/>
                <a:ea typeface="+mn-ea"/>
                <a:cs typeface="+mn-cs"/>
              </a:rPr>
              <a:t>:</a:t>
            </a:r>
          </a:p>
          <a:p>
            <a:pPr marL="182880" lvl="0" indent="-182880">
              <a:buFont typeface="Arial" pitchFamily="34" charset="0"/>
              <a:buChar char="•"/>
            </a:pPr>
            <a:r>
              <a:rPr lang="en-US" sz="1200" kern="1200" dirty="0" smtClean="0">
                <a:solidFill>
                  <a:schemeClr val="tx1"/>
                </a:solidFill>
                <a:latin typeface="+mn-lt"/>
                <a:ea typeface="+mn-ea"/>
                <a:cs typeface="+mn-cs"/>
              </a:rPr>
              <a:t>Create and build a new unit pack</a:t>
            </a:r>
          </a:p>
          <a:p>
            <a:pPr marL="182880" indent="-182880">
              <a:buFont typeface="Arial" pitchFamily="34" charset="0"/>
              <a:buNone/>
            </a:pPr>
            <a:r>
              <a:rPr lang="en-US" sz="1200" kern="1200" dirty="0" smtClean="0">
                <a:solidFill>
                  <a:schemeClr val="tx1"/>
                </a:solidFill>
                <a:latin typeface="+mn-lt"/>
                <a:ea typeface="+mn-ea"/>
                <a:cs typeface="+mn-cs"/>
              </a:rPr>
              <a:t>	Parent Serial ID: Blank</a:t>
            </a:r>
          </a:p>
          <a:p>
            <a:pPr marL="182880" indent="-182880">
              <a:buFont typeface="Arial" pitchFamily="34" charset="0"/>
              <a:buNone/>
            </a:pPr>
            <a:r>
              <a:rPr lang="en-US" sz="1200" kern="1200" dirty="0" smtClean="0">
                <a:solidFill>
                  <a:schemeClr val="tx1"/>
                </a:solidFill>
                <a:latin typeface="+mn-lt"/>
                <a:ea typeface="+mn-ea"/>
                <a:cs typeface="+mn-cs"/>
              </a:rPr>
              <a:t>	Child Serial ID: Blank</a:t>
            </a:r>
          </a:p>
          <a:p>
            <a:pPr marL="182880" lvl="0" indent="-182880">
              <a:buFont typeface="Arial" pitchFamily="34" charset="0"/>
              <a:buChar char="•"/>
            </a:pPr>
            <a:r>
              <a:rPr lang="en-US" sz="1200" kern="1200" dirty="0" smtClean="0">
                <a:solidFill>
                  <a:schemeClr val="tx1"/>
                </a:solidFill>
                <a:latin typeface="+mn-lt"/>
                <a:ea typeface="+mn-ea"/>
                <a:cs typeface="+mn-cs"/>
              </a:rPr>
              <a:t>Load inventory into an existing unit pack</a:t>
            </a:r>
          </a:p>
          <a:p>
            <a:pPr marL="182880" indent="-182880">
              <a:buFont typeface="Arial" pitchFamily="34" charset="0"/>
              <a:buNone/>
            </a:pPr>
            <a:r>
              <a:rPr lang="en-US" sz="1200" kern="1200" dirty="0" smtClean="0">
                <a:solidFill>
                  <a:schemeClr val="tx1"/>
                </a:solidFill>
                <a:latin typeface="+mn-lt"/>
                <a:ea typeface="+mn-ea"/>
                <a:cs typeface="+mn-cs"/>
              </a:rPr>
              <a:t>	Parent Serial ID: Unit pack serial ID</a:t>
            </a:r>
          </a:p>
          <a:p>
            <a:pPr marL="182880" indent="-182880">
              <a:buFont typeface="Arial" pitchFamily="34" charset="0"/>
              <a:buNone/>
            </a:pPr>
            <a:r>
              <a:rPr lang="en-US" sz="1200" kern="1200" dirty="0" smtClean="0">
                <a:solidFill>
                  <a:schemeClr val="tx1"/>
                </a:solidFill>
                <a:latin typeface="+mn-lt"/>
                <a:ea typeface="+mn-ea"/>
                <a:cs typeface="+mn-cs"/>
              </a:rPr>
              <a:t>	Child Serial ID: Blank</a:t>
            </a:r>
          </a:p>
          <a:p>
            <a:pPr marL="182880" lvl="0" indent="-182880">
              <a:buFont typeface="Arial" pitchFamily="34" charset="0"/>
              <a:buChar char="•"/>
            </a:pPr>
            <a:r>
              <a:rPr lang="en-US" sz="1200" kern="1200" dirty="0" smtClean="0">
                <a:solidFill>
                  <a:schemeClr val="tx1"/>
                </a:solidFill>
                <a:latin typeface="+mn-lt"/>
                <a:ea typeface="+mn-ea"/>
                <a:cs typeface="+mn-cs"/>
              </a:rPr>
              <a:t>Load inventory into a booked unit pack</a:t>
            </a:r>
          </a:p>
          <a:p>
            <a:pPr marL="182880" indent="-182880">
              <a:buFont typeface="Arial" pitchFamily="34" charset="0"/>
              <a:buNone/>
            </a:pPr>
            <a:r>
              <a:rPr lang="en-US" sz="1200" kern="1200" dirty="0" smtClean="0">
                <a:solidFill>
                  <a:schemeClr val="tx1"/>
                </a:solidFill>
                <a:latin typeface="+mn-lt"/>
                <a:ea typeface="+mn-ea"/>
                <a:cs typeface="+mn-cs"/>
              </a:rPr>
              <a:t>	Parent Serial ID: Booked serial ID</a:t>
            </a:r>
          </a:p>
          <a:p>
            <a:pPr marL="182880" indent="-182880">
              <a:buFont typeface="Arial" pitchFamily="34" charset="0"/>
              <a:buNone/>
            </a:pPr>
            <a:r>
              <a:rPr lang="en-US" sz="1200" kern="1200" dirty="0" smtClean="0">
                <a:solidFill>
                  <a:schemeClr val="tx1"/>
                </a:solidFill>
                <a:latin typeface="+mn-lt"/>
                <a:ea typeface="+mn-ea"/>
                <a:cs typeface="+mn-cs"/>
              </a:rPr>
              <a:t>	Child Serial ID: Blank</a:t>
            </a:r>
          </a:p>
          <a:p>
            <a:pPr marL="182880" lvl="0" indent="-182880">
              <a:buFont typeface="Arial" pitchFamily="34" charset="0"/>
              <a:buChar char="•"/>
            </a:pPr>
            <a:r>
              <a:rPr lang="en-US" sz="1200" kern="1200" dirty="0" smtClean="0">
                <a:solidFill>
                  <a:schemeClr val="tx1"/>
                </a:solidFill>
                <a:latin typeface="+mn-lt"/>
                <a:ea typeface="+mn-ea"/>
                <a:cs typeface="+mn-cs"/>
              </a:rPr>
              <a:t>Create and build a new assembly pack</a:t>
            </a:r>
          </a:p>
          <a:p>
            <a:pPr marL="182880" indent="-182880">
              <a:buFont typeface="Arial" pitchFamily="34" charset="0"/>
              <a:buNone/>
            </a:pPr>
            <a:r>
              <a:rPr lang="en-US" sz="1200" kern="1200" dirty="0" smtClean="0">
                <a:solidFill>
                  <a:schemeClr val="tx1"/>
                </a:solidFill>
                <a:latin typeface="+mn-lt"/>
                <a:ea typeface="+mn-ea"/>
                <a:cs typeface="+mn-cs"/>
              </a:rPr>
              <a:t>	Parent Serial ID: Blank</a:t>
            </a:r>
          </a:p>
          <a:p>
            <a:pPr marL="182880" indent="-182880">
              <a:buFont typeface="Arial" pitchFamily="34" charset="0"/>
              <a:buNone/>
            </a:pPr>
            <a:r>
              <a:rPr lang="en-US" sz="1200" kern="1200" dirty="0" smtClean="0">
                <a:solidFill>
                  <a:schemeClr val="tx1"/>
                </a:solidFill>
                <a:latin typeface="+mn-lt"/>
                <a:ea typeface="+mn-ea"/>
                <a:cs typeface="+mn-cs"/>
              </a:rPr>
              <a:t>	Child Serial ID: Child pack serial ID</a:t>
            </a:r>
          </a:p>
          <a:p>
            <a:pPr marL="182880" lvl="0" indent="-182880">
              <a:buFont typeface="Arial" pitchFamily="34" charset="0"/>
              <a:buChar char="•"/>
            </a:pPr>
            <a:r>
              <a:rPr lang="en-US" sz="1200" kern="1200" dirty="0" smtClean="0">
                <a:solidFill>
                  <a:schemeClr val="tx1"/>
                </a:solidFill>
                <a:latin typeface="+mn-lt"/>
                <a:ea typeface="+mn-ea"/>
                <a:cs typeface="+mn-cs"/>
              </a:rPr>
              <a:t>Load lower-level pack into an existing assembly pack</a:t>
            </a:r>
          </a:p>
          <a:p>
            <a:pPr marL="182880" indent="-182880">
              <a:buFont typeface="Arial" pitchFamily="34" charset="0"/>
              <a:buNone/>
            </a:pPr>
            <a:r>
              <a:rPr lang="en-US" sz="1200" kern="1200" dirty="0" smtClean="0">
                <a:solidFill>
                  <a:schemeClr val="tx1"/>
                </a:solidFill>
                <a:latin typeface="+mn-lt"/>
                <a:ea typeface="+mn-ea"/>
                <a:cs typeface="+mn-cs"/>
              </a:rPr>
              <a:t>	Parent Serial ID: Assembly pack Serial ID</a:t>
            </a:r>
          </a:p>
          <a:p>
            <a:pPr marL="182880" indent="-182880">
              <a:buFont typeface="Arial" pitchFamily="34" charset="0"/>
              <a:buNone/>
            </a:pPr>
            <a:r>
              <a:rPr lang="en-US" sz="1200" kern="1200" dirty="0" smtClean="0">
                <a:solidFill>
                  <a:schemeClr val="tx1"/>
                </a:solidFill>
                <a:latin typeface="+mn-lt"/>
                <a:ea typeface="+mn-ea"/>
                <a:cs typeface="+mn-cs"/>
              </a:rPr>
              <a:t>	Child Serial ID: Child pack serial ID</a:t>
            </a:r>
          </a:p>
          <a:p>
            <a:pPr marL="182880" lvl="0" indent="-182880">
              <a:buFont typeface="Arial" pitchFamily="34" charset="0"/>
              <a:buChar char="•"/>
            </a:pPr>
            <a:r>
              <a:rPr lang="en-US" sz="1200" kern="1200" dirty="0" smtClean="0">
                <a:solidFill>
                  <a:schemeClr val="tx1"/>
                </a:solidFill>
                <a:latin typeface="+mn-lt"/>
                <a:ea typeface="+mn-ea"/>
                <a:cs typeface="+mn-cs"/>
              </a:rPr>
              <a:t>Load lower-level pack into a booked assembly pack</a:t>
            </a:r>
          </a:p>
          <a:p>
            <a:pPr marL="182880" indent="-182880">
              <a:buFont typeface="Arial" pitchFamily="34" charset="0"/>
              <a:buNone/>
            </a:pPr>
            <a:r>
              <a:rPr lang="en-US" sz="1200" kern="1200" dirty="0" smtClean="0">
                <a:solidFill>
                  <a:schemeClr val="tx1"/>
                </a:solidFill>
                <a:latin typeface="+mn-lt"/>
                <a:ea typeface="+mn-ea"/>
                <a:cs typeface="+mn-cs"/>
              </a:rPr>
              <a:t>	Parent Serial ID: Booked serial ID</a:t>
            </a:r>
          </a:p>
          <a:p>
            <a:pPr marL="182880" indent="-182880">
              <a:buFont typeface="Arial" pitchFamily="34" charset="0"/>
              <a:buNone/>
            </a:pPr>
            <a:r>
              <a:rPr lang="en-US" sz="1200" kern="1200" dirty="0" smtClean="0">
                <a:solidFill>
                  <a:schemeClr val="tx1"/>
                </a:solidFill>
                <a:latin typeface="+mn-lt"/>
                <a:ea typeface="+mn-ea"/>
                <a:cs typeface="+mn-cs"/>
              </a:rPr>
              <a:t>	Child Serial ID: Child pack serial ID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Commission (3.17.4) as another method to build packs. You start by identifying inventory; then, you determine the packaging structure, based on the predefined BOP structure definition.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contrast to Pack Build, Pack Commission starts with inventory and not with pack serial IDs. Pack Commission always creates packs; Pack Build can create packs but can also use packs created by pack creating functions. Both Pack Commission and Pack Build require that inventory is available.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Split (3.17.16) to remove all or partial inventory from the original pack and </a:t>
            </a:r>
            <a:r>
              <a:rPr lang="en-US" sz="1200" kern="1200" dirty="0" smtClean="0">
                <a:solidFill>
                  <a:schemeClr val="tx1"/>
                </a:solidFill>
                <a:latin typeface="+mn-lt"/>
                <a:ea typeface="+mn-ea"/>
                <a:cs typeface="+mn-cs"/>
              </a:rPr>
              <a:t>to build </a:t>
            </a:r>
            <a:r>
              <a:rPr lang="en-US" sz="1200" kern="1200" dirty="0" smtClean="0">
                <a:solidFill>
                  <a:schemeClr val="tx1"/>
                </a:solidFill>
                <a:latin typeface="+mn-lt"/>
                <a:ea typeface="+mn-ea"/>
                <a:cs typeface="+mn-cs"/>
              </a:rPr>
              <a:t>it into a destination pack.</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the From Serial ID field, specify the master pack from which you want to remove inventory. If the specified pack is a unit pack that holds non-serialized items, in the Split Qty field, enter the inventory quantity that you want to remove.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a:t>
            </a:r>
            <a:r>
              <a:rPr lang="en-US" sz="1200" kern="1200" dirty="0" smtClean="0">
                <a:solidFill>
                  <a:schemeClr val="tx1"/>
                </a:solidFill>
                <a:latin typeface="+mn-lt"/>
                <a:ea typeface="+mn-ea"/>
                <a:cs typeface="+mn-cs"/>
              </a:rPr>
              <a:t>the specified pack is an assembly pack, or a unit pack that holds serialized items, in the Split Serial field, enter the child serial IDs one by one to </a:t>
            </a:r>
            <a:r>
              <a:rPr lang="en-US" sz="1200" kern="1200" dirty="0" smtClean="0">
                <a:solidFill>
                  <a:schemeClr val="tx1"/>
                </a:solidFill>
                <a:latin typeface="+mn-lt"/>
                <a:ea typeface="+mn-ea"/>
                <a:cs typeface="+mn-cs"/>
              </a:rPr>
              <a:t>remove them. </a:t>
            </a:r>
            <a:r>
              <a:rPr lang="en-US" sz="1200" kern="1200" dirty="0" smtClean="0">
                <a:solidFill>
                  <a:schemeClr val="tx1"/>
                </a:solidFill>
                <a:latin typeface="+mn-lt"/>
                <a:ea typeface="+mn-ea"/>
                <a:cs typeface="+mn-cs"/>
              </a:rPr>
              <a:t>You can leave this field blank to remove all child serial IDs at the same time.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the pack split, removed inventory is built into the To serial ID. The To serial ID becomes Active and stays in the same site/location as the original pack. Optionally, you can leave both </a:t>
            </a:r>
            <a:r>
              <a:rPr lang="en-US" sz="1200" kern="1200" dirty="0" smtClean="0">
                <a:solidFill>
                  <a:schemeClr val="tx1"/>
                </a:solidFill>
                <a:latin typeface="+mn-lt"/>
                <a:ea typeface="+mn-ea"/>
                <a:cs typeface="+mn-cs"/>
              </a:rPr>
              <a:t>the To </a:t>
            </a:r>
            <a:r>
              <a:rPr lang="en-US" sz="1200" kern="1200" dirty="0" smtClean="0">
                <a:solidFill>
                  <a:schemeClr val="tx1"/>
                </a:solidFill>
                <a:latin typeface="+mn-lt"/>
                <a:ea typeface="+mn-ea"/>
                <a:cs typeface="+mn-cs"/>
              </a:rPr>
              <a:t>Serial ID and To Pack Code fields blank to let the removed serial IDs or inventory become Active packs or items, or loose inventory. When the original pack becomes empty after inventory removal, the system decommissions the original pack.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dirty="0" smtClean="0">
                <a:solidFill>
                  <a:schemeClr val="tx1"/>
                </a:solidFill>
                <a:latin typeface="+mn-lt"/>
                <a:ea typeface="+mn-ea"/>
                <a:cs typeface="+mn-cs"/>
              </a:rPr>
              <a:t>Use Pack Merge (3.17.15) to combine the content of two serial IDs. By specifying the From serial ID and the To serial ID, you move the content of the From serial ID to the pack of the To serial ID. After merging, the stage of the From pack becomes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All content from the From pack becomes the content of the To pack. If the From serial ID is an item serial ID, after merging, it becomes Aggregated to the To serial ID. Picking and pegging information for the From serial ID is copied and merged with that of the To pack.</a:t>
            </a:r>
          </a:p>
          <a:p>
            <a:pPr marL="0" marR="0">
              <a:spcBef>
                <a:spcPts val="800"/>
              </a:spcBef>
              <a:spcAft>
                <a:spcPts val="0"/>
              </a:spcAft>
              <a:tabLst>
                <a:tab pos="228600" algn="l"/>
              </a:tabLst>
            </a:pPr>
            <a:endParaRPr lang="en-US" sz="1200" dirty="0" smtClean="0">
              <a:latin typeface="Times New Roman"/>
              <a:ea typeface="宋体"/>
            </a:endParaRPr>
          </a:p>
          <a:p>
            <a:pPr marL="0" marR="0">
              <a:spcBef>
                <a:spcPts val="800"/>
              </a:spcBef>
              <a:spcAft>
                <a:spcPts val="0"/>
              </a:spcAft>
              <a:tabLst>
                <a:tab pos="228600" algn="l"/>
              </a:tabLst>
            </a:pPr>
            <a:r>
              <a:rPr lang="en-US" sz="1200" dirty="0" smtClean="0">
                <a:latin typeface="Times New Roman"/>
                <a:ea typeface="宋体"/>
              </a:rPr>
              <a:t>You can use Pack Merge to do either of the following:</a:t>
            </a:r>
          </a:p>
          <a:p>
            <a:pPr marL="182880" marR="0" lvl="0" indent="-182880">
              <a:lnSpc>
                <a:spcPct val="115000"/>
              </a:lnSpc>
              <a:spcBef>
                <a:spcPts val="800"/>
              </a:spcBef>
              <a:spcAft>
                <a:spcPts val="800"/>
              </a:spcAft>
              <a:buFont typeface="Arial"/>
              <a:buChar char="•"/>
              <a:tabLst>
                <a:tab pos="228600" algn="l"/>
                <a:tab pos="457200" algn="l"/>
              </a:tabLst>
            </a:pPr>
            <a:r>
              <a:rPr lang="en-US" sz="1200" dirty="0" smtClean="0">
                <a:latin typeface="Times New Roman"/>
                <a:ea typeface="宋体"/>
                <a:cs typeface="Times New Roman"/>
              </a:rPr>
              <a:t> Merge the content of one active serial ID into another active pack.</a:t>
            </a:r>
          </a:p>
          <a:p>
            <a:pPr marL="274320" marR="0" lvl="2" indent="-274320">
              <a:lnSpc>
                <a:spcPct val="115000"/>
              </a:lnSpc>
              <a:spcBef>
                <a:spcPts val="800"/>
              </a:spcBef>
              <a:spcAft>
                <a:spcPts val="800"/>
              </a:spcAft>
              <a:buFont typeface="Arial" pitchFamily="34" charset="0"/>
              <a:buChar char="•"/>
              <a:tabLst>
                <a:tab pos="228600" algn="l"/>
                <a:tab pos="1371600" algn="l"/>
              </a:tabLst>
            </a:pPr>
            <a:r>
              <a:rPr lang="en-US" sz="1200" dirty="0" smtClean="0">
                <a:latin typeface="Times New Roman"/>
                <a:ea typeface="宋体"/>
                <a:cs typeface="Times New Roman"/>
              </a:rPr>
              <a:t> Merging the content of an active unit pack into another active unit pack that holds items </a:t>
            </a:r>
            <a:r>
              <a:rPr lang="en-US" sz="1200" dirty="0" err="1" smtClean="0">
                <a:latin typeface="Times New Roman"/>
                <a:ea typeface="宋体"/>
                <a:cs typeface="Times New Roman"/>
              </a:rPr>
              <a:t>withthe</a:t>
            </a:r>
            <a:r>
              <a:rPr lang="en-US" sz="1200" dirty="0" smtClean="0">
                <a:latin typeface="Times New Roman"/>
                <a:ea typeface="宋体"/>
                <a:cs typeface="Times New Roman"/>
              </a:rPr>
              <a:t> </a:t>
            </a:r>
            <a:r>
              <a:rPr lang="en-US" sz="1200" dirty="0" smtClean="0">
                <a:latin typeface="Times New Roman"/>
                <a:ea typeface="宋体"/>
                <a:cs typeface="Times New Roman"/>
              </a:rPr>
              <a:t>same combination of item, lot, reference.</a:t>
            </a:r>
          </a:p>
          <a:p>
            <a:pPr marL="274320" marR="0" lvl="2" indent="-274320">
              <a:lnSpc>
                <a:spcPct val="115000"/>
              </a:lnSpc>
              <a:spcBef>
                <a:spcPts val="800"/>
              </a:spcBef>
              <a:spcAft>
                <a:spcPts val="800"/>
              </a:spcAft>
              <a:buFont typeface="Arial" pitchFamily="34" charset="0"/>
              <a:buChar char="•"/>
              <a:tabLst>
                <a:tab pos="228600" algn="l"/>
                <a:tab pos="1371600" algn="l"/>
              </a:tabLst>
            </a:pPr>
            <a:r>
              <a:rPr lang="en-US" sz="1200" dirty="0" smtClean="0">
                <a:latin typeface="Times New Roman"/>
                <a:ea typeface="宋体"/>
                <a:cs typeface="Times New Roman"/>
              </a:rPr>
              <a:t> Merging the content of an active assembly pack into another active assembly pack, when the units of measure of their child packs are the same.</a:t>
            </a:r>
          </a:p>
          <a:p>
            <a:pPr marL="274320" marR="0" lvl="2" indent="-274320">
              <a:lnSpc>
                <a:spcPct val="115000"/>
              </a:lnSpc>
              <a:spcBef>
                <a:spcPts val="800"/>
              </a:spcBef>
              <a:spcAft>
                <a:spcPts val="800"/>
              </a:spcAft>
              <a:buFont typeface="Arial" pitchFamily="34" charset="0"/>
              <a:buChar char="•"/>
              <a:tabLst>
                <a:tab pos="228600" algn="l"/>
                <a:tab pos="1371600" algn="l"/>
              </a:tabLst>
            </a:pPr>
            <a:r>
              <a:rPr lang="en-US" sz="1200" dirty="0" smtClean="0">
                <a:latin typeface="Times New Roman"/>
                <a:ea typeface="宋体"/>
                <a:cs typeface="Times New Roman"/>
              </a:rPr>
              <a:t> Merging an active item into an active unit pack that holds the same item with the same combination of item, lot, and reference.</a:t>
            </a:r>
          </a:p>
          <a:p>
            <a:pPr marL="182880" marR="0" lvl="0" indent="-182880" algn="l" defTabSz="914400" rtl="0" eaLnBrk="1" latinLnBrk="0" hangingPunct="1">
              <a:lnSpc>
                <a:spcPct val="115000"/>
              </a:lnSpc>
              <a:spcBef>
                <a:spcPts val="800"/>
              </a:spcBef>
              <a:spcAft>
                <a:spcPts val="800"/>
              </a:spcAft>
              <a:buFont typeface="Arial"/>
              <a:buChar char="•"/>
              <a:tabLst>
                <a:tab pos="228600" algn="l"/>
                <a:tab pos="457200" algn="l"/>
              </a:tabLst>
            </a:pPr>
            <a:r>
              <a:rPr lang="en-US" sz="1200" kern="1200" dirty="0" smtClean="0">
                <a:solidFill>
                  <a:schemeClr val="tx1"/>
                </a:solidFill>
                <a:latin typeface="Times New Roman"/>
                <a:ea typeface="宋体"/>
                <a:cs typeface="Times New Roman"/>
              </a:rPr>
              <a:t> Merge the content of one picked serial ID into another picked pack.</a:t>
            </a:r>
          </a:p>
          <a:p>
            <a:pPr marL="274320" marR="0" lvl="2" indent="-274320" algn="l" defTabSz="914400" rtl="0" eaLnBrk="1" latinLnBrk="0" hangingPunct="1">
              <a:lnSpc>
                <a:spcPct val="115000"/>
              </a:lnSpc>
              <a:spcBef>
                <a:spcPts val="800"/>
              </a:spcBef>
              <a:spcAft>
                <a:spcPts val="800"/>
              </a:spcAft>
              <a:buFont typeface="Arial" pitchFamily="34" charset="0"/>
              <a:buChar char="•"/>
              <a:tabLst>
                <a:tab pos="228600" algn="l"/>
                <a:tab pos="1371600" algn="l"/>
              </a:tabLst>
            </a:pPr>
            <a:r>
              <a:rPr lang="en-US" sz="1200" kern="1200" dirty="0" smtClean="0">
                <a:solidFill>
                  <a:schemeClr val="tx1"/>
                </a:solidFill>
                <a:latin typeface="Times New Roman"/>
                <a:ea typeface="宋体"/>
                <a:cs typeface="Times New Roman"/>
              </a:rPr>
              <a:t> Merging the content of a picked unit pack into another picked unit pack.</a:t>
            </a:r>
          </a:p>
          <a:p>
            <a:pPr marL="274320" marR="0" lvl="2" indent="-274320" algn="l" defTabSz="914400" rtl="0" eaLnBrk="1" latinLnBrk="0" hangingPunct="1">
              <a:lnSpc>
                <a:spcPct val="115000"/>
              </a:lnSpc>
              <a:spcBef>
                <a:spcPts val="800"/>
              </a:spcBef>
              <a:spcAft>
                <a:spcPts val="800"/>
              </a:spcAft>
              <a:buFont typeface="Arial" pitchFamily="34" charset="0"/>
              <a:buChar char="•"/>
              <a:tabLst>
                <a:tab pos="228600" algn="l"/>
                <a:tab pos="1371600" algn="l"/>
              </a:tabLst>
            </a:pPr>
            <a:r>
              <a:rPr lang="en-US" sz="1200" kern="1200" dirty="0" smtClean="0">
                <a:solidFill>
                  <a:schemeClr val="tx1"/>
                </a:solidFill>
                <a:latin typeface="Times New Roman"/>
                <a:ea typeface="宋体"/>
                <a:cs typeface="Times New Roman"/>
              </a:rPr>
              <a:t> Merging the content of a picked unit pack into a picked assembly pack.</a:t>
            </a:r>
          </a:p>
          <a:p>
            <a:pPr marL="274320" marR="0" lvl="2" indent="-274320" algn="l" defTabSz="914400" rtl="0" eaLnBrk="1" latinLnBrk="0" hangingPunct="1">
              <a:lnSpc>
                <a:spcPct val="115000"/>
              </a:lnSpc>
              <a:spcBef>
                <a:spcPts val="800"/>
              </a:spcBef>
              <a:spcAft>
                <a:spcPts val="800"/>
              </a:spcAft>
              <a:buFont typeface="Arial" pitchFamily="34" charset="0"/>
              <a:buChar char="•"/>
              <a:tabLst>
                <a:tab pos="228600" algn="l"/>
                <a:tab pos="1371600" algn="l"/>
              </a:tabLst>
            </a:pPr>
            <a:r>
              <a:rPr lang="en-US" sz="1200" kern="1200" dirty="0" smtClean="0">
                <a:solidFill>
                  <a:schemeClr val="tx1"/>
                </a:solidFill>
                <a:latin typeface="Times New Roman"/>
                <a:ea typeface="宋体"/>
                <a:cs typeface="Times New Roman"/>
              </a:rPr>
              <a:t> Merging the content of a picked assembly pack into a picked unit pack.</a:t>
            </a:r>
          </a:p>
          <a:p>
            <a:pPr marL="274320" marR="0" lvl="2" indent="-274320" algn="l" defTabSz="914400" rtl="0" eaLnBrk="1" latinLnBrk="0" hangingPunct="1">
              <a:lnSpc>
                <a:spcPct val="115000"/>
              </a:lnSpc>
              <a:spcBef>
                <a:spcPts val="800"/>
              </a:spcBef>
              <a:spcAft>
                <a:spcPts val="800"/>
              </a:spcAft>
              <a:buFont typeface="Arial" pitchFamily="34" charset="0"/>
              <a:buChar char="•"/>
              <a:tabLst>
                <a:tab pos="228600" algn="l"/>
                <a:tab pos="1371600" algn="l"/>
              </a:tabLst>
            </a:pPr>
            <a:r>
              <a:rPr lang="en-US" sz="1200" kern="1200" dirty="0" smtClean="0">
                <a:solidFill>
                  <a:schemeClr val="tx1"/>
                </a:solidFill>
                <a:latin typeface="Times New Roman"/>
                <a:ea typeface="宋体"/>
                <a:cs typeface="Times New Roman"/>
              </a:rPr>
              <a:t> Merging the content of a picked assembly pack into another picked assembly pack.</a:t>
            </a:r>
          </a:p>
          <a:p>
            <a:pPr marL="274320" marR="0" lvl="2" indent="-274320" algn="l" defTabSz="914400" rtl="0" eaLnBrk="1" latinLnBrk="0" hangingPunct="1">
              <a:lnSpc>
                <a:spcPct val="115000"/>
              </a:lnSpc>
              <a:spcBef>
                <a:spcPts val="800"/>
              </a:spcBef>
              <a:spcAft>
                <a:spcPts val="800"/>
              </a:spcAft>
              <a:buFont typeface="Arial" pitchFamily="34" charset="0"/>
              <a:buChar char="•"/>
              <a:tabLst>
                <a:tab pos="228600" algn="l"/>
                <a:tab pos="1371600" algn="l"/>
              </a:tabLst>
            </a:pPr>
            <a:r>
              <a:rPr lang="en-US" sz="1200" kern="1200" dirty="0" smtClean="0">
                <a:solidFill>
                  <a:schemeClr val="tx1"/>
                </a:solidFill>
                <a:latin typeface="Times New Roman"/>
                <a:ea typeface="宋体"/>
                <a:cs typeface="Times New Roman"/>
              </a:rPr>
              <a:t> Merging a picked item into a picked unit pack.</a:t>
            </a:r>
          </a:p>
          <a:p>
            <a:pPr marL="0" marR="0">
              <a:spcBef>
                <a:spcPts val="800"/>
              </a:spcBef>
              <a:spcAft>
                <a:spcPts val="0"/>
              </a:spcAft>
              <a:tabLst>
                <a:tab pos="228600" algn="l"/>
              </a:tabLst>
            </a:pPr>
            <a:endParaRPr lang="en-US" sz="1200" dirty="0" smtClean="0">
              <a:latin typeface="Times New Roman"/>
              <a:ea typeface="宋体"/>
            </a:endParaRPr>
          </a:p>
          <a:p>
            <a:pPr marL="0" marR="0">
              <a:spcBef>
                <a:spcPts val="800"/>
              </a:spcBef>
              <a:spcAft>
                <a:spcPts val="0"/>
              </a:spcAft>
              <a:tabLst>
                <a:tab pos="228600" algn="l"/>
              </a:tabLst>
            </a:pPr>
            <a:r>
              <a:rPr lang="en-US" sz="1200" dirty="0" smtClean="0">
                <a:latin typeface="Times New Roman"/>
                <a:ea typeface="宋体"/>
              </a:rPr>
              <a:t>When the item, lot, and reference combination in the From serial ID is different from that in the To serial ID, the system validates the Single Item and Single Lot options of the pack code of the To serial ID.</a:t>
            </a:r>
          </a:p>
          <a:p>
            <a:pPr marL="0" marR="0">
              <a:spcBef>
                <a:spcPts val="800"/>
              </a:spcBef>
              <a:spcAft>
                <a:spcPts val="0"/>
              </a:spcAft>
              <a:tabLst>
                <a:tab pos="228600" algn="l"/>
              </a:tabLst>
            </a:pPr>
            <a:endParaRPr lang="en-US" sz="1200" dirty="0" smtClean="0">
              <a:latin typeface="Times New Roman"/>
              <a:ea typeface="宋体"/>
            </a:endParaRPr>
          </a:p>
          <a:p>
            <a:r>
              <a:rPr lang="en-US" sz="1200" dirty="0" smtClean="0">
                <a:latin typeface="Times New Roman"/>
                <a:ea typeface="宋体"/>
              </a:rPr>
              <a:t>When the From and To serial IDs are in different site/location combinations, </a:t>
            </a:r>
            <a:r>
              <a:rPr lang="en-US" sz="1200" dirty="0" smtClean="0">
                <a:latin typeface="Times New Roman"/>
                <a:ea typeface="宋体"/>
              </a:rPr>
              <a:t>a </a:t>
            </a:r>
            <a:r>
              <a:rPr lang="en-US" sz="1200" dirty="0" smtClean="0">
                <a:latin typeface="Times New Roman"/>
                <a:ea typeface="宋体"/>
              </a:rPr>
              <a:t>warning </a:t>
            </a:r>
            <a:r>
              <a:rPr lang="en-US" sz="1200" dirty="0" smtClean="0">
                <a:latin typeface="Times New Roman"/>
                <a:ea typeface="宋体"/>
              </a:rPr>
              <a:t>message is </a:t>
            </a:r>
            <a:r>
              <a:rPr lang="en-US" sz="1200" dirty="0" smtClean="0">
                <a:latin typeface="Times New Roman"/>
                <a:ea typeface="宋体"/>
              </a:rPr>
              <a:t>displayed. This message informs you that the system will transfer the From serial ID to the site/location of the To serial ID.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Remove (3.17.5) to remove inventory from a unit pack. You can remove all or part of the inventory from a unit pack. Only one level of pack </a:t>
            </a:r>
            <a:r>
              <a:rPr lang="en-US" sz="1200" kern="1200" dirty="0" smtClean="0">
                <a:solidFill>
                  <a:schemeClr val="tx1"/>
                </a:solidFill>
                <a:latin typeface="+mn-lt"/>
                <a:ea typeface="+mn-ea"/>
                <a:cs typeface="+mn-cs"/>
              </a:rPr>
              <a:t>removal </a:t>
            </a:r>
            <a:r>
              <a:rPr lang="en-US" sz="1200" kern="1200" dirty="0" smtClean="0">
                <a:solidFill>
                  <a:schemeClr val="tx1"/>
                </a:solidFill>
                <a:latin typeface="+mn-lt"/>
                <a:ea typeface="+mn-ea"/>
                <a:cs typeface="+mn-cs"/>
              </a:rPr>
              <a:t>is supported.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the serial ID in the Parent Data frame. The system displays the Inventory Data frame when the parent pack is a unit pack.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Remove (3.17.5) to remove lower-level packs from an assembly pack. You can remove all or part lower-level packs from an assembly pack. Only one level of pack remove is supported.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the serial ID in the Parent Data frame. When you do, the system displays the Unit Pack frame when the parent pack is an assembly pack.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Decommission (3.17.6) to do any of the following:</a:t>
            </a:r>
          </a:p>
          <a:p>
            <a:pPr marL="182880" lvl="0" indent="-182880">
              <a:buFont typeface="Arial" pitchFamily="34" charset="0"/>
              <a:buChar char="•"/>
            </a:pPr>
            <a:r>
              <a:rPr lang="en-US" sz="1200" kern="1200" dirty="0" smtClean="0">
                <a:solidFill>
                  <a:schemeClr val="tx1"/>
                </a:solidFill>
                <a:latin typeface="+mn-lt"/>
                <a:ea typeface="+mn-ea"/>
                <a:cs typeface="+mn-cs"/>
              </a:rPr>
              <a:t>Remove all child packs at the lower level from an assembly pack and decommission the assembly pack. After the decommission, the assembly pack becomes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and all child packs in the lower level become Active. Package structures of the child packs remain the same.</a:t>
            </a:r>
          </a:p>
          <a:p>
            <a:pPr marL="182880" lvl="0" indent="-182880">
              <a:buFont typeface="Arial" pitchFamily="34" charset="0"/>
              <a:buChar char="•"/>
            </a:pPr>
            <a:r>
              <a:rPr lang="en-US" sz="1200" kern="1200" dirty="0" smtClean="0">
                <a:solidFill>
                  <a:schemeClr val="tx1"/>
                </a:solidFill>
                <a:latin typeface="+mn-lt"/>
                <a:ea typeface="+mn-ea"/>
                <a:cs typeface="+mn-cs"/>
              </a:rPr>
              <a:t>Remove all inventory units from a unit pack and decommission the unit pack. After the decommission, the unit pack becomes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Serialized items in the unit pack become Active. Non-serialized items become loose inventory.</a:t>
            </a:r>
          </a:p>
          <a:p>
            <a:pPr marL="182880" indent="-182880">
              <a:buFont typeface="Arial" pitchFamily="34" charset="0"/>
              <a:buChar char="•"/>
            </a:pPr>
            <a:r>
              <a:rPr lang="en-US" sz="1200" kern="1200" dirty="0" smtClean="0">
                <a:solidFill>
                  <a:schemeClr val="tx1"/>
                </a:solidFill>
                <a:latin typeface="+mn-lt"/>
                <a:ea typeface="+mn-ea"/>
                <a:cs typeface="+mn-cs"/>
              </a:rPr>
              <a:t>Decommission the whole package structure of an assembly pack. After the decommission, all packs at any level become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Serialized items in the unit pack become Active. Non-serialized items become loose inventory.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Repackage (3.17.17) to repackage inventory that is stored in an Active unit pack. This function only allows you to repackage unit packs that hold non-serialized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By repackaging, you move all or partial inventory out of the unit pack, and then build all or part of the repackaged quantity into newly generated packs. If you build part of the repackaged quantity into packs, the remaining part of the repackaged quantity becomes loose inventory. The system generates new packs based on the pack code and the standard pack quantity that you specify. If the unit pack is booked for an SO line, the system picks the serial IDs from the pool of booked serial IDs. The system applies the entered pack code and pack quantity to those serial IDs.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repackaging, the newly generated pack serial IDs become Active and stay in the same site/location as the original pack. The system decommissions the original unit pack when it becomes empty after repackaging.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Receipt Unplanned to build both single-level and multiple-level packs and then receive them in this transaction or for pending receipts. You can load inventory to pending pallets without breaking down the pack structure.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Using Pack Receipt Unplanned, you can: </a:t>
            </a:r>
          </a:p>
          <a:p>
            <a:pPr marL="182880" lvl="0" indent="-182880">
              <a:buFont typeface="Arial" pitchFamily="34" charset="0"/>
              <a:buChar char="•"/>
            </a:pPr>
            <a:r>
              <a:rPr lang="en-US" sz="1200" kern="1200" dirty="0" smtClean="0">
                <a:solidFill>
                  <a:schemeClr val="tx1"/>
                </a:solidFill>
                <a:latin typeface="+mn-lt"/>
                <a:ea typeface="+mn-ea"/>
                <a:cs typeface="+mn-cs"/>
              </a:rPr>
              <a:t>Create new unit packs. </a:t>
            </a:r>
          </a:p>
          <a:p>
            <a:pPr marL="182880" lvl="0" indent="-182880">
              <a:buFont typeface="Arial" pitchFamily="34" charset="0"/>
              <a:buChar char="•"/>
            </a:pPr>
            <a:r>
              <a:rPr lang="en-US" sz="1200" kern="1200" dirty="0" smtClean="0">
                <a:solidFill>
                  <a:schemeClr val="tx1"/>
                </a:solidFill>
                <a:latin typeface="+mn-lt"/>
                <a:ea typeface="+mn-ea"/>
                <a:cs typeface="+mn-cs"/>
              </a:rPr>
              <a:t>Create new unit packs and new assembly packs. </a:t>
            </a:r>
          </a:p>
          <a:p>
            <a:pPr marL="182880" lvl="0" indent="-182880">
              <a:buFont typeface="Arial" pitchFamily="34" charset="0"/>
              <a:buChar char="•"/>
            </a:pPr>
            <a:r>
              <a:rPr lang="en-US" sz="1200" kern="1200" dirty="0" smtClean="0">
                <a:solidFill>
                  <a:schemeClr val="tx1"/>
                </a:solidFill>
                <a:latin typeface="+mn-lt"/>
                <a:ea typeface="+mn-ea"/>
                <a:cs typeface="+mn-cs"/>
              </a:rPr>
              <a:t>Build lower-level packs on an existing parent pack. </a:t>
            </a:r>
          </a:p>
          <a:p>
            <a:pPr marL="182880" lvl="0" indent="-182880">
              <a:buFont typeface="Arial" pitchFamily="34" charset="0"/>
              <a:buChar char="•"/>
            </a:pPr>
            <a:r>
              <a:rPr lang="en-US" sz="1200" kern="1200" dirty="0" smtClean="0">
                <a:solidFill>
                  <a:schemeClr val="tx1"/>
                </a:solidFill>
                <a:latin typeface="+mn-lt"/>
                <a:ea typeface="+mn-ea"/>
                <a:cs typeface="+mn-cs"/>
              </a:rPr>
              <a:t>Receive serialized items as loose inventory.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differences between Pack Receipt and Pack Build:</a:t>
            </a:r>
          </a:p>
          <a:p>
            <a:pPr marL="182880" lvl="0" indent="-182880">
              <a:buFont typeface="Arial" pitchFamily="34" charset="0"/>
              <a:buChar char="•"/>
            </a:pPr>
            <a:r>
              <a:rPr lang="en-US" sz="1200" kern="1200" dirty="0" smtClean="0">
                <a:solidFill>
                  <a:schemeClr val="tx1"/>
                </a:solidFill>
                <a:latin typeface="+mn-lt"/>
                <a:ea typeface="+mn-ea"/>
                <a:cs typeface="+mn-cs"/>
              </a:rPr>
              <a:t>Pack Receipt increases the quantity on hand but Pack Build does not impact the quantity on hand.</a:t>
            </a:r>
          </a:p>
          <a:p>
            <a:pPr marL="182880" lvl="0" indent="-182880">
              <a:buFont typeface="Arial" pitchFamily="34" charset="0"/>
              <a:buChar char="•"/>
            </a:pPr>
            <a:r>
              <a:rPr lang="en-US" sz="1200" kern="1200" dirty="0" smtClean="0">
                <a:solidFill>
                  <a:schemeClr val="tx1"/>
                </a:solidFill>
                <a:latin typeface="+mn-lt"/>
                <a:ea typeface="+mn-ea"/>
                <a:cs typeface="+mn-cs"/>
              </a:rPr>
              <a:t>Pack Receipt generates inventory transactions and serial transactions. Pack Build only generates serial </a:t>
            </a:r>
            <a:r>
              <a:rPr lang="en-US" sz="1200" kern="1200" dirty="0" smtClean="0">
                <a:solidFill>
                  <a:schemeClr val="tx1"/>
                </a:solidFill>
                <a:latin typeface="+mn-lt"/>
                <a:ea typeface="+mn-ea"/>
                <a:cs typeface="+mn-cs"/>
              </a:rPr>
              <a:t>transactions.</a:t>
            </a:r>
          </a:p>
          <a:p>
            <a:pPr marL="182880" lvl="0" indent="-182880">
              <a:buFont typeface="Arial" pitchFamily="34" charset="0"/>
              <a:buChar char="•"/>
            </a:pPr>
            <a:r>
              <a:rPr lang="en-US" sz="1200" kern="1200" dirty="0" smtClean="0">
                <a:solidFill>
                  <a:schemeClr val="tx1"/>
                </a:solidFill>
                <a:latin typeface="+mn-lt"/>
                <a:ea typeface="+mn-ea"/>
                <a:cs typeface="+mn-cs"/>
              </a:rPr>
              <a:t>Pack Receipt builds the pack structure and then receives packs. Pack Build receives loose inventory and then builds the pack structure.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can create new unit packs, and then load inventory to the new unit packs.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also create new unit packs and new assembly </a:t>
            </a:r>
            <a:r>
              <a:rPr lang="en-US" sz="1200" kern="1200" dirty="0" smtClean="0">
                <a:solidFill>
                  <a:schemeClr val="tx1"/>
                </a:solidFill>
                <a:latin typeface="+mn-lt"/>
                <a:ea typeface="+mn-ea"/>
                <a:cs typeface="+mn-cs"/>
              </a:rPr>
              <a:t>packs, </a:t>
            </a:r>
            <a:r>
              <a:rPr lang="en-US" sz="1200" kern="1200" dirty="0" smtClean="0">
                <a:solidFill>
                  <a:schemeClr val="tx1"/>
                </a:solidFill>
                <a:latin typeface="+mn-lt"/>
                <a:ea typeface="+mn-ea"/>
                <a:cs typeface="+mn-cs"/>
              </a:rPr>
              <a:t>and then build the unit packs on the assembly pack. You can then load the inventory into the unit packs and load the unit packs into the assembly pack.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set Gen Pack Serial to Yes, the system generates a number of serial IDs, according to: </a:t>
            </a:r>
          </a:p>
          <a:p>
            <a:pPr marL="182880" lvl="0" indent="-182880">
              <a:buFont typeface="Arial" pitchFamily="34" charset="0"/>
              <a:buChar char="•"/>
            </a:pPr>
            <a:r>
              <a:rPr lang="en-US" sz="1200" kern="1200" dirty="0" smtClean="0">
                <a:solidFill>
                  <a:schemeClr val="tx1"/>
                </a:solidFill>
                <a:latin typeface="+mn-lt"/>
                <a:ea typeface="+mn-ea"/>
                <a:cs typeface="+mn-cs"/>
              </a:rPr>
              <a:t>Pack code </a:t>
            </a:r>
          </a:p>
          <a:p>
            <a:pPr marL="182880" lvl="0" indent="-182880">
              <a:buFont typeface="Arial" pitchFamily="34" charset="0"/>
              <a:buChar char="•"/>
            </a:pPr>
            <a:r>
              <a:rPr lang="en-US" sz="1200" kern="1200" dirty="0" smtClean="0">
                <a:solidFill>
                  <a:schemeClr val="tx1"/>
                </a:solidFill>
                <a:latin typeface="+mn-lt"/>
                <a:ea typeface="+mn-ea"/>
                <a:cs typeface="+mn-cs"/>
              </a:rPr>
              <a:t>Standard pack quantity </a:t>
            </a:r>
          </a:p>
          <a:p>
            <a:pPr marL="182880" lvl="0" indent="-182880">
              <a:buFont typeface="Arial" pitchFamily="34" charset="0"/>
              <a:buChar char="•"/>
            </a:pPr>
            <a:r>
              <a:rPr lang="en-US" sz="1200" kern="1200" dirty="0" smtClean="0">
                <a:solidFill>
                  <a:schemeClr val="tx1"/>
                </a:solidFill>
                <a:latin typeface="+mn-lt"/>
                <a:ea typeface="+mn-ea"/>
                <a:cs typeface="+mn-cs"/>
              </a:rPr>
              <a:t>Number of full packs that you enter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You can create serial IDs beforehand (stage New) and then use this program to build lower-level packs on an existing parent pack.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unplanned pack receipt </a:t>
            </a:r>
            <a:r>
              <a:rPr lang="en-US" sz="1200" kern="1200" dirty="0" smtClean="0">
                <a:solidFill>
                  <a:schemeClr val="tx1"/>
                </a:solidFill>
                <a:latin typeface="+mn-lt"/>
                <a:ea typeface="+mn-ea"/>
                <a:cs typeface="+mn-cs"/>
              </a:rPr>
              <a:t>results </a:t>
            </a:r>
            <a:r>
              <a:rPr lang="en-US" sz="1200" kern="1200" dirty="0" smtClean="0">
                <a:solidFill>
                  <a:schemeClr val="tx1"/>
                </a:solidFill>
                <a:latin typeface="+mn-lt"/>
                <a:ea typeface="+mn-ea"/>
                <a:cs typeface="+mn-cs"/>
              </a:rPr>
              <a:t>in Serial Master Browse and Serial History Browse. The stage is Active and the serial history type is PCK-RCT.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can generate serial IDs for serialized items and receive the items to stock. If you leave the pack code blank, the system receives the serialized items without a pack. If you specify the pack code, the system receives the serialized items into the generated packs.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can receive the serialized items without a pack by selecting No for the Create Pack option.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Issue Unplanned (3.17.14) to do unplanned issues with serialized inventory.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use Issues–Unplanned (3.7) to issue inventory that is serialized, the system displays an error and prompts you to use Pack Issue Unplanned (3.17.14).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differences between Pack Issue and Pack Remove:</a:t>
            </a:r>
          </a:p>
          <a:p>
            <a:pPr marL="182880" lvl="0" indent="-182880">
              <a:buFont typeface="Arial" pitchFamily="34" charset="0"/>
              <a:buChar char="•"/>
            </a:pPr>
            <a:r>
              <a:rPr lang="en-US" sz="1200" kern="1200" dirty="0" smtClean="0">
                <a:solidFill>
                  <a:schemeClr val="tx1"/>
                </a:solidFill>
                <a:latin typeface="+mn-lt"/>
                <a:ea typeface="+mn-ea"/>
                <a:cs typeface="+mn-cs"/>
              </a:rPr>
              <a:t>Pack Issue decreases the quantity on hand but Pack Remove does not impact the quantity on hand.</a:t>
            </a:r>
          </a:p>
          <a:p>
            <a:pPr marL="182880" lvl="0" indent="-182880">
              <a:buFont typeface="Arial" pitchFamily="34" charset="0"/>
              <a:buChar char="•"/>
            </a:pPr>
            <a:r>
              <a:rPr lang="en-US" sz="1200" kern="1200" dirty="0" smtClean="0">
                <a:solidFill>
                  <a:schemeClr val="tx1"/>
                </a:solidFill>
                <a:latin typeface="+mn-lt"/>
                <a:ea typeface="+mn-ea"/>
                <a:cs typeface="+mn-cs"/>
              </a:rPr>
              <a:t>Pack Issue generates inventory transactions and serial transactions. Pack Remove only generates serial transactions.</a:t>
            </a:r>
          </a:p>
          <a:p>
            <a:pPr marL="182880" indent="-182880">
              <a:buFont typeface="Arial" pitchFamily="34" charset="0"/>
              <a:buChar char="•"/>
            </a:pPr>
            <a:r>
              <a:rPr lang="en-US" sz="1200" kern="1200" dirty="0" smtClean="0">
                <a:solidFill>
                  <a:schemeClr val="tx1"/>
                </a:solidFill>
                <a:latin typeface="+mn-lt"/>
                <a:ea typeface="+mn-ea"/>
                <a:cs typeface="+mn-cs"/>
              </a:rPr>
              <a:t>Pack Issue changes the pack stage to Consumed when the pack is empty. Pack Remove changes the pack stage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when the pack is empty.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a valid serial ID for the issue pack. The system displays the stage, item, item description, site, and other data.</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the stage of the pack is Aggregated, the system prompts you to remove it from its parent pack.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View unplanned pack issue </a:t>
            </a:r>
            <a:r>
              <a:rPr lang="en-US" sz="1200" kern="1200" dirty="0" smtClean="0">
                <a:solidFill>
                  <a:schemeClr val="tx1"/>
                </a:solidFill>
                <a:latin typeface="+mn-lt"/>
                <a:ea typeface="+mn-ea"/>
                <a:cs typeface="+mn-cs"/>
              </a:rPr>
              <a:t>results </a:t>
            </a:r>
            <a:r>
              <a:rPr lang="en-US" sz="1200" kern="1200" dirty="0" smtClean="0">
                <a:solidFill>
                  <a:schemeClr val="tx1"/>
                </a:solidFill>
                <a:latin typeface="+mn-lt"/>
                <a:ea typeface="+mn-ea"/>
                <a:cs typeface="+mn-cs"/>
              </a:rPr>
              <a:t>in Serial Master Browse and Serial History Browse. The stage is Consumed and the serial history type is PCK-ISS.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If the serial ID is for an assembly pack, enter the serial ID of a lower-level pack to do a partial issue, or leave it blank to issue the entire pack.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Inventory Scrap by Pack (3.17.12) to scrap inventory by pack. You can identify the packs to be scrapped, and scrap full packs or part of a pack. You can also scrap non-serialized loose items with this function.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all content of a pack is </a:t>
            </a:r>
            <a:r>
              <a:rPr lang="en-US" sz="1200" kern="1200" dirty="0" smtClean="0">
                <a:solidFill>
                  <a:schemeClr val="tx1"/>
                </a:solidFill>
                <a:latin typeface="+mn-lt"/>
                <a:ea typeface="+mn-ea"/>
                <a:cs typeface="+mn-cs"/>
              </a:rPr>
              <a:t>scrapped</a:t>
            </a:r>
            <a:r>
              <a:rPr lang="en-US" sz="1200" kern="1200" dirty="0" smtClean="0">
                <a:solidFill>
                  <a:schemeClr val="tx1"/>
                </a:solidFill>
                <a:latin typeface="+mn-lt"/>
                <a:ea typeface="+mn-ea"/>
                <a:cs typeface="+mn-cs"/>
              </a:rPr>
              <a:t>, the system changes the stage of the pack to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The system changes the stage of scrapped serialized items to Consumed.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Specify the serial ID to be scrapped. The pack or item serial that you enter must be active or aggregated on an active master pack.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enter an item serial ID, the system scraps the specified item. When </a:t>
            </a:r>
            <a:r>
              <a:rPr lang="en-US" sz="1200" kern="1200" dirty="0" smtClean="0">
                <a:solidFill>
                  <a:schemeClr val="tx1"/>
                </a:solidFill>
                <a:latin typeface="+mn-lt"/>
                <a:ea typeface="+mn-ea"/>
                <a:cs typeface="+mn-cs"/>
              </a:rPr>
              <a:t>the item is </a:t>
            </a:r>
            <a:r>
              <a:rPr lang="en-US" sz="1200" kern="1200" dirty="0" smtClean="0">
                <a:solidFill>
                  <a:schemeClr val="tx1"/>
                </a:solidFill>
                <a:latin typeface="+mn-lt"/>
                <a:ea typeface="+mn-ea"/>
                <a:cs typeface="+mn-cs"/>
              </a:rPr>
              <a:t>aggregated on an active master pack, the system removes the item automatically.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you scrap a non-serialized item that is contained in a unit pack, you are required to enter a scrap quantity in the Inventory Data frame.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you leave the Serial field blank, you can enter non-serialized loose items to scrap. The system displays the Inventory Data frame for you to enter the item number, scrap quantity, site, location, lot/serial, and reference.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When you enter an assembly pack serial ID, the system scraps the whole pack. When </a:t>
            </a:r>
            <a:r>
              <a:rPr lang="en-US" sz="1200" kern="1200" dirty="0" smtClean="0">
                <a:solidFill>
                  <a:schemeClr val="tx1"/>
                </a:solidFill>
                <a:latin typeface="+mn-lt"/>
                <a:ea typeface="+mn-ea"/>
                <a:cs typeface="+mn-cs"/>
              </a:rPr>
              <a:t>the pack is </a:t>
            </a:r>
            <a:r>
              <a:rPr lang="en-US" sz="1200" kern="1200" dirty="0" smtClean="0">
                <a:solidFill>
                  <a:schemeClr val="tx1"/>
                </a:solidFill>
                <a:latin typeface="+mn-lt"/>
                <a:ea typeface="+mn-ea"/>
                <a:cs typeface="+mn-cs"/>
              </a:rPr>
              <a:t>aggregated on an active master pack, the system removes the pack automatically. When multiple items are included in the pack, the system scraps all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you enter a serial ID of a unit pack that contains serialized items, the system scraps all items in the pack and removes the pack automatically.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Transfer (3.17.7) to transfer inventory by scanning serial IDs for either the unit pack or assembly pack.</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Use Pack Transfer with L/S Change (3.17.8) to transfer unit packs or assembly packs by scanning serial ID with lot change. You can only transfer single-item, single-lot packs with this program. </a:t>
            </a:r>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f</a:t>
            </a:r>
            <a:r>
              <a:rPr lang="en-US" sz="1200" kern="1200" dirty="0" smtClean="0">
                <a:solidFill>
                  <a:schemeClr val="tx1"/>
                </a:solidFill>
                <a:latin typeface="+mn-lt"/>
                <a:ea typeface="+mn-ea"/>
                <a:cs typeface="+mn-cs"/>
              </a:rPr>
              <a:t>ields </a:t>
            </a:r>
            <a:r>
              <a:rPr lang="en-US" sz="1200" kern="1200" dirty="0" smtClean="0">
                <a:solidFill>
                  <a:schemeClr val="tx1"/>
                </a:solidFill>
                <a:latin typeface="+mn-lt"/>
                <a:ea typeface="+mn-ea"/>
                <a:cs typeface="+mn-cs"/>
              </a:rPr>
              <a:t>are similar to Pack Transfer, except that you also specify the lot/serial number for the transfer and the reference number.</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Use Pack Transfer–Multi Pack (3.17.9) to select a range of inventory detail records to transfer. The system transfers the packs with master serial IDs in the selected range.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scan the master pack serial ID to move the whole pack. The system generates both inventory transactions and serial transactions.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the serial ID for this pack transfer. If you enter the serial ID of an aggregated pack whose direct parent is a master pack, the system displays a warning and prompts you to remove it.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Stage Change (3.17.10) to change the stage of packs between inactive stages. Inactive stages include the Booked, New, Pending, Consumed,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Unused, and Inv Adjusted stages.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cannot change the stage code to Consumed, Active, Picked, or Pending in this program. The system records the serial history.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Enter the serial ID to be changed. Make sure that the entered pack or item serial is inactive. The system displays inventory information in the Inventory Data frame. The system also displays linked order information in the Order Information frame.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Serial Delete/Archive (3.17.23) to delete or archive serial master and serial history</a:t>
            </a:r>
            <a:r>
              <a:rPr lang="en-US" sz="1200" kern="1200" smtClean="0">
                <a:solidFill>
                  <a:schemeClr val="tx1"/>
                </a:solidFill>
                <a:latin typeface="+mn-lt"/>
                <a:ea typeface="+mn-ea"/>
                <a:cs typeface="+mn-cs"/>
              </a:rPr>
              <a:t>. </a:t>
            </a:r>
            <a:r>
              <a:rPr lang="en-US" sz="1200" kern="1200" smtClean="0">
                <a:solidFill>
                  <a:schemeClr val="tx1"/>
                </a:solidFill>
                <a:latin typeface="+mn-lt"/>
                <a:ea typeface="+mn-ea"/>
                <a:cs typeface="+mn-cs"/>
              </a:rPr>
              <a:t>The </a:t>
            </a:r>
            <a:r>
              <a:rPr lang="en-US" sz="1200" kern="1200" dirty="0" smtClean="0">
                <a:solidFill>
                  <a:schemeClr val="tx1"/>
                </a:solidFill>
                <a:latin typeface="+mn-lt"/>
                <a:ea typeface="+mn-ea"/>
                <a:cs typeface="+mn-cs"/>
              </a:rPr>
              <a:t>allowed stages include: Consumed, </a:t>
            </a:r>
            <a:r>
              <a:rPr lang="en-US" sz="1200" kern="1200" dirty="0" err="1" smtClean="0">
                <a:solidFill>
                  <a:schemeClr val="tx1"/>
                </a:solidFill>
                <a:latin typeface="+mn-lt"/>
                <a:ea typeface="+mn-ea"/>
                <a:cs typeface="+mn-cs"/>
              </a:rPr>
              <a:t>Decommed</a:t>
            </a:r>
            <a:r>
              <a:rPr lang="en-US" sz="1200" kern="1200" dirty="0" smtClean="0">
                <a:solidFill>
                  <a:schemeClr val="tx1"/>
                </a:solidFill>
                <a:latin typeface="+mn-lt"/>
                <a:ea typeface="+mn-ea"/>
                <a:cs typeface="+mn-cs"/>
              </a:rPr>
              <a:t>, and Unused.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Pack Create by Pack Code (3.17.2) to create packs and print labels:</a:t>
            </a:r>
          </a:p>
          <a:p>
            <a:pPr marL="182880" indent="-182880">
              <a:buFont typeface="Arial" pitchFamily="34" charset="0"/>
              <a:buChar char="•"/>
            </a:pPr>
            <a:r>
              <a:rPr lang="en-US" sz="1200" kern="1200" baseline="0" dirty="0" smtClean="0">
                <a:solidFill>
                  <a:schemeClr val="tx1"/>
                </a:solidFill>
                <a:latin typeface="+mn-lt"/>
                <a:ea typeface="+mn-ea"/>
                <a:cs typeface="+mn-cs"/>
              </a:rPr>
              <a:t>Before inventory is received (inbound, work order)</a:t>
            </a:r>
          </a:p>
          <a:p>
            <a:pPr marL="182880" indent="-182880">
              <a:buFont typeface="Arial" pitchFamily="34" charset="0"/>
              <a:buChar char="•"/>
            </a:pPr>
            <a:r>
              <a:rPr lang="en-US" sz="1200" kern="1200" baseline="0" dirty="0" smtClean="0">
                <a:solidFill>
                  <a:schemeClr val="tx1"/>
                </a:solidFill>
                <a:latin typeface="+mn-lt"/>
                <a:ea typeface="+mn-ea"/>
                <a:cs typeface="+mn-cs"/>
              </a:rPr>
              <a:t>Outbound during packaging</a:t>
            </a:r>
          </a:p>
          <a:p>
            <a:pPr marL="182880" indent="-182880">
              <a:buFont typeface="Arial" pitchFamily="34" charset="0"/>
              <a:buChar char="•"/>
            </a:pPr>
            <a:r>
              <a:rPr lang="en-US" sz="1200" kern="1200" baseline="0" dirty="0" smtClean="0">
                <a:solidFill>
                  <a:schemeClr val="tx1"/>
                </a:solidFill>
                <a:latin typeface="+mn-lt"/>
                <a:ea typeface="+mn-ea"/>
                <a:cs typeface="+mn-cs"/>
              </a:rPr>
              <a:t>In the warehouse for serialized packaging units</a:t>
            </a:r>
          </a:p>
          <a:p>
            <a:pPr marL="182880" indent="-182880">
              <a:buFont typeface="Arial" pitchFamily="34" charset="0"/>
              <a:buChar char="•"/>
            </a:pP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Pack Create by Pack Code lets you define labels to be printed based on pack code and the number of packs.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also define the labels to be printed for items, lot/serial, or reference quantities. The system automatically selects serial ID numbers, stages the created serial master records as new, and optionally prints labels.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Pack Create by Pack Structure (3.17.1) to create packs and print labels:</a:t>
            </a:r>
          </a:p>
          <a:p>
            <a:pPr marL="182880" indent="-182880">
              <a:buFont typeface="Arial" pitchFamily="34" charset="0"/>
              <a:buChar char="•"/>
            </a:pPr>
            <a:r>
              <a:rPr lang="en-US" sz="1200" kern="1200" baseline="0" dirty="0" smtClean="0">
                <a:solidFill>
                  <a:schemeClr val="tx1"/>
                </a:solidFill>
                <a:latin typeface="+mn-lt"/>
                <a:ea typeface="+mn-ea"/>
                <a:cs typeface="+mn-cs"/>
              </a:rPr>
              <a:t>Before inventory is received (inbound, work order)</a:t>
            </a:r>
          </a:p>
          <a:p>
            <a:pPr marL="182880" indent="-182880">
              <a:buFont typeface="Arial" pitchFamily="34" charset="0"/>
              <a:buChar char="•"/>
            </a:pPr>
            <a:r>
              <a:rPr lang="en-US" sz="1200" kern="1200" baseline="0" dirty="0" smtClean="0">
                <a:solidFill>
                  <a:schemeClr val="tx1"/>
                </a:solidFill>
                <a:latin typeface="+mn-lt"/>
                <a:ea typeface="+mn-ea"/>
                <a:cs typeface="+mn-cs"/>
              </a:rPr>
              <a:t>Outbound during packaging</a:t>
            </a:r>
          </a:p>
          <a:p>
            <a:pPr marL="182880" indent="-182880">
              <a:buFont typeface="Arial" pitchFamily="34" charset="0"/>
              <a:buChar char="•"/>
            </a:pPr>
            <a:r>
              <a:rPr lang="en-US" sz="1200" kern="1200" baseline="0" dirty="0" smtClean="0">
                <a:solidFill>
                  <a:schemeClr val="tx1"/>
                </a:solidFill>
                <a:latin typeface="+mn-lt"/>
                <a:ea typeface="+mn-ea"/>
                <a:cs typeface="+mn-cs"/>
              </a:rPr>
              <a:t>In the warehouse for serialized packaging units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Pack Create by Pack Structure lets you generate packs or labels, or both, for all packaging levels at once as defined in the packaging structure. </a:t>
            </a:r>
            <a:r>
              <a:rPr lang="en-US" sz="1200" kern="1200" dirty="0" smtClean="0">
                <a:solidFill>
                  <a:schemeClr val="tx1"/>
                </a:solidFill>
                <a:latin typeface="+mn-lt"/>
                <a:ea typeface="+mn-ea"/>
                <a:cs typeface="+mn-cs"/>
              </a:rPr>
              <a:t>This function </a:t>
            </a:r>
            <a:r>
              <a:rPr lang="en-US" sz="1200" kern="1200" baseline="0" dirty="0" smtClean="0">
                <a:solidFill>
                  <a:schemeClr val="tx1"/>
                </a:solidFill>
                <a:latin typeface="+mn-lt"/>
                <a:ea typeface="+mn-ea"/>
                <a:cs typeface="+mn-cs"/>
              </a:rPr>
              <a:t>also </a:t>
            </a:r>
            <a:r>
              <a:rPr lang="en-US" sz="1200" kern="1200" baseline="0" dirty="0" smtClean="0">
                <a:solidFill>
                  <a:schemeClr val="tx1"/>
                </a:solidFill>
                <a:latin typeface="+mn-lt"/>
                <a:ea typeface="+mn-ea"/>
                <a:cs typeface="+mn-cs"/>
              </a:rPr>
              <a:t>lets you change the pack content defined in the pack structure.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also define the labels to be printed for items, lot/serial, or reference quantities. The system automatically selects serial ID numbers, stages the created serial master records as New, and optionally prints labels.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Pack Build (3.17.3) to load inventory into a unit pack or </a:t>
            </a:r>
            <a:r>
              <a:rPr lang="en-US" sz="1200" kern="1200" dirty="0" smtClean="0">
                <a:solidFill>
                  <a:schemeClr val="tx1"/>
                </a:solidFill>
                <a:latin typeface="+mn-lt"/>
                <a:ea typeface="+mn-ea"/>
                <a:cs typeface="+mn-cs"/>
              </a:rPr>
              <a:t>to add </a:t>
            </a:r>
            <a:r>
              <a:rPr lang="en-US" sz="1200" kern="1200" dirty="0" smtClean="0">
                <a:solidFill>
                  <a:schemeClr val="tx1"/>
                </a:solidFill>
                <a:latin typeface="+mn-lt"/>
                <a:ea typeface="+mn-ea"/>
                <a:cs typeface="+mn-cs"/>
              </a:rPr>
              <a:t>lower-level packs on an assembly pack. You can build packs from the master pack. Pack Build supports both unit pack and assembly pack building.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load inventory in a new unit pack or in an existing unit pack. You can add lower-level packs to a new assembly pack or to an existing assembly pack. The system assumes that inventory is always available in stock, but not serialized. If the situation is otherwise, you must use Pack Receipts.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system builds only one level pack each time. If the existing assembly pack links to a specific sales order and booking serial IDs exist for the sales order, the system verifies that all lower-level packs to be built on it are for the same sales order. All newly created serial IDs for this master pack are picked from booking IDs for that sales order.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omments" Target="../comments/comment8.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comments" Target="../comments/comment11.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omments" Target="../comments/comment5.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Packaging Inventory Transactions</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r>
              <a:rPr lang="en-US" dirty="0" smtClean="0"/>
              <a:t>Build inventory into a unit pack</a:t>
            </a:r>
          </a:p>
          <a:p>
            <a:pPr lvl="1"/>
            <a:r>
              <a:rPr lang="en-US" dirty="0" smtClean="0"/>
              <a:t>Increase Qty in Pack after pack building</a:t>
            </a:r>
          </a:p>
          <a:p>
            <a:pPr lvl="1"/>
            <a:r>
              <a:rPr lang="en-US" dirty="0" smtClean="0"/>
              <a:t>Stage is “Active” after pack building</a:t>
            </a:r>
          </a:p>
          <a:p>
            <a:pPr lvl="1"/>
            <a:r>
              <a:rPr lang="en-US" dirty="0" smtClean="0"/>
              <a:t>Consume package materials</a:t>
            </a:r>
            <a:endParaRPr lang="en-US" dirty="0"/>
          </a:p>
        </p:txBody>
      </p:sp>
      <p:sp>
        <p:nvSpPr>
          <p:cNvPr id="4" name="Title 3"/>
          <p:cNvSpPr>
            <a:spLocks noGrp="1"/>
          </p:cNvSpPr>
          <p:nvPr>
            <p:ph type="title"/>
          </p:nvPr>
        </p:nvSpPr>
        <p:spPr/>
        <p:txBody>
          <a:bodyPr>
            <a:normAutofit/>
          </a:bodyPr>
          <a:lstStyle/>
          <a:p>
            <a:r>
              <a:rPr lang="en-US" dirty="0" smtClean="0"/>
              <a:t>Pack Build</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4098" name="Picture 2" descr="C:\Users\xcm\AppData\Local\Temp\SNAGHTMLf76423.PNG"/>
          <p:cNvPicPr>
            <a:picLocks noChangeAspect="1" noChangeArrowheads="1"/>
          </p:cNvPicPr>
          <p:nvPr/>
        </p:nvPicPr>
        <p:blipFill>
          <a:blip r:embed="rId3"/>
          <a:srcRect/>
          <a:stretch>
            <a:fillRect/>
          </a:stretch>
        </p:blipFill>
        <p:spPr bwMode="auto">
          <a:xfrm>
            <a:off x="457200" y="3221754"/>
            <a:ext cx="6638925" cy="3238501"/>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normAutofit/>
          </a:bodyPr>
          <a:lstStyle/>
          <a:p>
            <a:r>
              <a:rPr lang="en-US" smtClean="0"/>
              <a:t>Pack Build</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3076" name="Picture 4" descr="C:\Users\xcm\AppData\Local\Temp\SNAGHTMLfbcab2.PNG"/>
          <p:cNvPicPr>
            <a:picLocks noChangeAspect="1" noChangeArrowheads="1"/>
          </p:cNvPicPr>
          <p:nvPr/>
        </p:nvPicPr>
        <p:blipFill>
          <a:blip r:embed="rId3"/>
          <a:srcRect/>
          <a:stretch>
            <a:fillRect/>
          </a:stretch>
        </p:blipFill>
        <p:spPr bwMode="auto">
          <a:xfrm>
            <a:off x="261954" y="1778121"/>
            <a:ext cx="8794286" cy="3990000"/>
          </a:xfrm>
          <a:prstGeom prst="rect">
            <a:avLst/>
          </a:prstGeom>
          <a:noFill/>
        </p:spPr>
      </p:pic>
      <p:sp>
        <p:nvSpPr>
          <p:cNvPr id="8" name="Rectangle 7"/>
          <p:cNvSpPr/>
          <p:nvPr/>
        </p:nvSpPr>
        <p:spPr>
          <a:xfrm>
            <a:off x="7019352" y="2602523"/>
            <a:ext cx="835269" cy="48357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lstStyle/>
          <a:p>
            <a:r>
              <a:rPr lang="en-US" sz="2400" dirty="0" smtClean="0"/>
              <a:t>Build packs into an assembly pack</a:t>
            </a:r>
          </a:p>
          <a:p>
            <a:pPr lvl="1"/>
            <a:r>
              <a:rPr lang="en-US" sz="2000" dirty="0" smtClean="0"/>
              <a:t>Number of Child Packs and Total Inventory in Pack fields are increased</a:t>
            </a:r>
          </a:p>
          <a:p>
            <a:pPr lvl="1"/>
            <a:r>
              <a:rPr lang="en-US" sz="2000" dirty="0" smtClean="0"/>
              <a:t>Master pack stage is Active after pack building</a:t>
            </a:r>
          </a:p>
          <a:p>
            <a:pPr lvl="1"/>
            <a:r>
              <a:rPr lang="en-US" sz="2000" dirty="0" smtClean="0"/>
              <a:t>Child pack stage becomes Aggregated</a:t>
            </a:r>
          </a:p>
          <a:p>
            <a:pPr lvl="1"/>
            <a:r>
              <a:rPr lang="en-US" sz="2000" dirty="0" smtClean="0"/>
              <a:t>Consume package materials </a:t>
            </a:r>
          </a:p>
          <a:p>
            <a:endParaRPr lang="en-US" dirty="0"/>
          </a:p>
        </p:txBody>
      </p:sp>
      <p:sp>
        <p:nvSpPr>
          <p:cNvPr id="4" name="Title 3"/>
          <p:cNvSpPr>
            <a:spLocks noGrp="1"/>
          </p:cNvSpPr>
          <p:nvPr>
            <p:ph type="title"/>
          </p:nvPr>
        </p:nvSpPr>
        <p:spPr/>
        <p:txBody>
          <a:bodyPr>
            <a:normAutofit/>
          </a:bodyPr>
          <a:lstStyle/>
          <a:p>
            <a:r>
              <a:rPr lang="en-US" dirty="0" smtClean="0"/>
              <a:t>Pack Build</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2050" name="Picture 2" descr="C:\Users\xcm\AppData\Local\Temp\SNAGHTML105431c.PNG"/>
          <p:cNvPicPr>
            <a:picLocks noChangeAspect="1" noChangeArrowheads="1"/>
          </p:cNvPicPr>
          <p:nvPr/>
        </p:nvPicPr>
        <p:blipFill>
          <a:blip r:embed="rId3"/>
          <a:srcRect/>
          <a:stretch>
            <a:fillRect/>
          </a:stretch>
        </p:blipFill>
        <p:spPr bwMode="auto">
          <a:xfrm>
            <a:off x="674321" y="3511166"/>
            <a:ext cx="6734175" cy="30194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Users\xcm\AppData\Local\Temp\SNAGHTML108d52e.PNG"/>
          <p:cNvPicPr>
            <a:picLocks noChangeAspect="1" noChangeArrowheads="1"/>
          </p:cNvPicPr>
          <p:nvPr/>
        </p:nvPicPr>
        <p:blipFill>
          <a:blip r:embed="rId3"/>
          <a:srcRect/>
          <a:stretch>
            <a:fillRect/>
          </a:stretch>
        </p:blipFill>
        <p:spPr bwMode="auto">
          <a:xfrm>
            <a:off x="235067" y="1386518"/>
            <a:ext cx="8812381" cy="4921905"/>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normAutofit/>
          </a:bodyPr>
          <a:lstStyle/>
          <a:p>
            <a:r>
              <a:rPr lang="en-US" smtClean="0"/>
              <a:t>Pack Build</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
        <p:nvSpPr>
          <p:cNvPr id="8" name="Rectangle 7"/>
          <p:cNvSpPr/>
          <p:nvPr/>
        </p:nvSpPr>
        <p:spPr>
          <a:xfrm>
            <a:off x="7019352" y="2224454"/>
            <a:ext cx="835269" cy="483577"/>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Pack Commission</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p>
        </p:txBody>
      </p:sp>
      <p:pic>
        <p:nvPicPr>
          <p:cNvPr id="2050" name="Picture 2" descr="C:\Users\xcm\AppData\Local\Temp\SNAGHTML4a43b5.PNG"/>
          <p:cNvPicPr>
            <a:picLocks noChangeAspect="1" noChangeArrowheads="1"/>
          </p:cNvPicPr>
          <p:nvPr/>
        </p:nvPicPr>
        <p:blipFill>
          <a:blip r:embed="rId3"/>
          <a:srcRect/>
          <a:stretch>
            <a:fillRect/>
          </a:stretch>
        </p:blipFill>
        <p:spPr bwMode="auto">
          <a:xfrm>
            <a:off x="457200" y="1316182"/>
            <a:ext cx="6076950" cy="4210050"/>
          </a:xfrm>
          <a:prstGeom prst="rect">
            <a:avLst/>
          </a:prstGeom>
          <a:noFill/>
        </p:spPr>
      </p:pic>
      <p:pic>
        <p:nvPicPr>
          <p:cNvPr id="2052" name="Picture 4" descr="C:\Users\xcm\AppData\Local\Temp\SNAGHTML4a736c.PNG"/>
          <p:cNvPicPr>
            <a:picLocks noChangeAspect="1" noChangeArrowheads="1"/>
          </p:cNvPicPr>
          <p:nvPr/>
        </p:nvPicPr>
        <p:blipFill>
          <a:blip r:embed="rId4"/>
          <a:srcRect/>
          <a:stretch>
            <a:fillRect/>
          </a:stretch>
        </p:blipFill>
        <p:spPr bwMode="auto">
          <a:xfrm>
            <a:off x="2138754" y="4554007"/>
            <a:ext cx="6705600" cy="176212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Pack Split</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p>
        </p:txBody>
      </p:sp>
      <p:pic>
        <p:nvPicPr>
          <p:cNvPr id="4100" name="Picture 4" descr="C:\Users\xcm\AppData\Local\Temp\SNAGHTML684c4d.PNG"/>
          <p:cNvPicPr>
            <a:picLocks noChangeAspect="1" noChangeArrowheads="1"/>
          </p:cNvPicPr>
          <p:nvPr/>
        </p:nvPicPr>
        <p:blipFill>
          <a:blip r:embed="rId3"/>
          <a:srcRect/>
          <a:stretch>
            <a:fillRect/>
          </a:stretch>
        </p:blipFill>
        <p:spPr bwMode="auto">
          <a:xfrm>
            <a:off x="426590" y="1316182"/>
            <a:ext cx="6496050" cy="49434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Pack Merge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p>
        </p:txBody>
      </p:sp>
      <p:pic>
        <p:nvPicPr>
          <p:cNvPr id="5122" name="Picture 2" descr="C:\Users\xcm\AppData\Local\Temp\SNAGHTML73a90c.PNG"/>
          <p:cNvPicPr>
            <a:picLocks noChangeAspect="1" noChangeArrowheads="1"/>
          </p:cNvPicPr>
          <p:nvPr/>
        </p:nvPicPr>
        <p:blipFill>
          <a:blip r:embed="rId3"/>
          <a:srcRect/>
          <a:stretch>
            <a:fillRect/>
          </a:stretch>
        </p:blipFill>
        <p:spPr bwMode="auto">
          <a:xfrm>
            <a:off x="457200" y="1316182"/>
            <a:ext cx="6638925" cy="372427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a:xfrm>
            <a:off x="457200" y="1316182"/>
            <a:ext cx="8599040" cy="4999951"/>
          </a:xfrm>
        </p:spPr>
        <p:txBody>
          <a:bodyPr/>
          <a:lstStyle/>
          <a:p>
            <a:r>
              <a:rPr lang="en-US" dirty="0" smtClean="0"/>
              <a:t>Remove inventory from a unit pack</a:t>
            </a:r>
          </a:p>
          <a:p>
            <a:pPr lvl="1"/>
            <a:r>
              <a:rPr lang="en-US" dirty="0" smtClean="0"/>
              <a:t>Decrease Qty in Pack </a:t>
            </a:r>
          </a:p>
          <a:p>
            <a:pPr lvl="1"/>
            <a:r>
              <a:rPr lang="en-US" dirty="0" smtClean="0"/>
              <a:t>Stage becomes </a:t>
            </a:r>
            <a:r>
              <a:rPr lang="en-US" dirty="0" err="1" smtClean="0"/>
              <a:t>Decommed</a:t>
            </a:r>
            <a:r>
              <a:rPr lang="en-US" dirty="0" smtClean="0"/>
              <a:t> if the pack is empty</a:t>
            </a:r>
          </a:p>
          <a:p>
            <a:endParaRPr lang="en-US" dirty="0"/>
          </a:p>
        </p:txBody>
      </p:sp>
      <p:sp>
        <p:nvSpPr>
          <p:cNvPr id="4" name="Title 3"/>
          <p:cNvSpPr>
            <a:spLocks noGrp="1"/>
          </p:cNvSpPr>
          <p:nvPr>
            <p:ph type="title"/>
          </p:nvPr>
        </p:nvSpPr>
        <p:spPr/>
        <p:txBody>
          <a:bodyPr/>
          <a:lstStyle/>
          <a:p>
            <a:r>
              <a:rPr lang="en-US" dirty="0" smtClean="0"/>
              <a:t>Pack Remove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35842" name="Picture 2" descr="C:\Users\xcm\AppData\Local\Temp\SNAGHTML12316ef.PNG"/>
          <p:cNvPicPr>
            <a:picLocks noChangeAspect="1" noChangeArrowheads="1"/>
          </p:cNvPicPr>
          <p:nvPr/>
        </p:nvPicPr>
        <p:blipFill>
          <a:blip r:embed="rId3"/>
          <a:srcRect/>
          <a:stretch>
            <a:fillRect/>
          </a:stretch>
        </p:blipFill>
        <p:spPr bwMode="auto">
          <a:xfrm>
            <a:off x="624248" y="2925750"/>
            <a:ext cx="6829425" cy="34290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a:xfrm>
            <a:off x="533400" y="1316182"/>
            <a:ext cx="8229600" cy="4999951"/>
          </a:xfrm>
        </p:spPr>
        <p:txBody>
          <a:bodyPr/>
          <a:lstStyle/>
          <a:p>
            <a:endParaRPr lang="en-US"/>
          </a:p>
        </p:txBody>
      </p:sp>
      <p:sp>
        <p:nvSpPr>
          <p:cNvPr id="4" name="Title 3"/>
          <p:cNvSpPr>
            <a:spLocks noGrp="1"/>
          </p:cNvSpPr>
          <p:nvPr>
            <p:ph type="title"/>
          </p:nvPr>
        </p:nvSpPr>
        <p:spPr/>
        <p:txBody>
          <a:bodyPr/>
          <a:lstStyle/>
          <a:p>
            <a:r>
              <a:rPr lang="en-US" smtClean="0"/>
              <a:t>Pack Remove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34818" name="Picture 2" descr="C:\Users\xcm\AppData\Local\Temp\SNAGHTML1219986.PNG"/>
          <p:cNvPicPr>
            <a:picLocks noChangeAspect="1" noChangeArrowheads="1"/>
          </p:cNvPicPr>
          <p:nvPr/>
        </p:nvPicPr>
        <p:blipFill>
          <a:blip r:embed="rId3"/>
          <a:srcRect/>
          <a:stretch>
            <a:fillRect/>
          </a:stretch>
        </p:blipFill>
        <p:spPr bwMode="auto">
          <a:xfrm>
            <a:off x="231775" y="1324974"/>
            <a:ext cx="8821429" cy="2669048"/>
          </a:xfrm>
          <a:prstGeom prst="rect">
            <a:avLst/>
          </a:prstGeom>
          <a:noFill/>
        </p:spPr>
      </p:pic>
      <p:pic>
        <p:nvPicPr>
          <p:cNvPr id="34822" name="Picture 6" descr="C:\Users\xcm\AppData\Local\Temp\SNAGHTML126c602.PNG"/>
          <p:cNvPicPr>
            <a:picLocks noChangeAspect="1" noChangeArrowheads="1"/>
          </p:cNvPicPr>
          <p:nvPr/>
        </p:nvPicPr>
        <p:blipFill>
          <a:blip r:embed="rId4"/>
          <a:srcRect/>
          <a:stretch>
            <a:fillRect/>
          </a:stretch>
        </p:blipFill>
        <p:spPr bwMode="auto">
          <a:xfrm>
            <a:off x="231775" y="3994022"/>
            <a:ext cx="8821429" cy="2334286"/>
          </a:xfrm>
          <a:prstGeom prst="rect">
            <a:avLst/>
          </a:prstGeom>
          <a:noFill/>
        </p:spPr>
      </p:pic>
      <p:sp>
        <p:nvSpPr>
          <p:cNvPr id="9" name="Flowchart: Process 8"/>
          <p:cNvSpPr/>
          <p:nvPr/>
        </p:nvSpPr>
        <p:spPr>
          <a:xfrm>
            <a:off x="7893294" y="2166571"/>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7902819" y="4837805"/>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8"/>
          <p:cNvCxnSpPr>
            <a:stCxn id="9" idx="3"/>
            <a:endCxn id="10" idx="3"/>
          </p:cNvCxnSpPr>
          <p:nvPr/>
        </p:nvCxnSpPr>
        <p:spPr>
          <a:xfrm>
            <a:off x="8562975" y="2367044"/>
            <a:ext cx="9525" cy="2671234"/>
          </a:xfrm>
          <a:prstGeom prst="bentConnector3">
            <a:avLst>
              <a:gd name="adj1" fmla="val 25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lowchart: Process 11"/>
          <p:cNvSpPr/>
          <p:nvPr/>
        </p:nvSpPr>
        <p:spPr>
          <a:xfrm>
            <a:off x="7338135" y="2969419"/>
            <a:ext cx="1353313"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Process 12"/>
          <p:cNvSpPr/>
          <p:nvPr/>
        </p:nvSpPr>
        <p:spPr>
          <a:xfrm>
            <a:off x="7325435" y="5642817"/>
            <a:ext cx="1353313"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a:stCxn id="12" idx="1"/>
            <a:endCxn id="13" idx="1"/>
          </p:cNvCxnSpPr>
          <p:nvPr/>
        </p:nvCxnSpPr>
        <p:spPr>
          <a:xfrm rot="10800000" flipV="1">
            <a:off x="7325435" y="3059624"/>
            <a:ext cx="12700" cy="2675242"/>
          </a:xfrm>
          <a:prstGeom prst="bentConnector3">
            <a:avLst>
              <a:gd name="adj1" fmla="val 19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r>
              <a:rPr lang="en-US" sz="2400" dirty="0" smtClean="0"/>
              <a:t>Remove pack from an assembly pack</a:t>
            </a:r>
          </a:p>
          <a:p>
            <a:pPr lvl="1"/>
            <a:r>
              <a:rPr lang="en-US" sz="2000" dirty="0" smtClean="0"/>
              <a:t>Decrease Qty in Pack </a:t>
            </a:r>
          </a:p>
          <a:p>
            <a:pPr lvl="1"/>
            <a:r>
              <a:rPr lang="en-US" sz="2000" dirty="0" smtClean="0"/>
              <a:t>Assembly pack becomes </a:t>
            </a:r>
            <a:r>
              <a:rPr lang="en-US" sz="2000" dirty="0" err="1" smtClean="0"/>
              <a:t>Decommed</a:t>
            </a:r>
            <a:r>
              <a:rPr lang="en-US" sz="2000" dirty="0" smtClean="0"/>
              <a:t> if it is empty</a:t>
            </a:r>
          </a:p>
          <a:p>
            <a:pPr lvl="1"/>
            <a:r>
              <a:rPr lang="en-US" sz="2000" dirty="0" smtClean="0"/>
              <a:t>Child pack becomes Active</a:t>
            </a:r>
          </a:p>
          <a:p>
            <a:endParaRPr lang="en-US" dirty="0"/>
          </a:p>
        </p:txBody>
      </p:sp>
      <p:sp>
        <p:nvSpPr>
          <p:cNvPr id="4" name="Title 3"/>
          <p:cNvSpPr>
            <a:spLocks noGrp="1"/>
          </p:cNvSpPr>
          <p:nvPr>
            <p:ph type="title"/>
          </p:nvPr>
        </p:nvSpPr>
        <p:spPr/>
        <p:txBody>
          <a:bodyPr/>
          <a:lstStyle/>
          <a:p>
            <a:r>
              <a:rPr lang="en-US" smtClean="0"/>
              <a:t>Pack Remove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33794" name="Picture 2" descr="C:\Users\xcm\AppData\Local\Temp\SNAGHTML14d7a92.PNG"/>
          <p:cNvPicPr>
            <a:picLocks noChangeAspect="1" noChangeArrowheads="1"/>
          </p:cNvPicPr>
          <p:nvPr/>
        </p:nvPicPr>
        <p:blipFill>
          <a:blip r:embed="rId3"/>
          <a:srcRect/>
          <a:stretch>
            <a:fillRect/>
          </a:stretch>
        </p:blipFill>
        <p:spPr bwMode="auto">
          <a:xfrm>
            <a:off x="657225" y="3059829"/>
            <a:ext cx="7172325" cy="321945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Serialization in QAD Enterprise Applications</a:t>
            </a:r>
          </a:p>
          <a:p>
            <a:r>
              <a:rPr lang="en-US" b="1"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Packaging Inventory Transactions</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Remove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32770" name="Picture 2" descr="C:\Users\xcm\AppData\Local\Temp\SNAGHTML149ddb7.PNG"/>
          <p:cNvPicPr>
            <a:picLocks noChangeAspect="1" noChangeArrowheads="1"/>
          </p:cNvPicPr>
          <p:nvPr/>
        </p:nvPicPr>
        <p:blipFill>
          <a:blip r:embed="rId3"/>
          <a:srcRect t="23965"/>
          <a:stretch>
            <a:fillRect/>
          </a:stretch>
        </p:blipFill>
        <p:spPr bwMode="auto">
          <a:xfrm>
            <a:off x="155576" y="1304925"/>
            <a:ext cx="8812381" cy="2593534"/>
          </a:xfrm>
          <a:prstGeom prst="rect">
            <a:avLst/>
          </a:prstGeom>
          <a:noFill/>
        </p:spPr>
      </p:pic>
      <p:pic>
        <p:nvPicPr>
          <p:cNvPr id="32772" name="Picture 4" descr="C:\Users\xcm\AppData\Local\Temp\SNAGHTML1509a71.PNG"/>
          <p:cNvPicPr>
            <a:picLocks noChangeAspect="1" noChangeArrowheads="1"/>
          </p:cNvPicPr>
          <p:nvPr/>
        </p:nvPicPr>
        <p:blipFill>
          <a:blip r:embed="rId4"/>
          <a:srcRect/>
          <a:stretch>
            <a:fillRect/>
          </a:stretch>
        </p:blipFill>
        <p:spPr bwMode="auto">
          <a:xfrm>
            <a:off x="155576" y="3855010"/>
            <a:ext cx="8821429" cy="3049048"/>
          </a:xfrm>
          <a:prstGeom prst="rect">
            <a:avLst/>
          </a:prstGeom>
          <a:noFill/>
        </p:spPr>
      </p:pic>
      <p:sp>
        <p:nvSpPr>
          <p:cNvPr id="14" name="Flowchart: Process 13"/>
          <p:cNvSpPr/>
          <p:nvPr/>
        </p:nvSpPr>
        <p:spPr>
          <a:xfrm>
            <a:off x="898016" y="2124075"/>
            <a:ext cx="7407783" cy="1238250"/>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lowchart: Process 14"/>
          <p:cNvSpPr/>
          <p:nvPr/>
        </p:nvSpPr>
        <p:spPr>
          <a:xfrm>
            <a:off x="727330" y="4629151"/>
            <a:ext cx="7593807" cy="1114424"/>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lowchart: Process 15"/>
          <p:cNvSpPr/>
          <p:nvPr/>
        </p:nvSpPr>
        <p:spPr>
          <a:xfrm>
            <a:off x="727330" y="6181639"/>
            <a:ext cx="7593807" cy="249937"/>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Arrow Connector 26"/>
          <p:cNvCxnSpPr>
            <a:stCxn id="14" idx="1"/>
            <a:endCxn id="15" idx="1"/>
          </p:cNvCxnSpPr>
          <p:nvPr/>
        </p:nvCxnSpPr>
        <p:spPr>
          <a:xfrm rot="10800000" flipV="1">
            <a:off x="727330" y="2743199"/>
            <a:ext cx="170686" cy="2443163"/>
          </a:xfrm>
          <a:prstGeom prst="bentConnector3">
            <a:avLst>
              <a:gd name="adj1" fmla="val 23393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30"/>
          <p:cNvCxnSpPr>
            <a:stCxn id="14" idx="1"/>
            <a:endCxn id="16" idx="1"/>
          </p:cNvCxnSpPr>
          <p:nvPr/>
        </p:nvCxnSpPr>
        <p:spPr>
          <a:xfrm rot="10800000" flipV="1">
            <a:off x="727330" y="2743200"/>
            <a:ext cx="170686" cy="3563408"/>
          </a:xfrm>
          <a:prstGeom prst="bentConnector3">
            <a:avLst>
              <a:gd name="adj1" fmla="val 23393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Pack Decommission</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101378" name="Picture 2" descr="C:\Users\xcm\AppData\Local\Temp\SNAGHTMLdda798.PNG"/>
          <p:cNvPicPr>
            <a:picLocks noChangeAspect="1" noChangeArrowheads="1"/>
          </p:cNvPicPr>
          <p:nvPr/>
        </p:nvPicPr>
        <p:blipFill>
          <a:blip r:embed="rId3"/>
          <a:srcRect/>
          <a:stretch>
            <a:fillRect/>
          </a:stretch>
        </p:blipFill>
        <p:spPr bwMode="auto">
          <a:xfrm>
            <a:off x="457200" y="1316182"/>
            <a:ext cx="8305800" cy="4114801"/>
          </a:xfrm>
          <a:prstGeom prst="rect">
            <a:avLst/>
          </a:prstGeom>
          <a:noFill/>
        </p:spPr>
      </p:pic>
      <p:pic>
        <p:nvPicPr>
          <p:cNvPr id="101380" name="Picture 4" descr="C:\Users\xcm\AppData\Local\Temp\SNAGHTMLddd58b.PNG"/>
          <p:cNvPicPr>
            <a:picLocks noChangeAspect="1" noChangeArrowheads="1"/>
          </p:cNvPicPr>
          <p:nvPr/>
        </p:nvPicPr>
        <p:blipFill>
          <a:blip r:embed="rId4"/>
          <a:srcRect/>
          <a:stretch>
            <a:fillRect/>
          </a:stretch>
        </p:blipFill>
        <p:spPr bwMode="auto">
          <a:xfrm>
            <a:off x="5674865" y="2980499"/>
            <a:ext cx="2495550" cy="107632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Repackage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p>
        </p:txBody>
      </p:sp>
      <p:pic>
        <p:nvPicPr>
          <p:cNvPr id="3074" name="Picture 2" descr="C:\Users\xcm\AppData\Local\Temp\SNAGHTML7e9500.PNG"/>
          <p:cNvPicPr>
            <a:picLocks noChangeAspect="1" noChangeArrowheads="1"/>
          </p:cNvPicPr>
          <p:nvPr/>
        </p:nvPicPr>
        <p:blipFill>
          <a:blip r:embed="rId3"/>
          <a:srcRect/>
          <a:stretch>
            <a:fillRect/>
          </a:stretch>
        </p:blipFill>
        <p:spPr bwMode="auto">
          <a:xfrm>
            <a:off x="457200" y="1316182"/>
            <a:ext cx="6981825" cy="49149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4" name="Title 3"/>
          <p:cNvSpPr>
            <a:spLocks noGrp="1"/>
          </p:cNvSpPr>
          <p:nvPr>
            <p:ph type="title"/>
          </p:nvPr>
        </p:nvSpPr>
        <p:spPr/>
        <p:txBody>
          <a:bodyPr/>
          <a:lstStyle/>
          <a:p>
            <a:r>
              <a:rPr lang="en-US" dirty="0" smtClean="0"/>
              <a:t>Inventory Transactions</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
        <p:nvSpPr>
          <p:cNvPr id="6" name="TextBox 5"/>
          <p:cNvSpPr txBox="1"/>
          <p:nvPr/>
        </p:nvSpPr>
        <p:spPr>
          <a:xfrm>
            <a:off x="3460216" y="1560308"/>
            <a:ext cx="2309247" cy="338554"/>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1600" dirty="0" smtClean="0">
                <a:latin typeface="Verdana" pitchFamily="34" charset="0"/>
                <a:ea typeface="宋体" charset="-122"/>
              </a:rPr>
              <a:t>Issue Unplanned</a:t>
            </a:r>
            <a:endParaRPr lang="en-US" altLang="zh-CN" sz="1600" dirty="0">
              <a:ea typeface="宋体" charset="-122"/>
            </a:endParaRPr>
          </a:p>
        </p:txBody>
      </p:sp>
      <p:sp>
        <p:nvSpPr>
          <p:cNvPr id="7" name="AutoShape 74"/>
          <p:cNvSpPr>
            <a:spLocks noChangeArrowheads="1"/>
          </p:cNvSpPr>
          <p:nvPr/>
        </p:nvSpPr>
        <p:spPr bwMode="auto">
          <a:xfrm>
            <a:off x="3258738" y="1975598"/>
            <a:ext cx="2665708" cy="1762012"/>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8" name="TextBox 7"/>
          <p:cNvSpPr txBox="1"/>
          <p:nvPr/>
        </p:nvSpPr>
        <p:spPr>
          <a:xfrm>
            <a:off x="428557" y="1557725"/>
            <a:ext cx="2309247" cy="338554"/>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1600" dirty="0" smtClean="0">
                <a:latin typeface="Verdana" pitchFamily="34" charset="0"/>
                <a:ea typeface="宋体" charset="-122"/>
              </a:rPr>
              <a:t>Receipt Unplanned</a:t>
            </a:r>
            <a:endParaRPr lang="en-US" altLang="zh-CN" sz="1600" dirty="0">
              <a:ea typeface="宋体" charset="-122"/>
            </a:endParaRPr>
          </a:p>
        </p:txBody>
      </p:sp>
      <p:sp>
        <p:nvSpPr>
          <p:cNvPr id="9" name="AutoShape 74"/>
          <p:cNvSpPr>
            <a:spLocks noChangeArrowheads="1"/>
          </p:cNvSpPr>
          <p:nvPr/>
        </p:nvSpPr>
        <p:spPr bwMode="auto">
          <a:xfrm>
            <a:off x="227079" y="1973015"/>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10" name="TextBox 9"/>
          <p:cNvSpPr txBox="1"/>
          <p:nvPr/>
        </p:nvSpPr>
        <p:spPr>
          <a:xfrm>
            <a:off x="6500902" y="1553054"/>
            <a:ext cx="2309247" cy="338554"/>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1600" dirty="0" smtClean="0">
                <a:latin typeface="Verdana" pitchFamily="34" charset="0"/>
                <a:ea typeface="宋体" charset="-122"/>
              </a:rPr>
              <a:t>Pack Transfer</a:t>
            </a:r>
            <a:endParaRPr lang="en-US" altLang="zh-CN" sz="1600" dirty="0">
              <a:ea typeface="宋体" charset="-122"/>
            </a:endParaRPr>
          </a:p>
        </p:txBody>
      </p:sp>
      <p:sp>
        <p:nvSpPr>
          <p:cNvPr id="11" name="AutoShape 74"/>
          <p:cNvSpPr>
            <a:spLocks noChangeArrowheads="1"/>
          </p:cNvSpPr>
          <p:nvPr/>
        </p:nvSpPr>
        <p:spPr bwMode="auto">
          <a:xfrm>
            <a:off x="6299424" y="1968344"/>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12" name="Rounded Rectangle 11"/>
          <p:cNvSpPr/>
          <p:nvPr/>
        </p:nvSpPr>
        <p:spPr>
          <a:xfrm>
            <a:off x="405503" y="2189499"/>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Receipt</a:t>
            </a:r>
          </a:p>
          <a:p>
            <a:pPr algn="ctr"/>
            <a:r>
              <a:rPr lang="en-US" altLang="zh-CN" sz="1200" b="1" dirty="0" smtClean="0">
                <a:solidFill>
                  <a:schemeClr val="tx1"/>
                </a:solidFill>
                <a:latin typeface="Verdana" pitchFamily="34" charset="0"/>
                <a:ea typeface="宋体" charset="-122"/>
              </a:rPr>
              <a:t>Unplanned</a:t>
            </a:r>
          </a:p>
          <a:p>
            <a:pPr algn="ctr"/>
            <a:r>
              <a:rPr lang="en-US" altLang="zh-CN" sz="1200" b="1" dirty="0" smtClean="0">
                <a:solidFill>
                  <a:schemeClr val="tx1"/>
                </a:solidFill>
                <a:latin typeface="Verdana" pitchFamily="34" charset="0"/>
                <a:ea typeface="宋体" charset="-122"/>
              </a:rPr>
              <a:t>3.17.13</a:t>
            </a:r>
            <a:endParaRPr lang="en-US" altLang="zh-CN" sz="1200" b="1" dirty="0">
              <a:solidFill>
                <a:schemeClr val="tx1"/>
              </a:solidFill>
              <a:latin typeface="Verdana" pitchFamily="34" charset="0"/>
              <a:ea typeface="宋体" charset="-122"/>
            </a:endParaRPr>
          </a:p>
        </p:txBody>
      </p:sp>
      <p:sp>
        <p:nvSpPr>
          <p:cNvPr id="13" name="Rounded Rectangle 12"/>
          <p:cNvSpPr/>
          <p:nvPr/>
        </p:nvSpPr>
        <p:spPr>
          <a:xfrm>
            <a:off x="412763" y="3007179"/>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Receipts–Unplanned </a:t>
            </a:r>
          </a:p>
          <a:p>
            <a:pPr algn="ctr"/>
            <a:r>
              <a:rPr lang="en-US" altLang="zh-CN" sz="1200" b="1" dirty="0" smtClean="0">
                <a:solidFill>
                  <a:schemeClr val="tx1"/>
                </a:solidFill>
                <a:latin typeface="Verdana" pitchFamily="34" charset="0"/>
                <a:ea typeface="宋体" charset="-122"/>
              </a:rPr>
              <a:t>3.9</a:t>
            </a:r>
            <a:endParaRPr lang="en-US" altLang="zh-CN" sz="1200" b="1" dirty="0">
              <a:solidFill>
                <a:schemeClr val="tx1"/>
              </a:solidFill>
              <a:latin typeface="Verdana" pitchFamily="34" charset="0"/>
              <a:ea typeface="宋体" charset="-122"/>
            </a:endParaRPr>
          </a:p>
        </p:txBody>
      </p:sp>
      <p:sp>
        <p:nvSpPr>
          <p:cNvPr id="14" name="Rounded Rectangle 13"/>
          <p:cNvSpPr/>
          <p:nvPr/>
        </p:nvSpPr>
        <p:spPr>
          <a:xfrm>
            <a:off x="3446189" y="2196759"/>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Issue</a:t>
            </a:r>
          </a:p>
          <a:p>
            <a:pPr algn="ctr"/>
            <a:r>
              <a:rPr lang="en-US" altLang="zh-CN" sz="1200" b="1" dirty="0" smtClean="0">
                <a:solidFill>
                  <a:schemeClr val="tx1"/>
                </a:solidFill>
                <a:latin typeface="Verdana" pitchFamily="34" charset="0"/>
                <a:ea typeface="宋体" charset="-122"/>
              </a:rPr>
              <a:t>Unplanned</a:t>
            </a:r>
          </a:p>
          <a:p>
            <a:pPr algn="ctr"/>
            <a:r>
              <a:rPr lang="en-US" altLang="zh-CN" sz="1200" b="1" dirty="0" smtClean="0">
                <a:solidFill>
                  <a:schemeClr val="tx1"/>
                </a:solidFill>
                <a:latin typeface="Verdana" pitchFamily="34" charset="0"/>
                <a:ea typeface="宋体" charset="-122"/>
              </a:rPr>
              <a:t>3.17.14</a:t>
            </a:r>
            <a:endParaRPr lang="en-US" altLang="zh-CN" sz="1200" b="1" dirty="0">
              <a:solidFill>
                <a:schemeClr val="tx1"/>
              </a:solidFill>
              <a:latin typeface="Verdana" pitchFamily="34" charset="0"/>
              <a:ea typeface="宋体" charset="-122"/>
            </a:endParaRPr>
          </a:p>
        </p:txBody>
      </p:sp>
      <p:sp>
        <p:nvSpPr>
          <p:cNvPr id="15" name="Rounded Rectangle 14"/>
          <p:cNvSpPr/>
          <p:nvPr/>
        </p:nvSpPr>
        <p:spPr>
          <a:xfrm>
            <a:off x="3453449" y="3006819"/>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Issues–Unplanned</a:t>
            </a:r>
          </a:p>
          <a:p>
            <a:pPr algn="ctr"/>
            <a:r>
              <a:rPr lang="en-US" altLang="zh-CN" sz="1200" b="1" dirty="0" smtClean="0">
                <a:solidFill>
                  <a:schemeClr val="tx1"/>
                </a:solidFill>
                <a:latin typeface="Verdana" pitchFamily="34" charset="0"/>
                <a:ea typeface="宋体" charset="-122"/>
              </a:rPr>
              <a:t>3.7</a:t>
            </a:r>
            <a:endParaRPr lang="en-US" altLang="zh-CN" sz="1200" b="1" dirty="0">
              <a:solidFill>
                <a:schemeClr val="tx1"/>
              </a:solidFill>
              <a:latin typeface="Verdana" pitchFamily="34" charset="0"/>
              <a:ea typeface="宋体" charset="-122"/>
            </a:endParaRPr>
          </a:p>
        </p:txBody>
      </p:sp>
      <p:sp>
        <p:nvSpPr>
          <p:cNvPr id="16" name="Rounded Rectangle 15"/>
          <p:cNvSpPr/>
          <p:nvPr/>
        </p:nvSpPr>
        <p:spPr>
          <a:xfrm>
            <a:off x="6515903" y="2189505"/>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Transfer</a:t>
            </a:r>
          </a:p>
          <a:p>
            <a:pPr algn="ctr"/>
            <a:r>
              <a:rPr lang="en-US" altLang="zh-CN" sz="1200" b="1" dirty="0" smtClean="0">
                <a:solidFill>
                  <a:schemeClr val="tx1"/>
                </a:solidFill>
                <a:latin typeface="Verdana" pitchFamily="34" charset="0"/>
                <a:ea typeface="宋体" charset="-122"/>
              </a:rPr>
              <a:t>3.17.7</a:t>
            </a:r>
            <a:endParaRPr lang="en-US" altLang="zh-CN" sz="1200" b="1" dirty="0">
              <a:solidFill>
                <a:schemeClr val="tx1"/>
              </a:solidFill>
              <a:latin typeface="Verdana" pitchFamily="34" charset="0"/>
              <a:ea typeface="宋体" charset="-122"/>
            </a:endParaRPr>
          </a:p>
        </p:txBody>
      </p:sp>
      <p:sp>
        <p:nvSpPr>
          <p:cNvPr id="17" name="Rounded Rectangle 16"/>
          <p:cNvSpPr/>
          <p:nvPr/>
        </p:nvSpPr>
        <p:spPr>
          <a:xfrm>
            <a:off x="6523163" y="2999565"/>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Transfer</a:t>
            </a:r>
          </a:p>
          <a:p>
            <a:pPr algn="ctr"/>
            <a:r>
              <a:rPr lang="en-US" altLang="zh-CN" sz="1200" b="1" dirty="0" smtClean="0">
                <a:solidFill>
                  <a:schemeClr val="tx1"/>
                </a:solidFill>
                <a:latin typeface="Verdana" pitchFamily="34" charset="0"/>
                <a:ea typeface="宋体" charset="-122"/>
              </a:rPr>
              <a:t>with L/S Change</a:t>
            </a:r>
          </a:p>
          <a:p>
            <a:pPr algn="ctr"/>
            <a:r>
              <a:rPr lang="en-US" altLang="zh-CN" sz="1200" b="1" dirty="0" smtClean="0">
                <a:solidFill>
                  <a:schemeClr val="tx1"/>
                </a:solidFill>
                <a:latin typeface="Verdana" pitchFamily="34" charset="0"/>
                <a:ea typeface="宋体" charset="-122"/>
              </a:rPr>
              <a:t>3.17.8</a:t>
            </a:r>
            <a:endParaRPr lang="en-US" altLang="zh-CN" sz="1200" b="1" dirty="0">
              <a:solidFill>
                <a:schemeClr val="tx1"/>
              </a:solidFill>
              <a:latin typeface="Verdana" pitchFamily="34" charset="0"/>
              <a:ea typeface="宋体" charset="-122"/>
            </a:endParaRPr>
          </a:p>
        </p:txBody>
      </p:sp>
      <p:sp>
        <p:nvSpPr>
          <p:cNvPr id="18" name="Rounded Rectangle 17"/>
          <p:cNvSpPr/>
          <p:nvPr/>
        </p:nvSpPr>
        <p:spPr>
          <a:xfrm>
            <a:off x="6515909" y="3824139"/>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Transfer–Multi Pack</a:t>
            </a:r>
          </a:p>
          <a:p>
            <a:pPr algn="ctr"/>
            <a:r>
              <a:rPr lang="en-US" altLang="zh-CN" sz="1200" b="1" dirty="0" smtClean="0">
                <a:solidFill>
                  <a:schemeClr val="tx1"/>
                </a:solidFill>
                <a:latin typeface="Verdana" pitchFamily="34" charset="0"/>
                <a:ea typeface="宋体" charset="-122"/>
              </a:rPr>
              <a:t>3.17.9</a:t>
            </a:r>
            <a:endParaRPr lang="en-US" altLang="zh-CN" sz="1200" b="1" dirty="0">
              <a:solidFill>
                <a:schemeClr val="tx1"/>
              </a:solidFill>
              <a:latin typeface="Verdana" pitchFamily="34" charset="0"/>
              <a:ea typeface="宋体" charset="-122"/>
            </a:endParaRPr>
          </a:p>
        </p:txBody>
      </p:sp>
      <p:sp>
        <p:nvSpPr>
          <p:cNvPr id="19" name="TextBox 18"/>
          <p:cNvSpPr txBox="1"/>
          <p:nvPr/>
        </p:nvSpPr>
        <p:spPr>
          <a:xfrm>
            <a:off x="3446189" y="3972729"/>
            <a:ext cx="2309247" cy="338554"/>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1600" dirty="0" smtClean="0">
                <a:latin typeface="Verdana" pitchFamily="34" charset="0"/>
                <a:ea typeface="宋体" charset="-122"/>
              </a:rPr>
              <a:t>Inventory Scrap</a:t>
            </a:r>
            <a:endParaRPr lang="en-US" altLang="zh-CN" sz="1600" dirty="0">
              <a:ea typeface="宋体" charset="-122"/>
            </a:endParaRPr>
          </a:p>
        </p:txBody>
      </p:sp>
      <p:sp>
        <p:nvSpPr>
          <p:cNvPr id="20" name="AutoShape 74"/>
          <p:cNvSpPr>
            <a:spLocks noChangeArrowheads="1"/>
          </p:cNvSpPr>
          <p:nvPr/>
        </p:nvSpPr>
        <p:spPr bwMode="auto">
          <a:xfrm>
            <a:off x="3258738" y="4377690"/>
            <a:ext cx="2665708" cy="1829352"/>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21" name="Rounded Rectangle 20"/>
          <p:cNvSpPr/>
          <p:nvPr/>
        </p:nvSpPr>
        <p:spPr>
          <a:xfrm>
            <a:off x="3430389" y="4572000"/>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Inventory Scrap By Pack</a:t>
            </a:r>
          </a:p>
          <a:p>
            <a:pPr algn="ctr"/>
            <a:r>
              <a:rPr lang="en-US" altLang="zh-CN" sz="1200" b="1" dirty="0" smtClean="0">
                <a:solidFill>
                  <a:schemeClr val="tx1"/>
                </a:solidFill>
                <a:latin typeface="Verdana" pitchFamily="34" charset="0"/>
                <a:ea typeface="宋体" charset="-122"/>
              </a:rPr>
              <a:t>3.17.12</a:t>
            </a:r>
            <a:endParaRPr lang="en-US" altLang="zh-CN" sz="1200" b="1" dirty="0">
              <a:solidFill>
                <a:schemeClr val="tx1"/>
              </a:solidFill>
              <a:latin typeface="Verdana" pitchFamily="34" charset="0"/>
              <a:ea typeface="宋体" charset="-122"/>
            </a:endParaRPr>
          </a:p>
        </p:txBody>
      </p:sp>
      <p:sp>
        <p:nvSpPr>
          <p:cNvPr id="22" name="Rounded Rectangle 21"/>
          <p:cNvSpPr/>
          <p:nvPr/>
        </p:nvSpPr>
        <p:spPr>
          <a:xfrm>
            <a:off x="3437649" y="5382060"/>
            <a:ext cx="2317787" cy="553551"/>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Inventory Scrap Transaction </a:t>
            </a:r>
          </a:p>
          <a:p>
            <a:pPr algn="ctr"/>
            <a:r>
              <a:rPr lang="en-US" altLang="zh-CN" sz="1200" b="1" dirty="0" smtClean="0">
                <a:solidFill>
                  <a:schemeClr val="tx1"/>
                </a:solidFill>
                <a:latin typeface="Verdana" pitchFamily="34" charset="0"/>
                <a:ea typeface="宋体" charset="-122"/>
              </a:rPr>
              <a:t>3.14</a:t>
            </a:r>
            <a:endParaRPr lang="en-US" altLang="zh-CN" sz="1200" b="1" dirty="0">
              <a:solidFill>
                <a:schemeClr val="tx1"/>
              </a:solidFill>
              <a:latin typeface="Verdana" pitchFamily="34" charset="0"/>
              <a:ea typeface="宋体"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altLang="zh-CN" dirty="0" smtClean="0"/>
              <a:t>Pack Receipt vs. Pack Build</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graphicFrame>
        <p:nvGraphicFramePr>
          <p:cNvPr id="7" name="Table 6"/>
          <p:cNvGraphicFramePr>
            <a:graphicFrameLocks noGrp="1"/>
          </p:cNvGraphicFramePr>
          <p:nvPr/>
        </p:nvGraphicFramePr>
        <p:xfrm>
          <a:off x="576208" y="1442720"/>
          <a:ext cx="7385168" cy="3096768"/>
        </p:xfrm>
        <a:graphic>
          <a:graphicData uri="http://schemas.openxmlformats.org/drawingml/2006/table">
            <a:tbl>
              <a:tblPr firstRow="1" bandRow="1">
                <a:tableStyleId>{5C22544A-7EE6-4342-B048-85BDC9FD1C3A}</a:tableStyleId>
              </a:tblPr>
              <a:tblGrid>
                <a:gridCol w="3692584"/>
                <a:gridCol w="3692584"/>
              </a:tblGrid>
              <a:tr h="727456">
                <a:tc>
                  <a:txBody>
                    <a:bodyPr/>
                    <a:lstStyle/>
                    <a:p>
                      <a:pPr algn="ctr"/>
                      <a:r>
                        <a:rPr lang="en-US" dirty="0" smtClean="0"/>
                        <a:t>Pack</a:t>
                      </a:r>
                      <a:r>
                        <a:rPr lang="en-US" baseline="0" dirty="0" smtClean="0"/>
                        <a:t> </a:t>
                      </a:r>
                      <a:r>
                        <a:rPr lang="en-US" dirty="0" smtClean="0"/>
                        <a:t>Receipt</a:t>
                      </a:r>
                      <a:endParaRPr lang="en-US" dirty="0"/>
                    </a:p>
                  </a:txBody>
                  <a:tcPr/>
                </a:tc>
                <a:tc>
                  <a:txBody>
                    <a:bodyPr/>
                    <a:lstStyle/>
                    <a:p>
                      <a:pPr algn="ctr"/>
                      <a:r>
                        <a:rPr lang="en-US" dirty="0" smtClean="0"/>
                        <a:t>Pack Build</a:t>
                      </a:r>
                      <a:endParaRPr lang="en-US" dirty="0"/>
                    </a:p>
                  </a:txBody>
                  <a:tcPr/>
                </a:tc>
              </a:tr>
              <a:tr h="727456">
                <a:tc>
                  <a:txBody>
                    <a:bodyPr/>
                    <a:lstStyle/>
                    <a:p>
                      <a:r>
                        <a:rPr lang="en-US" dirty="0" smtClean="0"/>
                        <a:t>Increase QOH</a:t>
                      </a:r>
                      <a:endParaRPr lang="en-US" dirty="0"/>
                    </a:p>
                  </a:txBody>
                  <a:tcPr/>
                </a:tc>
                <a:tc>
                  <a:txBody>
                    <a:bodyPr/>
                    <a:lstStyle/>
                    <a:p>
                      <a:r>
                        <a:rPr lang="en-US" dirty="0" smtClean="0"/>
                        <a:t>No impact</a:t>
                      </a:r>
                      <a:r>
                        <a:rPr lang="en-US" baseline="0" dirty="0" smtClean="0"/>
                        <a:t> on QOH</a:t>
                      </a:r>
                      <a:endParaRPr lang="en-US" dirty="0"/>
                    </a:p>
                  </a:txBody>
                  <a:tcPr/>
                </a:tc>
              </a:tr>
              <a:tr h="727456">
                <a:tc>
                  <a:txBody>
                    <a:bodyPr/>
                    <a:lstStyle/>
                    <a:p>
                      <a:r>
                        <a:rPr lang="en-US" dirty="0" smtClean="0"/>
                        <a:t>Generate</a:t>
                      </a:r>
                      <a:r>
                        <a:rPr lang="en-US" baseline="0" dirty="0" smtClean="0"/>
                        <a:t> inventory transactions and serial transactions</a:t>
                      </a:r>
                      <a:endParaRPr lang="en-US" dirty="0"/>
                    </a:p>
                  </a:txBody>
                  <a:tcPr/>
                </a:tc>
                <a:tc>
                  <a:txBody>
                    <a:bodyPr/>
                    <a:lstStyle/>
                    <a:p>
                      <a:r>
                        <a:rPr lang="en-US" dirty="0" smtClean="0"/>
                        <a:t>Generate</a:t>
                      </a:r>
                      <a:r>
                        <a:rPr lang="en-US" baseline="0" dirty="0" smtClean="0"/>
                        <a:t> serial transactions</a:t>
                      </a:r>
                      <a:endParaRPr lang="en-US" dirty="0"/>
                    </a:p>
                  </a:txBody>
                  <a:tcPr/>
                </a:tc>
              </a:tr>
              <a:tr h="727456">
                <a:tc>
                  <a:txBody>
                    <a:bodyPr/>
                    <a:lstStyle/>
                    <a:p>
                      <a:r>
                        <a:rPr lang="en-US" dirty="0" smtClean="0"/>
                        <a:t>Build a pack</a:t>
                      </a:r>
                      <a:r>
                        <a:rPr lang="en-US" baseline="0" dirty="0" smtClean="0"/>
                        <a:t> structure, and then receive packs</a:t>
                      </a:r>
                      <a:endParaRPr lang="en-US" dirty="0"/>
                    </a:p>
                  </a:txBody>
                  <a:tcPr/>
                </a:tc>
                <a:tc>
                  <a:txBody>
                    <a:bodyPr/>
                    <a:lstStyle/>
                    <a:p>
                      <a:r>
                        <a:rPr lang="en-US" dirty="0" smtClean="0"/>
                        <a:t>Receive loose</a:t>
                      </a:r>
                      <a:r>
                        <a:rPr lang="en-US" baseline="0" dirty="0" smtClean="0"/>
                        <a:t> inventory, and then build a pack structure</a:t>
                      </a:r>
                      <a:endParaRPr lang="en-US" dirty="0"/>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dirty="0"/>
          </a:p>
        </p:txBody>
      </p:sp>
      <p:sp>
        <p:nvSpPr>
          <p:cNvPr id="3" name="Content Placeholder 2"/>
          <p:cNvSpPr>
            <a:spLocks noGrp="1"/>
          </p:cNvSpPr>
          <p:nvPr>
            <p:ph idx="1"/>
          </p:nvPr>
        </p:nvSpPr>
        <p:spPr/>
        <p:txBody>
          <a:bodyPr>
            <a:normAutofit/>
          </a:bodyPr>
          <a:lstStyle/>
          <a:p>
            <a:r>
              <a:rPr lang="en-US" dirty="0" smtClean="0"/>
              <a:t>Generate serial IDs during receiving by the system</a:t>
            </a:r>
          </a:p>
        </p:txBody>
      </p:sp>
      <p:sp>
        <p:nvSpPr>
          <p:cNvPr id="4" name="Title 3"/>
          <p:cNvSpPr>
            <a:spLocks noGrp="1"/>
          </p:cNvSpPr>
          <p:nvPr>
            <p:ph type="title"/>
          </p:nvPr>
        </p:nvSpPr>
        <p:spPr/>
        <p:txBody>
          <a:bodyPr/>
          <a:lstStyle/>
          <a:p>
            <a:r>
              <a:rPr lang="en-US" dirty="0" smtClean="0"/>
              <a:t>Pack Receipt</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47106" name="Picture 2" descr="C:\Users\xcm\AppData\Local\Temp\SNAGHTML1c9c06a.PNG"/>
          <p:cNvPicPr>
            <a:picLocks noChangeAspect="1" noChangeArrowheads="1"/>
          </p:cNvPicPr>
          <p:nvPr/>
        </p:nvPicPr>
        <p:blipFill>
          <a:blip r:embed="rId3"/>
          <a:srcRect/>
          <a:stretch>
            <a:fillRect/>
          </a:stretch>
        </p:blipFill>
        <p:spPr bwMode="auto">
          <a:xfrm>
            <a:off x="581025" y="2325157"/>
            <a:ext cx="6981825" cy="4152901"/>
          </a:xfrm>
          <a:prstGeom prst="rect">
            <a:avLst/>
          </a:prstGeom>
          <a:noFill/>
        </p:spPr>
      </p:pic>
      <p:cxnSp>
        <p:nvCxnSpPr>
          <p:cNvPr id="12" name="Elbow Connector 11"/>
          <p:cNvCxnSpPr/>
          <p:nvPr/>
        </p:nvCxnSpPr>
        <p:spPr>
          <a:xfrm>
            <a:off x="1924050" y="3695700"/>
            <a:ext cx="5638800" cy="247650"/>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7597587" y="3552825"/>
            <a:ext cx="1182428" cy="738664"/>
          </a:xfrm>
          <a:prstGeom prst="rect">
            <a:avLst/>
          </a:prstGeom>
        </p:spPr>
        <p:txBody>
          <a:bodyPr wrap="square">
            <a:spAutoFit/>
          </a:bodyPr>
          <a:lstStyle/>
          <a:p>
            <a:r>
              <a:rPr lang="en-US" sz="1400" dirty="0" smtClean="0"/>
              <a:t>The system generates Serial IDs</a:t>
            </a:r>
            <a:endParaRPr lang="en-US" sz="1400" dirty="0"/>
          </a:p>
        </p:txBody>
      </p:sp>
      <p:cxnSp>
        <p:nvCxnSpPr>
          <p:cNvPr id="17" name="Elbow Connector 16"/>
          <p:cNvCxnSpPr/>
          <p:nvPr/>
        </p:nvCxnSpPr>
        <p:spPr>
          <a:xfrm flipV="1">
            <a:off x="5610225" y="5953125"/>
            <a:ext cx="1952625" cy="238126"/>
          </a:xfrm>
          <a:prstGeom prst="bentConnector3">
            <a:avLst>
              <a:gd name="adj1" fmla="val 5000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7562850" y="5553954"/>
            <a:ext cx="1372631" cy="738664"/>
          </a:xfrm>
          <a:prstGeom prst="rect">
            <a:avLst/>
          </a:prstGeom>
        </p:spPr>
        <p:txBody>
          <a:bodyPr wrap="square">
            <a:spAutoFit/>
          </a:bodyPr>
          <a:lstStyle/>
          <a:p>
            <a:r>
              <a:rPr lang="en-US" sz="1400" dirty="0" smtClean="0"/>
              <a:t>The system generates Item Serial IDs</a:t>
            </a:r>
            <a:endParaRPr lang="en-US" sz="1400" dirty="0"/>
          </a:p>
        </p:txBody>
      </p:sp>
      <p:sp>
        <p:nvSpPr>
          <p:cNvPr id="24" name="Rectangle 23"/>
          <p:cNvSpPr/>
          <p:nvPr/>
        </p:nvSpPr>
        <p:spPr>
          <a:xfrm>
            <a:off x="707640" y="3574805"/>
            <a:ext cx="121641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4393815" y="6074344"/>
            <a:ext cx="121641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xcm\AppData\Local\Temp\SNAGHTML4441f0.PNG"/>
          <p:cNvPicPr>
            <a:picLocks noChangeAspect="1" noChangeArrowheads="1"/>
          </p:cNvPicPr>
          <p:nvPr/>
        </p:nvPicPr>
        <p:blipFill>
          <a:blip r:embed="rId3"/>
          <a:srcRect/>
          <a:stretch>
            <a:fillRect/>
          </a:stretch>
        </p:blipFill>
        <p:spPr bwMode="auto">
          <a:xfrm>
            <a:off x="637853" y="2247900"/>
            <a:ext cx="6353175" cy="4610100"/>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dirty="0"/>
          </a:p>
        </p:txBody>
      </p:sp>
      <p:sp>
        <p:nvSpPr>
          <p:cNvPr id="3" name="Content Placeholder 2"/>
          <p:cNvSpPr>
            <a:spLocks noGrp="1"/>
          </p:cNvSpPr>
          <p:nvPr>
            <p:ph idx="1"/>
          </p:nvPr>
        </p:nvSpPr>
        <p:spPr/>
        <p:txBody>
          <a:bodyPr/>
          <a:lstStyle/>
          <a:p>
            <a:r>
              <a:rPr lang="en-US" smtClean="0"/>
              <a:t>Create serial IDs beforehand and create pack structure manually</a:t>
            </a:r>
            <a:endParaRPr lang="en-US"/>
          </a:p>
        </p:txBody>
      </p:sp>
      <p:sp>
        <p:nvSpPr>
          <p:cNvPr id="4" name="Title 3"/>
          <p:cNvSpPr>
            <a:spLocks noGrp="1"/>
          </p:cNvSpPr>
          <p:nvPr>
            <p:ph type="title"/>
          </p:nvPr>
        </p:nvSpPr>
        <p:spPr/>
        <p:txBody>
          <a:bodyPr/>
          <a:lstStyle/>
          <a:p>
            <a:r>
              <a:rPr lang="en-US" smtClean="0"/>
              <a:t>Pack Receipt</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cxnSp>
        <p:nvCxnSpPr>
          <p:cNvPr id="7" name="Elbow Connector 6"/>
          <p:cNvCxnSpPr/>
          <p:nvPr/>
        </p:nvCxnSpPr>
        <p:spPr>
          <a:xfrm flipV="1">
            <a:off x="2022538" y="2914650"/>
            <a:ext cx="5249030" cy="660156"/>
          </a:xfrm>
          <a:prstGeom prst="bentConnector3">
            <a:avLst>
              <a:gd name="adj1" fmla="val 11349"/>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806128" y="3472961"/>
            <a:ext cx="121641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Elbow Connector 9"/>
          <p:cNvCxnSpPr/>
          <p:nvPr/>
        </p:nvCxnSpPr>
        <p:spPr>
          <a:xfrm flipV="1">
            <a:off x="1854263" y="4933950"/>
            <a:ext cx="1418840" cy="1405414"/>
          </a:xfrm>
          <a:prstGeom prst="bentConnector3">
            <a:avLst>
              <a:gd name="adj1" fmla="val 91622"/>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637853" y="6218467"/>
            <a:ext cx="1216410"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316" name="Picture 4" descr="C:\Users\xcm\AppData\Local\Temp\SNAGHTML47a9e6.PNG"/>
          <p:cNvPicPr>
            <a:picLocks noChangeAspect="1" noChangeArrowheads="1"/>
          </p:cNvPicPr>
          <p:nvPr/>
        </p:nvPicPr>
        <p:blipFill>
          <a:blip r:embed="rId4"/>
          <a:srcRect/>
          <a:stretch>
            <a:fillRect/>
          </a:stretch>
        </p:blipFill>
        <p:spPr bwMode="auto">
          <a:xfrm>
            <a:off x="3019425" y="3527181"/>
            <a:ext cx="5876925" cy="1038225"/>
          </a:xfrm>
          <a:prstGeom prst="rect">
            <a:avLst/>
          </a:prstGeom>
          <a:noFill/>
          <a:ln>
            <a:solidFill>
              <a:schemeClr val="accent1"/>
            </a:solidFill>
          </a:ln>
          <a:effectLst/>
        </p:spPr>
      </p:pic>
      <p:pic>
        <p:nvPicPr>
          <p:cNvPr id="13318" name="Picture 6" descr="C:\Users\xcm\AppData\Local\Temp\SNAGHTML4bee26.PNG"/>
          <p:cNvPicPr>
            <a:picLocks noChangeAspect="1" noChangeArrowheads="1"/>
          </p:cNvPicPr>
          <p:nvPr/>
        </p:nvPicPr>
        <p:blipFill>
          <a:blip r:embed="rId5"/>
          <a:srcRect/>
          <a:stretch>
            <a:fillRect/>
          </a:stretch>
        </p:blipFill>
        <p:spPr bwMode="auto">
          <a:xfrm>
            <a:off x="2962275" y="4414837"/>
            <a:ext cx="5981700" cy="1038225"/>
          </a:xfrm>
          <a:prstGeom prst="rect">
            <a:avLst/>
          </a:prstGeom>
          <a:noFill/>
          <a:ln>
            <a:solidFill>
              <a:schemeClr val="accent1"/>
            </a:solidFill>
          </a:ln>
        </p:spPr>
      </p:pic>
      <p:sp>
        <p:nvSpPr>
          <p:cNvPr id="30" name="Rectangle 29"/>
          <p:cNvSpPr/>
          <p:nvPr/>
        </p:nvSpPr>
        <p:spPr>
          <a:xfrm>
            <a:off x="7271568" y="2247900"/>
            <a:ext cx="1240938" cy="954107"/>
          </a:xfrm>
          <a:prstGeom prst="rect">
            <a:avLst/>
          </a:prstGeom>
        </p:spPr>
        <p:txBody>
          <a:bodyPr wrap="square">
            <a:spAutoFit/>
          </a:bodyPr>
          <a:lstStyle/>
          <a:p>
            <a:pPr algn="ctr"/>
            <a:r>
              <a:rPr lang="en-US" sz="1400" dirty="0" smtClean="0"/>
              <a:t>Create pack hierarchy manually</a:t>
            </a:r>
            <a:endParaRPr lang="en-US" sz="1400" dirty="0"/>
          </a:p>
        </p:txBody>
      </p:sp>
      <p:sp>
        <p:nvSpPr>
          <p:cNvPr id="31" name="Rectangle 30"/>
          <p:cNvSpPr/>
          <p:nvPr/>
        </p:nvSpPr>
        <p:spPr>
          <a:xfrm>
            <a:off x="7441878" y="5517903"/>
            <a:ext cx="1111250" cy="738664"/>
          </a:xfrm>
          <a:prstGeom prst="rect">
            <a:avLst/>
          </a:prstGeom>
        </p:spPr>
        <p:txBody>
          <a:bodyPr wrap="square">
            <a:spAutoFit/>
          </a:bodyPr>
          <a:lstStyle/>
          <a:p>
            <a:r>
              <a:rPr lang="en-US" sz="1400" smtClean="0"/>
              <a:t>Manually enter item serial IDs</a:t>
            </a:r>
            <a:endParaRPr lang="en-US" sz="14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Receipt</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12292" name="Picture 4" descr="C:\Users\xcm\AppData\Local\Temp\SNAGHTML61a95a.PNG"/>
          <p:cNvPicPr>
            <a:picLocks noChangeAspect="1" noChangeArrowheads="1"/>
          </p:cNvPicPr>
          <p:nvPr/>
        </p:nvPicPr>
        <p:blipFill>
          <a:blip r:embed="rId3"/>
          <a:srcRect/>
          <a:stretch>
            <a:fillRect/>
          </a:stretch>
        </p:blipFill>
        <p:spPr bwMode="auto">
          <a:xfrm>
            <a:off x="293240" y="1316182"/>
            <a:ext cx="8763000" cy="2019301"/>
          </a:xfrm>
          <a:prstGeom prst="rect">
            <a:avLst/>
          </a:prstGeom>
          <a:noFill/>
        </p:spPr>
      </p:pic>
      <p:pic>
        <p:nvPicPr>
          <p:cNvPr id="12298" name="Picture 10" descr="C:\Users\xcm\AppData\Local\Temp\SNAGHTML67abab.PNG"/>
          <p:cNvPicPr>
            <a:picLocks noChangeAspect="1" noChangeArrowheads="1"/>
          </p:cNvPicPr>
          <p:nvPr/>
        </p:nvPicPr>
        <p:blipFill>
          <a:blip r:embed="rId4"/>
          <a:srcRect/>
          <a:stretch>
            <a:fillRect/>
          </a:stretch>
        </p:blipFill>
        <p:spPr bwMode="auto">
          <a:xfrm>
            <a:off x="283715" y="3535508"/>
            <a:ext cx="8772525" cy="2619375"/>
          </a:xfrm>
          <a:prstGeom prst="rect">
            <a:avLst/>
          </a:prstGeom>
          <a:noFill/>
        </p:spPr>
      </p:pic>
      <p:sp>
        <p:nvSpPr>
          <p:cNvPr id="8" name="Rectangle 7"/>
          <p:cNvSpPr/>
          <p:nvPr/>
        </p:nvSpPr>
        <p:spPr>
          <a:xfrm>
            <a:off x="1731525" y="2937753"/>
            <a:ext cx="594043"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489623" y="5768502"/>
            <a:ext cx="594043"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 name="Content Placeholder 2"/>
          <p:cNvSpPr>
            <a:spLocks noGrp="1"/>
          </p:cNvSpPr>
          <p:nvPr>
            <p:ph idx="1"/>
          </p:nvPr>
        </p:nvSpPr>
        <p:spPr/>
        <p:txBody>
          <a:bodyPr/>
          <a:lstStyle/>
          <a:p>
            <a:r>
              <a:rPr lang="en-US" dirty="0" smtClean="0"/>
              <a:t>Receive serialized items without a pack</a:t>
            </a:r>
            <a:endParaRPr lang="en-US" dirty="0"/>
          </a:p>
        </p:txBody>
      </p:sp>
      <p:sp>
        <p:nvSpPr>
          <p:cNvPr id="4" name="Title 3"/>
          <p:cNvSpPr>
            <a:spLocks noGrp="1"/>
          </p:cNvSpPr>
          <p:nvPr>
            <p:ph type="title"/>
          </p:nvPr>
        </p:nvSpPr>
        <p:spPr/>
        <p:txBody>
          <a:bodyPr/>
          <a:lstStyle/>
          <a:p>
            <a:r>
              <a:rPr lang="en-US" smtClean="0"/>
              <a:t>Pack Receipt</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11266" name="Picture 2" descr="C:\Users\xcm\AppData\Local\Temp\SNAGHTML85fa38.PNG"/>
          <p:cNvPicPr>
            <a:picLocks noChangeAspect="1" noChangeArrowheads="1"/>
          </p:cNvPicPr>
          <p:nvPr/>
        </p:nvPicPr>
        <p:blipFill>
          <a:blip r:embed="rId3"/>
          <a:srcRect/>
          <a:stretch>
            <a:fillRect/>
          </a:stretch>
        </p:blipFill>
        <p:spPr bwMode="auto">
          <a:xfrm>
            <a:off x="561975" y="2219325"/>
            <a:ext cx="7058025" cy="3495675"/>
          </a:xfrm>
          <a:prstGeom prst="rect">
            <a:avLst/>
          </a:prstGeom>
          <a:noFill/>
        </p:spPr>
      </p:pic>
      <p:cxnSp>
        <p:nvCxnSpPr>
          <p:cNvPr id="7" name="Elbow Connector 6"/>
          <p:cNvCxnSpPr>
            <a:stCxn id="8" idx="3"/>
          </p:cNvCxnSpPr>
          <p:nvPr/>
        </p:nvCxnSpPr>
        <p:spPr>
          <a:xfrm flipV="1">
            <a:off x="3981449" y="3815862"/>
            <a:ext cx="3638551" cy="661133"/>
          </a:xfrm>
          <a:prstGeom prst="bentConnector3">
            <a:avLst>
              <a:gd name="adj1" fmla="val 21030"/>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1079114" y="4356100"/>
            <a:ext cx="2902335"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7505704" y="3554252"/>
            <a:ext cx="1420494" cy="523220"/>
          </a:xfrm>
          <a:prstGeom prst="rect">
            <a:avLst/>
          </a:prstGeom>
        </p:spPr>
        <p:txBody>
          <a:bodyPr wrap="square">
            <a:spAutoFit/>
          </a:bodyPr>
          <a:lstStyle/>
          <a:p>
            <a:pPr algn="ctr"/>
            <a:r>
              <a:rPr lang="en-US" sz="1400" smtClean="0"/>
              <a:t>Leave Pack Code blank</a:t>
            </a:r>
            <a:endParaRPr lang="en-US" sz="1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29</a:t>
            </a:fld>
            <a:endParaRPr lang="en-US" dirty="0"/>
          </a:p>
        </p:txBody>
      </p:sp>
      <p:sp>
        <p:nvSpPr>
          <p:cNvPr id="3" name="Content Placeholder 2"/>
          <p:cNvSpPr>
            <a:spLocks noGrp="1"/>
          </p:cNvSpPr>
          <p:nvPr>
            <p:ph idx="1"/>
          </p:nvPr>
        </p:nvSpPr>
        <p:spPr/>
        <p:txBody>
          <a:bodyPr/>
          <a:lstStyle/>
          <a:p>
            <a:r>
              <a:rPr lang="en-US" dirty="0" smtClean="0"/>
              <a:t>Receive serialized items without a pack</a:t>
            </a:r>
            <a:endParaRPr lang="en-US" dirty="0"/>
          </a:p>
        </p:txBody>
      </p:sp>
      <p:sp>
        <p:nvSpPr>
          <p:cNvPr id="4" name="Title 3"/>
          <p:cNvSpPr>
            <a:spLocks noGrp="1"/>
          </p:cNvSpPr>
          <p:nvPr>
            <p:ph type="title"/>
          </p:nvPr>
        </p:nvSpPr>
        <p:spPr/>
        <p:txBody>
          <a:bodyPr/>
          <a:lstStyle/>
          <a:p>
            <a:r>
              <a:rPr lang="en-US" smtClean="0"/>
              <a:t>Pack Receipt</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48130" name="Picture 2" descr="C:\Users\xcm\AppData\Local\Temp\SNAGHTML900b0a.PNG"/>
          <p:cNvPicPr>
            <a:picLocks noChangeAspect="1" noChangeArrowheads="1"/>
          </p:cNvPicPr>
          <p:nvPr/>
        </p:nvPicPr>
        <p:blipFill>
          <a:blip r:embed="rId3"/>
          <a:srcRect/>
          <a:stretch>
            <a:fillRect/>
          </a:stretch>
        </p:blipFill>
        <p:spPr bwMode="auto">
          <a:xfrm>
            <a:off x="219075" y="2009775"/>
            <a:ext cx="5981700" cy="4210050"/>
          </a:xfrm>
          <a:prstGeom prst="rect">
            <a:avLst/>
          </a:prstGeom>
          <a:noFill/>
        </p:spPr>
      </p:pic>
      <p:pic>
        <p:nvPicPr>
          <p:cNvPr id="48136" name="Picture 8" descr="C:\Users\xcm\AppData\Local\Temp\SNAGHTMLeb94f3.PNG"/>
          <p:cNvPicPr>
            <a:picLocks noChangeAspect="1" noChangeArrowheads="1"/>
          </p:cNvPicPr>
          <p:nvPr/>
        </p:nvPicPr>
        <p:blipFill>
          <a:blip r:embed="rId4"/>
          <a:srcRect/>
          <a:stretch>
            <a:fillRect/>
          </a:stretch>
        </p:blipFill>
        <p:spPr bwMode="auto">
          <a:xfrm>
            <a:off x="3103115" y="4019550"/>
            <a:ext cx="5962650" cy="590551"/>
          </a:xfrm>
          <a:prstGeom prst="rect">
            <a:avLst/>
          </a:prstGeom>
          <a:no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pic>
      <p:pic>
        <p:nvPicPr>
          <p:cNvPr id="48138" name="Picture 10" descr="C:\Users\xcm\AppData\Local\Temp\SNAGHTMLec391e.PNG"/>
          <p:cNvPicPr>
            <a:picLocks noChangeAspect="1" noChangeArrowheads="1"/>
          </p:cNvPicPr>
          <p:nvPr/>
        </p:nvPicPr>
        <p:blipFill>
          <a:blip r:embed="rId5"/>
          <a:srcRect/>
          <a:stretch>
            <a:fillRect/>
          </a:stretch>
        </p:blipFill>
        <p:spPr bwMode="auto">
          <a:xfrm>
            <a:off x="3103115" y="3286125"/>
            <a:ext cx="5829300" cy="771525"/>
          </a:xfrm>
          <a:prstGeom prst="rect">
            <a:avLst/>
          </a:prstGeom>
          <a:no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pic>
      <p:cxnSp>
        <p:nvCxnSpPr>
          <p:cNvPr id="11" name="Elbow Connector 10"/>
          <p:cNvCxnSpPr/>
          <p:nvPr/>
        </p:nvCxnSpPr>
        <p:spPr>
          <a:xfrm>
            <a:off x="3554220" y="5605463"/>
            <a:ext cx="3368420" cy="300037"/>
          </a:xfrm>
          <a:prstGeom prst="bentConnector3">
            <a:avLst>
              <a:gd name="adj1" fmla="val -334"/>
            </a:avLst>
          </a:prstGeom>
          <a:ln w="158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307965" y="5298283"/>
            <a:ext cx="492510" cy="30718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6922640" y="5605463"/>
            <a:ext cx="1300803" cy="738664"/>
          </a:xfrm>
          <a:prstGeom prst="rect">
            <a:avLst/>
          </a:prstGeom>
        </p:spPr>
        <p:txBody>
          <a:bodyPr wrap="square">
            <a:spAutoFit/>
          </a:bodyPr>
          <a:lstStyle/>
          <a:p>
            <a:pPr algn="ctr"/>
            <a:r>
              <a:rPr lang="en-US" sz="1400" dirty="0" smtClean="0"/>
              <a:t>Select not to create packs</a:t>
            </a:r>
            <a:endParaRPr lang="en-US"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Packaging Transactions Process Flow</a:t>
            </a:r>
          </a:p>
          <a:p>
            <a:r>
              <a:rPr lang="en-US" dirty="0" smtClean="0"/>
              <a:t>Packaging Transactions</a:t>
            </a:r>
          </a:p>
          <a:p>
            <a:r>
              <a:rPr lang="en-US" dirty="0" smtClean="0"/>
              <a:t>Pack Create by Pack Code</a:t>
            </a:r>
          </a:p>
          <a:p>
            <a:r>
              <a:rPr lang="en-US" dirty="0" smtClean="0"/>
              <a:t>Pack Create by Pack Structure </a:t>
            </a:r>
          </a:p>
          <a:p>
            <a:r>
              <a:rPr lang="en-US" dirty="0" smtClean="0"/>
              <a:t>Pack Build</a:t>
            </a:r>
          </a:p>
          <a:p>
            <a:r>
              <a:rPr lang="en-US" dirty="0" smtClean="0"/>
              <a:t>Pack Commission</a:t>
            </a:r>
          </a:p>
          <a:p>
            <a:r>
              <a:rPr lang="en-US" dirty="0" smtClean="0"/>
              <a:t>Pack Split</a:t>
            </a:r>
          </a:p>
          <a:p>
            <a:r>
              <a:rPr lang="en-US" dirty="0" smtClean="0"/>
              <a:t>Pack Merge</a:t>
            </a:r>
          </a:p>
          <a:p>
            <a:r>
              <a:rPr lang="en-US" dirty="0" smtClean="0"/>
              <a:t>Pack Remove</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Packaging Inventory Transactions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30</a:t>
            </a:fld>
            <a:endParaRPr lang="en-US" dirty="0"/>
          </a:p>
        </p:txBody>
      </p:sp>
      <p:sp>
        <p:nvSpPr>
          <p:cNvPr id="4" name="Title 3"/>
          <p:cNvSpPr>
            <a:spLocks noGrp="1"/>
          </p:cNvSpPr>
          <p:nvPr>
            <p:ph type="title"/>
          </p:nvPr>
        </p:nvSpPr>
        <p:spPr/>
        <p:txBody>
          <a:bodyPr/>
          <a:lstStyle/>
          <a:p>
            <a:r>
              <a:rPr lang="en-US" altLang="zh-CN" dirty="0" smtClean="0"/>
              <a:t>Pack Remove vs. Pack Issue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graphicFrame>
        <p:nvGraphicFramePr>
          <p:cNvPr id="6" name="Table 5"/>
          <p:cNvGraphicFramePr>
            <a:graphicFrameLocks noGrp="1"/>
          </p:cNvGraphicFramePr>
          <p:nvPr/>
        </p:nvGraphicFramePr>
        <p:xfrm>
          <a:off x="576208" y="1442720"/>
          <a:ext cx="7385168" cy="3096768"/>
        </p:xfrm>
        <a:graphic>
          <a:graphicData uri="http://schemas.openxmlformats.org/drawingml/2006/table">
            <a:tbl>
              <a:tblPr firstRow="1" bandRow="1">
                <a:tableStyleId>{5C22544A-7EE6-4342-B048-85BDC9FD1C3A}</a:tableStyleId>
              </a:tblPr>
              <a:tblGrid>
                <a:gridCol w="3692584"/>
                <a:gridCol w="3692584"/>
              </a:tblGrid>
              <a:tr h="727456">
                <a:tc>
                  <a:txBody>
                    <a:bodyPr/>
                    <a:lstStyle/>
                    <a:p>
                      <a:pPr algn="ctr"/>
                      <a:r>
                        <a:rPr lang="en-US" dirty="0" smtClean="0"/>
                        <a:t>Pack  Issue</a:t>
                      </a:r>
                      <a:endParaRPr lang="en-US" dirty="0"/>
                    </a:p>
                  </a:txBody>
                  <a:tcPr/>
                </a:tc>
                <a:tc>
                  <a:txBody>
                    <a:bodyPr/>
                    <a:lstStyle/>
                    <a:p>
                      <a:pPr algn="ctr"/>
                      <a:r>
                        <a:rPr lang="en-US" dirty="0" smtClean="0"/>
                        <a:t>Pack Remove</a:t>
                      </a:r>
                      <a:endParaRPr lang="en-US" dirty="0"/>
                    </a:p>
                  </a:txBody>
                  <a:tcPr/>
                </a:tc>
              </a:tr>
              <a:tr h="727456">
                <a:tc>
                  <a:txBody>
                    <a:bodyPr/>
                    <a:lstStyle/>
                    <a:p>
                      <a:r>
                        <a:rPr lang="en-US" dirty="0" smtClean="0"/>
                        <a:t>Decrease QOH</a:t>
                      </a:r>
                      <a:endParaRPr lang="en-US" dirty="0"/>
                    </a:p>
                  </a:txBody>
                  <a:tcPr/>
                </a:tc>
                <a:tc>
                  <a:txBody>
                    <a:bodyPr/>
                    <a:lstStyle/>
                    <a:p>
                      <a:r>
                        <a:rPr lang="en-US" dirty="0" smtClean="0"/>
                        <a:t>No impact</a:t>
                      </a:r>
                      <a:r>
                        <a:rPr lang="en-US" baseline="0" dirty="0" smtClean="0"/>
                        <a:t> on QOH</a:t>
                      </a:r>
                      <a:endParaRPr lang="en-US" dirty="0"/>
                    </a:p>
                  </a:txBody>
                  <a:tcPr/>
                </a:tc>
              </a:tr>
              <a:tr h="727456">
                <a:tc>
                  <a:txBody>
                    <a:bodyPr/>
                    <a:lstStyle/>
                    <a:p>
                      <a:r>
                        <a:rPr lang="en-US" dirty="0" smtClean="0"/>
                        <a:t>Generate</a:t>
                      </a:r>
                      <a:r>
                        <a:rPr lang="en-US" baseline="0" dirty="0" smtClean="0"/>
                        <a:t> inventory transactions and serial transactions</a:t>
                      </a:r>
                      <a:endParaRPr lang="en-US" dirty="0"/>
                    </a:p>
                  </a:txBody>
                  <a:tcPr/>
                </a:tc>
                <a:tc>
                  <a:txBody>
                    <a:bodyPr/>
                    <a:lstStyle/>
                    <a:p>
                      <a:r>
                        <a:rPr lang="en-US" dirty="0" smtClean="0"/>
                        <a:t>Generate</a:t>
                      </a:r>
                      <a:r>
                        <a:rPr lang="en-US" baseline="0" dirty="0" smtClean="0"/>
                        <a:t> serial transactions</a:t>
                      </a:r>
                      <a:endParaRPr lang="en-US" dirty="0"/>
                    </a:p>
                  </a:txBody>
                  <a:tcPr/>
                </a:tc>
              </a:tr>
              <a:tr h="727456">
                <a:tc>
                  <a:txBody>
                    <a:bodyPr/>
                    <a:lstStyle/>
                    <a:p>
                      <a:r>
                        <a:rPr lang="en-US" dirty="0" smtClean="0"/>
                        <a:t>Stage becomes Consumed</a:t>
                      </a:r>
                      <a:r>
                        <a:rPr lang="en-US" baseline="0" dirty="0" smtClean="0"/>
                        <a:t> </a:t>
                      </a:r>
                      <a:r>
                        <a:rPr lang="en-US" dirty="0" smtClean="0"/>
                        <a:t>when the pack is empty</a:t>
                      </a:r>
                      <a:endParaRPr lang="en-US" dirty="0"/>
                    </a:p>
                  </a:txBody>
                  <a:tcPr/>
                </a:tc>
                <a:tc>
                  <a:txBody>
                    <a:bodyPr/>
                    <a:lstStyle/>
                    <a:p>
                      <a:r>
                        <a:rPr lang="en-US" dirty="0" smtClean="0"/>
                        <a:t>Stage becomes </a:t>
                      </a:r>
                      <a:r>
                        <a:rPr lang="en-US" dirty="0" err="1" smtClean="0"/>
                        <a:t>Decommed</a:t>
                      </a:r>
                      <a:r>
                        <a:rPr lang="en-US" baseline="0" dirty="0" smtClean="0"/>
                        <a:t> </a:t>
                      </a:r>
                      <a:r>
                        <a:rPr lang="en-US" dirty="0" smtClean="0"/>
                        <a:t>when the pack is empty</a:t>
                      </a:r>
                      <a:endParaRPr lang="en-US" dirty="0"/>
                    </a:p>
                  </a:txBody>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 name="Content Placeholder 2"/>
          <p:cNvSpPr>
            <a:spLocks noGrp="1"/>
          </p:cNvSpPr>
          <p:nvPr>
            <p:ph idx="1"/>
          </p:nvPr>
        </p:nvSpPr>
        <p:spPr/>
        <p:txBody>
          <a:bodyPr/>
          <a:lstStyle/>
          <a:p>
            <a:r>
              <a:rPr lang="en-US" dirty="0" smtClean="0"/>
              <a:t>Issue Inventory – Serialized Items</a:t>
            </a:r>
            <a:endParaRPr lang="en-US" dirty="0"/>
          </a:p>
        </p:txBody>
      </p:sp>
      <p:sp>
        <p:nvSpPr>
          <p:cNvPr id="4" name="Title 3"/>
          <p:cNvSpPr>
            <a:spLocks noGrp="1"/>
          </p:cNvSpPr>
          <p:nvPr>
            <p:ph type="title"/>
          </p:nvPr>
        </p:nvSpPr>
        <p:spPr/>
        <p:txBody>
          <a:bodyPr/>
          <a:lstStyle/>
          <a:p>
            <a:r>
              <a:rPr lang="en-US" dirty="0" smtClean="0"/>
              <a:t>Pack Issue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9218" name="Picture 2" descr="C:\Users\xcm\AppData\Local\Temp\SNAGHTML110fecd.PNG"/>
          <p:cNvPicPr>
            <a:picLocks noChangeAspect="1" noChangeArrowheads="1"/>
          </p:cNvPicPr>
          <p:nvPr/>
        </p:nvPicPr>
        <p:blipFill>
          <a:blip r:embed="rId3"/>
          <a:srcRect/>
          <a:stretch>
            <a:fillRect/>
          </a:stretch>
        </p:blipFill>
        <p:spPr bwMode="auto">
          <a:xfrm>
            <a:off x="457200" y="2239168"/>
            <a:ext cx="6496050" cy="3190876"/>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Issue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2228" name="Picture 4" descr="C:\Users\xcm\AppData\Local\Temp\SNAGHTML10f2fac.PNG"/>
          <p:cNvPicPr>
            <a:picLocks noChangeAspect="1" noChangeArrowheads="1"/>
          </p:cNvPicPr>
          <p:nvPr/>
        </p:nvPicPr>
        <p:blipFill>
          <a:blip r:embed="rId3"/>
          <a:srcRect/>
          <a:stretch>
            <a:fillRect/>
          </a:stretch>
        </p:blipFill>
        <p:spPr bwMode="auto">
          <a:xfrm>
            <a:off x="155575" y="1324974"/>
            <a:ext cx="8803334" cy="3003810"/>
          </a:xfrm>
          <a:prstGeom prst="rect">
            <a:avLst/>
          </a:prstGeom>
          <a:noFill/>
        </p:spPr>
      </p:pic>
      <p:pic>
        <p:nvPicPr>
          <p:cNvPr id="52232" name="Picture 8" descr="C:\Users\xcm\AppData\Local\Temp\SNAGHTML112c769.PNG"/>
          <p:cNvPicPr>
            <a:picLocks noChangeAspect="1" noChangeArrowheads="1"/>
          </p:cNvPicPr>
          <p:nvPr/>
        </p:nvPicPr>
        <p:blipFill>
          <a:blip r:embed="rId4"/>
          <a:srcRect/>
          <a:stretch>
            <a:fillRect/>
          </a:stretch>
        </p:blipFill>
        <p:spPr bwMode="auto">
          <a:xfrm>
            <a:off x="181951" y="4435305"/>
            <a:ext cx="8794286" cy="1945238"/>
          </a:xfrm>
          <a:prstGeom prst="rect">
            <a:avLst/>
          </a:prstGeom>
          <a:noFill/>
        </p:spPr>
      </p:pic>
      <p:sp>
        <p:nvSpPr>
          <p:cNvPr id="11" name="Flowchart: Process 10"/>
          <p:cNvSpPr/>
          <p:nvPr/>
        </p:nvSpPr>
        <p:spPr>
          <a:xfrm>
            <a:off x="7850427" y="2137993"/>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lowchart: Process 11"/>
          <p:cNvSpPr/>
          <p:nvPr/>
        </p:nvSpPr>
        <p:spPr>
          <a:xfrm>
            <a:off x="7850427" y="4406727"/>
            <a:ext cx="669681"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Arrow Connector 8"/>
          <p:cNvCxnSpPr>
            <a:stCxn id="11" idx="3"/>
            <a:endCxn id="12" idx="3"/>
          </p:cNvCxnSpPr>
          <p:nvPr/>
        </p:nvCxnSpPr>
        <p:spPr>
          <a:xfrm>
            <a:off x="8520108" y="2338466"/>
            <a:ext cx="12700" cy="2268734"/>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Flowchart: Process 13"/>
          <p:cNvSpPr/>
          <p:nvPr/>
        </p:nvSpPr>
        <p:spPr>
          <a:xfrm>
            <a:off x="7220648" y="3899022"/>
            <a:ext cx="1353313"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lowchart: Process 14"/>
          <p:cNvSpPr/>
          <p:nvPr/>
        </p:nvSpPr>
        <p:spPr>
          <a:xfrm>
            <a:off x="7228701" y="5964480"/>
            <a:ext cx="1353313"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Arrow Connector 13"/>
          <p:cNvCxnSpPr>
            <a:stCxn id="14" idx="1"/>
            <a:endCxn id="15" idx="1"/>
          </p:cNvCxnSpPr>
          <p:nvPr/>
        </p:nvCxnSpPr>
        <p:spPr>
          <a:xfrm rot="10800000" flipH="1" flipV="1">
            <a:off x="7220647" y="3989227"/>
            <a:ext cx="8053" cy="2067302"/>
          </a:xfrm>
          <a:prstGeom prst="bentConnector3">
            <a:avLst>
              <a:gd name="adj1" fmla="val -2838694"/>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Issue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1202" name="Picture 2" descr="C:\Users\xcm\AppData\Local\Temp\SNAGHTML11fb762.PNG"/>
          <p:cNvPicPr>
            <a:picLocks noChangeAspect="1" noChangeArrowheads="1"/>
          </p:cNvPicPr>
          <p:nvPr/>
        </p:nvPicPr>
        <p:blipFill>
          <a:blip r:embed="rId3"/>
          <a:srcRect/>
          <a:stretch>
            <a:fillRect/>
          </a:stretch>
        </p:blipFill>
        <p:spPr bwMode="auto">
          <a:xfrm>
            <a:off x="457200" y="1316182"/>
            <a:ext cx="7439025" cy="1981201"/>
          </a:xfrm>
          <a:prstGeom prst="rect">
            <a:avLst/>
          </a:prstGeom>
          <a:noFill/>
        </p:spPr>
      </p:pic>
      <p:pic>
        <p:nvPicPr>
          <p:cNvPr id="51206" name="Picture 6" descr="C:\Users\xcm\AppData\Local\Temp\SNAGHTML125981f.PNG"/>
          <p:cNvPicPr>
            <a:picLocks noChangeAspect="1" noChangeArrowheads="1"/>
          </p:cNvPicPr>
          <p:nvPr/>
        </p:nvPicPr>
        <p:blipFill>
          <a:blip r:embed="rId4"/>
          <a:srcRect/>
          <a:stretch>
            <a:fillRect/>
          </a:stretch>
        </p:blipFill>
        <p:spPr bwMode="auto">
          <a:xfrm>
            <a:off x="457200" y="3565037"/>
            <a:ext cx="8277225" cy="1952625"/>
          </a:xfrm>
          <a:prstGeom prst="rect">
            <a:avLst/>
          </a:prstGeom>
          <a:noFill/>
        </p:spPr>
      </p:pic>
      <p:sp>
        <p:nvSpPr>
          <p:cNvPr id="9" name="Rectangle 8"/>
          <p:cNvSpPr/>
          <p:nvPr/>
        </p:nvSpPr>
        <p:spPr>
          <a:xfrm>
            <a:off x="1942947" y="2937753"/>
            <a:ext cx="594043"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237144" y="5151120"/>
            <a:ext cx="594043"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34</a:t>
            </a:fld>
            <a:endParaRPr lang="en-US" dirty="0"/>
          </a:p>
        </p:txBody>
      </p:sp>
      <p:sp>
        <p:nvSpPr>
          <p:cNvPr id="3" name="Content Placeholder 2"/>
          <p:cNvSpPr>
            <a:spLocks noGrp="1"/>
          </p:cNvSpPr>
          <p:nvPr>
            <p:ph idx="1"/>
          </p:nvPr>
        </p:nvSpPr>
        <p:spPr/>
        <p:txBody>
          <a:bodyPr/>
          <a:lstStyle/>
          <a:p>
            <a:r>
              <a:rPr lang="en-US" dirty="0" smtClean="0"/>
              <a:t>Issue Inventory – Non-Serialized Items</a:t>
            </a:r>
          </a:p>
          <a:p>
            <a:endParaRPr lang="en-US" dirty="0"/>
          </a:p>
        </p:txBody>
      </p:sp>
      <p:sp>
        <p:nvSpPr>
          <p:cNvPr id="4" name="Title 3"/>
          <p:cNvSpPr>
            <a:spLocks noGrp="1"/>
          </p:cNvSpPr>
          <p:nvPr>
            <p:ph type="title"/>
          </p:nvPr>
        </p:nvSpPr>
        <p:spPr/>
        <p:txBody>
          <a:bodyPr/>
          <a:lstStyle/>
          <a:p>
            <a:r>
              <a:rPr lang="en-US" smtClean="0"/>
              <a:t>Pack Issue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4274" name="Picture 2" descr="C:\Users\xcm\AppData\Local\Temp\SNAGHTML13de19d.PNG"/>
          <p:cNvPicPr>
            <a:picLocks noChangeAspect="1" noChangeArrowheads="1"/>
          </p:cNvPicPr>
          <p:nvPr/>
        </p:nvPicPr>
        <p:blipFill>
          <a:blip r:embed="rId3"/>
          <a:srcRect/>
          <a:stretch>
            <a:fillRect/>
          </a:stretch>
        </p:blipFill>
        <p:spPr bwMode="auto">
          <a:xfrm>
            <a:off x="560022" y="2155333"/>
            <a:ext cx="6581775" cy="3228975"/>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Issue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3252" name="Picture 4" descr="C:\Users\xcm\AppData\Local\Temp\SNAGHTML13c635a.PNG"/>
          <p:cNvPicPr>
            <a:picLocks noChangeAspect="1" noChangeArrowheads="1"/>
          </p:cNvPicPr>
          <p:nvPr/>
        </p:nvPicPr>
        <p:blipFill>
          <a:blip r:embed="rId3"/>
          <a:srcRect/>
          <a:stretch>
            <a:fillRect/>
          </a:stretch>
        </p:blipFill>
        <p:spPr bwMode="auto">
          <a:xfrm>
            <a:off x="226019" y="1333766"/>
            <a:ext cx="8821429" cy="2334286"/>
          </a:xfrm>
          <a:prstGeom prst="rect">
            <a:avLst/>
          </a:prstGeom>
          <a:noFill/>
        </p:spPr>
      </p:pic>
      <p:pic>
        <p:nvPicPr>
          <p:cNvPr id="53254" name="Picture 6" descr="C:\Users\xcm\AppData\Local\Temp\SNAGHTML13f6109.PNG"/>
          <p:cNvPicPr>
            <a:picLocks noChangeAspect="1" noChangeArrowheads="1"/>
          </p:cNvPicPr>
          <p:nvPr/>
        </p:nvPicPr>
        <p:blipFill>
          <a:blip r:embed="rId4"/>
          <a:srcRect/>
          <a:stretch>
            <a:fillRect/>
          </a:stretch>
        </p:blipFill>
        <p:spPr bwMode="auto">
          <a:xfrm>
            <a:off x="252287" y="3682615"/>
            <a:ext cx="8794286" cy="2705238"/>
          </a:xfrm>
          <a:prstGeom prst="rect">
            <a:avLst/>
          </a:prstGeom>
          <a:noFill/>
        </p:spPr>
      </p:pic>
      <p:sp>
        <p:nvSpPr>
          <p:cNvPr id="9" name="Flowchart: Process 8"/>
          <p:cNvSpPr/>
          <p:nvPr/>
        </p:nvSpPr>
        <p:spPr>
          <a:xfrm>
            <a:off x="6172199" y="2137993"/>
            <a:ext cx="794402"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6172199" y="4529815"/>
            <a:ext cx="794402"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8"/>
          <p:cNvCxnSpPr>
            <a:stCxn id="9" idx="1"/>
            <a:endCxn id="10" idx="1"/>
          </p:cNvCxnSpPr>
          <p:nvPr/>
        </p:nvCxnSpPr>
        <p:spPr>
          <a:xfrm rot="10800000" flipV="1">
            <a:off x="6172199" y="2338466"/>
            <a:ext cx="12700" cy="2391822"/>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lowchart: Process 11"/>
          <p:cNvSpPr/>
          <p:nvPr/>
        </p:nvSpPr>
        <p:spPr>
          <a:xfrm>
            <a:off x="7816365" y="2945423"/>
            <a:ext cx="835267"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Process 12"/>
          <p:cNvSpPr/>
          <p:nvPr/>
        </p:nvSpPr>
        <p:spPr>
          <a:xfrm>
            <a:off x="7816363" y="5345723"/>
            <a:ext cx="835267"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a:stCxn id="12" idx="1"/>
            <a:endCxn id="13" idx="1"/>
          </p:cNvCxnSpPr>
          <p:nvPr/>
        </p:nvCxnSpPr>
        <p:spPr>
          <a:xfrm rot="10800000" flipV="1">
            <a:off x="7816363" y="3035628"/>
            <a:ext cx="2" cy="2402144"/>
          </a:xfrm>
          <a:prstGeom prst="bentConnector3">
            <a:avLst>
              <a:gd name="adj1" fmla="val 114301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36</a:t>
            </a:fld>
            <a:endParaRPr lang="en-US" dirty="0"/>
          </a:p>
        </p:txBody>
      </p:sp>
      <p:sp>
        <p:nvSpPr>
          <p:cNvPr id="3" name="Content Placeholder 2"/>
          <p:cNvSpPr>
            <a:spLocks noGrp="1"/>
          </p:cNvSpPr>
          <p:nvPr>
            <p:ph idx="1"/>
          </p:nvPr>
        </p:nvSpPr>
        <p:spPr/>
        <p:txBody>
          <a:bodyPr/>
          <a:lstStyle/>
          <a:p>
            <a:r>
              <a:rPr lang="en-US" dirty="0" smtClean="0">
                <a:solidFill>
                  <a:schemeClr val="tx1"/>
                </a:solidFill>
              </a:rPr>
              <a:t>Issue lower-level packs</a:t>
            </a:r>
            <a:endParaRPr lang="en-US" dirty="0"/>
          </a:p>
        </p:txBody>
      </p:sp>
      <p:sp>
        <p:nvSpPr>
          <p:cNvPr id="4" name="Title 3"/>
          <p:cNvSpPr>
            <a:spLocks noGrp="1"/>
          </p:cNvSpPr>
          <p:nvPr>
            <p:ph type="title"/>
          </p:nvPr>
        </p:nvSpPr>
        <p:spPr/>
        <p:txBody>
          <a:bodyPr/>
          <a:lstStyle/>
          <a:p>
            <a:r>
              <a:rPr lang="en-US" smtClean="0"/>
              <a:t>Pack Issue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0178" name="Picture 2" descr="C:\Users\xcm\AppData\Local\Temp\SNAGHTML1726609.PNG"/>
          <p:cNvPicPr>
            <a:picLocks noChangeAspect="1" noChangeArrowheads="1"/>
          </p:cNvPicPr>
          <p:nvPr/>
        </p:nvPicPr>
        <p:blipFill>
          <a:blip r:embed="rId3"/>
          <a:srcRect/>
          <a:stretch>
            <a:fillRect/>
          </a:stretch>
        </p:blipFill>
        <p:spPr bwMode="auto">
          <a:xfrm>
            <a:off x="560027" y="2257913"/>
            <a:ext cx="6715125" cy="3790950"/>
          </a:xfrm>
          <a:prstGeom prst="rect">
            <a:avLst/>
          </a:prstGeom>
          <a:noFill/>
        </p:spPr>
      </p:pic>
      <p:sp>
        <p:nvSpPr>
          <p:cNvPr id="7" name="Rectangle 6"/>
          <p:cNvSpPr/>
          <p:nvPr/>
        </p:nvSpPr>
        <p:spPr>
          <a:xfrm>
            <a:off x="1643544" y="3931920"/>
            <a:ext cx="1302856"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37</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Issue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49154" name="Picture 2" descr="C:\Users\xcm\AppData\Local\Temp\SNAGHTML1707ddd.PNG"/>
          <p:cNvPicPr>
            <a:picLocks noChangeAspect="1" noChangeArrowheads="1"/>
          </p:cNvPicPr>
          <p:nvPr/>
        </p:nvPicPr>
        <p:blipFill>
          <a:blip r:embed="rId3"/>
          <a:srcRect/>
          <a:stretch>
            <a:fillRect/>
          </a:stretch>
        </p:blipFill>
        <p:spPr bwMode="auto">
          <a:xfrm>
            <a:off x="234703" y="1333767"/>
            <a:ext cx="8821429" cy="3021905"/>
          </a:xfrm>
          <a:prstGeom prst="rect">
            <a:avLst/>
          </a:prstGeom>
          <a:noFill/>
        </p:spPr>
      </p:pic>
      <p:pic>
        <p:nvPicPr>
          <p:cNvPr id="49158" name="Picture 6" descr="C:\Users\xcm\AppData\Local\Temp\SNAGHTML1751184.PNG"/>
          <p:cNvPicPr>
            <a:picLocks noChangeAspect="1" noChangeArrowheads="1"/>
          </p:cNvPicPr>
          <p:nvPr/>
        </p:nvPicPr>
        <p:blipFill>
          <a:blip r:embed="rId4"/>
          <a:srcRect/>
          <a:stretch>
            <a:fillRect/>
          </a:stretch>
        </p:blipFill>
        <p:spPr bwMode="auto">
          <a:xfrm>
            <a:off x="261079" y="4413842"/>
            <a:ext cx="8803334" cy="2035714"/>
          </a:xfrm>
          <a:prstGeom prst="rect">
            <a:avLst/>
          </a:prstGeom>
          <a:noFill/>
        </p:spPr>
      </p:pic>
      <p:sp>
        <p:nvSpPr>
          <p:cNvPr id="9" name="Flowchart: Process 8"/>
          <p:cNvSpPr/>
          <p:nvPr/>
        </p:nvSpPr>
        <p:spPr>
          <a:xfrm>
            <a:off x="6172199" y="2137993"/>
            <a:ext cx="794402"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Process 9"/>
          <p:cNvSpPr/>
          <p:nvPr/>
        </p:nvSpPr>
        <p:spPr>
          <a:xfrm>
            <a:off x="6172199" y="4413842"/>
            <a:ext cx="794402"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8"/>
          <p:cNvCxnSpPr>
            <a:stCxn id="9" idx="1"/>
            <a:endCxn id="10" idx="1"/>
          </p:cNvCxnSpPr>
          <p:nvPr/>
        </p:nvCxnSpPr>
        <p:spPr>
          <a:xfrm rot="10800000" flipV="1">
            <a:off x="6172199" y="2338465"/>
            <a:ext cx="12700" cy="2275849"/>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lowchart: Process 11"/>
          <p:cNvSpPr/>
          <p:nvPr/>
        </p:nvSpPr>
        <p:spPr>
          <a:xfrm>
            <a:off x="7860327" y="3930127"/>
            <a:ext cx="800097"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lowchart: Process 12"/>
          <p:cNvSpPr/>
          <p:nvPr/>
        </p:nvSpPr>
        <p:spPr>
          <a:xfrm>
            <a:off x="7860324" y="6031522"/>
            <a:ext cx="800097"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a:stCxn id="12" idx="1"/>
            <a:endCxn id="13" idx="1"/>
          </p:cNvCxnSpPr>
          <p:nvPr/>
        </p:nvCxnSpPr>
        <p:spPr>
          <a:xfrm rot="10800000" flipV="1">
            <a:off x="7860325" y="4020331"/>
            <a:ext cx="3" cy="2103239"/>
          </a:xfrm>
          <a:prstGeom prst="bentConnector3">
            <a:avLst>
              <a:gd name="adj1" fmla="val 76201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38</a:t>
            </a:fld>
            <a:endParaRPr lang="en-US" dirty="0"/>
          </a:p>
        </p:txBody>
      </p:sp>
      <p:sp>
        <p:nvSpPr>
          <p:cNvPr id="3" name="Content Placeholder 2"/>
          <p:cNvSpPr>
            <a:spLocks noGrp="1"/>
          </p:cNvSpPr>
          <p:nvPr>
            <p:ph idx="1"/>
          </p:nvPr>
        </p:nvSpPr>
        <p:spPr/>
        <p:txBody>
          <a:bodyPr/>
          <a:lstStyle/>
          <a:p>
            <a:r>
              <a:rPr lang="en-US" dirty="0" smtClean="0">
                <a:solidFill>
                  <a:schemeClr val="tx1"/>
                </a:solidFill>
              </a:rPr>
              <a:t>Inventory Scrap by Pack</a:t>
            </a:r>
          </a:p>
          <a:p>
            <a:r>
              <a:rPr lang="en-US" dirty="0" smtClean="0">
                <a:solidFill>
                  <a:schemeClr val="tx1"/>
                </a:solidFill>
              </a:rPr>
              <a:t>Scrap full packs or part of a pack</a:t>
            </a:r>
          </a:p>
          <a:p>
            <a:r>
              <a:rPr lang="en-US" dirty="0" smtClean="0">
                <a:solidFill>
                  <a:schemeClr val="tx1"/>
                </a:solidFill>
              </a:rPr>
              <a:t>Scrap non-serialized loose items </a:t>
            </a:r>
          </a:p>
          <a:p>
            <a:r>
              <a:rPr lang="en-US" dirty="0" smtClean="0">
                <a:solidFill>
                  <a:schemeClr val="tx1"/>
                </a:solidFill>
              </a:rPr>
              <a:t>If all content of a pack is scrapped, the stage is changed to </a:t>
            </a:r>
            <a:r>
              <a:rPr lang="en-US" dirty="0" err="1" smtClean="0">
                <a:solidFill>
                  <a:schemeClr val="tx1"/>
                </a:solidFill>
              </a:rPr>
              <a:t>Decommed</a:t>
            </a:r>
            <a:endParaRPr lang="en-US" dirty="0" smtClean="0">
              <a:solidFill>
                <a:schemeClr val="tx1"/>
              </a:solidFill>
            </a:endParaRPr>
          </a:p>
          <a:p>
            <a:r>
              <a:rPr lang="en-US" dirty="0" smtClean="0">
                <a:solidFill>
                  <a:schemeClr val="tx1"/>
                </a:solidFill>
              </a:rPr>
              <a:t>The stage of the scrapped serialized item is changed to Consumed</a:t>
            </a:r>
          </a:p>
          <a:p>
            <a:endParaRPr lang="en-US" dirty="0"/>
          </a:p>
        </p:txBody>
      </p:sp>
      <p:sp>
        <p:nvSpPr>
          <p:cNvPr id="4" name="Title 3"/>
          <p:cNvSpPr>
            <a:spLocks noGrp="1"/>
          </p:cNvSpPr>
          <p:nvPr>
            <p:ph type="title"/>
          </p:nvPr>
        </p:nvSpPr>
        <p:spPr/>
        <p:txBody>
          <a:bodyPr/>
          <a:lstStyle/>
          <a:p>
            <a:r>
              <a:rPr lang="en-US" dirty="0" smtClean="0"/>
              <a:t>Inventory Scrap</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39</a:t>
            </a:fld>
            <a:endParaRPr lang="en-US" dirty="0"/>
          </a:p>
        </p:txBody>
      </p:sp>
      <p:sp>
        <p:nvSpPr>
          <p:cNvPr id="3" name="Content Placeholder 2"/>
          <p:cNvSpPr>
            <a:spLocks noGrp="1"/>
          </p:cNvSpPr>
          <p:nvPr>
            <p:ph idx="1"/>
          </p:nvPr>
        </p:nvSpPr>
        <p:spPr/>
        <p:txBody>
          <a:bodyPr/>
          <a:lstStyle/>
          <a:p>
            <a:r>
              <a:rPr lang="en-US" dirty="0" smtClean="0"/>
              <a:t>Scrap Inventory – Serialized Items</a:t>
            </a:r>
          </a:p>
          <a:p>
            <a:endParaRPr lang="en-US" dirty="0"/>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8370" name="Picture 2" descr="C:\Users\xcm\AppData\Local\Temp\SNAGHTML19c03ee.PNG"/>
          <p:cNvPicPr>
            <a:picLocks noChangeAspect="1" noChangeArrowheads="1"/>
          </p:cNvPicPr>
          <p:nvPr/>
        </p:nvPicPr>
        <p:blipFill>
          <a:blip r:embed="rId3"/>
          <a:srcRect/>
          <a:stretch>
            <a:fillRect/>
          </a:stretch>
        </p:blipFill>
        <p:spPr bwMode="auto">
          <a:xfrm>
            <a:off x="536328" y="2464777"/>
            <a:ext cx="6572250" cy="35814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lstStyle/>
          <a:p>
            <a:r>
              <a:rPr lang="en-US" dirty="0" smtClean="0"/>
              <a:t>Pack Decommission</a:t>
            </a:r>
          </a:p>
          <a:p>
            <a:r>
              <a:rPr lang="en-US" dirty="0" smtClean="0"/>
              <a:t>Repackage</a:t>
            </a:r>
          </a:p>
          <a:p>
            <a:r>
              <a:rPr lang="en-US" dirty="0" smtClean="0"/>
              <a:t>Inventory Transactions</a:t>
            </a:r>
          </a:p>
          <a:p>
            <a:r>
              <a:rPr lang="en-US" dirty="0" smtClean="0"/>
              <a:t>Pack Receipt</a:t>
            </a:r>
          </a:p>
          <a:p>
            <a:r>
              <a:rPr lang="en-US" dirty="0" smtClean="0"/>
              <a:t>Pack Issue</a:t>
            </a:r>
          </a:p>
          <a:p>
            <a:r>
              <a:rPr lang="en-US" dirty="0" smtClean="0"/>
              <a:t>Inventory Scarp</a:t>
            </a:r>
          </a:p>
          <a:p>
            <a:r>
              <a:rPr lang="en-US" dirty="0" smtClean="0"/>
              <a:t>Administration Functions</a:t>
            </a:r>
          </a:p>
          <a:p>
            <a:r>
              <a:rPr lang="en-US" dirty="0" smtClean="0"/>
              <a:t>Pack Stage Change</a:t>
            </a:r>
          </a:p>
          <a:p>
            <a:r>
              <a:rPr lang="en-US" dirty="0" smtClean="0"/>
              <a:t>Serial Delete/Archive</a:t>
            </a:r>
          </a:p>
          <a:p>
            <a:endParaRPr lang="en-US" dirty="0"/>
          </a:p>
        </p:txBody>
      </p:sp>
      <p:sp>
        <p:nvSpPr>
          <p:cNvPr id="4" name="Title 3"/>
          <p:cNvSpPr>
            <a:spLocks noGrp="1"/>
          </p:cNvSpPr>
          <p:nvPr>
            <p:ph type="title"/>
          </p:nvPr>
        </p:nvSpPr>
        <p:spPr/>
        <p:txBody>
          <a:bodyPr/>
          <a:lstStyle/>
          <a:p>
            <a:r>
              <a:rPr lang="en-IE" dirty="0" smtClean="0"/>
              <a:t>Overview – Continued </a:t>
            </a:r>
            <a:endParaRPr lang="en-US" dirty="0"/>
          </a:p>
        </p:txBody>
      </p:sp>
      <p:sp>
        <p:nvSpPr>
          <p:cNvPr id="5" name="Text Placeholder 4"/>
          <p:cNvSpPr>
            <a:spLocks noGrp="1"/>
          </p:cNvSpPr>
          <p:nvPr>
            <p:ph type="body" sz="quarter" idx="11"/>
          </p:nvPr>
        </p:nvSpPr>
        <p:spPr/>
        <p:txBody>
          <a:bodyPr/>
          <a:lstStyle/>
          <a:p>
            <a:r>
              <a:rPr lang="en-US" dirty="0" smtClean="0"/>
              <a:t>Packaging Inventory Transactions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40</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7346" name="Picture 2" descr="C:\Users\xcm\AppData\Local\Temp\SNAGHTML196d30f.PNG"/>
          <p:cNvPicPr>
            <a:picLocks noChangeAspect="1" noChangeArrowheads="1"/>
          </p:cNvPicPr>
          <p:nvPr/>
        </p:nvPicPr>
        <p:blipFill>
          <a:blip r:embed="rId3"/>
          <a:srcRect/>
          <a:stretch>
            <a:fillRect/>
          </a:stretch>
        </p:blipFill>
        <p:spPr bwMode="auto">
          <a:xfrm>
            <a:off x="234907" y="1316182"/>
            <a:ext cx="8812381" cy="2515238"/>
          </a:xfrm>
          <a:prstGeom prst="rect">
            <a:avLst/>
          </a:prstGeom>
          <a:noFill/>
        </p:spPr>
      </p:pic>
      <p:pic>
        <p:nvPicPr>
          <p:cNvPr id="57348" name="Picture 4" descr="C:\Users\xcm\AppData\Local\Temp\SNAGHTML19e4004.PNG"/>
          <p:cNvPicPr>
            <a:picLocks noChangeAspect="1" noChangeArrowheads="1"/>
          </p:cNvPicPr>
          <p:nvPr/>
        </p:nvPicPr>
        <p:blipFill>
          <a:blip r:embed="rId4"/>
          <a:srcRect/>
          <a:stretch>
            <a:fillRect/>
          </a:stretch>
        </p:blipFill>
        <p:spPr bwMode="auto">
          <a:xfrm>
            <a:off x="234704" y="3993280"/>
            <a:ext cx="8812381" cy="2343334"/>
          </a:xfrm>
          <a:prstGeom prst="rect">
            <a:avLst/>
          </a:prstGeom>
          <a:noFill/>
        </p:spPr>
      </p:pic>
      <p:sp>
        <p:nvSpPr>
          <p:cNvPr id="10" name="Flowchart: Process 9"/>
          <p:cNvSpPr/>
          <p:nvPr/>
        </p:nvSpPr>
        <p:spPr>
          <a:xfrm>
            <a:off x="7860324" y="3411416"/>
            <a:ext cx="800097"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lowchart: Process 10"/>
          <p:cNvSpPr/>
          <p:nvPr/>
        </p:nvSpPr>
        <p:spPr>
          <a:xfrm>
            <a:off x="7860324" y="5899642"/>
            <a:ext cx="800097"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3"/>
          <p:cNvCxnSpPr>
            <a:stCxn id="10" idx="1"/>
            <a:endCxn id="11" idx="1"/>
          </p:cNvCxnSpPr>
          <p:nvPr/>
        </p:nvCxnSpPr>
        <p:spPr>
          <a:xfrm rot="10800000" flipV="1">
            <a:off x="7860324" y="3501621"/>
            <a:ext cx="12700" cy="2490070"/>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41</a:t>
            </a:fld>
            <a:endParaRPr lang="en-US" dirty="0"/>
          </a:p>
        </p:txBody>
      </p:sp>
      <p:sp>
        <p:nvSpPr>
          <p:cNvPr id="3" name="Content Placeholder 2"/>
          <p:cNvSpPr>
            <a:spLocks noGrp="1"/>
          </p:cNvSpPr>
          <p:nvPr>
            <p:ph idx="1"/>
          </p:nvPr>
        </p:nvSpPr>
        <p:spPr/>
        <p:txBody>
          <a:bodyPr/>
          <a:lstStyle/>
          <a:p>
            <a:r>
              <a:rPr lang="en-US" dirty="0" smtClean="0"/>
              <a:t>Scrap Inventory – Non-Serialized Items in a Pack</a:t>
            </a:r>
          </a:p>
          <a:p>
            <a:endParaRPr lang="en-US" dirty="0"/>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9398" name="Picture 6" descr="C:\Users\xcm\AppData\Local\Temp\SNAGHTML1c4efa4.PNG"/>
          <p:cNvPicPr>
            <a:picLocks noChangeAspect="1" noChangeArrowheads="1"/>
          </p:cNvPicPr>
          <p:nvPr/>
        </p:nvPicPr>
        <p:blipFill>
          <a:blip r:embed="rId3"/>
          <a:srcRect/>
          <a:stretch>
            <a:fillRect/>
          </a:stretch>
        </p:blipFill>
        <p:spPr bwMode="auto">
          <a:xfrm>
            <a:off x="507269" y="2465000"/>
            <a:ext cx="6562725" cy="3524251"/>
          </a:xfrm>
          <a:prstGeom prst="rect">
            <a:avLst/>
          </a:prstGeom>
          <a:noFill/>
        </p:spPr>
      </p:pic>
      <p:sp>
        <p:nvSpPr>
          <p:cNvPr id="7" name="Rectangle 6"/>
          <p:cNvSpPr/>
          <p:nvPr/>
        </p:nvSpPr>
        <p:spPr>
          <a:xfrm>
            <a:off x="1511464" y="4541520"/>
            <a:ext cx="1729576"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42</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7174" name="Picture 6" descr="C:\Users\xcm\AppData\Local\Temp\SNAGHTML1c3a194.PNG"/>
          <p:cNvPicPr>
            <a:picLocks noChangeAspect="1" noChangeArrowheads="1"/>
          </p:cNvPicPr>
          <p:nvPr/>
        </p:nvPicPr>
        <p:blipFill>
          <a:blip r:embed="rId3"/>
          <a:srcRect/>
          <a:stretch>
            <a:fillRect/>
          </a:stretch>
        </p:blipFill>
        <p:spPr bwMode="auto">
          <a:xfrm>
            <a:off x="261079" y="1324974"/>
            <a:ext cx="8803334" cy="2343334"/>
          </a:xfrm>
          <a:prstGeom prst="rect">
            <a:avLst/>
          </a:prstGeom>
          <a:noFill/>
        </p:spPr>
      </p:pic>
      <p:pic>
        <p:nvPicPr>
          <p:cNvPr id="7176" name="Picture 8" descr="C:\Users\xcm\AppData\Local\Temp\SNAGHTML1c6017f.PNG"/>
          <p:cNvPicPr>
            <a:picLocks noChangeAspect="1" noChangeArrowheads="1"/>
          </p:cNvPicPr>
          <p:nvPr/>
        </p:nvPicPr>
        <p:blipFill>
          <a:blip r:embed="rId4"/>
          <a:srcRect/>
          <a:stretch>
            <a:fillRect/>
          </a:stretch>
        </p:blipFill>
        <p:spPr bwMode="auto">
          <a:xfrm>
            <a:off x="252287" y="4012588"/>
            <a:ext cx="8803334" cy="1845714"/>
          </a:xfrm>
          <a:prstGeom prst="rect">
            <a:avLst/>
          </a:prstGeom>
          <a:noFill/>
        </p:spPr>
      </p:pic>
      <p:sp>
        <p:nvSpPr>
          <p:cNvPr id="10" name="Flowchart: Process 9"/>
          <p:cNvSpPr/>
          <p:nvPr/>
        </p:nvSpPr>
        <p:spPr>
          <a:xfrm>
            <a:off x="7860324" y="3235576"/>
            <a:ext cx="800097" cy="180409"/>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lowchart: Process 10"/>
          <p:cNvSpPr/>
          <p:nvPr/>
        </p:nvSpPr>
        <p:spPr>
          <a:xfrm>
            <a:off x="7873024" y="5081954"/>
            <a:ext cx="800097" cy="184098"/>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3"/>
          <p:cNvCxnSpPr>
            <a:stCxn id="10" idx="1"/>
            <a:endCxn id="11" idx="1"/>
          </p:cNvCxnSpPr>
          <p:nvPr/>
        </p:nvCxnSpPr>
        <p:spPr>
          <a:xfrm rot="10800000" flipH="1" flipV="1">
            <a:off x="7860324" y="3325781"/>
            <a:ext cx="12700" cy="1848222"/>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43</a:t>
            </a:fld>
            <a:endParaRPr lang="en-US" dirty="0"/>
          </a:p>
        </p:txBody>
      </p:sp>
      <p:sp>
        <p:nvSpPr>
          <p:cNvPr id="3" name="Content Placeholder 2"/>
          <p:cNvSpPr>
            <a:spLocks noGrp="1"/>
          </p:cNvSpPr>
          <p:nvPr>
            <p:ph idx="1"/>
          </p:nvPr>
        </p:nvSpPr>
        <p:spPr/>
        <p:txBody>
          <a:bodyPr/>
          <a:lstStyle/>
          <a:p>
            <a:r>
              <a:rPr lang="en-US" dirty="0" smtClean="0"/>
              <a:t>Scrap Inventory – Loose Non-Serialized Items</a:t>
            </a:r>
            <a:endParaRPr lang="en-US" dirty="0"/>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6148" name="Picture 4" descr="C:\Users\xcm\AppData\Local\Temp\SNAGHTML1d4bb9a.PNG"/>
          <p:cNvPicPr>
            <a:picLocks noChangeAspect="1" noChangeArrowheads="1"/>
          </p:cNvPicPr>
          <p:nvPr/>
        </p:nvPicPr>
        <p:blipFill>
          <a:blip r:embed="rId3"/>
          <a:srcRect/>
          <a:stretch>
            <a:fillRect/>
          </a:stretch>
        </p:blipFill>
        <p:spPr bwMode="auto">
          <a:xfrm>
            <a:off x="527536" y="2194655"/>
            <a:ext cx="6705600" cy="3667126"/>
          </a:xfrm>
          <a:prstGeom prst="rect">
            <a:avLst/>
          </a:prstGeom>
          <a:noFill/>
        </p:spPr>
      </p:pic>
      <p:sp>
        <p:nvSpPr>
          <p:cNvPr id="7" name="Rectangle 6"/>
          <p:cNvSpPr/>
          <p:nvPr/>
        </p:nvSpPr>
        <p:spPr>
          <a:xfrm>
            <a:off x="1115224" y="2987040"/>
            <a:ext cx="1729576" cy="241789"/>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44</a:t>
            </a:fld>
            <a:endParaRPr lang="en-US" dirty="0"/>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126" name="Picture 6" descr="C:\Users\xcm\AppData\Local\Temp\SNAGHTML1d2b988.PNG"/>
          <p:cNvPicPr>
            <a:picLocks noChangeAspect="1" noChangeArrowheads="1"/>
          </p:cNvPicPr>
          <p:nvPr/>
        </p:nvPicPr>
        <p:blipFill>
          <a:blip r:embed="rId3"/>
          <a:srcRect/>
          <a:stretch>
            <a:fillRect/>
          </a:stretch>
        </p:blipFill>
        <p:spPr bwMode="auto">
          <a:xfrm>
            <a:off x="234703" y="1332048"/>
            <a:ext cx="8821429" cy="1800476"/>
          </a:xfrm>
          <a:prstGeom prst="rect">
            <a:avLst/>
          </a:prstGeom>
          <a:noFill/>
        </p:spPr>
      </p:pic>
      <p:pic>
        <p:nvPicPr>
          <p:cNvPr id="5128" name="Picture 8" descr="C:\Users\xcm\AppData\Local\Temp\SNAGHTML1d61943.PNG"/>
          <p:cNvPicPr>
            <a:picLocks noChangeAspect="1" noChangeArrowheads="1"/>
          </p:cNvPicPr>
          <p:nvPr/>
        </p:nvPicPr>
        <p:blipFill>
          <a:blip r:embed="rId4"/>
          <a:srcRect/>
          <a:stretch>
            <a:fillRect/>
          </a:stretch>
        </p:blipFill>
        <p:spPr bwMode="auto">
          <a:xfrm>
            <a:off x="243495" y="3968859"/>
            <a:ext cx="8821429" cy="1782381"/>
          </a:xfrm>
          <a:prstGeom prst="rect">
            <a:avLst/>
          </a:prstGeom>
          <a:noFill/>
        </p:spPr>
      </p:pic>
      <p:sp>
        <p:nvSpPr>
          <p:cNvPr id="10" name="Flowchart: Process 9"/>
          <p:cNvSpPr/>
          <p:nvPr/>
        </p:nvSpPr>
        <p:spPr>
          <a:xfrm>
            <a:off x="7798719" y="2164369"/>
            <a:ext cx="794402"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lowchart: Process 10"/>
          <p:cNvSpPr/>
          <p:nvPr/>
        </p:nvSpPr>
        <p:spPr>
          <a:xfrm>
            <a:off x="7798719" y="4805995"/>
            <a:ext cx="794402"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8"/>
          <p:cNvCxnSpPr>
            <a:stCxn id="10" idx="1"/>
            <a:endCxn id="11" idx="1"/>
          </p:cNvCxnSpPr>
          <p:nvPr/>
        </p:nvCxnSpPr>
        <p:spPr>
          <a:xfrm rot="10800000" flipV="1">
            <a:off x="7798719" y="2364842"/>
            <a:ext cx="12700" cy="2641626"/>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45</a:t>
            </a:fld>
            <a:endParaRPr lang="en-US" dirty="0"/>
          </a:p>
        </p:txBody>
      </p:sp>
      <p:sp>
        <p:nvSpPr>
          <p:cNvPr id="3" name="Content Placeholder 2"/>
          <p:cNvSpPr>
            <a:spLocks noGrp="1"/>
          </p:cNvSpPr>
          <p:nvPr>
            <p:ph idx="1"/>
          </p:nvPr>
        </p:nvSpPr>
        <p:spPr/>
        <p:txBody>
          <a:bodyPr/>
          <a:lstStyle/>
          <a:p>
            <a:r>
              <a:rPr lang="en-US" dirty="0" smtClean="0">
                <a:solidFill>
                  <a:schemeClr val="tx1"/>
                </a:solidFill>
              </a:rPr>
              <a:t>Scrap packs</a:t>
            </a:r>
            <a:endParaRPr lang="en-US" dirty="0"/>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8194" name="Picture 2" descr="C:\Users\xcm\AppData\Local\Temp\SNAGHTML5258da.PNG"/>
          <p:cNvPicPr>
            <a:picLocks noChangeAspect="1" noChangeArrowheads="1"/>
          </p:cNvPicPr>
          <p:nvPr/>
        </p:nvPicPr>
        <p:blipFill>
          <a:blip r:embed="rId3"/>
          <a:srcRect/>
          <a:stretch>
            <a:fillRect/>
          </a:stretch>
        </p:blipFill>
        <p:spPr bwMode="auto">
          <a:xfrm>
            <a:off x="545120" y="2193549"/>
            <a:ext cx="6705600" cy="3648076"/>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46</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Inventory Scrap</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7172" name="Picture 4" descr="C:\Users\xcm\AppData\Local\Temp\SNAGHTML50be21.PNG"/>
          <p:cNvPicPr>
            <a:picLocks noChangeAspect="1" noChangeArrowheads="1"/>
          </p:cNvPicPr>
          <p:nvPr/>
        </p:nvPicPr>
        <p:blipFill>
          <a:blip r:embed="rId3"/>
          <a:srcRect/>
          <a:stretch>
            <a:fillRect/>
          </a:stretch>
        </p:blipFill>
        <p:spPr bwMode="auto">
          <a:xfrm>
            <a:off x="225911" y="1320145"/>
            <a:ext cx="8821429" cy="2850000"/>
          </a:xfrm>
          <a:prstGeom prst="rect">
            <a:avLst/>
          </a:prstGeom>
          <a:noFill/>
        </p:spPr>
      </p:pic>
      <p:pic>
        <p:nvPicPr>
          <p:cNvPr id="7176" name="Picture 8" descr="C:\Users\xcm\AppData\Local\Temp\SNAGHTML55ea40.PNG"/>
          <p:cNvPicPr>
            <a:picLocks noChangeAspect="1" noChangeArrowheads="1"/>
          </p:cNvPicPr>
          <p:nvPr/>
        </p:nvPicPr>
        <p:blipFill>
          <a:blip r:embed="rId4"/>
          <a:srcRect/>
          <a:stretch>
            <a:fillRect/>
          </a:stretch>
        </p:blipFill>
        <p:spPr bwMode="auto">
          <a:xfrm>
            <a:off x="305039" y="4215498"/>
            <a:ext cx="7536667" cy="2162381"/>
          </a:xfrm>
          <a:prstGeom prst="rect">
            <a:avLst/>
          </a:prstGeom>
          <a:noFill/>
        </p:spPr>
      </p:pic>
      <p:sp>
        <p:nvSpPr>
          <p:cNvPr id="10" name="Flowchart: Process 9"/>
          <p:cNvSpPr/>
          <p:nvPr/>
        </p:nvSpPr>
        <p:spPr>
          <a:xfrm>
            <a:off x="1433087" y="2954215"/>
            <a:ext cx="4035727" cy="764931"/>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lowchart: Process 10"/>
          <p:cNvSpPr/>
          <p:nvPr/>
        </p:nvSpPr>
        <p:spPr>
          <a:xfrm>
            <a:off x="428127" y="5433646"/>
            <a:ext cx="2552465" cy="882487"/>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8"/>
          <p:cNvCxnSpPr>
            <a:stCxn id="10" idx="1"/>
            <a:endCxn id="11" idx="1"/>
          </p:cNvCxnSpPr>
          <p:nvPr/>
        </p:nvCxnSpPr>
        <p:spPr>
          <a:xfrm rot="10800000" flipV="1">
            <a:off x="428127" y="3336680"/>
            <a:ext cx="1004960" cy="2538209"/>
          </a:xfrm>
          <a:prstGeom prst="bentConnector3">
            <a:avLst>
              <a:gd name="adj1" fmla="val 122747"/>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47</a:t>
            </a:fld>
            <a:endParaRPr lang="en-US" dirty="0"/>
          </a:p>
        </p:txBody>
      </p:sp>
      <p:sp>
        <p:nvSpPr>
          <p:cNvPr id="3" name="Content Placeholder 2"/>
          <p:cNvSpPr>
            <a:spLocks noGrp="1"/>
          </p:cNvSpPr>
          <p:nvPr>
            <p:ph idx="1"/>
          </p:nvPr>
        </p:nvSpPr>
        <p:spPr/>
        <p:txBody>
          <a:bodyPr/>
          <a:lstStyle/>
          <a:p>
            <a:r>
              <a:rPr lang="en-US" dirty="0" smtClean="0">
                <a:solidFill>
                  <a:schemeClr val="tx1"/>
                </a:solidFill>
              </a:rPr>
              <a:t>Move inventory by pack</a:t>
            </a:r>
          </a:p>
          <a:p>
            <a:r>
              <a:rPr lang="en-US" dirty="0" smtClean="0">
                <a:solidFill>
                  <a:schemeClr val="tx1"/>
                </a:solidFill>
              </a:rPr>
              <a:t>Scan the master pack serial ID to move the whole pack</a:t>
            </a:r>
          </a:p>
          <a:p>
            <a:r>
              <a:rPr lang="en-US" dirty="0" smtClean="0">
                <a:solidFill>
                  <a:schemeClr val="tx1"/>
                </a:solidFill>
              </a:rPr>
              <a:t>Generate both inventory transactions and serial transactions</a:t>
            </a:r>
            <a:endParaRPr lang="en-US" dirty="0"/>
          </a:p>
        </p:txBody>
      </p:sp>
      <p:sp>
        <p:nvSpPr>
          <p:cNvPr id="4" name="Title 3"/>
          <p:cNvSpPr>
            <a:spLocks noGrp="1"/>
          </p:cNvSpPr>
          <p:nvPr>
            <p:ph type="title"/>
          </p:nvPr>
        </p:nvSpPr>
        <p:spPr/>
        <p:txBody>
          <a:bodyPr/>
          <a:lstStyle/>
          <a:p>
            <a:r>
              <a:rPr lang="en-US" dirty="0" smtClean="0"/>
              <a:t>Pack Transfer</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48</a:t>
            </a:fld>
            <a:endParaRPr lang="en-US" dirty="0"/>
          </a:p>
        </p:txBody>
      </p:sp>
      <p:sp>
        <p:nvSpPr>
          <p:cNvPr id="3" name="Content Placeholder 2"/>
          <p:cNvSpPr>
            <a:spLocks noGrp="1"/>
          </p:cNvSpPr>
          <p:nvPr>
            <p:ph idx="1"/>
          </p:nvPr>
        </p:nvSpPr>
        <p:spPr/>
        <p:txBody>
          <a:bodyPr/>
          <a:lstStyle/>
          <a:p>
            <a:r>
              <a:rPr lang="en-US" smtClean="0"/>
              <a:t>Move pack to another site/location </a:t>
            </a:r>
            <a:endParaRPr lang="en-US"/>
          </a:p>
        </p:txBody>
      </p:sp>
      <p:sp>
        <p:nvSpPr>
          <p:cNvPr id="4" name="Title 3"/>
          <p:cNvSpPr>
            <a:spLocks noGrp="1"/>
          </p:cNvSpPr>
          <p:nvPr>
            <p:ph type="title"/>
          </p:nvPr>
        </p:nvSpPr>
        <p:spPr/>
        <p:txBody>
          <a:bodyPr/>
          <a:lstStyle/>
          <a:p>
            <a:r>
              <a:rPr lang="en-US" smtClean="0"/>
              <a:t>Pack Transfer</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5122" name="Picture 2" descr="C:\Users\xcm\AppData\Local\Temp\SNAGHTML644818.PNG"/>
          <p:cNvPicPr>
            <a:picLocks noChangeAspect="1" noChangeArrowheads="1"/>
          </p:cNvPicPr>
          <p:nvPr/>
        </p:nvPicPr>
        <p:blipFill>
          <a:blip r:embed="rId3"/>
          <a:srcRect/>
          <a:stretch>
            <a:fillRect/>
          </a:stretch>
        </p:blipFill>
        <p:spPr bwMode="auto">
          <a:xfrm>
            <a:off x="536328" y="2133172"/>
            <a:ext cx="6534150" cy="3762376"/>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49</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Transfer</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4098" name="Picture 2" descr="C:\Users\xcm\AppData\Local\Temp\SNAGHTML6200dc.PNG"/>
          <p:cNvPicPr>
            <a:picLocks noChangeAspect="1" noChangeArrowheads="1"/>
          </p:cNvPicPr>
          <p:nvPr/>
        </p:nvPicPr>
        <p:blipFill>
          <a:blip r:embed="rId3"/>
          <a:srcRect/>
          <a:stretch>
            <a:fillRect/>
          </a:stretch>
        </p:blipFill>
        <p:spPr bwMode="auto">
          <a:xfrm>
            <a:off x="252287" y="1328750"/>
            <a:ext cx="8803334" cy="3049048"/>
          </a:xfrm>
          <a:prstGeom prst="rect">
            <a:avLst/>
          </a:prstGeom>
          <a:noFill/>
        </p:spPr>
      </p:pic>
      <p:pic>
        <p:nvPicPr>
          <p:cNvPr id="4100" name="Picture 4" descr="C:\Users\xcm\AppData\Local\Temp\SNAGHTML6908c8.PNG"/>
          <p:cNvPicPr>
            <a:picLocks noChangeAspect="1" noChangeArrowheads="1"/>
          </p:cNvPicPr>
          <p:nvPr/>
        </p:nvPicPr>
        <p:blipFill>
          <a:blip r:embed="rId4"/>
          <a:srcRect/>
          <a:stretch>
            <a:fillRect/>
          </a:stretch>
        </p:blipFill>
        <p:spPr bwMode="auto">
          <a:xfrm>
            <a:off x="296247" y="4333838"/>
            <a:ext cx="8794286" cy="2180476"/>
          </a:xfrm>
          <a:prstGeom prst="rect">
            <a:avLst/>
          </a:prstGeom>
          <a:noFill/>
        </p:spPr>
      </p:pic>
      <p:sp>
        <p:nvSpPr>
          <p:cNvPr id="8" name="Flowchart: Process 7"/>
          <p:cNvSpPr/>
          <p:nvPr/>
        </p:nvSpPr>
        <p:spPr>
          <a:xfrm>
            <a:off x="1055078" y="2175929"/>
            <a:ext cx="800097" cy="356256"/>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1067778" y="4333838"/>
            <a:ext cx="800097" cy="352462"/>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13"/>
          <p:cNvCxnSpPr>
            <a:stCxn id="8" idx="1"/>
            <a:endCxn id="9" idx="1"/>
          </p:cNvCxnSpPr>
          <p:nvPr/>
        </p:nvCxnSpPr>
        <p:spPr>
          <a:xfrm rot="10800000" flipH="1" flipV="1">
            <a:off x="1055078" y="2354057"/>
            <a:ext cx="12700" cy="2156012"/>
          </a:xfrm>
          <a:prstGeom prst="bentConnector3">
            <a:avLst>
              <a:gd name="adj1" fmla="val -18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Packaging Transactions Process Flow</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1026" name="Picture 2" descr="C:\Users\xcm\AppData\Local\Temp\SNAGHTML15c93bd.PNG"/>
          <p:cNvPicPr>
            <a:picLocks noChangeAspect="1" noChangeArrowheads="1"/>
          </p:cNvPicPr>
          <p:nvPr/>
        </p:nvPicPr>
        <p:blipFill>
          <a:blip r:embed="rId3"/>
          <a:srcRect/>
          <a:stretch>
            <a:fillRect/>
          </a:stretch>
        </p:blipFill>
        <p:spPr bwMode="auto">
          <a:xfrm>
            <a:off x="498483" y="1316182"/>
            <a:ext cx="7048500" cy="4829176"/>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50</a:t>
            </a:fld>
            <a:endParaRPr lang="en-US" dirty="0"/>
          </a:p>
        </p:txBody>
      </p:sp>
      <p:sp>
        <p:nvSpPr>
          <p:cNvPr id="4" name="Title 3"/>
          <p:cNvSpPr>
            <a:spLocks noGrp="1"/>
          </p:cNvSpPr>
          <p:nvPr>
            <p:ph type="title"/>
          </p:nvPr>
        </p:nvSpPr>
        <p:spPr/>
        <p:txBody>
          <a:bodyPr/>
          <a:lstStyle/>
          <a:p>
            <a:r>
              <a:rPr lang="en-US" dirty="0" smtClean="0"/>
              <a:t>Administration Functions</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
        <p:nvSpPr>
          <p:cNvPr id="6" name="TextBox 5"/>
          <p:cNvSpPr txBox="1"/>
          <p:nvPr/>
        </p:nvSpPr>
        <p:spPr>
          <a:xfrm>
            <a:off x="3504176" y="1560308"/>
            <a:ext cx="2309247" cy="400110"/>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2000" dirty="0" smtClean="0">
                <a:latin typeface="Verdana" pitchFamily="34" charset="0"/>
                <a:ea typeface="宋体" charset="-122"/>
              </a:rPr>
              <a:t>Delete/Archive</a:t>
            </a:r>
            <a:endParaRPr lang="en-US" altLang="zh-CN" sz="2000" dirty="0">
              <a:ea typeface="宋体" charset="-122"/>
            </a:endParaRPr>
          </a:p>
        </p:txBody>
      </p:sp>
      <p:sp>
        <p:nvSpPr>
          <p:cNvPr id="7" name="AutoShape 74"/>
          <p:cNvSpPr>
            <a:spLocks noChangeArrowheads="1"/>
          </p:cNvSpPr>
          <p:nvPr/>
        </p:nvSpPr>
        <p:spPr bwMode="auto">
          <a:xfrm>
            <a:off x="3302698" y="1975598"/>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8" name="TextBox 7"/>
          <p:cNvSpPr txBox="1"/>
          <p:nvPr/>
        </p:nvSpPr>
        <p:spPr>
          <a:xfrm>
            <a:off x="472517" y="1557725"/>
            <a:ext cx="2309247" cy="400110"/>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2000" dirty="0" smtClean="0">
                <a:latin typeface="Verdana" pitchFamily="34" charset="0"/>
                <a:ea typeface="宋体" charset="-122"/>
              </a:rPr>
              <a:t>Stage Change</a:t>
            </a:r>
            <a:endParaRPr lang="en-US" altLang="zh-CN" sz="2000" dirty="0">
              <a:ea typeface="宋体" charset="-122"/>
            </a:endParaRPr>
          </a:p>
        </p:txBody>
      </p:sp>
      <p:sp>
        <p:nvSpPr>
          <p:cNvPr id="9" name="AutoShape 74"/>
          <p:cNvSpPr>
            <a:spLocks noChangeArrowheads="1"/>
          </p:cNvSpPr>
          <p:nvPr/>
        </p:nvSpPr>
        <p:spPr bwMode="auto">
          <a:xfrm>
            <a:off x="271039" y="1973015"/>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10" name="Rounded Rectangle 9"/>
          <p:cNvSpPr/>
          <p:nvPr/>
        </p:nvSpPr>
        <p:spPr>
          <a:xfrm>
            <a:off x="449463" y="2189499"/>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Stage Change</a:t>
            </a:r>
          </a:p>
          <a:p>
            <a:pPr algn="ctr"/>
            <a:r>
              <a:rPr lang="en-US" altLang="zh-CN" sz="1200" b="1" dirty="0" smtClean="0">
                <a:solidFill>
                  <a:schemeClr val="tx1"/>
                </a:solidFill>
                <a:latin typeface="Verdana" pitchFamily="34" charset="0"/>
                <a:ea typeface="宋体" charset="-122"/>
              </a:rPr>
              <a:t>3.17.10</a:t>
            </a:r>
            <a:endParaRPr lang="en-US" altLang="zh-CN" sz="1200" b="1" dirty="0">
              <a:solidFill>
                <a:schemeClr val="tx1"/>
              </a:solidFill>
              <a:latin typeface="Verdana" pitchFamily="34" charset="0"/>
              <a:ea typeface="宋体" charset="-122"/>
            </a:endParaRPr>
          </a:p>
        </p:txBody>
      </p:sp>
      <p:sp>
        <p:nvSpPr>
          <p:cNvPr id="11" name="Rounded Rectangle 10"/>
          <p:cNvSpPr/>
          <p:nvPr/>
        </p:nvSpPr>
        <p:spPr>
          <a:xfrm>
            <a:off x="456723" y="3285309"/>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Multiple Pack Stage Change</a:t>
            </a:r>
          </a:p>
          <a:p>
            <a:pPr algn="ctr"/>
            <a:r>
              <a:rPr lang="en-US" altLang="zh-CN" sz="1200" b="1" dirty="0" smtClean="0">
                <a:solidFill>
                  <a:schemeClr val="tx1"/>
                </a:solidFill>
                <a:latin typeface="Verdana" pitchFamily="34" charset="0"/>
                <a:ea typeface="宋体" charset="-122"/>
              </a:rPr>
              <a:t>3.17.11</a:t>
            </a:r>
            <a:endParaRPr lang="en-US" altLang="zh-CN" sz="1200" b="1" dirty="0">
              <a:solidFill>
                <a:schemeClr val="tx1"/>
              </a:solidFill>
              <a:latin typeface="Verdana" pitchFamily="34" charset="0"/>
              <a:ea typeface="宋体" charset="-122"/>
            </a:endParaRPr>
          </a:p>
        </p:txBody>
      </p:sp>
      <p:sp>
        <p:nvSpPr>
          <p:cNvPr id="12" name="Rounded Rectangle 11"/>
          <p:cNvSpPr/>
          <p:nvPr/>
        </p:nvSpPr>
        <p:spPr>
          <a:xfrm>
            <a:off x="3490149" y="2196759"/>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Serial Delete/Archive</a:t>
            </a:r>
          </a:p>
          <a:p>
            <a:pPr algn="ctr"/>
            <a:r>
              <a:rPr lang="en-US" altLang="zh-CN" sz="1200" b="1" dirty="0" smtClean="0">
                <a:solidFill>
                  <a:schemeClr val="tx1"/>
                </a:solidFill>
                <a:latin typeface="Verdana" pitchFamily="34" charset="0"/>
                <a:ea typeface="宋体" charset="-122"/>
              </a:rPr>
              <a:t>3.17.23</a:t>
            </a:r>
            <a:endParaRPr lang="en-US" altLang="zh-CN" sz="1200" b="1" dirty="0">
              <a:solidFill>
                <a:schemeClr val="tx1"/>
              </a:solidFill>
              <a:latin typeface="Verdana" pitchFamily="34" charset="0"/>
              <a:ea typeface="宋体"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51</a:t>
            </a:fld>
            <a:endParaRPr lang="en-US" dirty="0"/>
          </a:p>
        </p:txBody>
      </p:sp>
      <p:sp>
        <p:nvSpPr>
          <p:cNvPr id="3" name="Content Placeholder 2"/>
          <p:cNvSpPr>
            <a:spLocks noGrp="1"/>
          </p:cNvSpPr>
          <p:nvPr>
            <p:ph idx="1"/>
          </p:nvPr>
        </p:nvSpPr>
        <p:spPr/>
        <p:txBody>
          <a:bodyPr/>
          <a:lstStyle/>
          <a:p>
            <a:r>
              <a:rPr lang="en-US" dirty="0" smtClean="0">
                <a:solidFill>
                  <a:schemeClr val="tx1"/>
                </a:solidFill>
              </a:rPr>
              <a:t>Change serial stage between inactive stages.</a:t>
            </a:r>
          </a:p>
          <a:p>
            <a:r>
              <a:rPr lang="en-US" dirty="0" smtClean="0">
                <a:solidFill>
                  <a:schemeClr val="tx1"/>
                </a:solidFill>
              </a:rPr>
              <a:t>Inactive stages include: Booked, New, Pending, Consumed, </a:t>
            </a:r>
            <a:r>
              <a:rPr lang="en-US" dirty="0" err="1" smtClean="0">
                <a:solidFill>
                  <a:schemeClr val="tx1"/>
                </a:solidFill>
              </a:rPr>
              <a:t>Decommed</a:t>
            </a:r>
            <a:r>
              <a:rPr lang="en-US" dirty="0" smtClean="0">
                <a:solidFill>
                  <a:schemeClr val="tx1"/>
                </a:solidFill>
              </a:rPr>
              <a:t>, and Inv Adjusted.</a:t>
            </a:r>
          </a:p>
          <a:p>
            <a:r>
              <a:rPr lang="en-US" dirty="0" smtClean="0">
                <a:solidFill>
                  <a:schemeClr val="tx1"/>
                </a:solidFill>
              </a:rPr>
              <a:t>Refer to change rules below.</a:t>
            </a:r>
          </a:p>
          <a:p>
            <a:endParaRPr lang="en-US" dirty="0"/>
          </a:p>
        </p:txBody>
      </p:sp>
      <p:sp>
        <p:nvSpPr>
          <p:cNvPr id="4" name="Title 3"/>
          <p:cNvSpPr>
            <a:spLocks noGrp="1"/>
          </p:cNvSpPr>
          <p:nvPr>
            <p:ph type="title"/>
          </p:nvPr>
        </p:nvSpPr>
        <p:spPr/>
        <p:txBody>
          <a:bodyPr/>
          <a:lstStyle/>
          <a:p>
            <a:r>
              <a:rPr lang="en-US" dirty="0" smtClean="0"/>
              <a:t>Pack Stage Change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graphicFrame>
        <p:nvGraphicFramePr>
          <p:cNvPr id="6" name="Table 5"/>
          <p:cNvGraphicFramePr>
            <a:graphicFrameLocks noGrp="1"/>
          </p:cNvGraphicFramePr>
          <p:nvPr/>
        </p:nvGraphicFramePr>
        <p:xfrm>
          <a:off x="851865" y="4201262"/>
          <a:ext cx="6167492" cy="1775891"/>
        </p:xfrm>
        <a:graphic>
          <a:graphicData uri="http://schemas.openxmlformats.org/drawingml/2006/table">
            <a:tbl>
              <a:tblPr/>
              <a:tblGrid>
                <a:gridCol w="1164011"/>
                <a:gridCol w="827135"/>
                <a:gridCol w="773723"/>
                <a:gridCol w="835269"/>
                <a:gridCol w="782516"/>
                <a:gridCol w="879231"/>
                <a:gridCol w="905607"/>
              </a:tblGrid>
              <a:tr h="348762">
                <a:tc>
                  <a:txBody>
                    <a:bodyPr/>
                    <a:lstStyle/>
                    <a:p>
                      <a:pPr marL="0" marR="0">
                        <a:spcBef>
                          <a:spcPts val="0"/>
                        </a:spcBef>
                        <a:spcAft>
                          <a:spcPts val="0"/>
                        </a:spcAft>
                      </a:pPr>
                      <a:r>
                        <a:rPr lang="en-US" sz="1100" b="1" smtClean="0">
                          <a:solidFill>
                            <a:srgbClr val="FFFFFF"/>
                          </a:solidFill>
                          <a:latin typeface="Tunga"/>
                          <a:ea typeface="宋体"/>
                        </a:rPr>
                        <a:t>                                </a:t>
                      </a:r>
                      <a:endParaRPr lang="en-US" sz="1100" b="1" dirty="0" smtClean="0">
                        <a:solidFill>
                          <a:srgbClr val="FFFFFF"/>
                        </a:solidFill>
                        <a:latin typeface="Tunga"/>
                        <a:ea typeface="宋体"/>
                      </a:endParaRPr>
                    </a:p>
                    <a:p>
                      <a:pPr marL="0" marR="0">
                        <a:spcBef>
                          <a:spcPts val="0"/>
                        </a:spcBef>
                        <a:spcAft>
                          <a:spcPts val="0"/>
                        </a:spcAft>
                      </a:pPr>
                      <a:r>
                        <a:rPr lang="en-US" sz="1400" b="1" dirty="0" smtClean="0">
                          <a:solidFill>
                            <a:srgbClr val="FFFFFF"/>
                          </a:solidFill>
                          <a:latin typeface="Tunga"/>
                          <a:ea typeface="宋体"/>
                        </a:rPr>
                        <a:t>From    </a:t>
                      </a:r>
                      <a:r>
                        <a:rPr lang="en-US" sz="1100" b="1" dirty="0" smtClean="0">
                          <a:solidFill>
                            <a:srgbClr val="FFFFFF"/>
                          </a:solidFill>
                          <a:latin typeface="Tunga"/>
                          <a:ea typeface="宋体"/>
                        </a:rPr>
                        <a:t>     </a:t>
                      </a:r>
                      <a:endParaRPr lang="en-US" sz="1100" dirty="0">
                        <a:latin typeface="Times New Roman"/>
                        <a:ea typeface="宋体"/>
                      </a:endParaRPr>
                    </a:p>
                  </a:txBody>
                  <a:tcPr marL="50687" marR="50687"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ap="flat" cmpd="sng" algn="ctr">
                      <a:solidFill>
                        <a:srgbClr val="FFFFFF"/>
                      </a:solidFill>
                      <a:prstDash val="solid"/>
                      <a:round/>
                      <a:headEnd type="none" w="med" len="med"/>
                      <a:tailEnd type="none" w="med" len="med"/>
                    </a:lnTlToBr>
                    <a:solidFill>
                      <a:srgbClr val="4F81BD"/>
                    </a:solidFill>
                  </a:tcPr>
                </a:tc>
                <a:tc>
                  <a:txBody>
                    <a:bodyPr/>
                    <a:lstStyle/>
                    <a:p>
                      <a:pPr marL="0" marR="0" algn="ctr">
                        <a:spcBef>
                          <a:spcPts val="0"/>
                        </a:spcBef>
                        <a:spcAft>
                          <a:spcPts val="0"/>
                        </a:spcAft>
                      </a:pPr>
                      <a:r>
                        <a:rPr lang="en-US" sz="1100" b="1" dirty="0">
                          <a:solidFill>
                            <a:srgbClr val="FFFFFF"/>
                          </a:solidFill>
                          <a:latin typeface="Times New Roman"/>
                          <a:ea typeface="宋体"/>
                        </a:rPr>
                        <a:t>Booked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Bef>
                          <a:spcPts val="0"/>
                        </a:spcBef>
                        <a:spcAft>
                          <a:spcPts val="0"/>
                        </a:spcAft>
                      </a:pPr>
                      <a:r>
                        <a:rPr lang="en-US" sz="1100" b="1" dirty="0">
                          <a:solidFill>
                            <a:srgbClr val="FFFFFF"/>
                          </a:solidFill>
                          <a:latin typeface="Times New Roman"/>
                          <a:ea typeface="宋体"/>
                        </a:rPr>
                        <a:t>New</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Bef>
                          <a:spcPts val="0"/>
                        </a:spcBef>
                        <a:spcAft>
                          <a:spcPts val="0"/>
                        </a:spcAft>
                      </a:pPr>
                      <a:r>
                        <a:rPr lang="en-US" sz="1100" b="1">
                          <a:solidFill>
                            <a:srgbClr val="FFFFFF"/>
                          </a:solidFill>
                          <a:latin typeface="Times New Roman"/>
                          <a:ea typeface="宋体"/>
                        </a:rPr>
                        <a:t>Pending</a:t>
                      </a:r>
                      <a:endParaRPr lang="en-US" sz="110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Bef>
                          <a:spcPts val="0"/>
                        </a:spcBef>
                        <a:spcAft>
                          <a:spcPts val="0"/>
                        </a:spcAft>
                      </a:pPr>
                      <a:r>
                        <a:rPr lang="en-US" sz="1100" b="1" dirty="0">
                          <a:solidFill>
                            <a:srgbClr val="FFFFFF"/>
                          </a:solidFill>
                          <a:latin typeface="Times New Roman"/>
                          <a:ea typeface="宋体"/>
                        </a:rPr>
                        <a:t>Consumed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Bef>
                          <a:spcPts val="0"/>
                        </a:spcBef>
                        <a:spcAft>
                          <a:spcPts val="0"/>
                        </a:spcAft>
                      </a:pPr>
                      <a:r>
                        <a:rPr lang="en-US" sz="1100" b="1">
                          <a:solidFill>
                            <a:srgbClr val="FFFFFF"/>
                          </a:solidFill>
                          <a:latin typeface="Times New Roman"/>
                          <a:ea typeface="宋体"/>
                        </a:rPr>
                        <a:t>Decommed</a:t>
                      </a:r>
                      <a:endParaRPr lang="en-US" sz="110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Bef>
                          <a:spcPts val="0"/>
                        </a:spcBef>
                        <a:spcAft>
                          <a:spcPts val="0"/>
                        </a:spcAft>
                      </a:pPr>
                      <a:r>
                        <a:rPr lang="en-US" sz="1100" b="1" dirty="0">
                          <a:solidFill>
                            <a:srgbClr val="FFFFFF"/>
                          </a:solidFill>
                          <a:latin typeface="Times New Roman"/>
                          <a:ea typeface="宋体"/>
                        </a:rPr>
                        <a:t>Inv Adjusted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266700">
                <a:tc>
                  <a:txBody>
                    <a:bodyPr/>
                    <a:lstStyle/>
                    <a:p>
                      <a:pPr marL="0" marR="0">
                        <a:spcBef>
                          <a:spcPts val="0"/>
                        </a:spcBef>
                        <a:spcAft>
                          <a:spcPts val="0"/>
                        </a:spcAft>
                      </a:pPr>
                      <a:r>
                        <a:rPr lang="en-US" sz="1100" b="1" dirty="0">
                          <a:solidFill>
                            <a:srgbClr val="FFFFFF"/>
                          </a:solidFill>
                          <a:latin typeface="Times New Roman"/>
                          <a:ea typeface="宋体"/>
                        </a:rPr>
                        <a:t>Booked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100" dirty="0">
                          <a:latin typeface="Times New Roman"/>
                          <a:ea typeface="宋体"/>
                        </a:rPr>
                        <a:t>NA</a:t>
                      </a:r>
                    </a:p>
                  </a:txBody>
                  <a:tcPr marL="50687" marR="50687" marT="0" marB="0" anchor="ctr">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23838">
                <a:tc>
                  <a:txBody>
                    <a:bodyPr/>
                    <a:lstStyle/>
                    <a:p>
                      <a:pPr marL="0" marR="0">
                        <a:spcBef>
                          <a:spcPts val="0"/>
                        </a:spcBef>
                        <a:spcAft>
                          <a:spcPts val="0"/>
                        </a:spcAft>
                      </a:pPr>
                      <a:r>
                        <a:rPr lang="en-US" sz="1100" b="1" dirty="0">
                          <a:solidFill>
                            <a:srgbClr val="FFFFFF"/>
                          </a:solidFill>
                          <a:latin typeface="Times New Roman"/>
                          <a:ea typeface="宋体"/>
                        </a:rPr>
                        <a:t>New</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a:latin typeface="Times New Roman"/>
                          <a:ea typeface="宋体"/>
                        </a:rPr>
                        <a:t>NA</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smtClean="0">
                          <a:latin typeface="Times New Roman"/>
                          <a:ea typeface="宋体"/>
                        </a:rPr>
                        <a:t>Yes</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28600">
                <a:tc>
                  <a:txBody>
                    <a:bodyPr/>
                    <a:lstStyle/>
                    <a:p>
                      <a:pPr marL="0" marR="0">
                        <a:spcBef>
                          <a:spcPts val="0"/>
                        </a:spcBef>
                        <a:spcAft>
                          <a:spcPts val="0"/>
                        </a:spcAft>
                      </a:pPr>
                      <a:r>
                        <a:rPr lang="en-US" sz="1100" b="1" dirty="0">
                          <a:solidFill>
                            <a:srgbClr val="FFFFFF"/>
                          </a:solidFill>
                          <a:latin typeface="Times New Roman"/>
                          <a:ea typeface="宋体"/>
                        </a:rPr>
                        <a:t>Pending</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NA</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smtClean="0">
                          <a:latin typeface="Times New Roman"/>
                          <a:ea typeface="宋体"/>
                        </a:rPr>
                        <a:t>Yes</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smtClean="0">
                          <a:latin typeface="Times New Roman"/>
                          <a:ea typeface="宋体"/>
                        </a:rPr>
                        <a:t>Yes</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04787">
                <a:tc>
                  <a:txBody>
                    <a:bodyPr/>
                    <a:lstStyle/>
                    <a:p>
                      <a:pPr marL="0" marR="0">
                        <a:spcBef>
                          <a:spcPts val="0"/>
                        </a:spcBef>
                        <a:spcAft>
                          <a:spcPts val="0"/>
                        </a:spcAft>
                      </a:pPr>
                      <a:r>
                        <a:rPr lang="en-US" sz="1100" b="1" dirty="0">
                          <a:solidFill>
                            <a:srgbClr val="FFFFFF"/>
                          </a:solidFill>
                          <a:latin typeface="Times New Roman"/>
                          <a:ea typeface="宋体"/>
                        </a:rPr>
                        <a:t>Consumed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a:latin typeface="Times New Roman"/>
                          <a:ea typeface="宋体"/>
                        </a:rPr>
                        <a:t>NA</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latin typeface="Times New Roman"/>
                          <a:ea typeface="宋体"/>
                        </a:rPr>
                        <a:t>Yes - V</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47650">
                <a:tc>
                  <a:txBody>
                    <a:bodyPr/>
                    <a:lstStyle/>
                    <a:p>
                      <a:pPr marL="0" marR="0">
                        <a:spcBef>
                          <a:spcPts val="0"/>
                        </a:spcBef>
                        <a:spcAft>
                          <a:spcPts val="0"/>
                        </a:spcAft>
                      </a:pPr>
                      <a:r>
                        <a:rPr lang="en-US" sz="1100" b="1" dirty="0" err="1">
                          <a:solidFill>
                            <a:srgbClr val="FFFFFF"/>
                          </a:solidFill>
                          <a:latin typeface="Times New Roman"/>
                          <a:ea typeface="宋体"/>
                        </a:rPr>
                        <a:t>Decommed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NA</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23316">
                <a:tc>
                  <a:txBody>
                    <a:bodyPr/>
                    <a:lstStyle/>
                    <a:p>
                      <a:pPr marL="0" marR="0">
                        <a:spcBef>
                          <a:spcPts val="0"/>
                        </a:spcBef>
                        <a:spcAft>
                          <a:spcPts val="0"/>
                        </a:spcAft>
                      </a:pPr>
                      <a:r>
                        <a:rPr lang="en-US" sz="1100" b="1" dirty="0">
                          <a:solidFill>
                            <a:srgbClr val="FFFFFF"/>
                          </a:solidFill>
                          <a:latin typeface="Times New Roman"/>
                          <a:ea typeface="宋体"/>
                        </a:rPr>
                        <a:t>Inv Adjusted</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smtClean="0">
                          <a:latin typeface="Times New Roman"/>
                          <a:ea typeface="宋体"/>
                        </a:rPr>
                        <a:t>Yes - V</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a:latin typeface="Times New Roman"/>
                          <a:ea typeface="宋体"/>
                        </a:rPr>
                        <a:t>No</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smtClean="0">
                          <a:latin typeface="Times New Roman"/>
                          <a:ea typeface="宋体"/>
                        </a:rPr>
                        <a:t>Yes</a:t>
                      </a:r>
                      <a:endParaRPr lang="en-US" sz="1100" dirty="0">
                        <a:latin typeface="Times New Roman"/>
                        <a:ea typeface="宋体"/>
                      </a:endParaRP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marL="0" marR="0">
                        <a:spcBef>
                          <a:spcPts val="0"/>
                        </a:spcBef>
                        <a:spcAft>
                          <a:spcPts val="0"/>
                        </a:spcAft>
                      </a:pPr>
                      <a:r>
                        <a:rPr lang="en-US" sz="1100" dirty="0">
                          <a:latin typeface="Times New Roman"/>
                          <a:ea typeface="宋体"/>
                        </a:rPr>
                        <a:t>NA</a:t>
                      </a:r>
                    </a:p>
                  </a:txBody>
                  <a:tcPr marL="50687" marR="5068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bl>
          </a:graphicData>
        </a:graphic>
      </p:graphicFrame>
      <p:sp>
        <p:nvSpPr>
          <p:cNvPr id="7" name="TextBox 6"/>
          <p:cNvSpPr txBox="1"/>
          <p:nvPr/>
        </p:nvSpPr>
        <p:spPr>
          <a:xfrm>
            <a:off x="1711201" y="4255831"/>
            <a:ext cx="351378" cy="276999"/>
          </a:xfrm>
          <a:prstGeom prst="rect">
            <a:avLst/>
          </a:prstGeom>
          <a:noFill/>
        </p:spPr>
        <p:txBody>
          <a:bodyPr wrap="none" rtlCol="0">
            <a:spAutoFit/>
          </a:bodyPr>
          <a:lstStyle/>
          <a:p>
            <a:r>
              <a:rPr lang="en-US" sz="1200" b="1" smtClean="0">
                <a:solidFill>
                  <a:schemeClr val="bg1"/>
                </a:solidFill>
              </a:rPr>
              <a:t>To</a:t>
            </a:r>
            <a:endParaRPr lang="en-US" sz="1200" b="1">
              <a:solidFill>
                <a:schemeClr val="bg1"/>
              </a:solidFill>
            </a:endParaRPr>
          </a:p>
        </p:txBody>
      </p:sp>
      <p:sp>
        <p:nvSpPr>
          <p:cNvPr id="9" name="TextBox 8"/>
          <p:cNvSpPr txBox="1"/>
          <p:nvPr/>
        </p:nvSpPr>
        <p:spPr>
          <a:xfrm>
            <a:off x="851865" y="6063337"/>
            <a:ext cx="3074213"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200" dirty="0" smtClean="0">
                <a:solidFill>
                  <a:schemeClr val="tx1"/>
                </a:solidFill>
                <a:latin typeface="Times New Roman"/>
                <a:ea typeface="宋体"/>
              </a:rPr>
              <a:t>‘Yes – V’ means some validations exist</a:t>
            </a:r>
            <a:endParaRPr lang="en-US" sz="1200" dirty="0">
              <a:solidFill>
                <a:schemeClr val="tx1"/>
              </a:solidFill>
              <a:latin typeface="Times New Roman"/>
              <a:ea typeface="宋体"/>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52</a:t>
            </a:fld>
            <a:endParaRPr lang="en-US" dirty="0"/>
          </a:p>
        </p:txBody>
      </p:sp>
      <p:sp>
        <p:nvSpPr>
          <p:cNvPr id="4" name="Title 3"/>
          <p:cNvSpPr>
            <a:spLocks noGrp="1"/>
          </p:cNvSpPr>
          <p:nvPr>
            <p:ph type="title"/>
          </p:nvPr>
        </p:nvSpPr>
        <p:spPr/>
        <p:txBody>
          <a:bodyPr/>
          <a:lstStyle/>
          <a:p>
            <a:r>
              <a:rPr lang="en-US" smtClean="0"/>
              <a:t>Pack Stage Change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
        <p:nvSpPr>
          <p:cNvPr id="7" name="Content Placeholder 6"/>
          <p:cNvSpPr>
            <a:spLocks noGrp="1"/>
          </p:cNvSpPr>
          <p:nvPr>
            <p:ph idx="1"/>
          </p:nvPr>
        </p:nvSpPr>
        <p:spPr/>
        <p:txBody>
          <a:bodyPr/>
          <a:lstStyle/>
          <a:p>
            <a:r>
              <a:rPr lang="en-US" dirty="0" smtClean="0">
                <a:solidFill>
                  <a:schemeClr val="tx1"/>
                </a:solidFill>
              </a:rPr>
              <a:t>PCK-CHS serial history is created</a:t>
            </a:r>
            <a:endParaRPr lang="en-US" dirty="0"/>
          </a:p>
        </p:txBody>
      </p:sp>
      <p:pic>
        <p:nvPicPr>
          <p:cNvPr id="66562" name="Picture 2" descr="C:\Users\xcm\AppData\Local\Temp\SNAGHTML86fde0.PNG"/>
          <p:cNvPicPr>
            <a:picLocks noChangeAspect="1" noChangeArrowheads="1"/>
          </p:cNvPicPr>
          <p:nvPr/>
        </p:nvPicPr>
        <p:blipFill>
          <a:blip r:embed="rId3"/>
          <a:srcRect/>
          <a:stretch>
            <a:fillRect/>
          </a:stretch>
        </p:blipFill>
        <p:spPr bwMode="auto">
          <a:xfrm>
            <a:off x="597872" y="2143729"/>
            <a:ext cx="6581775" cy="3724276"/>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53</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Pack Stage Change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65538" name="Picture 2" descr="C:\Users\xcm\AppData\Local\Temp\SNAGHTML840907.PNG"/>
          <p:cNvPicPr>
            <a:picLocks noChangeAspect="1" noChangeArrowheads="1"/>
          </p:cNvPicPr>
          <p:nvPr/>
        </p:nvPicPr>
        <p:blipFill>
          <a:blip r:embed="rId3"/>
          <a:srcRect/>
          <a:stretch>
            <a:fillRect/>
          </a:stretch>
        </p:blipFill>
        <p:spPr bwMode="auto">
          <a:xfrm>
            <a:off x="457201" y="1316182"/>
            <a:ext cx="7600001" cy="2080952"/>
          </a:xfrm>
          <a:prstGeom prst="rect">
            <a:avLst/>
          </a:prstGeom>
          <a:noFill/>
        </p:spPr>
      </p:pic>
      <p:pic>
        <p:nvPicPr>
          <p:cNvPr id="65540" name="Picture 4" descr="C:\Users\xcm\AppData\Local\Temp\SNAGHTML8921f3.PNG"/>
          <p:cNvPicPr>
            <a:picLocks noChangeAspect="1" noChangeArrowheads="1"/>
          </p:cNvPicPr>
          <p:nvPr/>
        </p:nvPicPr>
        <p:blipFill>
          <a:blip r:embed="rId4"/>
          <a:srcRect/>
          <a:stretch>
            <a:fillRect/>
          </a:stretch>
        </p:blipFill>
        <p:spPr bwMode="auto">
          <a:xfrm>
            <a:off x="457201" y="3669697"/>
            <a:ext cx="7581905" cy="2071905"/>
          </a:xfrm>
          <a:prstGeom prst="rect">
            <a:avLst/>
          </a:prstGeom>
          <a:noFill/>
        </p:spPr>
      </p:pic>
      <p:sp>
        <p:nvSpPr>
          <p:cNvPr id="8" name="Flowchart: Process 7"/>
          <p:cNvSpPr/>
          <p:nvPr/>
        </p:nvSpPr>
        <p:spPr>
          <a:xfrm>
            <a:off x="1828737" y="2662026"/>
            <a:ext cx="571559"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lowchart: Process 8"/>
          <p:cNvSpPr/>
          <p:nvPr/>
        </p:nvSpPr>
        <p:spPr>
          <a:xfrm>
            <a:off x="1841437" y="5008210"/>
            <a:ext cx="644588" cy="400945"/>
          </a:xfrm>
          <a:prstGeom prst="flowChartProcess">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8"/>
          <p:cNvCxnSpPr>
            <a:stCxn id="8" idx="1"/>
            <a:endCxn id="9" idx="1"/>
          </p:cNvCxnSpPr>
          <p:nvPr/>
        </p:nvCxnSpPr>
        <p:spPr>
          <a:xfrm rot="10800000" flipH="1" flipV="1">
            <a:off x="1828737" y="2862499"/>
            <a:ext cx="12700" cy="2346184"/>
          </a:xfrm>
          <a:prstGeom prst="bentConnector3">
            <a:avLst>
              <a:gd name="adj1" fmla="val -11760004"/>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54</a:t>
            </a:fld>
            <a:endParaRPr lang="en-US" dirty="0"/>
          </a:p>
        </p:txBody>
      </p:sp>
      <p:sp>
        <p:nvSpPr>
          <p:cNvPr id="3" name="Content Placeholder 2"/>
          <p:cNvSpPr>
            <a:spLocks noGrp="1"/>
          </p:cNvSpPr>
          <p:nvPr>
            <p:ph idx="1"/>
          </p:nvPr>
        </p:nvSpPr>
        <p:spPr/>
        <p:txBody>
          <a:bodyPr/>
          <a:lstStyle/>
          <a:p>
            <a:r>
              <a:rPr lang="en-US" dirty="0" smtClean="0">
                <a:solidFill>
                  <a:schemeClr val="tx1"/>
                </a:solidFill>
              </a:rPr>
              <a:t>Delete/Archive serial master and/or serial history.</a:t>
            </a:r>
          </a:p>
          <a:p>
            <a:r>
              <a:rPr lang="en-US" dirty="0" smtClean="0">
                <a:solidFill>
                  <a:schemeClr val="tx1"/>
                </a:solidFill>
              </a:rPr>
              <a:t>Allowed stages include: Consumed, </a:t>
            </a:r>
            <a:r>
              <a:rPr lang="en-US" dirty="0" err="1" smtClean="0">
                <a:solidFill>
                  <a:schemeClr val="tx1"/>
                </a:solidFill>
              </a:rPr>
              <a:t>Decommed</a:t>
            </a:r>
            <a:r>
              <a:rPr lang="en-US" dirty="0" smtClean="0">
                <a:solidFill>
                  <a:schemeClr val="tx1"/>
                </a:solidFill>
              </a:rPr>
              <a:t>, and Unused.</a:t>
            </a:r>
          </a:p>
          <a:p>
            <a:endParaRPr lang="en-US" dirty="0"/>
          </a:p>
        </p:txBody>
      </p:sp>
      <p:sp>
        <p:nvSpPr>
          <p:cNvPr id="4" name="Title 3"/>
          <p:cNvSpPr>
            <a:spLocks noGrp="1"/>
          </p:cNvSpPr>
          <p:nvPr>
            <p:ph type="title"/>
          </p:nvPr>
        </p:nvSpPr>
        <p:spPr/>
        <p:txBody>
          <a:bodyPr/>
          <a:lstStyle/>
          <a:p>
            <a:r>
              <a:rPr lang="en-US" dirty="0" smtClean="0"/>
              <a:t>Serial Delete/Archive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55</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smtClean="0"/>
              <a:t>Serial Delete/Archive</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63492" name="Picture 4" descr="C:\Users\xcm\AppData\Local\Temp\SNAGHTML914d47.PNG"/>
          <p:cNvPicPr>
            <a:picLocks noChangeAspect="1" noChangeArrowheads="1"/>
          </p:cNvPicPr>
          <p:nvPr/>
        </p:nvPicPr>
        <p:blipFill>
          <a:blip r:embed="rId3"/>
          <a:srcRect/>
          <a:stretch>
            <a:fillRect/>
          </a:stretch>
        </p:blipFill>
        <p:spPr bwMode="auto">
          <a:xfrm>
            <a:off x="527536" y="1316984"/>
            <a:ext cx="5962650" cy="4410076"/>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56</a:t>
            </a:fld>
            <a:endParaRPr lang="en-US" dirty="0"/>
          </a:p>
        </p:txBody>
      </p:sp>
      <p:sp>
        <p:nvSpPr>
          <p:cNvPr id="3" name="Content Placeholder 2"/>
          <p:cNvSpPr>
            <a:spLocks noGrp="1"/>
          </p:cNvSpPr>
          <p:nvPr>
            <p:ph idx="1"/>
          </p:nvPr>
        </p:nvSpPr>
        <p:spPr/>
        <p:txBody>
          <a:bodyPr>
            <a:normAutofit/>
          </a:bodyPr>
          <a:lstStyle/>
          <a:p>
            <a:r>
              <a:rPr lang="en-US" dirty="0" smtClean="0"/>
              <a:t>Packaging Transactions Process Flow</a:t>
            </a:r>
          </a:p>
          <a:p>
            <a:r>
              <a:rPr lang="en-US" dirty="0" smtClean="0"/>
              <a:t>Packaging Transactions</a:t>
            </a:r>
          </a:p>
          <a:p>
            <a:r>
              <a:rPr lang="en-US" dirty="0" smtClean="0"/>
              <a:t>Pack Create by Pack Code</a:t>
            </a:r>
          </a:p>
          <a:p>
            <a:r>
              <a:rPr lang="en-US" dirty="0" smtClean="0"/>
              <a:t>Pack Create by Pack Structure </a:t>
            </a:r>
          </a:p>
          <a:p>
            <a:r>
              <a:rPr lang="en-US" dirty="0" smtClean="0"/>
              <a:t>Pack Build</a:t>
            </a:r>
          </a:p>
          <a:p>
            <a:r>
              <a:rPr lang="en-US" dirty="0" smtClean="0"/>
              <a:t>Pack Commission</a:t>
            </a:r>
          </a:p>
          <a:p>
            <a:r>
              <a:rPr lang="en-US" dirty="0" smtClean="0"/>
              <a:t>Pack Split</a:t>
            </a:r>
          </a:p>
          <a:p>
            <a:r>
              <a:rPr lang="en-US" dirty="0" smtClean="0"/>
              <a:t>Pack Merge</a:t>
            </a:r>
          </a:p>
          <a:p>
            <a:r>
              <a:rPr lang="en-US" dirty="0" smtClean="0"/>
              <a:t>Pack Remove</a:t>
            </a:r>
          </a:p>
          <a:p>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dirty="0" smtClean="0"/>
              <a:t>Packaging Inventory Transactions</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57</a:t>
            </a:fld>
            <a:endParaRPr lang="en-US" dirty="0"/>
          </a:p>
        </p:txBody>
      </p:sp>
      <p:sp>
        <p:nvSpPr>
          <p:cNvPr id="3" name="Content Placeholder 2"/>
          <p:cNvSpPr>
            <a:spLocks noGrp="1"/>
          </p:cNvSpPr>
          <p:nvPr>
            <p:ph idx="1"/>
          </p:nvPr>
        </p:nvSpPr>
        <p:spPr/>
        <p:txBody>
          <a:bodyPr/>
          <a:lstStyle/>
          <a:p>
            <a:r>
              <a:rPr lang="en-US" dirty="0" smtClean="0"/>
              <a:t>Pack Decommission</a:t>
            </a:r>
          </a:p>
          <a:p>
            <a:r>
              <a:rPr lang="en-US" dirty="0" smtClean="0"/>
              <a:t>Repackage</a:t>
            </a:r>
          </a:p>
          <a:p>
            <a:r>
              <a:rPr lang="en-US" dirty="0" smtClean="0"/>
              <a:t>Inventory Transactions</a:t>
            </a:r>
          </a:p>
          <a:p>
            <a:r>
              <a:rPr lang="en-US" dirty="0" smtClean="0"/>
              <a:t>Pack Receipt</a:t>
            </a:r>
          </a:p>
          <a:p>
            <a:r>
              <a:rPr lang="en-US" dirty="0" smtClean="0"/>
              <a:t>Pack Issue</a:t>
            </a:r>
          </a:p>
          <a:p>
            <a:r>
              <a:rPr lang="en-US" dirty="0" smtClean="0"/>
              <a:t>Inventory Scarp</a:t>
            </a:r>
          </a:p>
          <a:p>
            <a:r>
              <a:rPr lang="en-US" dirty="0" smtClean="0"/>
              <a:t>Administration Functions</a:t>
            </a:r>
          </a:p>
          <a:p>
            <a:r>
              <a:rPr lang="en-US" dirty="0" smtClean="0"/>
              <a:t>Pack Stage Change</a:t>
            </a:r>
          </a:p>
          <a:p>
            <a:r>
              <a:rPr lang="en-US" dirty="0" smtClean="0"/>
              <a:t>Serial Delete/Archive</a:t>
            </a:r>
          </a:p>
          <a:p>
            <a:endParaRPr lang="en-US" dirty="0"/>
          </a:p>
        </p:txBody>
      </p:sp>
      <p:sp>
        <p:nvSpPr>
          <p:cNvPr id="4" name="Title 3"/>
          <p:cNvSpPr>
            <a:spLocks noGrp="1"/>
          </p:cNvSpPr>
          <p:nvPr>
            <p:ph type="title"/>
          </p:nvPr>
        </p:nvSpPr>
        <p:spPr/>
        <p:txBody>
          <a:bodyPr/>
          <a:lstStyle/>
          <a:p>
            <a:r>
              <a:rPr lang="en-IE" dirty="0" smtClean="0"/>
              <a:t>Review – Continued </a:t>
            </a:r>
            <a:endParaRPr lang="en-US" dirty="0"/>
          </a:p>
        </p:txBody>
      </p:sp>
      <p:sp>
        <p:nvSpPr>
          <p:cNvPr id="5" name="Text Placeholder 4"/>
          <p:cNvSpPr>
            <a:spLocks noGrp="1"/>
          </p:cNvSpPr>
          <p:nvPr>
            <p:ph type="body" sz="quarter" idx="11"/>
          </p:nvPr>
        </p:nvSpPr>
        <p:spPr/>
        <p:txBody>
          <a:bodyPr/>
          <a:lstStyle/>
          <a:p>
            <a:r>
              <a:rPr lang="en-US" dirty="0" smtClean="0"/>
              <a:t>Packaging Inventory Transactions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58</a:t>
            </a:fld>
            <a:endParaRPr lang="en-US" dirty="0"/>
          </a:p>
        </p:txBody>
      </p:sp>
      <p:sp>
        <p:nvSpPr>
          <p:cNvPr id="4" name="Title 3"/>
          <p:cNvSpPr>
            <a:spLocks noGrp="1"/>
          </p:cNvSpPr>
          <p:nvPr>
            <p:ph type="title"/>
          </p:nvPr>
        </p:nvSpPr>
        <p:spPr/>
        <p:txBody>
          <a:bodyPr>
            <a:normAutofit fontScale="90000"/>
          </a:bodyPr>
          <a:lstStyle/>
          <a:p>
            <a:r>
              <a:rPr lang="en-US" dirty="0" smtClean="0"/>
              <a:t>Exercise: Packaging Inventory Transactions</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Packaging Transactions</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sp>
        <p:nvSpPr>
          <p:cNvPr id="6" name="TextBox 5"/>
          <p:cNvSpPr txBox="1"/>
          <p:nvPr/>
        </p:nvSpPr>
        <p:spPr>
          <a:xfrm>
            <a:off x="3460216" y="1560308"/>
            <a:ext cx="2309247" cy="400110"/>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2000" dirty="0" smtClean="0">
                <a:latin typeface="Verdana" pitchFamily="34" charset="0"/>
                <a:ea typeface="宋体" charset="-122"/>
              </a:rPr>
              <a:t>Pack Build</a:t>
            </a:r>
            <a:endParaRPr lang="en-US" altLang="zh-CN" sz="2000" dirty="0">
              <a:ea typeface="宋体" charset="-122"/>
            </a:endParaRPr>
          </a:p>
        </p:txBody>
      </p:sp>
      <p:sp>
        <p:nvSpPr>
          <p:cNvPr id="7" name="AutoShape 74"/>
          <p:cNvSpPr>
            <a:spLocks noChangeArrowheads="1"/>
          </p:cNvSpPr>
          <p:nvPr/>
        </p:nvSpPr>
        <p:spPr bwMode="auto">
          <a:xfrm>
            <a:off x="3258738" y="1975598"/>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8" name="TextBox 7"/>
          <p:cNvSpPr txBox="1"/>
          <p:nvPr/>
        </p:nvSpPr>
        <p:spPr>
          <a:xfrm>
            <a:off x="428557" y="1557725"/>
            <a:ext cx="2309247" cy="400110"/>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2000" dirty="0" smtClean="0">
                <a:latin typeface="Verdana" pitchFamily="34" charset="0"/>
                <a:ea typeface="宋体" charset="-122"/>
              </a:rPr>
              <a:t>Pack Create</a:t>
            </a:r>
            <a:endParaRPr lang="en-US" altLang="zh-CN" sz="2000" dirty="0">
              <a:ea typeface="宋体" charset="-122"/>
            </a:endParaRPr>
          </a:p>
        </p:txBody>
      </p:sp>
      <p:sp>
        <p:nvSpPr>
          <p:cNvPr id="9" name="AutoShape 74"/>
          <p:cNvSpPr>
            <a:spLocks noChangeArrowheads="1"/>
          </p:cNvSpPr>
          <p:nvPr/>
        </p:nvSpPr>
        <p:spPr bwMode="auto">
          <a:xfrm>
            <a:off x="227079" y="1973015"/>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10" name="TextBox 9"/>
          <p:cNvSpPr txBox="1"/>
          <p:nvPr/>
        </p:nvSpPr>
        <p:spPr>
          <a:xfrm>
            <a:off x="6500902" y="1553054"/>
            <a:ext cx="2309247" cy="400110"/>
          </a:xfrm>
          <a:prstGeom prst="rect">
            <a:avLst/>
          </a:prstGeom>
          <a:solidFill>
            <a:schemeClr val="tx2">
              <a:lumMod val="20000"/>
              <a:lumOff val="80000"/>
            </a:schemeClr>
          </a:solidFill>
          <a:ln>
            <a:noFill/>
          </a:ln>
          <a:effectLst>
            <a:outerShdw blurRad="63500" sx="102000" sy="102000" algn="ctr" rotWithShape="0">
              <a:prstClr val="black">
                <a:alpha val="40000"/>
              </a:prstClr>
            </a:outerShdw>
          </a:effectLst>
        </p:spPr>
        <p:txBody>
          <a:bodyPr wrap="square" anchor="ctr">
            <a:spAutoFit/>
          </a:bodyPr>
          <a:lstStyle/>
          <a:p>
            <a:pPr algn="ctr">
              <a:defRPr/>
            </a:pPr>
            <a:r>
              <a:rPr lang="en-US" altLang="zh-CN" sz="2000" dirty="0" smtClean="0">
                <a:latin typeface="Verdana" pitchFamily="34" charset="0"/>
                <a:ea typeface="宋体" charset="-122"/>
              </a:rPr>
              <a:t>Pack Remove</a:t>
            </a:r>
            <a:endParaRPr lang="en-US" altLang="zh-CN" sz="2000" dirty="0">
              <a:ea typeface="宋体" charset="-122"/>
            </a:endParaRPr>
          </a:p>
        </p:txBody>
      </p:sp>
      <p:sp>
        <p:nvSpPr>
          <p:cNvPr id="11" name="AutoShape 74"/>
          <p:cNvSpPr>
            <a:spLocks noChangeArrowheads="1"/>
          </p:cNvSpPr>
          <p:nvPr/>
        </p:nvSpPr>
        <p:spPr bwMode="auto">
          <a:xfrm>
            <a:off x="6299424" y="1968344"/>
            <a:ext cx="2665708" cy="4238698"/>
          </a:xfrm>
          <a:prstGeom prst="roundRect">
            <a:avLst>
              <a:gd name="adj" fmla="val 8357"/>
            </a:avLst>
          </a:prstGeom>
          <a:noFill/>
          <a:ln w="9525" algn="ctr">
            <a:solidFill>
              <a:schemeClr val="tx2">
                <a:lumMod val="60000"/>
                <a:lumOff val="40000"/>
              </a:schemeClr>
            </a:solidFill>
            <a:prstDash val="lgDash"/>
            <a:round/>
            <a:headEnd/>
            <a:tailEnd/>
          </a:ln>
          <a:effectLst/>
        </p:spPr>
        <p:txBody>
          <a:bodyPr wrap="none" tIns="91440" bIns="91440" anchor="ctr"/>
          <a:lstStyle/>
          <a:p>
            <a:pPr algn="ctr">
              <a:defRPr/>
            </a:pPr>
            <a:endParaRPr lang="zh-CN" altLang="en-US" sz="1600">
              <a:ea typeface="宋体" charset="-122"/>
            </a:endParaRPr>
          </a:p>
        </p:txBody>
      </p:sp>
      <p:sp>
        <p:nvSpPr>
          <p:cNvPr id="12" name="Rounded Rectangle 11"/>
          <p:cNvSpPr/>
          <p:nvPr/>
        </p:nvSpPr>
        <p:spPr>
          <a:xfrm>
            <a:off x="405503" y="2189499"/>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Create </a:t>
            </a:r>
          </a:p>
          <a:p>
            <a:pPr algn="ctr"/>
            <a:r>
              <a:rPr lang="en-US" altLang="zh-CN" sz="1200" b="1" dirty="0" smtClean="0">
                <a:solidFill>
                  <a:schemeClr val="tx1"/>
                </a:solidFill>
                <a:latin typeface="Verdana" pitchFamily="34" charset="0"/>
                <a:ea typeface="宋体" charset="-122"/>
              </a:rPr>
              <a:t>by Pack Structure</a:t>
            </a:r>
          </a:p>
          <a:p>
            <a:pPr algn="ctr"/>
            <a:r>
              <a:rPr lang="en-US" altLang="zh-CN" sz="1200" b="1" dirty="0" smtClean="0">
                <a:solidFill>
                  <a:schemeClr val="tx1"/>
                </a:solidFill>
                <a:latin typeface="Verdana" pitchFamily="34" charset="0"/>
                <a:ea typeface="宋体" charset="-122"/>
              </a:rPr>
              <a:t>3.17.1</a:t>
            </a:r>
            <a:endParaRPr lang="en-US" altLang="zh-CN" sz="1200" b="1" dirty="0">
              <a:solidFill>
                <a:schemeClr val="tx1"/>
              </a:solidFill>
              <a:latin typeface="Verdana" pitchFamily="34" charset="0"/>
              <a:ea typeface="宋体" charset="-122"/>
            </a:endParaRPr>
          </a:p>
        </p:txBody>
      </p:sp>
      <p:sp>
        <p:nvSpPr>
          <p:cNvPr id="13" name="Rounded Rectangle 12"/>
          <p:cNvSpPr/>
          <p:nvPr/>
        </p:nvSpPr>
        <p:spPr>
          <a:xfrm>
            <a:off x="412763" y="3171013"/>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Create </a:t>
            </a:r>
          </a:p>
          <a:p>
            <a:pPr algn="ctr"/>
            <a:r>
              <a:rPr lang="en-US" altLang="zh-CN" sz="1200" b="1" dirty="0" smtClean="0">
                <a:solidFill>
                  <a:schemeClr val="tx1"/>
                </a:solidFill>
                <a:latin typeface="Verdana" pitchFamily="34" charset="0"/>
                <a:ea typeface="宋体" charset="-122"/>
              </a:rPr>
              <a:t>by Pack Code</a:t>
            </a:r>
          </a:p>
          <a:p>
            <a:pPr algn="ctr"/>
            <a:r>
              <a:rPr lang="en-US" altLang="zh-CN" sz="1200" b="1" dirty="0" smtClean="0">
                <a:solidFill>
                  <a:schemeClr val="tx1"/>
                </a:solidFill>
                <a:latin typeface="Verdana" pitchFamily="34" charset="0"/>
                <a:ea typeface="宋体" charset="-122"/>
              </a:rPr>
              <a:t>3.17.2</a:t>
            </a:r>
            <a:endParaRPr lang="en-US" altLang="zh-CN" sz="1200" b="1" dirty="0">
              <a:solidFill>
                <a:schemeClr val="tx1"/>
              </a:solidFill>
              <a:latin typeface="Verdana" pitchFamily="34" charset="0"/>
              <a:ea typeface="宋体" charset="-122"/>
            </a:endParaRPr>
          </a:p>
        </p:txBody>
      </p:sp>
      <p:sp>
        <p:nvSpPr>
          <p:cNvPr id="14" name="Rounded Rectangle 13"/>
          <p:cNvSpPr/>
          <p:nvPr/>
        </p:nvSpPr>
        <p:spPr>
          <a:xfrm>
            <a:off x="3446189" y="2196759"/>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Build</a:t>
            </a:r>
          </a:p>
          <a:p>
            <a:pPr algn="ctr"/>
            <a:r>
              <a:rPr lang="en-US" altLang="zh-CN" sz="1200" b="1" dirty="0" smtClean="0">
                <a:solidFill>
                  <a:schemeClr val="tx1"/>
                </a:solidFill>
                <a:latin typeface="Verdana" pitchFamily="34" charset="0"/>
                <a:ea typeface="宋体" charset="-122"/>
              </a:rPr>
              <a:t>3.17.3</a:t>
            </a:r>
            <a:endParaRPr lang="en-US" altLang="zh-CN" sz="1200" b="1" dirty="0">
              <a:solidFill>
                <a:schemeClr val="tx1"/>
              </a:solidFill>
              <a:latin typeface="Verdana" pitchFamily="34" charset="0"/>
              <a:ea typeface="宋体" charset="-122"/>
            </a:endParaRPr>
          </a:p>
        </p:txBody>
      </p:sp>
      <p:sp>
        <p:nvSpPr>
          <p:cNvPr id="15" name="Rounded Rectangle 14"/>
          <p:cNvSpPr/>
          <p:nvPr/>
        </p:nvSpPr>
        <p:spPr>
          <a:xfrm>
            <a:off x="3453449" y="3178273"/>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Commission</a:t>
            </a:r>
          </a:p>
          <a:p>
            <a:pPr algn="ctr"/>
            <a:r>
              <a:rPr lang="en-US" altLang="zh-CN" sz="1200" b="1" dirty="0" smtClean="0">
                <a:solidFill>
                  <a:schemeClr val="tx1"/>
                </a:solidFill>
                <a:latin typeface="Verdana" pitchFamily="34" charset="0"/>
                <a:ea typeface="宋体" charset="-122"/>
              </a:rPr>
              <a:t>3.17.4</a:t>
            </a:r>
            <a:endParaRPr lang="en-US" altLang="zh-CN" sz="1200" b="1" dirty="0">
              <a:solidFill>
                <a:schemeClr val="tx1"/>
              </a:solidFill>
              <a:latin typeface="Verdana" pitchFamily="34" charset="0"/>
              <a:ea typeface="宋体" charset="-122"/>
            </a:endParaRPr>
          </a:p>
        </p:txBody>
      </p:sp>
      <p:sp>
        <p:nvSpPr>
          <p:cNvPr id="16" name="Rounded Rectangle 15"/>
          <p:cNvSpPr/>
          <p:nvPr/>
        </p:nvSpPr>
        <p:spPr>
          <a:xfrm>
            <a:off x="6515903" y="2189505"/>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Remove</a:t>
            </a:r>
          </a:p>
          <a:p>
            <a:pPr algn="ctr"/>
            <a:r>
              <a:rPr lang="en-US" altLang="zh-CN" sz="1200" b="1" dirty="0" smtClean="0">
                <a:solidFill>
                  <a:schemeClr val="tx1"/>
                </a:solidFill>
                <a:latin typeface="Verdana" pitchFamily="34" charset="0"/>
                <a:ea typeface="宋体" charset="-122"/>
              </a:rPr>
              <a:t>3.17.5</a:t>
            </a:r>
            <a:endParaRPr lang="en-US" altLang="zh-CN" sz="1200" b="1" dirty="0">
              <a:solidFill>
                <a:schemeClr val="tx1"/>
              </a:solidFill>
              <a:latin typeface="Verdana" pitchFamily="34" charset="0"/>
              <a:ea typeface="宋体" charset="-122"/>
            </a:endParaRPr>
          </a:p>
        </p:txBody>
      </p:sp>
      <p:sp>
        <p:nvSpPr>
          <p:cNvPr id="17" name="Rounded Rectangle 16"/>
          <p:cNvSpPr/>
          <p:nvPr/>
        </p:nvSpPr>
        <p:spPr>
          <a:xfrm>
            <a:off x="6523163" y="3171019"/>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dirty="0" smtClean="0">
                <a:solidFill>
                  <a:schemeClr val="tx1"/>
                </a:solidFill>
                <a:latin typeface="Verdana" pitchFamily="34" charset="0"/>
                <a:ea typeface="宋体" charset="-122"/>
              </a:rPr>
              <a:t>Pack Decommission</a:t>
            </a:r>
          </a:p>
          <a:p>
            <a:pPr algn="ctr"/>
            <a:r>
              <a:rPr lang="en-US" altLang="zh-CN" sz="1200" b="1" dirty="0" smtClean="0">
                <a:solidFill>
                  <a:schemeClr val="tx1"/>
                </a:solidFill>
                <a:latin typeface="Verdana" pitchFamily="34" charset="0"/>
                <a:ea typeface="宋体" charset="-122"/>
              </a:rPr>
              <a:t>3.17.6</a:t>
            </a:r>
            <a:endParaRPr lang="en-US" altLang="zh-CN" sz="1200" b="1" dirty="0">
              <a:solidFill>
                <a:schemeClr val="tx1"/>
              </a:solidFill>
              <a:latin typeface="Verdana" pitchFamily="34" charset="0"/>
              <a:ea typeface="宋体" charset="-122"/>
            </a:endParaRPr>
          </a:p>
        </p:txBody>
      </p:sp>
      <p:sp>
        <p:nvSpPr>
          <p:cNvPr id="18" name="Rounded Rectangle 17"/>
          <p:cNvSpPr/>
          <p:nvPr/>
        </p:nvSpPr>
        <p:spPr>
          <a:xfrm>
            <a:off x="3446189" y="4167560"/>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smtClean="0">
                <a:solidFill>
                  <a:schemeClr val="tx1"/>
                </a:solidFill>
                <a:latin typeface="Verdana" pitchFamily="34" charset="0"/>
                <a:ea typeface="宋体" charset="-122"/>
              </a:rPr>
              <a:t>Pack Merge</a:t>
            </a:r>
            <a:endParaRPr lang="en-US" altLang="zh-CN" sz="1200" b="1" dirty="0" smtClean="0">
              <a:solidFill>
                <a:schemeClr val="tx1"/>
              </a:solidFill>
              <a:latin typeface="Verdana" pitchFamily="34" charset="0"/>
              <a:ea typeface="宋体" charset="-122"/>
            </a:endParaRPr>
          </a:p>
          <a:p>
            <a:pPr algn="ctr"/>
            <a:r>
              <a:rPr lang="en-US" altLang="zh-CN" sz="1200" b="1" smtClean="0">
                <a:solidFill>
                  <a:schemeClr val="tx1"/>
                </a:solidFill>
                <a:latin typeface="Verdana" pitchFamily="34" charset="0"/>
                <a:ea typeface="宋体" charset="-122"/>
              </a:rPr>
              <a:t>3.17.15</a:t>
            </a:r>
            <a:endParaRPr lang="en-US" altLang="zh-CN" sz="1200" b="1" dirty="0">
              <a:solidFill>
                <a:schemeClr val="tx1"/>
              </a:solidFill>
              <a:latin typeface="Verdana" pitchFamily="34" charset="0"/>
              <a:ea typeface="宋体" charset="-122"/>
            </a:endParaRPr>
          </a:p>
        </p:txBody>
      </p:sp>
      <p:sp>
        <p:nvSpPr>
          <p:cNvPr id="19" name="Rounded Rectangle 18"/>
          <p:cNvSpPr/>
          <p:nvPr/>
        </p:nvSpPr>
        <p:spPr>
          <a:xfrm>
            <a:off x="3446189" y="5168263"/>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smtClean="0">
                <a:solidFill>
                  <a:schemeClr val="tx1"/>
                </a:solidFill>
                <a:latin typeface="Verdana" pitchFamily="34" charset="0"/>
                <a:ea typeface="宋体" charset="-122"/>
              </a:rPr>
              <a:t>Pack Split</a:t>
            </a:r>
            <a:endParaRPr lang="en-US" altLang="zh-CN" sz="1200" b="1" dirty="0" smtClean="0">
              <a:solidFill>
                <a:schemeClr val="tx1"/>
              </a:solidFill>
              <a:latin typeface="Verdana" pitchFamily="34" charset="0"/>
              <a:ea typeface="宋体" charset="-122"/>
            </a:endParaRPr>
          </a:p>
          <a:p>
            <a:pPr algn="ctr"/>
            <a:r>
              <a:rPr lang="en-US" altLang="zh-CN" sz="1200" b="1" smtClean="0">
                <a:solidFill>
                  <a:schemeClr val="tx1"/>
                </a:solidFill>
                <a:latin typeface="Verdana" pitchFamily="34" charset="0"/>
                <a:ea typeface="宋体" charset="-122"/>
              </a:rPr>
              <a:t>3.17.16</a:t>
            </a:r>
            <a:endParaRPr lang="en-US" altLang="zh-CN" sz="1200" b="1" dirty="0">
              <a:solidFill>
                <a:schemeClr val="tx1"/>
              </a:solidFill>
              <a:latin typeface="Verdana" pitchFamily="34" charset="0"/>
              <a:ea typeface="宋体" charset="-122"/>
            </a:endParaRPr>
          </a:p>
        </p:txBody>
      </p:sp>
      <p:sp>
        <p:nvSpPr>
          <p:cNvPr id="20" name="Rounded Rectangle 19"/>
          <p:cNvSpPr/>
          <p:nvPr/>
        </p:nvSpPr>
        <p:spPr>
          <a:xfrm>
            <a:off x="6500902" y="4167560"/>
            <a:ext cx="2317787" cy="782302"/>
          </a:xfrm>
          <a:prstGeom prst="roundRect">
            <a:avLst/>
          </a:prstGeom>
          <a:gradFill flip="none" rotWithShape="1">
            <a:gsLst>
              <a:gs pos="0">
                <a:srgbClr val="0099CC">
                  <a:tint val="66000"/>
                  <a:satMod val="160000"/>
                </a:srgbClr>
              </a:gs>
              <a:gs pos="50000">
                <a:srgbClr val="0099CC">
                  <a:tint val="44500"/>
                  <a:satMod val="160000"/>
                </a:srgbClr>
              </a:gs>
              <a:gs pos="100000">
                <a:srgbClr val="0099CC">
                  <a:tint val="23500"/>
                  <a:satMod val="160000"/>
                </a:srgbClr>
              </a:gs>
            </a:gsLst>
            <a:lin ang="16200000" scaled="1"/>
            <a:tileRect/>
          </a:gra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200" b="1" smtClean="0">
                <a:solidFill>
                  <a:schemeClr val="tx1"/>
                </a:solidFill>
                <a:latin typeface="Verdana" pitchFamily="34" charset="0"/>
                <a:ea typeface="宋体" charset="-122"/>
              </a:rPr>
              <a:t>Repackage</a:t>
            </a:r>
            <a:endParaRPr lang="en-US" altLang="zh-CN" sz="1200" b="1" dirty="0" smtClean="0">
              <a:solidFill>
                <a:schemeClr val="tx1"/>
              </a:solidFill>
              <a:latin typeface="Verdana" pitchFamily="34" charset="0"/>
              <a:ea typeface="宋体" charset="-122"/>
            </a:endParaRPr>
          </a:p>
          <a:p>
            <a:pPr algn="ctr"/>
            <a:r>
              <a:rPr lang="en-US" altLang="zh-CN" sz="1200" b="1" smtClean="0">
                <a:solidFill>
                  <a:schemeClr val="tx1"/>
                </a:solidFill>
                <a:latin typeface="Verdana" pitchFamily="34" charset="0"/>
                <a:ea typeface="宋体" charset="-122"/>
              </a:rPr>
              <a:t>3.17.17</a:t>
            </a:r>
            <a:endParaRPr lang="en-US" altLang="zh-CN" sz="1200" b="1" dirty="0">
              <a:solidFill>
                <a:schemeClr val="tx1"/>
              </a:solidFill>
              <a:latin typeface="Verdana" pitchFamily="34" charset="0"/>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xcm\AppData\Local\Temp\SNAGHTML1a125d0.PNG"/>
          <p:cNvPicPr>
            <a:picLocks noChangeAspect="1" noChangeArrowheads="1"/>
          </p:cNvPicPr>
          <p:nvPr/>
        </p:nvPicPr>
        <p:blipFill>
          <a:blip r:embed="rId3"/>
          <a:srcRect/>
          <a:stretch>
            <a:fillRect/>
          </a:stretch>
        </p:blipFill>
        <p:spPr bwMode="auto">
          <a:xfrm>
            <a:off x="472102" y="1316182"/>
            <a:ext cx="5314950" cy="3867150"/>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Pack Create by Pack Code</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28678" name="Picture 6" descr="C:\Users\xcm\AppData\Local\Temp\SNAGHTML1a8dc33.PNG"/>
          <p:cNvPicPr>
            <a:picLocks noChangeAspect="1" noChangeArrowheads="1"/>
          </p:cNvPicPr>
          <p:nvPr/>
        </p:nvPicPr>
        <p:blipFill>
          <a:blip r:embed="rId4"/>
          <a:srcRect/>
          <a:stretch>
            <a:fillRect/>
          </a:stretch>
        </p:blipFill>
        <p:spPr bwMode="auto">
          <a:xfrm>
            <a:off x="457200" y="5332796"/>
            <a:ext cx="7724775" cy="60007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a:bodyPr>
          <a:lstStyle/>
          <a:p>
            <a:r>
              <a:rPr lang="en-US" dirty="0" smtClean="0"/>
              <a:t>Pack Create by Pack Structure </a:t>
            </a:r>
            <a:endParaRPr lang="en-US" dirty="0"/>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27650" name="Picture 2" descr="C:\Users\xcm\AppData\Local\Temp\SNAGHTML1b8e3a3.PNG"/>
          <p:cNvPicPr>
            <a:picLocks noChangeAspect="1" noChangeArrowheads="1"/>
          </p:cNvPicPr>
          <p:nvPr/>
        </p:nvPicPr>
        <p:blipFill>
          <a:blip r:embed="rId3"/>
          <a:srcRect/>
          <a:stretch>
            <a:fillRect/>
          </a:stretch>
        </p:blipFill>
        <p:spPr bwMode="auto">
          <a:xfrm>
            <a:off x="457200" y="1316182"/>
            <a:ext cx="5676900" cy="3724276"/>
          </a:xfrm>
          <a:prstGeom prst="rect">
            <a:avLst/>
          </a:prstGeom>
          <a:noFill/>
        </p:spPr>
      </p:pic>
      <p:pic>
        <p:nvPicPr>
          <p:cNvPr id="27652" name="Picture 4" descr="C:\Users\xcm\AppData\Local\Temp\SNAGHTML1ba0e0c.PNG"/>
          <p:cNvPicPr>
            <a:picLocks noChangeAspect="1" noChangeArrowheads="1"/>
          </p:cNvPicPr>
          <p:nvPr/>
        </p:nvPicPr>
        <p:blipFill>
          <a:blip r:embed="rId4"/>
          <a:srcRect/>
          <a:stretch>
            <a:fillRect/>
          </a:stretch>
        </p:blipFill>
        <p:spPr bwMode="auto">
          <a:xfrm>
            <a:off x="468500" y="5184562"/>
            <a:ext cx="6515100" cy="104775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smtClean="0"/>
              <a:t>Pack Create by Pack Structure </a:t>
            </a:r>
            <a:endParaRPr lang="en-US"/>
          </a:p>
        </p:txBody>
      </p:sp>
      <p:sp>
        <p:nvSpPr>
          <p:cNvPr id="5" name="Text Placeholder 4"/>
          <p:cNvSpPr>
            <a:spLocks noGrp="1"/>
          </p:cNvSpPr>
          <p:nvPr>
            <p:ph type="body" sz="quarter" idx="11"/>
          </p:nvPr>
        </p:nvSpPr>
        <p:spPr/>
        <p:txBody>
          <a:bodyPr/>
          <a:lstStyle/>
          <a:p>
            <a:r>
              <a:rPr lang="en-US" smtClean="0"/>
              <a:t>Packaging Inventory Transactions</a:t>
            </a:r>
            <a:endParaRPr lang="en-US"/>
          </a:p>
        </p:txBody>
      </p:sp>
      <p:pic>
        <p:nvPicPr>
          <p:cNvPr id="8" name="Picture 6" descr="C:\Users\xcm\AppData\Local\Temp\SNAGHTML1c881f4.PNG"/>
          <p:cNvPicPr>
            <a:picLocks noGrp="1" noChangeAspect="1" noChangeArrowheads="1"/>
          </p:cNvPicPr>
          <p:nvPr>
            <p:ph idx="1"/>
          </p:nvPr>
        </p:nvPicPr>
        <p:blipFill>
          <a:blip r:embed="rId3"/>
          <a:srcRect/>
          <a:stretch>
            <a:fillRect/>
          </a:stretch>
        </p:blipFill>
        <p:spPr bwMode="auto">
          <a:xfrm>
            <a:off x="699865" y="5336733"/>
            <a:ext cx="8038096" cy="780952"/>
          </a:xfrm>
          <a:prstGeom prst="rect">
            <a:avLst/>
          </a:prstGeom>
          <a:noFill/>
        </p:spPr>
      </p:pic>
      <p:pic>
        <p:nvPicPr>
          <p:cNvPr id="26630" name="Picture 6" descr="C:\Users\xcm\AppData\Local\Temp\SNAGHTML1d58426.PNG"/>
          <p:cNvPicPr>
            <a:picLocks noChangeAspect="1" noChangeArrowheads="1"/>
          </p:cNvPicPr>
          <p:nvPr/>
        </p:nvPicPr>
        <p:blipFill>
          <a:blip r:embed="rId4"/>
          <a:srcRect/>
          <a:stretch>
            <a:fillRect/>
          </a:stretch>
        </p:blipFill>
        <p:spPr bwMode="auto">
          <a:xfrm>
            <a:off x="699864" y="1316182"/>
            <a:ext cx="7753350" cy="3571875"/>
          </a:xfrm>
          <a:prstGeom prst="rect">
            <a:avLst/>
          </a:prstGeom>
          <a:noFill/>
        </p:spPr>
      </p:pic>
      <p:sp>
        <p:nvSpPr>
          <p:cNvPr id="43" name="Rectangle 42"/>
          <p:cNvSpPr/>
          <p:nvPr/>
        </p:nvSpPr>
        <p:spPr>
          <a:xfrm>
            <a:off x="699864" y="3174023"/>
            <a:ext cx="2760788" cy="211015"/>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p:cNvSpPr/>
          <p:nvPr/>
        </p:nvSpPr>
        <p:spPr>
          <a:xfrm>
            <a:off x="699864" y="3423135"/>
            <a:ext cx="2760788" cy="1333500"/>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6" name="Elbow Connector 45"/>
          <p:cNvCxnSpPr/>
          <p:nvPr/>
        </p:nvCxnSpPr>
        <p:spPr>
          <a:xfrm rot="10800000">
            <a:off x="630015" y="3279531"/>
            <a:ext cx="1" cy="2384178"/>
          </a:xfrm>
          <a:prstGeom prst="bentConnector3">
            <a:avLst>
              <a:gd name="adj1" fmla="val 22860100000"/>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p:nvPr/>
        </p:nvCxnSpPr>
        <p:spPr>
          <a:xfrm rot="16200000" flipV="1">
            <a:off x="-166421" y="4911720"/>
            <a:ext cx="1726224" cy="82553"/>
          </a:xfrm>
          <a:prstGeom prst="bentConnector4">
            <a:avLst>
              <a:gd name="adj1" fmla="val -1315"/>
              <a:gd name="adj2" fmla="val 269222"/>
            </a:avLst>
          </a:prstGeom>
          <a:ln w="158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3315</TotalTime>
  <Words>3875</Words>
  <Application>Microsoft Office PowerPoint</Application>
  <PresentationFormat>On-screen Show (4:3)</PresentationFormat>
  <Paragraphs>590</Paragraphs>
  <Slides>58</Slides>
  <Notes>56</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QAD 2010 Template</vt:lpstr>
      <vt:lpstr>Packaging Inventory Transactions</vt:lpstr>
      <vt:lpstr>Packaging Inventory Transactions</vt:lpstr>
      <vt:lpstr>Overview</vt:lpstr>
      <vt:lpstr>Overview – Continued </vt:lpstr>
      <vt:lpstr>Packaging Transactions Process Flow</vt:lpstr>
      <vt:lpstr>Packaging Transactions</vt:lpstr>
      <vt:lpstr>Pack Create by Pack Code</vt:lpstr>
      <vt:lpstr>Pack Create by Pack Structure </vt:lpstr>
      <vt:lpstr>Pack Create by Pack Structure </vt:lpstr>
      <vt:lpstr>Pack Build</vt:lpstr>
      <vt:lpstr>Pack Build</vt:lpstr>
      <vt:lpstr>Pack Build</vt:lpstr>
      <vt:lpstr>Pack Build</vt:lpstr>
      <vt:lpstr>Pack Commission</vt:lpstr>
      <vt:lpstr>Pack Split</vt:lpstr>
      <vt:lpstr>Pack Merge</vt:lpstr>
      <vt:lpstr>Pack Remove</vt:lpstr>
      <vt:lpstr>Pack Remove</vt:lpstr>
      <vt:lpstr>Pack Remove</vt:lpstr>
      <vt:lpstr>Pack Remove</vt:lpstr>
      <vt:lpstr>Pack Decommission</vt:lpstr>
      <vt:lpstr>Repackage</vt:lpstr>
      <vt:lpstr>Inventory Transactions</vt:lpstr>
      <vt:lpstr>Pack Receipt vs. Pack Build</vt:lpstr>
      <vt:lpstr>Pack Receipt</vt:lpstr>
      <vt:lpstr>Pack Receipt</vt:lpstr>
      <vt:lpstr>Pack Receipt</vt:lpstr>
      <vt:lpstr>Pack Receipt</vt:lpstr>
      <vt:lpstr>Pack Receipt</vt:lpstr>
      <vt:lpstr>Pack Remove vs. Pack Issue</vt:lpstr>
      <vt:lpstr>Pack Issue</vt:lpstr>
      <vt:lpstr>Pack Issue</vt:lpstr>
      <vt:lpstr>Pack Issue</vt:lpstr>
      <vt:lpstr>Pack Issue</vt:lpstr>
      <vt:lpstr>Pack Issue</vt:lpstr>
      <vt:lpstr>Pack Issue</vt:lpstr>
      <vt:lpstr>Pack Issue</vt:lpstr>
      <vt:lpstr>Inventory Scrap</vt:lpstr>
      <vt:lpstr>Inventory Scrap</vt:lpstr>
      <vt:lpstr>Inventory Scrap</vt:lpstr>
      <vt:lpstr>Inventory Scrap</vt:lpstr>
      <vt:lpstr>Inventory Scrap</vt:lpstr>
      <vt:lpstr>Inventory Scrap</vt:lpstr>
      <vt:lpstr>Inventory Scrap</vt:lpstr>
      <vt:lpstr>Inventory Scrap</vt:lpstr>
      <vt:lpstr>Inventory Scrap</vt:lpstr>
      <vt:lpstr>Pack Transfer</vt:lpstr>
      <vt:lpstr>Pack Transfer</vt:lpstr>
      <vt:lpstr>Pack Transfer</vt:lpstr>
      <vt:lpstr>Administration Functions</vt:lpstr>
      <vt:lpstr>Pack Stage Change</vt:lpstr>
      <vt:lpstr>Pack Stage Change</vt:lpstr>
      <vt:lpstr>Pack Stage Change</vt:lpstr>
      <vt:lpstr>Serial Delete/Archive</vt:lpstr>
      <vt:lpstr>Serial Delete/Archive</vt:lpstr>
      <vt:lpstr>Review</vt:lpstr>
      <vt:lpstr>Review – Continued </vt:lpstr>
      <vt:lpstr>Exercise: Packaging Inventory Transactions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283</cp:revision>
  <dcterms:created xsi:type="dcterms:W3CDTF">2010-10-05T00:44:07Z</dcterms:created>
  <dcterms:modified xsi:type="dcterms:W3CDTF">2016-04-22T16:22:10Z</dcterms:modified>
</cp:coreProperties>
</file>