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notesSlides/notesSlide23.xml" ContentType="application/vnd.openxmlformats-officedocument.presentationml.notesSlide+xml"/>
  <Override PartName="/ppt/comments/comment11.xml" ContentType="application/vnd.openxmlformats-officedocument.presentationml.comment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comments/comment9.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comments/comment7.xml" ContentType="application/vnd.openxmlformats-officedocument.presentationml.comment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comments/comment3.xml" ContentType="application/vnd.openxmlformats-officedocument.presentationml.comments+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12.xml" ContentType="application/vnd.openxmlformats-officedocument.presentationml.comments+xml"/>
  <Override PartName="/ppt/comments/comment1.xml" ContentType="application/vnd.openxmlformats-officedocument.presentationml.comments+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notesSlides/notesSlide25.xml" ContentType="application/vnd.openxmlformats-officedocument.presentationml.notesSlide+xml"/>
  <Override PartName="/ppt/comments/comment13.xml" ContentType="application/vnd.openxmlformats-officedocument.presentationml.comments+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handoutMasterIdLst>
    <p:handoutMasterId r:id="rId40"/>
  </p:handoutMasterIdLst>
  <p:sldIdLst>
    <p:sldId id="256" r:id="rId2"/>
    <p:sldId id="257" r:id="rId3"/>
    <p:sldId id="258" r:id="rId4"/>
    <p:sldId id="261" r:id="rId5"/>
    <p:sldId id="281" r:id="rId6"/>
    <p:sldId id="282" r:id="rId7"/>
    <p:sldId id="262" r:id="rId8"/>
    <p:sldId id="283" r:id="rId9"/>
    <p:sldId id="284" r:id="rId10"/>
    <p:sldId id="285" r:id="rId11"/>
    <p:sldId id="278" r:id="rId12"/>
    <p:sldId id="280" r:id="rId13"/>
    <p:sldId id="286" r:id="rId14"/>
    <p:sldId id="271" r:id="rId15"/>
    <p:sldId id="264" r:id="rId16"/>
    <p:sldId id="265" r:id="rId17"/>
    <p:sldId id="266" r:id="rId18"/>
    <p:sldId id="272" r:id="rId19"/>
    <p:sldId id="267" r:id="rId20"/>
    <p:sldId id="273" r:id="rId21"/>
    <p:sldId id="274" r:id="rId22"/>
    <p:sldId id="287" r:id="rId23"/>
    <p:sldId id="288" r:id="rId24"/>
    <p:sldId id="289" r:id="rId25"/>
    <p:sldId id="290" r:id="rId26"/>
    <p:sldId id="291" r:id="rId27"/>
    <p:sldId id="292" r:id="rId28"/>
    <p:sldId id="295" r:id="rId29"/>
    <p:sldId id="268" r:id="rId30"/>
    <p:sldId id="275" r:id="rId31"/>
    <p:sldId id="276" r:id="rId32"/>
    <p:sldId id="277" r:id="rId33"/>
    <p:sldId id="293" r:id="rId34"/>
    <p:sldId id="294" r:id="rId35"/>
    <p:sldId id="296" r:id="rId36"/>
    <p:sldId id="259" r:id="rId37"/>
    <p:sldId id="260"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9w" initials="A" lastIdx="1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78239" autoAdjust="0"/>
  </p:normalViewPr>
  <p:slideViewPr>
    <p:cSldViewPr snapToGrid="0" snapToObjects="1">
      <p:cViewPr>
        <p:scale>
          <a:sx n="75" d="100"/>
          <a:sy n="75" d="100"/>
        </p:scale>
        <p:origin x="-2706" y="-162"/>
      </p:cViewPr>
      <p:guideLst>
        <p:guide orient="horz" pos="827"/>
        <p:guide pos="361"/>
      </p:guideLst>
    </p:cSldViewPr>
  </p:slideViewPr>
  <p:notesTextViewPr>
    <p:cViewPr>
      <p:scale>
        <a:sx n="100" d="100"/>
        <a:sy n="100" d="100"/>
      </p:scale>
      <p:origin x="0" y="0"/>
    </p:cViewPr>
  </p:notesTextViewPr>
  <p:sorterViewPr>
    <p:cViewPr>
      <p:scale>
        <a:sx n="100" d="100"/>
        <a:sy n="100" d="100"/>
      </p:scale>
      <p:origin x="0" y="3984"/>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4-12T11:17:14.002" idx="1">
    <p:pos x="3048" y="448"/>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6-04-12T11:34:03.901" idx="10">
    <p:pos x="4416" y="448"/>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6-04-12T11:36:32.748" idx="12">
    <p:pos x="3088" y="448"/>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6-04-12T11:37:13.937" idx="13">
    <p:pos x="1296" y="448"/>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6-04-12T11:37:20.567" idx="14">
    <p:pos x="4216" y="448"/>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6-04-12T11:17:23.360" idx="2">
    <p:pos x="1592" y="448"/>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6-04-12T11:17:30.273" idx="3">
    <p:pos x="4704" y="448"/>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6-04-12T11:17:35.312" idx="4">
    <p:pos x="4688" y="448"/>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6-04-12T11:17:46.862" idx="5">
    <p:pos x="5456" y="448"/>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6-04-12T11:17:53.692" idx="6">
    <p:pos x="2760" y="448"/>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6-04-12T11:18:09.187" idx="7">
    <p:pos x="4048" y="448"/>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6-04-12T11:32:06.839" idx="8">
    <p:pos x="3896" y="448"/>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6-04-12T11:33:35.281" idx="9">
    <p:pos x="4328" y="448"/>
    <p:text>H2</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9414B3-E8BB-46F4-9AD1-30F6151A4257}"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2E0A8893-4A58-41EE-8735-4321AFDBB31A}">
      <dgm:prSet phldrT="[Text]" custT="1"/>
      <dgm:spPr/>
      <dgm:t>
        <a:bodyPr/>
        <a:lstStyle/>
        <a:p>
          <a:r>
            <a:rPr lang="en-US" sz="1050" b="1" dirty="0" smtClean="0"/>
            <a:t>Active</a:t>
          </a:r>
          <a:endParaRPr lang="en-US" sz="1050" b="1" dirty="0"/>
        </a:p>
      </dgm:t>
    </dgm:pt>
    <dgm:pt modelId="{7FB238A5-133C-4C02-A9FC-66141D4EE7FA}" type="parTrans" cxnId="{218AB357-BF0C-4D13-AEBA-FE82A2E329F3}">
      <dgm:prSet/>
      <dgm:spPr/>
      <dgm:t>
        <a:bodyPr/>
        <a:lstStyle/>
        <a:p>
          <a:endParaRPr lang="en-US"/>
        </a:p>
      </dgm:t>
    </dgm:pt>
    <dgm:pt modelId="{B286F379-E7D5-4A1B-9B95-CB6DBD4F82F1}" type="sibTrans" cxnId="{218AB357-BF0C-4D13-AEBA-FE82A2E329F3}">
      <dgm:prSet/>
      <dgm:spPr/>
      <dgm:t>
        <a:bodyPr/>
        <a:lstStyle/>
        <a:p>
          <a:endParaRPr lang="en-US"/>
        </a:p>
      </dgm:t>
    </dgm:pt>
    <dgm:pt modelId="{DE90060B-D65D-4E47-B57B-5876BA4D06C1}">
      <dgm:prSet phldrT="[Text]" custT="1"/>
      <dgm:spPr/>
      <dgm:t>
        <a:bodyPr/>
        <a:lstStyle/>
        <a:p>
          <a:r>
            <a:rPr lang="en-US" sz="1050" b="1" dirty="0" err="1" smtClean="0"/>
            <a:t>Decommed</a:t>
          </a:r>
          <a:endParaRPr lang="en-US" sz="1050" b="1" dirty="0"/>
        </a:p>
      </dgm:t>
    </dgm:pt>
    <dgm:pt modelId="{FCD75A86-645E-42E9-AE8F-4501DB4AFB28}" type="parTrans" cxnId="{36C9281F-12D5-4502-8A87-794029406B53}">
      <dgm:prSet/>
      <dgm:spPr/>
      <dgm:t>
        <a:bodyPr/>
        <a:lstStyle/>
        <a:p>
          <a:endParaRPr lang="en-US"/>
        </a:p>
      </dgm:t>
    </dgm:pt>
    <dgm:pt modelId="{48299F26-9B56-4F5C-AA56-20ECF74B3FD4}" type="sibTrans" cxnId="{36C9281F-12D5-4502-8A87-794029406B53}">
      <dgm:prSet/>
      <dgm:spPr/>
      <dgm:t>
        <a:bodyPr/>
        <a:lstStyle/>
        <a:p>
          <a:endParaRPr lang="en-US"/>
        </a:p>
      </dgm:t>
    </dgm:pt>
    <dgm:pt modelId="{D0C3FC71-CA19-48C0-A960-7D7B57718ACE}">
      <dgm:prSet phldrT="[Text]"/>
      <dgm:spPr/>
      <dgm:t>
        <a:bodyPr/>
        <a:lstStyle/>
        <a:p>
          <a:r>
            <a:rPr lang="en-US" b="1" smtClean="0"/>
            <a:t>Consumed</a:t>
          </a:r>
          <a:endParaRPr lang="en-US" b="1" dirty="0"/>
        </a:p>
      </dgm:t>
    </dgm:pt>
    <dgm:pt modelId="{FD28B329-78F6-40AD-8961-1447E22B94BF}" type="parTrans" cxnId="{DA2D0303-CAFE-4DC5-BA73-D3164BD2A788}">
      <dgm:prSet/>
      <dgm:spPr/>
      <dgm:t>
        <a:bodyPr/>
        <a:lstStyle/>
        <a:p>
          <a:endParaRPr lang="en-US"/>
        </a:p>
      </dgm:t>
    </dgm:pt>
    <dgm:pt modelId="{6AA6A830-008E-404C-B9E6-E5FE4B03E6C4}" type="sibTrans" cxnId="{DA2D0303-CAFE-4DC5-BA73-D3164BD2A788}">
      <dgm:prSet/>
      <dgm:spPr/>
      <dgm:t>
        <a:bodyPr/>
        <a:lstStyle/>
        <a:p>
          <a:endParaRPr lang="en-US"/>
        </a:p>
      </dgm:t>
    </dgm:pt>
    <dgm:pt modelId="{098DE2C3-9D55-4862-B932-E4EACC87205A}">
      <dgm:prSet phldrT="[Text]" custScaleX="153364" custScaleY="102655" custLinFactNeighborX="-1104" custLinFactNeighborY="-51883" custRadScaleRad="87786" custRadScaleInc="-159840"/>
      <dgm:spPr/>
      <dgm:t>
        <a:bodyPr/>
        <a:lstStyle/>
        <a:p>
          <a:endParaRPr lang="en-US"/>
        </a:p>
      </dgm:t>
    </dgm:pt>
    <dgm:pt modelId="{EE1C7A6E-F1F0-4E19-812C-BC6B82CE24E2}" type="parTrans" cxnId="{CF22D5D3-156B-4D3B-9785-0589E1CE3DF9}">
      <dgm:prSet custLinFactNeighborY="61567"/>
      <dgm:spPr/>
      <dgm:t>
        <a:bodyPr/>
        <a:lstStyle/>
        <a:p>
          <a:endParaRPr lang="en-US"/>
        </a:p>
      </dgm:t>
    </dgm:pt>
    <dgm:pt modelId="{F69C6212-C0CE-45FD-B14E-E5461C17BE10}" type="sibTrans" cxnId="{CF22D5D3-156B-4D3B-9785-0589E1CE3DF9}">
      <dgm:prSet/>
      <dgm:spPr/>
      <dgm:t>
        <a:bodyPr/>
        <a:lstStyle/>
        <a:p>
          <a:endParaRPr lang="en-US"/>
        </a:p>
      </dgm:t>
    </dgm:pt>
    <dgm:pt modelId="{5CA86C02-4082-4065-82CE-C51C3D45A6BF}" type="pres">
      <dgm:prSet presAssocID="{A99414B3-E8BB-46F4-9AD1-30F6151A4257}" presName="Name0" presStyleCnt="0">
        <dgm:presLayoutVars>
          <dgm:chMax val="1"/>
          <dgm:dir/>
          <dgm:animLvl val="ctr"/>
          <dgm:resizeHandles val="exact"/>
        </dgm:presLayoutVars>
      </dgm:prSet>
      <dgm:spPr/>
      <dgm:t>
        <a:bodyPr/>
        <a:lstStyle/>
        <a:p>
          <a:endParaRPr lang="en-US"/>
        </a:p>
      </dgm:t>
    </dgm:pt>
    <dgm:pt modelId="{AAA9E644-A1A7-4017-9D95-724C13C1D826}" type="pres">
      <dgm:prSet presAssocID="{2E0A8893-4A58-41EE-8735-4321AFDBB31A}" presName="centerShape" presStyleLbl="node0" presStyleIdx="0" presStyleCnt="1" custScaleX="200793" custScaleY="122673" custLinFactNeighborX="15662" custLinFactNeighborY="-11523"/>
      <dgm:spPr/>
      <dgm:t>
        <a:bodyPr/>
        <a:lstStyle/>
        <a:p>
          <a:endParaRPr lang="en-US"/>
        </a:p>
      </dgm:t>
    </dgm:pt>
    <dgm:pt modelId="{9C5533C6-1C8E-4A68-B22E-8CDD8A7BE204}" type="pres">
      <dgm:prSet presAssocID="{FCD75A86-645E-42E9-AE8F-4501DB4AFB28}" presName="parTrans" presStyleLbl="sibTrans2D1" presStyleIdx="0" presStyleCnt="2" custScaleX="117220" custScaleY="80579" custLinFactNeighborX="2174" custLinFactNeighborY="26837"/>
      <dgm:spPr/>
      <dgm:t>
        <a:bodyPr/>
        <a:lstStyle/>
        <a:p>
          <a:endParaRPr lang="en-US"/>
        </a:p>
      </dgm:t>
    </dgm:pt>
    <dgm:pt modelId="{12BCA970-B64C-4343-91D8-D3FCB1CD7A9C}" type="pres">
      <dgm:prSet presAssocID="{FCD75A86-645E-42E9-AE8F-4501DB4AFB28}" presName="connectorText" presStyleLbl="sibTrans2D1" presStyleIdx="0" presStyleCnt="2"/>
      <dgm:spPr/>
      <dgm:t>
        <a:bodyPr/>
        <a:lstStyle/>
        <a:p>
          <a:endParaRPr lang="en-US"/>
        </a:p>
      </dgm:t>
    </dgm:pt>
    <dgm:pt modelId="{20D77734-406F-4177-A887-978AAEF3120E}" type="pres">
      <dgm:prSet presAssocID="{DE90060B-D65D-4E47-B57B-5876BA4D06C1}" presName="node" presStyleLbl="node1" presStyleIdx="0" presStyleCnt="2" custScaleX="153364" custScaleY="102655" custLinFactNeighborX="-1104" custLinFactNeighborY="-51883" custRadScaleRad="106616" custRadScaleInc="-169531">
        <dgm:presLayoutVars>
          <dgm:bulletEnabled val="1"/>
        </dgm:presLayoutVars>
      </dgm:prSet>
      <dgm:spPr/>
      <dgm:t>
        <a:bodyPr/>
        <a:lstStyle/>
        <a:p>
          <a:endParaRPr lang="en-US"/>
        </a:p>
      </dgm:t>
    </dgm:pt>
    <dgm:pt modelId="{F65328A0-183D-44B2-BF41-A6DD412CEC73}" type="pres">
      <dgm:prSet presAssocID="{FD28B329-78F6-40AD-8961-1447E22B94BF}" presName="parTrans" presStyleLbl="sibTrans2D1" presStyleIdx="1" presStyleCnt="2" custScaleX="118817" custScaleY="83282" custLinFactNeighborY="20519"/>
      <dgm:spPr/>
      <dgm:t>
        <a:bodyPr/>
        <a:lstStyle/>
        <a:p>
          <a:endParaRPr lang="en-US"/>
        </a:p>
      </dgm:t>
    </dgm:pt>
    <dgm:pt modelId="{D5C4573B-2CAA-440E-87A2-729CB673232B}" type="pres">
      <dgm:prSet presAssocID="{FD28B329-78F6-40AD-8961-1447E22B94BF}" presName="connectorText" presStyleLbl="sibTrans2D1" presStyleIdx="1" presStyleCnt="2"/>
      <dgm:spPr/>
      <dgm:t>
        <a:bodyPr/>
        <a:lstStyle/>
        <a:p>
          <a:endParaRPr lang="en-US"/>
        </a:p>
      </dgm:t>
    </dgm:pt>
    <dgm:pt modelId="{C0D56FBE-C236-40B2-B437-BC6CB5DBDB07}" type="pres">
      <dgm:prSet presAssocID="{D0C3FC71-CA19-48C0-A960-7D7B57718ACE}" presName="node" presStyleLbl="node1" presStyleIdx="1" presStyleCnt="2" custScaleX="153364" custScaleY="102655" custLinFactNeighborX="-1104" custLinFactNeighborY="-51883" custRadScaleRad="145183" custRadScaleInc="-54292">
        <dgm:presLayoutVars>
          <dgm:bulletEnabled val="1"/>
        </dgm:presLayoutVars>
      </dgm:prSet>
      <dgm:spPr/>
      <dgm:t>
        <a:bodyPr/>
        <a:lstStyle/>
        <a:p>
          <a:endParaRPr lang="en-US"/>
        </a:p>
      </dgm:t>
    </dgm:pt>
  </dgm:ptLst>
  <dgm:cxnLst>
    <dgm:cxn modelId="{DA2D0303-CAFE-4DC5-BA73-D3164BD2A788}" srcId="{2E0A8893-4A58-41EE-8735-4321AFDBB31A}" destId="{D0C3FC71-CA19-48C0-A960-7D7B57718ACE}" srcOrd="1" destOrd="0" parTransId="{FD28B329-78F6-40AD-8961-1447E22B94BF}" sibTransId="{6AA6A830-008E-404C-B9E6-E5FE4B03E6C4}"/>
    <dgm:cxn modelId="{BFB3F5B6-943A-40BF-80D5-45CE82FBB27E}" type="presOf" srcId="{FCD75A86-645E-42E9-AE8F-4501DB4AFB28}" destId="{12BCA970-B64C-4343-91D8-D3FCB1CD7A9C}" srcOrd="1" destOrd="0" presId="urn:microsoft.com/office/officeart/2005/8/layout/radial5"/>
    <dgm:cxn modelId="{B8EC3A06-5AD1-4CB9-9A85-E8D5FC959FCE}" type="presOf" srcId="{2E0A8893-4A58-41EE-8735-4321AFDBB31A}" destId="{AAA9E644-A1A7-4017-9D95-724C13C1D826}" srcOrd="0" destOrd="0" presId="urn:microsoft.com/office/officeart/2005/8/layout/radial5"/>
    <dgm:cxn modelId="{D7E00ED7-AE94-47F0-A12C-F34EC095B6B3}" type="presOf" srcId="{A99414B3-E8BB-46F4-9AD1-30F6151A4257}" destId="{5CA86C02-4082-4065-82CE-C51C3D45A6BF}" srcOrd="0" destOrd="0" presId="urn:microsoft.com/office/officeart/2005/8/layout/radial5"/>
    <dgm:cxn modelId="{CF22D5D3-156B-4D3B-9785-0589E1CE3DF9}" srcId="{A99414B3-E8BB-46F4-9AD1-30F6151A4257}" destId="{098DE2C3-9D55-4862-B932-E4EACC87205A}" srcOrd="1" destOrd="0" parTransId="{EE1C7A6E-F1F0-4E19-812C-BC6B82CE24E2}" sibTransId="{F69C6212-C0CE-45FD-B14E-E5461C17BE10}"/>
    <dgm:cxn modelId="{E0300151-77CE-4EC9-BA54-49773462C57E}" type="presOf" srcId="{FD28B329-78F6-40AD-8961-1447E22B94BF}" destId="{D5C4573B-2CAA-440E-87A2-729CB673232B}" srcOrd="1" destOrd="0" presId="urn:microsoft.com/office/officeart/2005/8/layout/radial5"/>
    <dgm:cxn modelId="{DB47F834-0536-4603-A070-6CD8D20AF82E}" type="presOf" srcId="{FD28B329-78F6-40AD-8961-1447E22B94BF}" destId="{F65328A0-183D-44B2-BF41-A6DD412CEC73}" srcOrd="0" destOrd="0" presId="urn:microsoft.com/office/officeart/2005/8/layout/radial5"/>
    <dgm:cxn modelId="{36C9281F-12D5-4502-8A87-794029406B53}" srcId="{2E0A8893-4A58-41EE-8735-4321AFDBB31A}" destId="{DE90060B-D65D-4E47-B57B-5876BA4D06C1}" srcOrd="0" destOrd="0" parTransId="{FCD75A86-645E-42E9-AE8F-4501DB4AFB28}" sibTransId="{48299F26-9B56-4F5C-AA56-20ECF74B3FD4}"/>
    <dgm:cxn modelId="{025FA04B-54EE-4C06-9F57-376701E267A1}" type="presOf" srcId="{FCD75A86-645E-42E9-AE8F-4501DB4AFB28}" destId="{9C5533C6-1C8E-4A68-B22E-8CDD8A7BE204}" srcOrd="0" destOrd="0" presId="urn:microsoft.com/office/officeart/2005/8/layout/radial5"/>
    <dgm:cxn modelId="{2B0365E6-7B04-4412-B32E-4539E4F6767A}" type="presOf" srcId="{D0C3FC71-CA19-48C0-A960-7D7B57718ACE}" destId="{C0D56FBE-C236-40B2-B437-BC6CB5DBDB07}" srcOrd="0" destOrd="0" presId="urn:microsoft.com/office/officeart/2005/8/layout/radial5"/>
    <dgm:cxn modelId="{218AB357-BF0C-4D13-AEBA-FE82A2E329F3}" srcId="{A99414B3-E8BB-46F4-9AD1-30F6151A4257}" destId="{2E0A8893-4A58-41EE-8735-4321AFDBB31A}" srcOrd="0" destOrd="0" parTransId="{7FB238A5-133C-4C02-A9FC-66141D4EE7FA}" sibTransId="{B286F379-E7D5-4A1B-9B95-CB6DBD4F82F1}"/>
    <dgm:cxn modelId="{2C2072B5-E8EC-450C-9A6B-CB100EFA631F}" type="presOf" srcId="{DE90060B-D65D-4E47-B57B-5876BA4D06C1}" destId="{20D77734-406F-4177-A887-978AAEF3120E}" srcOrd="0" destOrd="0" presId="urn:microsoft.com/office/officeart/2005/8/layout/radial5"/>
    <dgm:cxn modelId="{07CAD4C9-BA36-424B-A971-17F545A4CA8B}" type="presParOf" srcId="{5CA86C02-4082-4065-82CE-C51C3D45A6BF}" destId="{AAA9E644-A1A7-4017-9D95-724C13C1D826}" srcOrd="0" destOrd="0" presId="urn:microsoft.com/office/officeart/2005/8/layout/radial5"/>
    <dgm:cxn modelId="{3F32FEDC-5B50-4212-B064-E6481423356C}" type="presParOf" srcId="{5CA86C02-4082-4065-82CE-C51C3D45A6BF}" destId="{9C5533C6-1C8E-4A68-B22E-8CDD8A7BE204}" srcOrd="1" destOrd="0" presId="urn:microsoft.com/office/officeart/2005/8/layout/radial5"/>
    <dgm:cxn modelId="{9B909406-4BF5-49FD-B163-D2F348924C35}" type="presParOf" srcId="{9C5533C6-1C8E-4A68-B22E-8CDD8A7BE204}" destId="{12BCA970-B64C-4343-91D8-D3FCB1CD7A9C}" srcOrd="0" destOrd="0" presId="urn:microsoft.com/office/officeart/2005/8/layout/radial5"/>
    <dgm:cxn modelId="{D0C6D34E-EBFB-4644-AC25-77C14F94260F}" type="presParOf" srcId="{5CA86C02-4082-4065-82CE-C51C3D45A6BF}" destId="{20D77734-406F-4177-A887-978AAEF3120E}" srcOrd="2" destOrd="0" presId="urn:microsoft.com/office/officeart/2005/8/layout/radial5"/>
    <dgm:cxn modelId="{F9EBDC1F-BB90-4E67-8221-3B682BBDD8CC}" type="presParOf" srcId="{5CA86C02-4082-4065-82CE-C51C3D45A6BF}" destId="{F65328A0-183D-44B2-BF41-A6DD412CEC73}" srcOrd="3" destOrd="0" presId="urn:microsoft.com/office/officeart/2005/8/layout/radial5"/>
    <dgm:cxn modelId="{5F576DA6-6CD1-45F0-BAF6-3A920220A219}" type="presParOf" srcId="{F65328A0-183D-44B2-BF41-A6DD412CEC73}" destId="{D5C4573B-2CAA-440E-87A2-729CB673232B}" srcOrd="0" destOrd="0" presId="urn:microsoft.com/office/officeart/2005/8/layout/radial5"/>
    <dgm:cxn modelId="{17D76EDF-7A27-4BA1-9AD8-E731B5E65992}" type="presParOf" srcId="{5CA86C02-4082-4065-82CE-C51C3D45A6BF}" destId="{C0D56FBE-C236-40B2-B437-BC6CB5DBDB07}" srcOrd="4" destOrd="0" presId="urn:microsoft.com/office/officeart/2005/8/layout/radial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99414B3-E8BB-46F4-9AD1-30F6151A4257}"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1ACE56FB-03B8-41AE-BB35-2BDD5292F941}">
      <dgm:prSet phldrT="[Text]" custT="1"/>
      <dgm:spPr/>
      <dgm:t>
        <a:bodyPr/>
        <a:lstStyle/>
        <a:p>
          <a:r>
            <a:rPr lang="en-US" sz="1050" b="1" dirty="0" smtClean="0"/>
            <a:t>New</a:t>
          </a:r>
          <a:endParaRPr lang="en-US" sz="1050" b="1" dirty="0"/>
        </a:p>
      </dgm:t>
    </dgm:pt>
    <dgm:pt modelId="{A29788C4-7427-416F-A738-808540444166}" type="parTrans" cxnId="{09F8928B-2AB5-4E6C-9EC9-E1005E2A0877}">
      <dgm:prSet/>
      <dgm:spPr/>
      <dgm:t>
        <a:bodyPr/>
        <a:lstStyle/>
        <a:p>
          <a:endParaRPr lang="en-US"/>
        </a:p>
      </dgm:t>
    </dgm:pt>
    <dgm:pt modelId="{CA54DFE4-A2A0-4F3D-9222-C91EF7C0AD8E}" type="sibTrans" cxnId="{09F8928B-2AB5-4E6C-9EC9-E1005E2A0877}">
      <dgm:prSet/>
      <dgm:spPr/>
      <dgm:t>
        <a:bodyPr/>
        <a:lstStyle/>
        <a:p>
          <a:endParaRPr lang="en-US"/>
        </a:p>
      </dgm:t>
    </dgm:pt>
    <dgm:pt modelId="{3BDC0C2A-D928-41D2-9096-C7F73C5331A2}">
      <dgm:prSet phldrT="[Text]" custT="1"/>
      <dgm:spPr/>
      <dgm:t>
        <a:bodyPr/>
        <a:lstStyle/>
        <a:p>
          <a:r>
            <a:rPr lang="en-US" sz="1050" b="1" dirty="0" smtClean="0"/>
            <a:t>Pending</a:t>
          </a:r>
          <a:endParaRPr lang="en-US" sz="1050" b="1" dirty="0"/>
        </a:p>
      </dgm:t>
    </dgm:pt>
    <dgm:pt modelId="{FD93FEB1-DE20-4FFE-B1AD-02DB27E799D4}" type="parTrans" cxnId="{E046C355-3E3C-4740-8784-BFEFCAD7DBB1}">
      <dgm:prSet/>
      <dgm:spPr/>
      <dgm:t>
        <a:bodyPr/>
        <a:lstStyle/>
        <a:p>
          <a:endParaRPr lang="en-US"/>
        </a:p>
      </dgm:t>
    </dgm:pt>
    <dgm:pt modelId="{5182FB0E-251A-4186-BBBB-21CA97466494}" type="sibTrans" cxnId="{E046C355-3E3C-4740-8784-BFEFCAD7DBB1}">
      <dgm:prSet/>
      <dgm:spPr/>
      <dgm:t>
        <a:bodyPr/>
        <a:lstStyle/>
        <a:p>
          <a:endParaRPr lang="en-US"/>
        </a:p>
      </dgm:t>
    </dgm:pt>
    <dgm:pt modelId="{111EA9F4-4C4C-4621-BB3C-FC789ABE6C84}">
      <dgm:prSet phldrT="[Text]" custT="1"/>
      <dgm:spPr/>
      <dgm:t>
        <a:bodyPr/>
        <a:lstStyle/>
        <a:p>
          <a:r>
            <a:rPr lang="en-US" sz="1050" b="1" dirty="0" smtClean="0"/>
            <a:t>Active</a:t>
          </a:r>
          <a:endParaRPr lang="en-US" sz="1050" b="1" dirty="0"/>
        </a:p>
      </dgm:t>
    </dgm:pt>
    <dgm:pt modelId="{1562B745-E0E7-4F74-9822-BC1146A0B1DA}" type="parTrans" cxnId="{E1E8FA01-66A9-427E-AB37-959D4C955F58}">
      <dgm:prSet/>
      <dgm:spPr/>
      <dgm:t>
        <a:bodyPr/>
        <a:lstStyle/>
        <a:p>
          <a:endParaRPr lang="en-US"/>
        </a:p>
      </dgm:t>
    </dgm:pt>
    <dgm:pt modelId="{63F0C8BB-ED67-48FA-852A-A1E383017C3B}" type="sibTrans" cxnId="{E1E8FA01-66A9-427E-AB37-959D4C955F58}">
      <dgm:prSet/>
      <dgm:spPr/>
      <dgm:t>
        <a:bodyPr/>
        <a:lstStyle/>
        <a:p>
          <a:endParaRPr lang="en-US"/>
        </a:p>
      </dgm:t>
    </dgm:pt>
    <dgm:pt modelId="{0F204469-3A75-4652-9F14-25B1B5565ACF}" type="pres">
      <dgm:prSet presAssocID="{A99414B3-E8BB-46F4-9AD1-30F6151A4257}" presName="CompostProcess" presStyleCnt="0">
        <dgm:presLayoutVars>
          <dgm:dir/>
          <dgm:resizeHandles val="exact"/>
        </dgm:presLayoutVars>
      </dgm:prSet>
      <dgm:spPr/>
      <dgm:t>
        <a:bodyPr/>
        <a:lstStyle/>
        <a:p>
          <a:endParaRPr lang="en-US"/>
        </a:p>
      </dgm:t>
    </dgm:pt>
    <dgm:pt modelId="{E1BEC9EF-24A0-41BC-A5CE-E9E61655E6E6}" type="pres">
      <dgm:prSet presAssocID="{A99414B3-E8BB-46F4-9AD1-30F6151A4257}" presName="arrow" presStyleLbl="bgShp" presStyleIdx="0" presStyleCnt="1" custScaleX="106325"/>
      <dgm:spPr/>
    </dgm:pt>
    <dgm:pt modelId="{A57CBDA3-84F8-4302-8495-DEC8354C76D5}" type="pres">
      <dgm:prSet presAssocID="{A99414B3-E8BB-46F4-9AD1-30F6151A4257}" presName="linearProcess" presStyleCnt="0"/>
      <dgm:spPr/>
    </dgm:pt>
    <dgm:pt modelId="{C25BA1E5-8A75-4305-9116-8D543DADE48F}" type="pres">
      <dgm:prSet presAssocID="{1ACE56FB-03B8-41AE-BB35-2BDD5292F941}" presName="textNode" presStyleLbl="node1" presStyleIdx="0" presStyleCnt="3" custLinFactNeighborY="3750">
        <dgm:presLayoutVars>
          <dgm:bulletEnabled val="1"/>
        </dgm:presLayoutVars>
      </dgm:prSet>
      <dgm:spPr/>
      <dgm:t>
        <a:bodyPr/>
        <a:lstStyle/>
        <a:p>
          <a:endParaRPr lang="en-US"/>
        </a:p>
      </dgm:t>
    </dgm:pt>
    <dgm:pt modelId="{EEE627B4-C401-475A-AAFE-82D85723439E}" type="pres">
      <dgm:prSet presAssocID="{CA54DFE4-A2A0-4F3D-9222-C91EF7C0AD8E}" presName="sibTrans" presStyleCnt="0"/>
      <dgm:spPr/>
    </dgm:pt>
    <dgm:pt modelId="{719AB5AA-B6A2-4F04-B3C9-E8CD64DFD76A}" type="pres">
      <dgm:prSet presAssocID="{3BDC0C2A-D928-41D2-9096-C7F73C5331A2}" presName="textNode" presStyleLbl="node1" presStyleIdx="1" presStyleCnt="3">
        <dgm:presLayoutVars>
          <dgm:bulletEnabled val="1"/>
        </dgm:presLayoutVars>
      </dgm:prSet>
      <dgm:spPr/>
      <dgm:t>
        <a:bodyPr/>
        <a:lstStyle/>
        <a:p>
          <a:endParaRPr lang="en-US"/>
        </a:p>
      </dgm:t>
    </dgm:pt>
    <dgm:pt modelId="{59441147-94BE-4DF6-90D7-D96C457B4711}" type="pres">
      <dgm:prSet presAssocID="{5182FB0E-251A-4186-BBBB-21CA97466494}" presName="sibTrans" presStyleCnt="0"/>
      <dgm:spPr/>
    </dgm:pt>
    <dgm:pt modelId="{D97F8075-0478-48BD-B4D3-39DD269FF831}" type="pres">
      <dgm:prSet presAssocID="{111EA9F4-4C4C-4621-BB3C-FC789ABE6C84}" presName="textNode" presStyleLbl="node1" presStyleIdx="2" presStyleCnt="3">
        <dgm:presLayoutVars>
          <dgm:bulletEnabled val="1"/>
        </dgm:presLayoutVars>
      </dgm:prSet>
      <dgm:spPr/>
      <dgm:t>
        <a:bodyPr/>
        <a:lstStyle/>
        <a:p>
          <a:endParaRPr lang="en-US"/>
        </a:p>
      </dgm:t>
    </dgm:pt>
  </dgm:ptLst>
  <dgm:cxnLst>
    <dgm:cxn modelId="{0477C3D9-187A-467E-B9B8-646200E7C53A}" type="presOf" srcId="{1ACE56FB-03B8-41AE-BB35-2BDD5292F941}" destId="{C25BA1E5-8A75-4305-9116-8D543DADE48F}" srcOrd="0" destOrd="0" presId="urn:microsoft.com/office/officeart/2005/8/layout/hProcess9"/>
    <dgm:cxn modelId="{9E86C28A-D66C-47AF-9874-26C146F12257}" type="presOf" srcId="{3BDC0C2A-D928-41D2-9096-C7F73C5331A2}" destId="{719AB5AA-B6A2-4F04-B3C9-E8CD64DFD76A}" srcOrd="0" destOrd="0" presId="urn:microsoft.com/office/officeart/2005/8/layout/hProcess9"/>
    <dgm:cxn modelId="{724F1A60-82C4-447C-8247-365E7FA0A77A}" type="presOf" srcId="{111EA9F4-4C4C-4621-BB3C-FC789ABE6C84}" destId="{D97F8075-0478-48BD-B4D3-39DD269FF831}" srcOrd="0" destOrd="0" presId="urn:microsoft.com/office/officeart/2005/8/layout/hProcess9"/>
    <dgm:cxn modelId="{E046C355-3E3C-4740-8784-BFEFCAD7DBB1}" srcId="{A99414B3-E8BB-46F4-9AD1-30F6151A4257}" destId="{3BDC0C2A-D928-41D2-9096-C7F73C5331A2}" srcOrd="1" destOrd="0" parTransId="{FD93FEB1-DE20-4FFE-B1AD-02DB27E799D4}" sibTransId="{5182FB0E-251A-4186-BBBB-21CA97466494}"/>
    <dgm:cxn modelId="{C493D3C2-6589-4023-87B2-773FFD8740AE}" type="presOf" srcId="{A99414B3-E8BB-46F4-9AD1-30F6151A4257}" destId="{0F204469-3A75-4652-9F14-25B1B5565ACF}" srcOrd="0" destOrd="0" presId="urn:microsoft.com/office/officeart/2005/8/layout/hProcess9"/>
    <dgm:cxn modelId="{E1E8FA01-66A9-427E-AB37-959D4C955F58}" srcId="{A99414B3-E8BB-46F4-9AD1-30F6151A4257}" destId="{111EA9F4-4C4C-4621-BB3C-FC789ABE6C84}" srcOrd="2" destOrd="0" parTransId="{1562B745-E0E7-4F74-9822-BC1146A0B1DA}" sibTransId="{63F0C8BB-ED67-48FA-852A-A1E383017C3B}"/>
    <dgm:cxn modelId="{09F8928B-2AB5-4E6C-9EC9-E1005E2A0877}" srcId="{A99414B3-E8BB-46F4-9AD1-30F6151A4257}" destId="{1ACE56FB-03B8-41AE-BB35-2BDD5292F941}" srcOrd="0" destOrd="0" parTransId="{A29788C4-7427-416F-A738-808540444166}" sibTransId="{CA54DFE4-A2A0-4F3D-9222-C91EF7C0AD8E}"/>
    <dgm:cxn modelId="{C34F2A2A-0311-470C-9256-FFF2634457B7}" type="presParOf" srcId="{0F204469-3A75-4652-9F14-25B1B5565ACF}" destId="{E1BEC9EF-24A0-41BC-A5CE-E9E61655E6E6}" srcOrd="0" destOrd="0" presId="urn:microsoft.com/office/officeart/2005/8/layout/hProcess9"/>
    <dgm:cxn modelId="{6F0D6667-A2D7-41A4-A36E-A39859084D98}" type="presParOf" srcId="{0F204469-3A75-4652-9F14-25B1B5565ACF}" destId="{A57CBDA3-84F8-4302-8495-DEC8354C76D5}" srcOrd="1" destOrd="0" presId="urn:microsoft.com/office/officeart/2005/8/layout/hProcess9"/>
    <dgm:cxn modelId="{63FCB663-F62D-447D-A022-CA780266EE90}" type="presParOf" srcId="{A57CBDA3-84F8-4302-8495-DEC8354C76D5}" destId="{C25BA1E5-8A75-4305-9116-8D543DADE48F}" srcOrd="0" destOrd="0" presId="urn:microsoft.com/office/officeart/2005/8/layout/hProcess9"/>
    <dgm:cxn modelId="{690DDBA5-AD9E-4DD2-BFDC-87AD317697A8}" type="presParOf" srcId="{A57CBDA3-84F8-4302-8495-DEC8354C76D5}" destId="{EEE627B4-C401-475A-AAFE-82D85723439E}" srcOrd="1" destOrd="0" presId="urn:microsoft.com/office/officeart/2005/8/layout/hProcess9"/>
    <dgm:cxn modelId="{655BCFCB-CDA3-4B24-82D6-502AF70A0026}" type="presParOf" srcId="{A57CBDA3-84F8-4302-8495-DEC8354C76D5}" destId="{719AB5AA-B6A2-4F04-B3C9-E8CD64DFD76A}" srcOrd="2" destOrd="0" presId="urn:microsoft.com/office/officeart/2005/8/layout/hProcess9"/>
    <dgm:cxn modelId="{D2D6AD9F-544F-415A-92B4-E1EA6E19205F}" type="presParOf" srcId="{A57CBDA3-84F8-4302-8495-DEC8354C76D5}" destId="{59441147-94BE-4DF6-90D7-D96C457B4711}" srcOrd="3" destOrd="0" presId="urn:microsoft.com/office/officeart/2005/8/layout/hProcess9"/>
    <dgm:cxn modelId="{7B945AB5-2A8D-470E-BE7E-FEF41B6CAF0F}" type="presParOf" srcId="{A57CBDA3-84F8-4302-8495-DEC8354C76D5}" destId="{D97F8075-0478-48BD-B4D3-39DD269FF831}" srcOrd="4" destOrd="0" presId="urn:microsoft.com/office/officeart/2005/8/layout/hProcess9"/>
  </dgm:cxnLst>
  <dgm:bg/>
  <dgm:whole/>
  <dgm:extLst>
    <a:ext uri="http://schemas.microsoft.com/office/drawing/2008/diagram">
      <dsp:dataModelExt xmlns:dsp="http://schemas.microsoft.com/office/drawing/2008/diagram" xmlns="" relId="rId15"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AA9E644-A1A7-4017-9D95-724C13C1D826}">
      <dsp:nvSpPr>
        <dsp:cNvPr id="0" name=""/>
        <dsp:cNvSpPr/>
      </dsp:nvSpPr>
      <dsp:spPr>
        <a:xfrm>
          <a:off x="1739178" y="737783"/>
          <a:ext cx="1230640" cy="75185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b="1" kern="1200" dirty="0" smtClean="0"/>
            <a:t>Active</a:t>
          </a:r>
          <a:endParaRPr lang="en-US" sz="1050" b="1" kern="1200" dirty="0"/>
        </a:p>
      </dsp:txBody>
      <dsp:txXfrm>
        <a:off x="1739178" y="737783"/>
        <a:ext cx="1230640" cy="751850"/>
      </dsp:txXfrm>
    </dsp:sp>
    <dsp:sp modelId="{9C5533C6-1C8E-4A68-B22E-8CDD8A7BE204}">
      <dsp:nvSpPr>
        <dsp:cNvPr id="0" name=""/>
        <dsp:cNvSpPr/>
      </dsp:nvSpPr>
      <dsp:spPr>
        <a:xfrm rot="7460942">
          <a:off x="1841807" y="1630870"/>
          <a:ext cx="298954" cy="1343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p>
      </dsp:txBody>
      <dsp:txXfrm rot="7460942">
        <a:off x="1841807" y="1630870"/>
        <a:ext cx="298954" cy="134330"/>
      </dsp:txXfrm>
    </dsp:sp>
    <dsp:sp modelId="{20D77734-406F-4177-A887-978AAEF3120E}">
      <dsp:nvSpPr>
        <dsp:cNvPr id="0" name=""/>
        <dsp:cNvSpPr/>
      </dsp:nvSpPr>
      <dsp:spPr>
        <a:xfrm>
          <a:off x="1014062" y="1822261"/>
          <a:ext cx="1174940" cy="78645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b="1" kern="1200" dirty="0" err="1" smtClean="0"/>
            <a:t>Decommed</a:t>
          </a:r>
          <a:endParaRPr lang="en-US" sz="1050" b="1" kern="1200" dirty="0"/>
        </a:p>
      </dsp:txBody>
      <dsp:txXfrm>
        <a:off x="1014062" y="1822261"/>
        <a:ext cx="1174940" cy="786452"/>
      </dsp:txXfrm>
    </dsp:sp>
    <dsp:sp modelId="{F65328A0-183D-44B2-BF41-A6DD412CEC73}">
      <dsp:nvSpPr>
        <dsp:cNvPr id="0" name=""/>
        <dsp:cNvSpPr/>
      </dsp:nvSpPr>
      <dsp:spPr>
        <a:xfrm rot="3399137">
          <a:off x="2560847" y="1621925"/>
          <a:ext cx="302529" cy="13883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p>
      </dsp:txBody>
      <dsp:txXfrm rot="3399137">
        <a:off x="2560847" y="1621925"/>
        <a:ext cx="302529" cy="138836"/>
      </dsp:txXfrm>
    </dsp:sp>
    <dsp:sp modelId="{C0D56FBE-C236-40B2-B437-BC6CB5DBDB07}">
      <dsp:nvSpPr>
        <dsp:cNvPr id="0" name=""/>
        <dsp:cNvSpPr/>
      </dsp:nvSpPr>
      <dsp:spPr>
        <a:xfrm>
          <a:off x="2497462" y="1830447"/>
          <a:ext cx="1174940" cy="78645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smtClean="0"/>
            <a:t>Consumed</a:t>
          </a:r>
          <a:endParaRPr lang="en-US" sz="1100" b="1" kern="1200" dirty="0"/>
        </a:p>
      </dsp:txBody>
      <dsp:txXfrm>
        <a:off x="2497462" y="1830447"/>
        <a:ext cx="1174940" cy="78645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1BEC9EF-24A0-41BC-A5CE-E9E61655E6E6}">
      <dsp:nvSpPr>
        <dsp:cNvPr id="0" name=""/>
        <dsp:cNvSpPr/>
      </dsp:nvSpPr>
      <dsp:spPr>
        <a:xfrm>
          <a:off x="222152" y="0"/>
          <a:ext cx="4172443" cy="190526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25BA1E5-8A75-4305-9116-8D543DADE48F}">
      <dsp:nvSpPr>
        <dsp:cNvPr id="0" name=""/>
        <dsp:cNvSpPr/>
      </dsp:nvSpPr>
      <dsp:spPr>
        <a:xfrm>
          <a:off x="0" y="600156"/>
          <a:ext cx="1385024" cy="7621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US" sz="1050" b="1" kern="1200" dirty="0" smtClean="0"/>
            <a:t>New</a:t>
          </a:r>
          <a:endParaRPr lang="en-US" sz="1050" b="1" kern="1200" dirty="0"/>
        </a:p>
      </dsp:txBody>
      <dsp:txXfrm>
        <a:off x="0" y="600156"/>
        <a:ext cx="1385024" cy="762104"/>
      </dsp:txXfrm>
    </dsp:sp>
    <dsp:sp modelId="{719AB5AA-B6A2-4F04-B3C9-E8CD64DFD76A}">
      <dsp:nvSpPr>
        <dsp:cNvPr id="0" name=""/>
        <dsp:cNvSpPr/>
      </dsp:nvSpPr>
      <dsp:spPr>
        <a:xfrm>
          <a:off x="1615861" y="571578"/>
          <a:ext cx="1385024" cy="7621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US" sz="1050" b="1" kern="1200" dirty="0" smtClean="0"/>
            <a:t>Pending</a:t>
          </a:r>
          <a:endParaRPr lang="en-US" sz="1050" b="1" kern="1200" dirty="0"/>
        </a:p>
      </dsp:txBody>
      <dsp:txXfrm>
        <a:off x="1615861" y="571578"/>
        <a:ext cx="1385024" cy="762104"/>
      </dsp:txXfrm>
    </dsp:sp>
    <dsp:sp modelId="{D97F8075-0478-48BD-B4D3-39DD269FF831}">
      <dsp:nvSpPr>
        <dsp:cNvPr id="0" name=""/>
        <dsp:cNvSpPr/>
      </dsp:nvSpPr>
      <dsp:spPr>
        <a:xfrm>
          <a:off x="3231723" y="571578"/>
          <a:ext cx="1385024" cy="7621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US" sz="1050" b="1" kern="1200" dirty="0" smtClean="0"/>
            <a:t>Active</a:t>
          </a:r>
          <a:endParaRPr lang="en-US" sz="1050" b="1" kern="1200" dirty="0"/>
        </a:p>
      </dsp:txBody>
      <dsp:txXfrm>
        <a:off x="3231723" y="571578"/>
        <a:ext cx="1385024" cy="762104"/>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4/22/2016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4/22/2016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Rep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 Transfer by Pack (18.22.7.5) to transfer by serial ID and transfer inventory from the stocking location to the work center location. Optionally, you can use this program to decommission after you transfer.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For repetitive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 transfers using QAD Repetitive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 Transfer, the system displays an error message, informing you to use Rep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 by Pack to transfer components when:</a:t>
            </a:r>
          </a:p>
          <a:p>
            <a:pPr marL="182880" lvl="0" indent="-182880">
              <a:buFont typeface="Arial" pitchFamily="34" charset="0"/>
              <a:buChar char="•"/>
            </a:pPr>
            <a:r>
              <a:rPr lang="en-US" sz="1200" kern="1200" dirty="0" smtClean="0">
                <a:solidFill>
                  <a:schemeClr val="tx1"/>
                </a:solidFill>
                <a:latin typeface="+mn-lt"/>
                <a:ea typeface="+mn-ea"/>
                <a:cs typeface="+mn-cs"/>
              </a:rPr>
              <a:t>All items of the selected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 are mandatory serially controlled through a setting in Item Master Maintenance.</a:t>
            </a:r>
          </a:p>
          <a:p>
            <a:pPr marL="182880" lvl="0" indent="-182880">
              <a:buFont typeface="Arial" pitchFamily="34" charset="0"/>
              <a:buChar char="•"/>
            </a:pPr>
            <a:r>
              <a:rPr lang="en-US" sz="1200" kern="1200" dirty="0" smtClean="0">
                <a:solidFill>
                  <a:schemeClr val="tx1"/>
                </a:solidFill>
                <a:latin typeface="+mn-lt"/>
                <a:ea typeface="+mn-ea"/>
                <a:cs typeface="+mn-cs"/>
              </a:rPr>
              <a:t>You </a:t>
            </a:r>
            <a:r>
              <a:rPr lang="en-US" sz="1200" kern="1200" dirty="0" smtClean="0">
                <a:solidFill>
                  <a:schemeClr val="tx1"/>
                </a:solidFill>
                <a:latin typeface="+mn-lt"/>
                <a:ea typeface="+mn-ea"/>
                <a:cs typeface="+mn-cs"/>
              </a:rPr>
              <a:t>enter a serialized component, the system prompts you to use Repetitive Picklist Transfer by Pack.</a:t>
            </a:r>
          </a:p>
          <a:p>
            <a:pPr marL="182880" lvl="0" indent="-182880">
              <a:buFont typeface="Arial" pitchFamily="34" charset="0"/>
              <a:buChar char="•"/>
            </a:pPr>
            <a:r>
              <a:rPr lang="en-US" sz="1200" kern="1200" dirty="0" smtClean="0">
                <a:solidFill>
                  <a:schemeClr val="tx1"/>
                </a:solidFill>
                <a:latin typeface="+mn-lt"/>
                <a:ea typeface="+mn-ea"/>
                <a:cs typeface="+mn-cs"/>
              </a:rPr>
              <a:t>Components </a:t>
            </a:r>
            <a:r>
              <a:rPr lang="en-US" sz="1200" kern="1200" dirty="0" smtClean="0">
                <a:solidFill>
                  <a:schemeClr val="tx1"/>
                </a:solidFill>
                <a:latin typeface="+mn-lt"/>
                <a:ea typeface="+mn-ea"/>
                <a:cs typeface="+mn-cs"/>
              </a:rPr>
              <a:t>on the picklist are not serialized, and you check the inventory of loose items in the site, location, lot, and reference, then enter a quantity that is less than the quantity to transfer but the total QOH is enough for the transfer.</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displays a warning in Repetitive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 Transfer by Pack, informing you that the pack/item serial ID to transfer contains items not included in the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choose to decommission the whole pack structure, decommission the master pack only, or not to decommission the pack.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Repetitive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 Transfer by Pack transfers components from the stocking location to the work center location. When the whole packaging structure is decommissioned, the inventory in pack becomes loose inventory at the work center location.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Serial IDs in Serial Master Browse. The stage of the packs becomes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Right-click a master serial ID and choose Serial History Browse from the drop-down menu. </a:t>
            </a:r>
          </a:p>
          <a:p>
            <a:pPr marL="182880" lvl="0" indent="-182880">
              <a:buFont typeface="Arial" pitchFamily="34" charset="0"/>
              <a:buChar char="•"/>
            </a:pPr>
            <a:r>
              <a:rPr lang="en-US" sz="1200" kern="1200" dirty="0" smtClean="0">
                <a:solidFill>
                  <a:schemeClr val="tx1"/>
                </a:solidFill>
                <a:latin typeface="+mn-lt"/>
                <a:ea typeface="+mn-ea"/>
                <a:cs typeface="+mn-cs"/>
              </a:rPr>
              <a:t>Serial transaction PCK-MOV is created and linked with an inventory transaction.</a:t>
            </a:r>
          </a:p>
          <a:p>
            <a:pPr marL="182880" lvl="0" indent="-182880">
              <a:buFont typeface="Arial" pitchFamily="34" charset="0"/>
              <a:buChar char="•"/>
            </a:pPr>
            <a:r>
              <a:rPr lang="en-US" sz="1200" kern="1200" dirty="0" smtClean="0">
                <a:solidFill>
                  <a:schemeClr val="tx1"/>
                </a:solidFill>
                <a:latin typeface="+mn-lt"/>
                <a:ea typeface="+mn-ea"/>
                <a:cs typeface="+mn-cs"/>
              </a:rPr>
              <a:t>Serial transaction PCK-DEC is created when you decommission the pack.</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Create by Production Line </a:t>
            </a:r>
            <a:r>
              <a:rPr lang="en-US" sz="1200" kern="1200" dirty="0" smtClean="0">
                <a:solidFill>
                  <a:schemeClr val="tx1"/>
                </a:solidFill>
                <a:latin typeface="+mn-lt"/>
                <a:ea typeface="+mn-ea"/>
                <a:cs typeface="+mn-cs"/>
              </a:rPr>
              <a:t>(18.22.7.1</a:t>
            </a:r>
            <a:r>
              <a:rPr lang="en-US" sz="1200" kern="1200" dirty="0" smtClean="0">
                <a:solidFill>
                  <a:schemeClr val="tx1"/>
                </a:solidFill>
                <a:latin typeface="+mn-lt"/>
                <a:ea typeface="+mn-ea"/>
                <a:cs typeface="+mn-cs"/>
              </a:rPr>
              <a:t>) to create packs and print labels based on item, site, or production line before production processing.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Enter the pack code for which the system assigns serial IDs. The </a:t>
            </a:r>
            <a:r>
              <a:rPr lang="en-US" sz="1200" kern="1200" dirty="0" smtClean="0">
                <a:solidFill>
                  <a:schemeClr val="tx1"/>
                </a:solidFill>
                <a:latin typeface="+mn-lt"/>
                <a:ea typeface="+mn-ea"/>
                <a:cs typeface="+mn-cs"/>
              </a:rPr>
              <a:t>default behavior </a:t>
            </a:r>
            <a:r>
              <a:rPr lang="en-US" sz="1200" kern="1200" dirty="0" smtClean="0">
                <a:solidFill>
                  <a:schemeClr val="tx1"/>
                </a:solidFill>
                <a:latin typeface="+mn-lt"/>
                <a:ea typeface="+mn-ea"/>
                <a:cs typeface="+mn-cs"/>
              </a:rPr>
              <a:t>is </a:t>
            </a:r>
            <a:r>
              <a:rPr lang="en-US" sz="1200" kern="1200" dirty="0" smtClean="0">
                <a:solidFill>
                  <a:schemeClr val="tx1"/>
                </a:solidFill>
                <a:latin typeface="+mn-lt"/>
                <a:ea typeface="+mn-ea"/>
                <a:cs typeface="+mn-cs"/>
              </a:rPr>
              <a:t>to assign IDs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from </a:t>
            </a:r>
            <a:r>
              <a:rPr lang="en-US" sz="1200" kern="1200" dirty="0" smtClean="0">
                <a:solidFill>
                  <a:schemeClr val="tx1"/>
                </a:solidFill>
                <a:latin typeface="+mn-lt"/>
                <a:ea typeface="+mn-ea"/>
                <a:cs typeface="+mn-cs"/>
              </a:rPr>
              <a:t>the lowest-level serialized pack of the BOP structure that is determined </a:t>
            </a:r>
            <a:r>
              <a:rPr lang="en-US" sz="1200" kern="1200" dirty="0" smtClean="0">
                <a:solidFill>
                  <a:schemeClr val="tx1"/>
                </a:solidFill>
                <a:latin typeface="+mn-lt"/>
                <a:ea typeface="+mn-ea"/>
                <a:cs typeface="+mn-cs"/>
              </a:rPr>
              <a:t>by the </a:t>
            </a:r>
            <a:r>
              <a:rPr lang="en-US" sz="1200" kern="1200" dirty="0" smtClean="0">
                <a:solidFill>
                  <a:schemeClr val="tx1"/>
                </a:solidFill>
                <a:latin typeface="+mn-lt"/>
                <a:ea typeface="+mn-ea"/>
                <a:cs typeface="+mn-cs"/>
              </a:rPr>
              <a:t>item (BOM), site, address (blank), and transaction type (RCT-WO).</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modify the pack code. An assembly pack code is allowed. Blank is allowed when serial control of the item is set to M in Item Master Maintenance. </a:t>
            </a:r>
            <a:r>
              <a:rPr lang="en-US" sz="1200" kern="1200" dirty="0" smtClean="0">
                <a:solidFill>
                  <a:schemeClr val="tx1"/>
                </a:solidFill>
                <a:latin typeface="+mn-lt"/>
                <a:ea typeface="+mn-ea"/>
                <a:cs typeface="+mn-cs"/>
              </a:rPr>
              <a:t>When the </a:t>
            </a:r>
            <a:r>
              <a:rPr lang="en-US" sz="1200" kern="1200" dirty="0" smtClean="0">
                <a:solidFill>
                  <a:schemeClr val="tx1"/>
                </a:solidFill>
                <a:latin typeface="+mn-lt"/>
                <a:ea typeface="+mn-ea"/>
                <a:cs typeface="+mn-cs"/>
              </a:rPr>
              <a:t>Pack </a:t>
            </a:r>
            <a:r>
              <a:rPr lang="en-US" sz="1200" kern="1200" dirty="0" smtClean="0">
                <a:solidFill>
                  <a:schemeClr val="tx1"/>
                </a:solidFill>
                <a:latin typeface="+mn-lt"/>
                <a:ea typeface="+mn-ea"/>
                <a:cs typeface="+mn-cs"/>
              </a:rPr>
              <a:t>Code field </a:t>
            </a:r>
            <a:r>
              <a:rPr lang="en-US" sz="1200" kern="1200" dirty="0" smtClean="0">
                <a:solidFill>
                  <a:schemeClr val="tx1"/>
                </a:solidFill>
                <a:latin typeface="+mn-lt"/>
                <a:ea typeface="+mn-ea"/>
                <a:cs typeface="+mn-cs"/>
              </a:rPr>
              <a:t>is blank, the system considers </a:t>
            </a:r>
            <a:r>
              <a:rPr lang="en-US" sz="1200" kern="1200" dirty="0" smtClean="0">
                <a:solidFill>
                  <a:schemeClr val="tx1"/>
                </a:solidFill>
                <a:latin typeface="+mn-lt"/>
                <a:ea typeface="+mn-ea"/>
                <a:cs typeface="+mn-cs"/>
              </a:rPr>
              <a:t>the serialization type to be item </a:t>
            </a:r>
            <a:r>
              <a:rPr lang="en-US" sz="1200" kern="1200" dirty="0" smtClean="0">
                <a:solidFill>
                  <a:schemeClr val="tx1"/>
                </a:solidFill>
                <a:latin typeface="+mn-lt"/>
                <a:ea typeface="+mn-ea"/>
                <a:cs typeface="+mn-cs"/>
              </a:rPr>
              <a:t>serialization. In this situation, the system ignores the pack quantity and UM.</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most cases, the pack code is the unit pack. However, if serial control of the unit pack is set to Never in Packaging Structure Maintenance, the system looks for the upper level whose serial control is other than Never.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the reserved serial IDs in Cumulative Order Browse by right-clicking the production line ID and </a:t>
            </a:r>
            <a:r>
              <a:rPr lang="en-US" sz="1200" kern="1200" dirty="0" smtClean="0">
                <a:solidFill>
                  <a:schemeClr val="tx1"/>
                </a:solidFill>
                <a:latin typeface="+mn-lt"/>
                <a:ea typeface="+mn-ea"/>
                <a:cs typeface="+mn-cs"/>
              </a:rPr>
              <a:t>choosing </a:t>
            </a:r>
            <a:r>
              <a:rPr lang="en-US" sz="1200" kern="1200" dirty="0" smtClean="0">
                <a:solidFill>
                  <a:schemeClr val="tx1"/>
                </a:solidFill>
                <a:latin typeface="+mn-lt"/>
                <a:ea typeface="+mn-ea"/>
                <a:cs typeface="+mn-cs"/>
              </a:rPr>
              <a:t>Reserved Serial ID from the drop-down menu.</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stages of the serial IDs are New and linked to the production line.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Receipt by Production Line (18.22.7.2) to:</a:t>
            </a:r>
          </a:p>
          <a:p>
            <a:pPr marL="182880" lvl="0" indent="-182880">
              <a:buFont typeface="Arial" pitchFamily="34" charset="0"/>
              <a:buChar char="•"/>
            </a:pPr>
            <a:r>
              <a:rPr lang="en-US" sz="1200" kern="1200" dirty="0" smtClean="0">
                <a:solidFill>
                  <a:schemeClr val="tx1"/>
                </a:solidFill>
                <a:latin typeface="+mn-lt"/>
                <a:ea typeface="+mn-ea"/>
                <a:cs typeface="+mn-cs"/>
              </a:rPr>
              <a:t>Receive goods by pack or receive loose serialized items using Serialization logic.</a:t>
            </a:r>
          </a:p>
          <a:p>
            <a:pPr marL="182880" lvl="0" indent="-182880">
              <a:buFont typeface="Arial" pitchFamily="34" charset="0"/>
              <a:buChar char="•"/>
            </a:pPr>
            <a:r>
              <a:rPr lang="en-US" sz="1200" kern="1200" dirty="0" smtClean="0">
                <a:solidFill>
                  <a:schemeClr val="tx1"/>
                </a:solidFill>
                <a:latin typeface="+mn-lt"/>
                <a:ea typeface="+mn-ea"/>
                <a:cs typeface="+mn-cs"/>
              </a:rPr>
              <a:t>Build the pack by scanning serial IDs.</a:t>
            </a:r>
          </a:p>
          <a:p>
            <a:pPr marL="182880" lvl="0" indent="-182880">
              <a:buFont typeface="Arial" pitchFamily="34" charset="0"/>
              <a:buChar char="•"/>
            </a:pPr>
            <a:r>
              <a:rPr lang="en-US" sz="1200" kern="1200" dirty="0" smtClean="0">
                <a:solidFill>
                  <a:schemeClr val="tx1"/>
                </a:solidFill>
                <a:latin typeface="+mn-lt"/>
                <a:ea typeface="+mn-ea"/>
                <a:cs typeface="+mn-cs"/>
              </a:rPr>
              <a:t>Create packs by batch.</a:t>
            </a:r>
          </a:p>
          <a:p>
            <a:pPr marL="182880" lvl="0" indent="-182880">
              <a:buFont typeface="Arial" pitchFamily="34" charset="0"/>
              <a:buChar char="•"/>
            </a:pP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components to the operation.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create new unit packs, and then load inventory to the new unit pack. You can also create new unit packs and new assembly packs, and then build the unit packs on the assembly pack. You can then load the inventory into the unit pack and load the unit packs into the assembly pack. Finally, you can use this program to build lower-level packs on an existing parent pack.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select to generate the serial IDs during the receiving process. You can also create the serial IDs beforehand and create the pack structure manually.</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serial ID stage is Pending before receipt confirmation and becomes Active after receipt confirmation.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program performs finished product </a:t>
            </a:r>
            <a:r>
              <a:rPr lang="en-US" sz="1200" kern="1200" dirty="0" smtClean="0">
                <a:solidFill>
                  <a:schemeClr val="tx1"/>
                </a:solidFill>
                <a:latin typeface="+mn-lt"/>
                <a:ea typeface="+mn-ea"/>
                <a:cs typeface="+mn-cs"/>
              </a:rPr>
              <a:t>receipts </a:t>
            </a:r>
            <a:r>
              <a:rPr lang="en-US" sz="1200" kern="1200" dirty="0" smtClean="0">
                <a:solidFill>
                  <a:schemeClr val="tx1"/>
                </a:solidFill>
                <a:latin typeface="+mn-lt"/>
                <a:ea typeface="+mn-ea"/>
                <a:cs typeface="+mn-cs"/>
              </a:rPr>
              <a:t>and component </a:t>
            </a:r>
            <a:r>
              <a:rPr lang="en-US" sz="1200" kern="1200" dirty="0" smtClean="0">
                <a:solidFill>
                  <a:schemeClr val="tx1"/>
                </a:solidFill>
                <a:latin typeface="+mn-lt"/>
                <a:ea typeface="+mn-ea"/>
                <a:cs typeface="+mn-cs"/>
              </a:rPr>
              <a:t>issues </a:t>
            </a:r>
            <a:r>
              <a:rPr lang="en-US" sz="1200" kern="1200" dirty="0" smtClean="0">
                <a:solidFill>
                  <a:schemeClr val="tx1"/>
                </a:solidFill>
                <a:latin typeface="+mn-lt"/>
                <a:ea typeface="+mn-ea"/>
                <a:cs typeface="+mn-cs"/>
              </a:rPr>
              <a:t>in one transaction. It only </a:t>
            </a:r>
            <a:r>
              <a:rPr lang="en-US" sz="1200" kern="1200" dirty="0" smtClean="0">
                <a:solidFill>
                  <a:schemeClr val="tx1"/>
                </a:solidFill>
                <a:latin typeface="+mn-lt"/>
                <a:ea typeface="+mn-ea"/>
                <a:cs typeface="+mn-cs"/>
              </a:rPr>
              <a:t>supports the </a:t>
            </a:r>
            <a:r>
              <a:rPr lang="en-US" sz="1200" kern="1200" dirty="0" smtClean="0">
                <a:solidFill>
                  <a:schemeClr val="tx1"/>
                </a:solidFill>
                <a:latin typeface="+mn-lt"/>
                <a:ea typeface="+mn-ea"/>
                <a:cs typeface="+mn-cs"/>
              </a:rPr>
              <a:t>final operation, and always treats Move Next Op as Yes. If a serialized component or a component in </a:t>
            </a:r>
            <a:r>
              <a:rPr lang="en-US" sz="1200" kern="1200" dirty="0" smtClean="0">
                <a:solidFill>
                  <a:schemeClr val="tx1"/>
                </a:solidFill>
                <a:latin typeface="+mn-lt"/>
                <a:ea typeface="+mn-ea"/>
                <a:cs typeface="+mn-cs"/>
              </a:rPr>
              <a:t>the pack </a:t>
            </a:r>
            <a:r>
              <a:rPr lang="en-US" sz="1200" kern="1200" dirty="0" smtClean="0">
                <a:solidFill>
                  <a:schemeClr val="tx1"/>
                </a:solidFill>
                <a:latin typeface="+mn-lt"/>
                <a:ea typeface="+mn-ea"/>
                <a:cs typeface="+mn-cs"/>
              </a:rPr>
              <a:t>needs to be backflushed at </a:t>
            </a:r>
            <a:r>
              <a:rPr lang="en-US" sz="1200" kern="1200" dirty="0" smtClean="0">
                <a:solidFill>
                  <a:schemeClr val="tx1"/>
                </a:solidFill>
                <a:latin typeface="+mn-lt"/>
                <a:ea typeface="+mn-ea"/>
                <a:cs typeface="+mn-cs"/>
              </a:rPr>
              <a:t>an operation </a:t>
            </a:r>
            <a:r>
              <a:rPr lang="en-US" sz="1200" kern="1200" dirty="0" smtClean="0">
                <a:solidFill>
                  <a:schemeClr val="tx1"/>
                </a:solidFill>
                <a:latin typeface="+mn-lt"/>
                <a:ea typeface="+mn-ea"/>
                <a:cs typeface="+mn-cs"/>
              </a:rPr>
              <a:t>that is not the last one, use Backflush Transaction (18.22.13).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Scenario 1: Scan serial IDs of the full packaging structure.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the serial IDs have been created, printed, and applied to the packs of the finished goods, clear the Gen Pack Serial field and scan the serial IDs from the pack labels for master and unit pack fields. Build the pallet and confirm the receipt.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Scenario 2: Scan serial IDs for unit packs.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prompted to build pallets, answer No. If the serial IDs have been created, printed, and applied to the packs of the finished goods, clear the Gen Pack Serial field and scan the unit pack serial IDs from the pack labels for the Unit Pack field.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Scenario 3: Generate assembly packs and/or unit packs.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the serial IDs have not been created for the finished goods pack receipt, select the Gen Pack Serial field, choose </a:t>
            </a:r>
            <a:r>
              <a:rPr lang="en-US" sz="1200" kern="1200" dirty="0" smtClean="0">
                <a:solidFill>
                  <a:schemeClr val="tx1"/>
                </a:solidFill>
                <a:latin typeface="+mn-lt"/>
                <a:ea typeface="+mn-ea"/>
                <a:cs typeface="+mn-cs"/>
              </a:rPr>
              <a:t>the appropriate </a:t>
            </a:r>
            <a:r>
              <a:rPr lang="en-US" sz="1200" kern="1200" dirty="0" smtClean="0">
                <a:solidFill>
                  <a:schemeClr val="tx1"/>
                </a:solidFill>
                <a:latin typeface="+mn-lt"/>
                <a:ea typeface="+mn-ea"/>
                <a:cs typeface="+mn-cs"/>
              </a:rPr>
              <a:t>pack code, and enter the full pack numbers to receive. Build the pallet but choose No when prompted to receive all pending packs.</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If you choose No when prompted to build pallets, the system only generates serial IDs for unit packs.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Scenario 4: Generate item and pack serial IDs to receive serialized items into the unit pack.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the item has the Mandatory Serial Control attribute, the system generates both pack and item serial IDs if you select both the Gen Pack Serial and Gen Item Serial fields.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Scenario 5: Generate serial IDs to receive loose serialized items.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generate serial IDs for loose serialized items and receive them by leaving the pack code blank.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Scenario 6: Scan serial IDs to receive loose serialized items.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receive the loose items by scanning the serial IDs of the loose serialized items. In this case, clear both the Gen Pack Serial field and the Gen Item Serial field; and choose No when prompted to create packs.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Receipt by Production Line to confirm the receipt after the inventory serialization information has been verified and everything is correct. The system changes the stage of the unit pack, assembly pack, or serialized item to Active.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system </a:t>
            </a:r>
            <a:r>
              <a:rPr lang="en-US" sz="1200" kern="1200" dirty="0" err="1" smtClean="0">
                <a:solidFill>
                  <a:schemeClr val="tx1"/>
                </a:solidFill>
                <a:latin typeface="+mn-lt"/>
                <a:ea typeface="+mn-ea"/>
                <a:cs typeface="+mn-cs"/>
              </a:rPr>
              <a:t>backflushes</a:t>
            </a:r>
            <a:r>
              <a:rPr lang="en-US" sz="1200" kern="1200" dirty="0" smtClean="0">
                <a:solidFill>
                  <a:schemeClr val="tx1"/>
                </a:solidFill>
                <a:latin typeface="+mn-lt"/>
                <a:ea typeface="+mn-ea"/>
                <a:cs typeface="+mn-cs"/>
              </a:rPr>
              <a:t> the components when the receipt is confirmed and always treats Move Next Op as Yes. The system issues non-serialized loose inventory as a standard transaction.</a:t>
            </a:r>
          </a:p>
          <a:p>
            <a:pPr marL="182880" indent="-182880">
              <a:buFont typeface="Arial" pitchFamily="34" charset="0"/>
              <a:buChar char="•"/>
            </a:pPr>
            <a:r>
              <a:rPr lang="en-US" sz="1200" kern="1200" dirty="0" smtClean="0">
                <a:solidFill>
                  <a:schemeClr val="tx1"/>
                </a:solidFill>
                <a:latin typeface="+mn-lt"/>
                <a:ea typeface="+mn-ea"/>
                <a:cs typeface="+mn-cs"/>
              </a:rPr>
              <a:t>The component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list data entry frame is displayed when:</a:t>
            </a:r>
          </a:p>
          <a:p>
            <a:pPr marL="182880" lvl="0" indent="-182880">
              <a:buFont typeface="Arial" pitchFamily="34" charset="0"/>
              <a:buChar char="•"/>
            </a:pPr>
            <a:r>
              <a:rPr lang="en-US" sz="1200" kern="1200" dirty="0" smtClean="0">
                <a:solidFill>
                  <a:schemeClr val="tx1"/>
                </a:solidFill>
                <a:latin typeface="+mn-lt"/>
                <a:ea typeface="+mn-ea"/>
                <a:cs typeface="+mn-cs"/>
              </a:rPr>
              <a:t>The component is lot/serial controlled.</a:t>
            </a:r>
          </a:p>
          <a:p>
            <a:pPr marL="182880" lvl="0" indent="-182880">
              <a:buFont typeface="Arial" pitchFamily="34" charset="0"/>
              <a:buChar char="•"/>
            </a:pPr>
            <a:r>
              <a:rPr lang="en-US" sz="1200" kern="1200" dirty="0" smtClean="0">
                <a:solidFill>
                  <a:schemeClr val="tx1"/>
                </a:solidFill>
                <a:latin typeface="+mn-lt"/>
                <a:ea typeface="+mn-ea"/>
                <a:cs typeface="+mn-cs"/>
              </a:rPr>
              <a:t>For some reason, the component is not issuable, for example, non-serialized loose inventory at the work center location is not enough.</a:t>
            </a:r>
          </a:p>
          <a:p>
            <a:pPr marL="182880" lvl="0" indent="-182880">
              <a:buFont typeface="Arial" pitchFamily="34" charset="0"/>
              <a:buChar char="•"/>
            </a:pPr>
            <a:r>
              <a:rPr lang="en-US" sz="1200" kern="1200" dirty="0" smtClean="0">
                <a:solidFill>
                  <a:schemeClr val="tx1"/>
                </a:solidFill>
                <a:latin typeface="+mn-lt"/>
                <a:ea typeface="+mn-ea"/>
                <a:cs typeface="+mn-cs"/>
              </a:rPr>
              <a:t>The component is serialized.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To issue packs or item serial IDs, select the View/Edit Serial List field. If the component is serialized, the system automatically sets View/Edit Serial List to Yes and makes it </a:t>
            </a:r>
            <a:r>
              <a:rPr lang="en-US" sz="1200" kern="1200" dirty="0" smtClean="0">
                <a:solidFill>
                  <a:schemeClr val="tx1"/>
                </a:solidFill>
                <a:latin typeface="+mn-lt"/>
                <a:ea typeface="+mn-ea"/>
                <a:cs typeface="+mn-cs"/>
              </a:rPr>
              <a:t>read</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only</a:t>
            </a:r>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Enter the serial ID of the pack or item for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a:t>
            </a:r>
          </a:p>
          <a:p>
            <a:pPr marL="182880" lvl="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It can be a unit pack holding the component.</a:t>
            </a:r>
          </a:p>
          <a:p>
            <a:pPr marL="182880" lvl="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It can be an assembly pack that only holds the component.</a:t>
            </a:r>
          </a:p>
          <a:p>
            <a:pPr marL="182880" lvl="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It can be an item serial ID for the component.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To issue the unit pack partially, fill in the Quantity to Issue field</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After the transaction, the stage of the unit pack remains Active.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To issue non-serialized loose inventory, you can enter the inventory in the component backflush list data entry frame, or leave the serial ID field blank </a:t>
            </a:r>
            <a:r>
              <a:rPr lang="en-US" sz="1200" kern="1200" dirty="0" smtClean="0">
                <a:solidFill>
                  <a:schemeClr val="tx1"/>
                </a:solidFill>
                <a:latin typeface="+mn-lt"/>
                <a:ea typeface="+mn-ea"/>
                <a:cs typeface="+mn-cs"/>
              </a:rPr>
              <a:t>in the </a:t>
            </a:r>
            <a:r>
              <a:rPr lang="en-US" sz="1200" kern="1200" dirty="0" smtClean="0">
                <a:solidFill>
                  <a:schemeClr val="tx1"/>
                </a:solidFill>
                <a:latin typeface="+mn-lt"/>
                <a:ea typeface="+mn-ea"/>
                <a:cs typeface="+mn-cs"/>
              </a:rPr>
              <a:t>component serial data entry frame and enter the inventory information.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To issue an assembly pack, enter its serial ID. You cannot issue an assembly pack partially.</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To view the serial history that is created for the pack receipt, open Serial Master Browse, right-click the master serial ID, and choose Serial History Browse from the drop-down menu.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To view the inventory transaction, right-click the transaction number and choose Transaction History Browse.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also</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view </a:t>
            </a:r>
            <a:r>
              <a:rPr lang="en-US" sz="1200" kern="1200" dirty="0" smtClean="0">
                <a:solidFill>
                  <a:schemeClr val="tx1"/>
                </a:solidFill>
                <a:latin typeface="+mn-lt"/>
                <a:ea typeface="+mn-ea"/>
                <a:cs typeface="+mn-cs"/>
              </a:rPr>
              <a:t>serial history by opening Inventory Detail by Site Browse, right-clicking the site, and choosing Master Serial ID. Then right-click the serial ID and choose Serial History Browse.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An PCK-RCT serial transaction is created and is linked with an inventory transaction. To view the inventory transaction, right-click the transaction number and choose Transaction History Browse.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Rep Receipt Correction by Pack (18.22.7.3) to receive a negative quantity so that the system can remove inventory packs you previously received. So, you use this program to reverse what you received with Pack Receipt by Production Line.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removes previously received packs from inventory and reduces the quantity in the output queue at the last operation. The system does not return components associated with the last operation to the work center location. Therefore, you are required to reverse the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using a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transaction. The correction only occurs at the last operation.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After you correct the receipt of serialized items or items in pack with Rep Receipt Correction by Pack, if you want to reverse component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use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Transaction.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To reverse the receipt of an assembly pack, make sure that the assembly pack holds single items.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If you return a unit pack, the system changes the pack stage to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The assembly pack stage remains Active.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serial history in Serial Master Browse by right-clicking the master serial ID and </a:t>
            </a:r>
            <a:r>
              <a:rPr lang="en-US" sz="1200" kern="1200" dirty="0" smtClean="0">
                <a:solidFill>
                  <a:schemeClr val="tx1"/>
                </a:solidFill>
                <a:latin typeface="+mn-lt"/>
                <a:ea typeface="+mn-ea"/>
                <a:cs typeface="+mn-cs"/>
              </a:rPr>
              <a:t>choosing </a:t>
            </a:r>
            <a:r>
              <a:rPr lang="en-US" sz="1200" kern="1200" dirty="0" smtClean="0">
                <a:solidFill>
                  <a:schemeClr val="tx1"/>
                </a:solidFill>
                <a:latin typeface="+mn-lt"/>
                <a:ea typeface="+mn-ea"/>
                <a:cs typeface="+mn-cs"/>
              </a:rPr>
              <a:t>Serial History Browse from the drop-down menu.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PCK-RCT serial transaction is created and is linked with inventory history.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If you have corrected end item </a:t>
            </a:r>
            <a:r>
              <a:rPr lang="en-US" sz="1200" kern="1200" dirty="0" smtClean="0">
                <a:solidFill>
                  <a:schemeClr val="tx1"/>
                </a:solidFill>
                <a:latin typeface="+mn-lt"/>
                <a:ea typeface="+mn-ea"/>
                <a:cs typeface="+mn-cs"/>
              </a:rPr>
              <a:t>receipts </a:t>
            </a:r>
            <a:r>
              <a:rPr lang="en-US" sz="1200" kern="1200" dirty="0" smtClean="0">
                <a:solidFill>
                  <a:schemeClr val="tx1"/>
                </a:solidFill>
                <a:latin typeface="+mn-lt"/>
                <a:ea typeface="+mn-ea"/>
                <a:cs typeface="+mn-cs"/>
              </a:rPr>
              <a:t>with Rep Receipt Correction by Pack, and you still want to correct component backflush, use Backflush Transaction and set Qty Processed to 0. </a:t>
            </a:r>
            <a:r>
              <a:rPr lang="en-US" sz="1200" kern="1200" dirty="0" smtClean="0">
                <a:solidFill>
                  <a:schemeClr val="tx1"/>
                </a:solidFill>
                <a:latin typeface="+mn-lt"/>
                <a:ea typeface="+mn-ea"/>
                <a:cs typeface="+mn-cs"/>
              </a:rPr>
              <a:t>Then, </a:t>
            </a:r>
            <a:r>
              <a:rPr lang="en-US" sz="1200" kern="1200" dirty="0" smtClean="0">
                <a:solidFill>
                  <a:schemeClr val="tx1"/>
                </a:solidFill>
                <a:latin typeface="+mn-lt"/>
                <a:ea typeface="+mn-ea"/>
                <a:cs typeface="+mn-cs"/>
              </a:rPr>
              <a:t>enter the components to be corrected.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the component is serialized, to correct component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enter the item serial ID.</a:t>
            </a:r>
          </a:p>
          <a:p>
            <a:r>
              <a:rPr lang="en-US" sz="1200" kern="1200" dirty="0" smtClean="0">
                <a:solidFill>
                  <a:schemeClr val="tx1"/>
                </a:solidFill>
                <a:latin typeface="+mn-lt"/>
                <a:ea typeface="+mn-ea"/>
                <a:cs typeface="+mn-cs"/>
              </a:rPr>
              <a:t>If the component is not serialized, to correct component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enter non-serialized loose inventory information. You cannot enter packs.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To correct component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a:t>
            </a:r>
          </a:p>
          <a:p>
            <a:pPr marL="182880" lvl="0" indent="-182880">
              <a:buFont typeface="Arial" pitchFamily="34" charset="0"/>
              <a:buChar char="•"/>
            </a:pPr>
            <a:r>
              <a:rPr lang="en-US" sz="1200" kern="1200" dirty="0" smtClean="0">
                <a:solidFill>
                  <a:schemeClr val="tx1"/>
                </a:solidFill>
                <a:latin typeface="+mn-lt"/>
                <a:ea typeface="+mn-ea"/>
                <a:cs typeface="+mn-cs"/>
              </a:rPr>
              <a:t>If the end item receipt is corrected with Rep Receipt Correction by Pack, set Qty Processed to 0 and modify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to Yes.</a:t>
            </a:r>
          </a:p>
          <a:p>
            <a:pPr marL="182880" lvl="0" indent="-182880">
              <a:buFont typeface="Arial" pitchFamily="34" charset="0"/>
              <a:buChar char="•"/>
            </a:pPr>
            <a:r>
              <a:rPr lang="en-US" sz="1200" kern="1200" dirty="0" smtClean="0">
                <a:solidFill>
                  <a:schemeClr val="tx1"/>
                </a:solidFill>
                <a:latin typeface="+mn-lt"/>
                <a:ea typeface="+mn-ea"/>
                <a:cs typeface="+mn-cs"/>
              </a:rPr>
              <a:t>If the end item receipt is not corrected and the end item is not serialized, set Qty Processed to be negative.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If the component is not serialized, to correct component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you are required to enter inventory detail.  You are not allowed to set View/Edit Serial List to Yes.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the component is serialized, to correct component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you are not allowed to enter inventory detail and are not allowed to set View/Edit Serial List to No. Enter the item serial ID in the Serial ID List entry frame.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Production process steps:</a:t>
            </a:r>
          </a:p>
          <a:p>
            <a:pPr marL="182880" lvl="0" indent="-182880">
              <a:buFont typeface="+mj-lt"/>
              <a:buAutoNum type="arabicPeriod"/>
            </a:pPr>
            <a:r>
              <a:rPr lang="en-US" sz="1200" kern="1200" dirty="0" smtClean="0">
                <a:solidFill>
                  <a:schemeClr val="tx1"/>
                </a:solidFill>
                <a:latin typeface="+mn-lt"/>
                <a:ea typeface="+mn-ea"/>
                <a:cs typeface="+mn-cs"/>
              </a:rPr>
              <a:t>Repetitive Picklist Calculation: Print </a:t>
            </a:r>
            <a:r>
              <a:rPr lang="en-US" sz="1200" kern="1200" dirty="0" smtClean="0">
                <a:solidFill>
                  <a:schemeClr val="tx1"/>
                </a:solidFill>
                <a:latin typeface="+mn-lt"/>
                <a:ea typeface="+mn-ea"/>
                <a:cs typeface="+mn-cs"/>
              </a:rPr>
              <a:t>the suggested </a:t>
            </a:r>
            <a:r>
              <a:rPr lang="en-US" sz="1200" kern="1200" dirty="0" smtClean="0">
                <a:solidFill>
                  <a:schemeClr val="tx1"/>
                </a:solidFill>
                <a:latin typeface="+mn-lt"/>
                <a:ea typeface="+mn-ea"/>
                <a:cs typeface="+mn-cs"/>
              </a:rPr>
              <a:t>number of packs to transfer for components. </a:t>
            </a:r>
          </a:p>
          <a:p>
            <a:pPr marL="182880" lvl="0" indent="-182880">
              <a:buFont typeface="+mj-lt"/>
              <a:buAutoNum type="arabicPeriod"/>
            </a:pPr>
            <a:r>
              <a:rPr lang="en-US" sz="1200" kern="1200" dirty="0" smtClean="0">
                <a:solidFill>
                  <a:schemeClr val="tx1"/>
                </a:solidFill>
                <a:latin typeface="+mn-lt"/>
                <a:ea typeface="+mn-ea"/>
                <a:cs typeface="+mn-cs"/>
              </a:rPr>
              <a:t>Transfer components: Unit packs, assembly packs, and items; decommission packs.</a:t>
            </a:r>
          </a:p>
          <a:p>
            <a:pPr marL="182880" lvl="0" indent="-182880">
              <a:buFont typeface="+mj-lt"/>
              <a:buAutoNum type="arabicPeriod"/>
            </a:pPr>
            <a:r>
              <a:rPr lang="en-US" sz="1200" kern="1200" dirty="0" smtClean="0">
                <a:solidFill>
                  <a:schemeClr val="tx1"/>
                </a:solidFill>
                <a:latin typeface="+mn-lt"/>
                <a:ea typeface="+mn-ea"/>
                <a:cs typeface="+mn-cs"/>
              </a:rPr>
              <a:t>Create serial IDs: Create serial IDs before production to facilitate </a:t>
            </a:r>
            <a:r>
              <a:rPr lang="en-US" sz="1200" kern="1200" dirty="0" smtClean="0">
                <a:solidFill>
                  <a:schemeClr val="tx1"/>
                </a:solidFill>
                <a:latin typeface="+mn-lt"/>
                <a:ea typeface="+mn-ea"/>
                <a:cs typeface="+mn-cs"/>
              </a:rPr>
              <a:t>the backflush </a:t>
            </a:r>
            <a:r>
              <a:rPr lang="en-US" sz="1200" kern="1200" dirty="0" smtClean="0">
                <a:solidFill>
                  <a:schemeClr val="tx1"/>
                </a:solidFill>
                <a:latin typeface="+mn-lt"/>
                <a:ea typeface="+mn-ea"/>
                <a:cs typeface="+mn-cs"/>
              </a:rPr>
              <a:t>process.</a:t>
            </a:r>
          </a:p>
          <a:p>
            <a:pPr marL="182880" lvl="0" indent="-182880">
              <a:buFont typeface="+mj-lt"/>
              <a:buAutoNum type="arabicPeriod"/>
            </a:pPr>
            <a:r>
              <a:rPr lang="en-US" sz="1200" kern="1200" dirty="0" smtClean="0">
                <a:solidFill>
                  <a:schemeClr val="tx1"/>
                </a:solidFill>
                <a:latin typeface="+mn-lt"/>
                <a:ea typeface="+mn-ea"/>
                <a:cs typeface="+mn-cs"/>
              </a:rPr>
              <a:t>Pack </a:t>
            </a:r>
            <a:r>
              <a:rPr lang="en-US" sz="1200" kern="1200" dirty="0" smtClean="0">
                <a:solidFill>
                  <a:schemeClr val="tx1"/>
                </a:solidFill>
                <a:latin typeface="+mn-lt"/>
                <a:ea typeface="+mn-ea"/>
                <a:cs typeface="+mn-cs"/>
              </a:rPr>
              <a:t>receipts </a:t>
            </a:r>
            <a:r>
              <a:rPr lang="en-US" sz="1200" kern="1200" dirty="0" smtClean="0">
                <a:solidFill>
                  <a:schemeClr val="tx1"/>
                </a:solidFill>
                <a:latin typeface="+mn-lt"/>
                <a:ea typeface="+mn-ea"/>
                <a:cs typeface="+mn-cs"/>
              </a:rPr>
              <a:t>by production line: For finished goods, generate serial IDs; Scan serial IDs of unit packs, assembly packs, or items.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Stage change:</a:t>
            </a:r>
          </a:p>
          <a:p>
            <a:pPr marL="182880" lvl="0" indent="-182880">
              <a:buFont typeface="Arial" pitchFamily="34" charset="0"/>
              <a:buChar char="•"/>
            </a:pPr>
            <a:r>
              <a:rPr lang="en-US" sz="1200" kern="1200" dirty="0" smtClean="0">
                <a:solidFill>
                  <a:schemeClr val="tx1"/>
                </a:solidFill>
                <a:latin typeface="+mn-lt"/>
                <a:ea typeface="+mn-ea"/>
                <a:cs typeface="+mn-cs"/>
              </a:rPr>
              <a:t>Component: From Active to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(Consumed)</a:t>
            </a:r>
          </a:p>
          <a:p>
            <a:pPr marL="182880" lvl="0" indent="-182880">
              <a:buFont typeface="Arial" pitchFamily="34" charset="0"/>
              <a:buChar char="•"/>
            </a:pPr>
            <a:r>
              <a:rPr lang="en-US" sz="1200" kern="1200" dirty="0" smtClean="0">
                <a:solidFill>
                  <a:schemeClr val="tx1"/>
                </a:solidFill>
                <a:latin typeface="+mn-lt"/>
                <a:ea typeface="+mn-ea"/>
                <a:cs typeface="+mn-cs"/>
              </a:rPr>
              <a:t>Finished goods: From Booked (New) to Pending, and finally to Active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components are serialized or in packs, use:</a:t>
            </a:r>
          </a:p>
          <a:p>
            <a:pPr marL="182880" lvl="0" indent="-182880">
              <a:buFont typeface="Arial" pitchFamily="34" charset="0"/>
              <a:buChar char="•"/>
            </a:pPr>
            <a:r>
              <a:rPr lang="en-US" sz="1200" kern="1200" dirty="0" smtClean="0">
                <a:solidFill>
                  <a:schemeClr val="tx1"/>
                </a:solidFill>
                <a:latin typeface="+mn-lt"/>
                <a:ea typeface="+mn-ea"/>
                <a:cs typeface="+mn-cs"/>
              </a:rPr>
              <a:t>Backflush Transaction if the component is used for neither the last operation </a:t>
            </a:r>
            <a:r>
              <a:rPr lang="en-US" sz="1200" kern="1200" dirty="0" smtClean="0">
                <a:solidFill>
                  <a:schemeClr val="tx1"/>
                </a:solidFill>
                <a:latin typeface="+mn-lt"/>
                <a:ea typeface="+mn-ea"/>
                <a:cs typeface="+mn-cs"/>
              </a:rPr>
              <a:t>nor the </a:t>
            </a:r>
            <a:r>
              <a:rPr lang="en-US" sz="1200" kern="1200" dirty="0" smtClean="0">
                <a:solidFill>
                  <a:schemeClr val="tx1"/>
                </a:solidFill>
                <a:latin typeface="+mn-lt"/>
                <a:ea typeface="+mn-ea"/>
                <a:cs typeface="+mn-cs"/>
              </a:rPr>
              <a:t>preceding non-milestone operations of the last operation.</a:t>
            </a:r>
          </a:p>
          <a:p>
            <a:pPr marL="182880" lvl="0" indent="-182880">
              <a:buFont typeface="Arial" pitchFamily="34" charset="0"/>
              <a:buChar char="•"/>
            </a:pPr>
            <a:r>
              <a:rPr lang="en-US" sz="1200" kern="1200" dirty="0" smtClean="0">
                <a:solidFill>
                  <a:schemeClr val="tx1"/>
                </a:solidFill>
                <a:latin typeface="+mn-lt"/>
                <a:ea typeface="+mn-ea"/>
                <a:cs typeface="+mn-cs"/>
              </a:rPr>
              <a:t>Pack Receipt by Production Line if the component is used for the last operation or the preceding non-milestone operations of the last operation.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stage of serialized components becomes Consumed.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stage of packs holding components becomes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Repetitive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 Calculation to determine component requirements at work centers and create </a:t>
            </a:r>
            <a:r>
              <a:rPr lang="en-US" sz="1200" kern="1200" dirty="0" err="1" smtClean="0">
                <a:solidFill>
                  <a:schemeClr val="tx1"/>
                </a:solidFill>
                <a:latin typeface="+mn-lt"/>
                <a:ea typeface="+mn-ea"/>
                <a:cs typeface="+mn-cs"/>
              </a:rPr>
              <a:t>picklists</a:t>
            </a:r>
            <a:r>
              <a:rPr lang="en-US" sz="1200" kern="1200" dirty="0" smtClean="0">
                <a:solidFill>
                  <a:schemeClr val="tx1"/>
                </a:solidFill>
                <a:latin typeface="+mn-lt"/>
                <a:ea typeface="+mn-ea"/>
                <a:cs typeface="+mn-cs"/>
              </a:rPr>
              <a:t> to satisfy the requirements. The calculation considers component requirements from the exploded repetitive schedules that match the sites, items, work centers, and production dates specified.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the components in the packs, the system displays the proposed packaging units in the picklist for </a:t>
            </a:r>
            <a:r>
              <a:rPr lang="en-US" sz="1200" kern="1200" smtClean="0">
                <a:solidFill>
                  <a:schemeClr val="tx1"/>
                </a:solidFill>
                <a:latin typeface="+mn-lt"/>
                <a:ea typeface="+mn-ea"/>
                <a:cs typeface="+mn-cs"/>
              </a:rPr>
              <a:t>information </a:t>
            </a:r>
            <a:r>
              <a:rPr lang="en-US" sz="1200" kern="1200" smtClean="0">
                <a:solidFill>
                  <a:schemeClr val="tx1"/>
                </a:solidFill>
                <a:latin typeface="+mn-lt"/>
                <a:ea typeface="+mn-ea"/>
                <a:cs typeface="+mn-cs"/>
              </a:rPr>
              <a:t>purpose </a:t>
            </a:r>
            <a:r>
              <a:rPr lang="en-US" sz="1200" kern="1200" dirty="0" smtClean="0">
                <a:solidFill>
                  <a:schemeClr val="tx1"/>
                </a:solidFill>
                <a:latin typeface="+mn-lt"/>
                <a:ea typeface="+mn-ea"/>
                <a:cs typeface="+mn-cs"/>
              </a:rPr>
              <a:t>only.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Repetitive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 Report (18.22.3.25) and Repetitive </a:t>
            </a:r>
            <a:r>
              <a:rPr lang="en-US" sz="1200" kern="1200" dirty="0" err="1" smtClean="0">
                <a:solidFill>
                  <a:schemeClr val="tx1"/>
                </a:solidFill>
                <a:latin typeface="+mn-lt"/>
                <a:ea typeface="+mn-ea"/>
                <a:cs typeface="+mn-cs"/>
              </a:rPr>
              <a:t>Picklist</a:t>
            </a:r>
            <a:r>
              <a:rPr lang="en-US" sz="1200" kern="1200" dirty="0" smtClean="0">
                <a:solidFill>
                  <a:schemeClr val="tx1"/>
                </a:solidFill>
                <a:latin typeface="+mn-lt"/>
                <a:ea typeface="+mn-ea"/>
                <a:cs typeface="+mn-cs"/>
              </a:rPr>
              <a:t> Print (18.22.3.5), the system also displays the proposed packaging units for reference for the components in the packs.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4.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4.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diagramQuickStyle" Target="../diagrams/quickStyle2.xml"/><Relationship Id="rId18"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diagramLayout" Target="../diagrams/layout2.xml"/><Relationship Id="rId17" Type="http://schemas.openxmlformats.org/officeDocument/2006/relationships/image" Target="../media/image9.png"/><Relationship Id="rId2" Type="http://schemas.openxmlformats.org/officeDocument/2006/relationships/notesSlide" Target="../notesSlides/notesSlide7.xml"/><Relationship Id="rId16"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Data" Target="../diagrams/data2.xml"/><Relationship Id="rId5" Type="http://schemas.openxmlformats.org/officeDocument/2006/relationships/diagramQuickStyle" Target="../diagrams/quickStyle1.xml"/><Relationship Id="rId15" Type="http://schemas.microsoft.com/office/2007/relationships/diagramDrawing" Target="../diagrams/drawing2.xml"/><Relationship Id="rId10" Type="http://schemas.openxmlformats.org/officeDocument/2006/relationships/image" Target="../media/image7.png"/><Relationship Id="rId19" Type="http://schemas.openxmlformats.org/officeDocument/2006/relationships/comments" Target="../comments/comment6.xml"/><Relationship Id="rId4" Type="http://schemas.openxmlformats.org/officeDocument/2006/relationships/diagramLayout" Target="../diagrams/layout1.xml"/><Relationship Id="rId9" Type="http://schemas.openxmlformats.org/officeDocument/2006/relationships/image" Target="../media/image6.wmf"/><Relationship Id="rId14" Type="http://schemas.openxmlformats.org/officeDocument/2006/relationships/diagramColors" Target="../diagrams/colors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Repetitive Production</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Serialization</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normAutofit lnSpcReduction="10000"/>
          </a:bodyPr>
          <a:lstStyle/>
          <a:p>
            <a:r>
              <a:rPr lang="en-US" dirty="0" smtClean="0"/>
              <a:t>Move components by pack</a:t>
            </a:r>
          </a:p>
          <a:p>
            <a:r>
              <a:rPr lang="en-US" dirty="0" smtClean="0"/>
              <a:t>Scan the master pack serial ID to move the whole pack</a:t>
            </a:r>
          </a:p>
          <a:p>
            <a:r>
              <a:rPr lang="en-US" dirty="0" smtClean="0"/>
              <a:t>Can decommission packs automatically when </a:t>
            </a:r>
            <a:r>
              <a:rPr lang="en-US" dirty="0" smtClean="0"/>
              <a:t>they are received </a:t>
            </a:r>
            <a:r>
              <a:rPr lang="en-US" dirty="0" smtClean="0"/>
              <a:t>at the work center</a:t>
            </a:r>
          </a:p>
          <a:p>
            <a:r>
              <a:rPr lang="en-US" dirty="0" smtClean="0"/>
              <a:t>Provides three options</a:t>
            </a:r>
          </a:p>
          <a:p>
            <a:pPr lvl="1"/>
            <a:r>
              <a:rPr lang="en-US" dirty="0" smtClean="0"/>
              <a:t>All: Decommission the whole packaging structure  </a:t>
            </a:r>
          </a:p>
          <a:p>
            <a:pPr lvl="1"/>
            <a:r>
              <a:rPr lang="en-US" dirty="0" err="1" smtClean="0"/>
              <a:t>Mstr</a:t>
            </a:r>
            <a:r>
              <a:rPr lang="en-US" dirty="0" smtClean="0"/>
              <a:t>: Decommission the master pack</a:t>
            </a:r>
          </a:p>
          <a:p>
            <a:pPr lvl="1"/>
            <a:r>
              <a:rPr lang="en-US" dirty="0" smtClean="0"/>
              <a:t>None: No decommission</a:t>
            </a:r>
          </a:p>
          <a:p>
            <a:r>
              <a:rPr lang="en-US" dirty="0" smtClean="0">
                <a:solidFill>
                  <a:srgbClr val="4F4F4F"/>
                </a:solidFill>
                <a:ea typeface="Century Gothic" pitchFamily="34" charset="0"/>
              </a:rPr>
              <a:t>Generate both inventory transactions and serial transactions</a:t>
            </a:r>
            <a:endParaRPr lang="en-US" dirty="0"/>
          </a:p>
        </p:txBody>
      </p:sp>
      <p:sp>
        <p:nvSpPr>
          <p:cNvPr id="4" name="Title 3"/>
          <p:cNvSpPr>
            <a:spLocks noGrp="1"/>
          </p:cNvSpPr>
          <p:nvPr>
            <p:ph type="title"/>
          </p:nvPr>
        </p:nvSpPr>
        <p:spPr/>
        <p:txBody>
          <a:bodyPr/>
          <a:lstStyle/>
          <a:p>
            <a:r>
              <a:rPr lang="en-US" dirty="0" smtClean="0"/>
              <a:t>Rep </a:t>
            </a:r>
            <a:r>
              <a:rPr lang="en-US" dirty="0" err="1" smtClean="0"/>
              <a:t>Picklist</a:t>
            </a:r>
            <a:r>
              <a:rPr lang="en-US" dirty="0" smtClean="0"/>
              <a:t> Transfer by Pack</a:t>
            </a:r>
            <a:endParaRPr lang="en-US" dirty="0"/>
          </a:p>
        </p:txBody>
      </p:sp>
      <p:sp>
        <p:nvSpPr>
          <p:cNvPr id="5" name="Text Placeholder 4"/>
          <p:cNvSpPr>
            <a:spLocks noGrp="1"/>
          </p:cNvSpPr>
          <p:nvPr>
            <p:ph type="body" sz="quarter" idx="11"/>
          </p:nvPr>
        </p:nvSpPr>
        <p:spPr/>
        <p:txBody>
          <a:bodyPr/>
          <a:lstStyle/>
          <a:p>
            <a:r>
              <a:rPr lang="en-US" smtClean="0"/>
              <a:t>Repetitive Production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normAutofit/>
          </a:bodyPr>
          <a:lstStyle/>
          <a:p>
            <a:r>
              <a:rPr lang="en-US" smtClean="0"/>
              <a:t>Rep Picklist Transfer by Pack</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31746" name="Picture 2" descr="C:\Users\xcm\AppData\Local\Temp\SNAGHTMLef5564.PNG"/>
          <p:cNvPicPr>
            <a:picLocks noChangeAspect="1" noChangeArrowheads="1"/>
          </p:cNvPicPr>
          <p:nvPr/>
        </p:nvPicPr>
        <p:blipFill>
          <a:blip r:embed="rId3"/>
          <a:srcRect/>
          <a:stretch>
            <a:fillRect/>
          </a:stretch>
        </p:blipFill>
        <p:spPr bwMode="auto">
          <a:xfrm>
            <a:off x="457200" y="1316182"/>
            <a:ext cx="6610350" cy="3448051"/>
          </a:xfrm>
          <a:prstGeom prst="rect">
            <a:avLst/>
          </a:prstGeom>
          <a:noFill/>
        </p:spPr>
      </p:pic>
      <p:pic>
        <p:nvPicPr>
          <p:cNvPr id="31750" name="Picture 6" descr="C:\Users\xcm\AppData\Local\Temp\SNAGHTMLf62afa.PNG"/>
          <p:cNvPicPr>
            <a:picLocks noChangeAspect="1" noChangeArrowheads="1"/>
          </p:cNvPicPr>
          <p:nvPr/>
        </p:nvPicPr>
        <p:blipFill>
          <a:blip r:embed="rId4"/>
          <a:srcRect/>
          <a:stretch>
            <a:fillRect/>
          </a:stretch>
        </p:blipFill>
        <p:spPr bwMode="auto">
          <a:xfrm>
            <a:off x="3378278" y="4545730"/>
            <a:ext cx="5448300" cy="1914525"/>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normAutofit/>
          </a:bodyPr>
          <a:lstStyle/>
          <a:p>
            <a:r>
              <a:rPr lang="en-US" smtClean="0"/>
              <a:t>Rep Picklist Transfer by Pack</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29698" name="Picture 2" descr="C:\Users\xcm\AppData\Local\Temp\SNAGHTMLf8742a.PNG"/>
          <p:cNvPicPr>
            <a:picLocks noChangeAspect="1" noChangeArrowheads="1"/>
          </p:cNvPicPr>
          <p:nvPr/>
        </p:nvPicPr>
        <p:blipFill>
          <a:blip r:embed="rId3"/>
          <a:srcRect/>
          <a:stretch>
            <a:fillRect/>
          </a:stretch>
        </p:blipFill>
        <p:spPr bwMode="auto">
          <a:xfrm>
            <a:off x="457201" y="1316183"/>
            <a:ext cx="8365715" cy="1765715"/>
          </a:xfrm>
          <a:prstGeom prst="rect">
            <a:avLst/>
          </a:prstGeom>
          <a:noFill/>
        </p:spPr>
      </p:pic>
      <p:sp>
        <p:nvSpPr>
          <p:cNvPr id="7" name="Rectangle 6"/>
          <p:cNvSpPr/>
          <p:nvPr/>
        </p:nvSpPr>
        <p:spPr>
          <a:xfrm>
            <a:off x="7736936" y="2139950"/>
            <a:ext cx="626014" cy="39854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304386" y="2139950"/>
            <a:ext cx="626014" cy="39854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normAutofit/>
          </a:bodyPr>
          <a:lstStyle/>
          <a:p>
            <a:r>
              <a:rPr lang="en-US" smtClean="0"/>
              <a:t>Rep Picklist Transfer by Pack</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58370" name="Picture 2" descr="C:\Users\xcm\AppData\Local\Temp\SNAGHTML102286c.PNG"/>
          <p:cNvPicPr>
            <a:picLocks noChangeAspect="1" noChangeArrowheads="1"/>
          </p:cNvPicPr>
          <p:nvPr/>
        </p:nvPicPr>
        <p:blipFill>
          <a:blip r:embed="rId3"/>
          <a:srcRect/>
          <a:stretch>
            <a:fillRect/>
          </a:stretch>
        </p:blipFill>
        <p:spPr bwMode="auto">
          <a:xfrm>
            <a:off x="457200" y="1316182"/>
            <a:ext cx="7894286" cy="5031429"/>
          </a:xfrm>
          <a:prstGeom prst="rect">
            <a:avLst/>
          </a:prstGeom>
          <a:noFill/>
        </p:spPr>
      </p:pic>
      <p:sp>
        <p:nvSpPr>
          <p:cNvPr id="11" name="Rectangle 10"/>
          <p:cNvSpPr/>
          <p:nvPr/>
        </p:nvSpPr>
        <p:spPr>
          <a:xfrm>
            <a:off x="1589350" y="4509743"/>
            <a:ext cx="802559" cy="19889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1589350" y="4861039"/>
            <a:ext cx="802559" cy="19889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193179" y="2762250"/>
            <a:ext cx="1088309" cy="19889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6809050" y="4509743"/>
            <a:ext cx="802559" cy="19889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1741750" y="2762250"/>
            <a:ext cx="650159" cy="19889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lstStyle/>
          <a:p>
            <a:r>
              <a:rPr lang="en-US" dirty="0" smtClean="0"/>
              <a:t>Define item, lot, ref, pack </a:t>
            </a:r>
            <a:r>
              <a:rPr lang="en-US" dirty="0" smtClean="0"/>
              <a:t>code, </a:t>
            </a:r>
            <a:r>
              <a:rPr lang="en-US" dirty="0" smtClean="0"/>
              <a:t>and standard pack qty before repetitive receipt process</a:t>
            </a:r>
          </a:p>
          <a:p>
            <a:r>
              <a:rPr lang="en-US" dirty="0" smtClean="0"/>
              <a:t>Creates and print serial IDs before finished goods receipt</a:t>
            </a:r>
          </a:p>
          <a:p>
            <a:r>
              <a:rPr lang="en-US" dirty="0" smtClean="0"/>
              <a:t>Link the serial IDs to the production line</a:t>
            </a:r>
          </a:p>
          <a:p>
            <a:r>
              <a:rPr lang="en-US" dirty="0" smtClean="0"/>
              <a:t>The stage of the serial </a:t>
            </a:r>
            <a:r>
              <a:rPr lang="en-US" dirty="0" smtClean="0"/>
              <a:t>IDs is New</a:t>
            </a:r>
            <a:endParaRPr lang="en-US" dirty="0"/>
          </a:p>
        </p:txBody>
      </p:sp>
      <p:sp>
        <p:nvSpPr>
          <p:cNvPr id="4" name="Title 3"/>
          <p:cNvSpPr>
            <a:spLocks noGrp="1"/>
          </p:cNvSpPr>
          <p:nvPr>
            <p:ph type="title"/>
          </p:nvPr>
        </p:nvSpPr>
        <p:spPr/>
        <p:txBody>
          <a:bodyPr/>
          <a:lstStyle/>
          <a:p>
            <a:r>
              <a:rPr lang="en-US" dirty="0" smtClean="0"/>
              <a:t>Pack Create by Production Line</a:t>
            </a:r>
            <a:endParaRPr lang="en-US" dirty="0"/>
          </a:p>
        </p:txBody>
      </p:sp>
      <p:sp>
        <p:nvSpPr>
          <p:cNvPr id="5" name="Text Placeholder 4"/>
          <p:cNvSpPr>
            <a:spLocks noGrp="1"/>
          </p:cNvSpPr>
          <p:nvPr>
            <p:ph type="body" sz="quarter" idx="11"/>
          </p:nvPr>
        </p:nvSpPr>
        <p:spPr/>
        <p:txBody>
          <a:bodyPr/>
          <a:lstStyle/>
          <a:p>
            <a:r>
              <a:rPr lang="en-US" smtClean="0"/>
              <a:t>Repetitive Production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a:xfrm>
            <a:off x="457200" y="1316182"/>
            <a:ext cx="8428008" cy="4999951"/>
          </a:xfrm>
        </p:spPr>
        <p:txBody>
          <a:bodyPr/>
          <a:lstStyle/>
          <a:p>
            <a:endParaRPr lang="en-US" dirty="0"/>
          </a:p>
        </p:txBody>
      </p:sp>
      <p:sp>
        <p:nvSpPr>
          <p:cNvPr id="4" name="Title 3"/>
          <p:cNvSpPr>
            <a:spLocks noGrp="1"/>
          </p:cNvSpPr>
          <p:nvPr>
            <p:ph type="title"/>
          </p:nvPr>
        </p:nvSpPr>
        <p:spPr/>
        <p:txBody>
          <a:bodyPr/>
          <a:lstStyle/>
          <a:p>
            <a:r>
              <a:rPr lang="en-US" smtClean="0"/>
              <a:t>Pack Create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11266" name="Picture 2" descr="C:\Users\xcm\AppData\Local\Temp\SNAGHTML1251b43.PNG"/>
          <p:cNvPicPr>
            <a:picLocks noChangeAspect="1" noChangeArrowheads="1"/>
          </p:cNvPicPr>
          <p:nvPr/>
        </p:nvPicPr>
        <p:blipFill>
          <a:blip r:embed="rId3"/>
          <a:srcRect/>
          <a:stretch>
            <a:fillRect/>
          </a:stretch>
        </p:blipFill>
        <p:spPr bwMode="auto">
          <a:xfrm>
            <a:off x="457200" y="1316182"/>
            <a:ext cx="6000750" cy="3781425"/>
          </a:xfrm>
          <a:prstGeom prst="rect">
            <a:avLst/>
          </a:prstGeom>
          <a:noFill/>
        </p:spPr>
      </p:pic>
      <p:sp>
        <p:nvSpPr>
          <p:cNvPr id="7" name="Rectangle 6"/>
          <p:cNvSpPr/>
          <p:nvPr/>
        </p:nvSpPr>
        <p:spPr>
          <a:xfrm>
            <a:off x="913548" y="4174330"/>
            <a:ext cx="1717510" cy="197007"/>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Elbow Connector 7"/>
          <p:cNvCxnSpPr>
            <a:stCxn id="7" idx="3"/>
            <a:endCxn id="9" idx="1"/>
          </p:cNvCxnSpPr>
          <p:nvPr/>
        </p:nvCxnSpPr>
        <p:spPr>
          <a:xfrm flipV="1">
            <a:off x="2631058" y="3907327"/>
            <a:ext cx="4837580" cy="365507"/>
          </a:xfrm>
          <a:prstGeom prst="bentConnector3">
            <a:avLst>
              <a:gd name="adj1" fmla="val 14086"/>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7468638" y="3322551"/>
            <a:ext cx="1416570" cy="1169551"/>
          </a:xfrm>
          <a:prstGeom prst="rect">
            <a:avLst/>
          </a:prstGeom>
        </p:spPr>
        <p:txBody>
          <a:bodyPr wrap="square">
            <a:spAutoFit/>
          </a:bodyPr>
          <a:lstStyle/>
          <a:p>
            <a:r>
              <a:rPr lang="en-US" sz="1400" dirty="0" smtClean="0"/>
              <a:t>Default to the unit pack. Leave blank to create item Serial IDs.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Create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10246" name="Picture 6" descr="C:\Users\xcm\AppData\Local\Temp\SNAGHTML19788a7.PNG"/>
          <p:cNvPicPr>
            <a:picLocks noChangeAspect="1" noChangeArrowheads="1"/>
          </p:cNvPicPr>
          <p:nvPr/>
        </p:nvPicPr>
        <p:blipFill>
          <a:blip r:embed="rId3"/>
          <a:srcRect/>
          <a:stretch>
            <a:fillRect/>
          </a:stretch>
        </p:blipFill>
        <p:spPr bwMode="auto">
          <a:xfrm>
            <a:off x="457200" y="1316182"/>
            <a:ext cx="7534275" cy="497205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3" name="Content Placeholder 2"/>
          <p:cNvSpPr>
            <a:spLocks noGrp="1"/>
          </p:cNvSpPr>
          <p:nvPr>
            <p:ph idx="1"/>
          </p:nvPr>
        </p:nvSpPr>
        <p:spPr/>
        <p:txBody>
          <a:bodyPr/>
          <a:lstStyle/>
          <a:p>
            <a:r>
              <a:rPr lang="en-US" dirty="0" smtClean="0"/>
              <a:t>Performs finished product receipt and component issue in one transaction.</a:t>
            </a:r>
          </a:p>
          <a:p>
            <a:r>
              <a:rPr lang="en-US" dirty="0" smtClean="0"/>
              <a:t>Only supports final operation. Always treats Move Next Op as Yes.</a:t>
            </a:r>
          </a:p>
          <a:p>
            <a:r>
              <a:rPr lang="en-US" dirty="0" smtClean="0"/>
              <a:t>Receives finished products into packs.</a:t>
            </a:r>
          </a:p>
          <a:p>
            <a:pPr>
              <a:buFont typeface="Arial" pitchFamily="34" charset="0"/>
              <a:buChar char="•"/>
            </a:pPr>
            <a:r>
              <a:rPr lang="en-US" dirty="0" smtClean="0"/>
              <a:t>Issues components when receipt is confirmed. Issues unit packs, assembly packs,  item serial IDs, or non-serialized loose inventory.</a:t>
            </a:r>
            <a:endParaRPr lang="en-US" dirty="0"/>
          </a:p>
        </p:txBody>
      </p:sp>
      <p:sp>
        <p:nvSpPr>
          <p:cNvPr id="4" name="Title 3"/>
          <p:cNvSpPr>
            <a:spLocks noGrp="1"/>
          </p:cNvSpPr>
          <p:nvPr>
            <p:ph type="title"/>
          </p:nvPr>
        </p:nvSpPr>
        <p:spPr/>
        <p:txBody>
          <a:bodyPr/>
          <a:lstStyle/>
          <a:p>
            <a:r>
              <a:rPr lang="en-US" dirty="0" smtClean="0"/>
              <a:t>Pack Receipt by Production Line</a:t>
            </a:r>
          </a:p>
        </p:txBody>
      </p:sp>
      <p:sp>
        <p:nvSpPr>
          <p:cNvPr id="5" name="Text Placeholder 4"/>
          <p:cNvSpPr>
            <a:spLocks noGrp="1"/>
          </p:cNvSpPr>
          <p:nvPr>
            <p:ph type="body" sz="quarter" idx="11"/>
          </p:nvPr>
        </p:nvSpPr>
        <p:spPr/>
        <p:txBody>
          <a:bodyPr/>
          <a:lstStyle/>
          <a:p>
            <a:r>
              <a:rPr lang="en-US" smtClean="0"/>
              <a:t>Repetitive Production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descr="C:\Users\xcm\AppData\Local\Temp\SNAGHTML1cad496.PNG"/>
          <p:cNvPicPr>
            <a:picLocks noChangeAspect="1" noChangeArrowheads="1"/>
          </p:cNvPicPr>
          <p:nvPr/>
        </p:nvPicPr>
        <p:blipFill>
          <a:blip r:embed="rId3"/>
          <a:srcRect/>
          <a:stretch>
            <a:fillRect/>
          </a:stretch>
        </p:blipFill>
        <p:spPr bwMode="auto">
          <a:xfrm>
            <a:off x="1390988" y="2488330"/>
            <a:ext cx="7458075" cy="3971925"/>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4" name="Title 3"/>
          <p:cNvSpPr>
            <a:spLocks noGrp="1"/>
          </p:cNvSpPr>
          <p:nvPr>
            <p:ph type="title"/>
          </p:nvPr>
        </p:nvSpPr>
        <p:spPr/>
        <p:txBody>
          <a:bodyPr/>
          <a:lstStyle/>
          <a:p>
            <a:r>
              <a:rPr lang="en-US" smtClean="0"/>
              <a:t>Pack Receipt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33794" name="Picture 2" descr="C:\Users\xcm\AppData\Local\Temp\SNAGHTML1ca7a27.PNG"/>
          <p:cNvPicPr>
            <a:picLocks noChangeAspect="1" noChangeArrowheads="1"/>
          </p:cNvPicPr>
          <p:nvPr/>
        </p:nvPicPr>
        <p:blipFill>
          <a:blip r:embed="rId4"/>
          <a:srcRect/>
          <a:stretch>
            <a:fillRect/>
          </a:stretch>
        </p:blipFill>
        <p:spPr bwMode="auto">
          <a:xfrm>
            <a:off x="457200" y="1316182"/>
            <a:ext cx="7400925" cy="2105026"/>
          </a:xfrm>
          <a:prstGeom prst="rect">
            <a:avLst/>
          </a:prstGeom>
          <a:noFill/>
        </p:spPr>
      </p:pic>
      <p:pic>
        <p:nvPicPr>
          <p:cNvPr id="33798" name="Picture 6" descr="C:\Users\xcm\AppData\Local\Temp\SNAGHTML1cc2ae0.PNG"/>
          <p:cNvPicPr>
            <a:picLocks noChangeAspect="1" noChangeArrowheads="1"/>
          </p:cNvPicPr>
          <p:nvPr/>
        </p:nvPicPr>
        <p:blipFill>
          <a:blip r:embed="rId5"/>
          <a:srcRect/>
          <a:stretch>
            <a:fillRect/>
          </a:stretch>
        </p:blipFill>
        <p:spPr bwMode="auto">
          <a:xfrm>
            <a:off x="5496060" y="1698591"/>
            <a:ext cx="1276350" cy="1066801"/>
          </a:xfrm>
          <a:prstGeom prst="rect">
            <a:avLst/>
          </a:prstGeom>
          <a:noFill/>
        </p:spPr>
      </p:pic>
      <p:pic>
        <p:nvPicPr>
          <p:cNvPr id="33800" name="Picture 8" descr="C:\Users\xcm\AppData\Local\Temp\SNAGHTML1cc687b.PNG"/>
          <p:cNvPicPr>
            <a:picLocks noChangeAspect="1" noChangeArrowheads="1"/>
          </p:cNvPicPr>
          <p:nvPr/>
        </p:nvPicPr>
        <p:blipFill>
          <a:blip r:embed="rId6"/>
          <a:srcRect/>
          <a:stretch>
            <a:fillRect/>
          </a:stretch>
        </p:blipFill>
        <p:spPr bwMode="auto">
          <a:xfrm>
            <a:off x="5370065" y="3999756"/>
            <a:ext cx="3105150" cy="1076326"/>
          </a:xfrm>
          <a:prstGeom prst="rect">
            <a:avLst/>
          </a:prstGeom>
          <a:noFill/>
        </p:spPr>
      </p:pic>
      <p:cxnSp>
        <p:nvCxnSpPr>
          <p:cNvPr id="14" name="Elbow Connector 13"/>
          <p:cNvCxnSpPr>
            <a:stCxn id="15" idx="1"/>
            <a:endCxn id="16" idx="1"/>
          </p:cNvCxnSpPr>
          <p:nvPr/>
        </p:nvCxnSpPr>
        <p:spPr>
          <a:xfrm rot="10800000" flipV="1">
            <a:off x="457200" y="4053008"/>
            <a:ext cx="1155468" cy="1607849"/>
          </a:xfrm>
          <a:prstGeom prst="bentConnector3">
            <a:avLst>
              <a:gd name="adj1" fmla="val 119784"/>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1612668" y="3919658"/>
            <a:ext cx="1805071" cy="26670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457200" y="5076082"/>
            <a:ext cx="1035212" cy="1169551"/>
          </a:xfrm>
          <a:prstGeom prst="rect">
            <a:avLst/>
          </a:prstGeom>
        </p:spPr>
        <p:txBody>
          <a:bodyPr wrap="square">
            <a:spAutoFit/>
          </a:bodyPr>
          <a:lstStyle/>
          <a:p>
            <a:r>
              <a:rPr lang="en-US" sz="1400" dirty="0" smtClean="0"/>
              <a:t>Scan serial IDs from pack labels</a:t>
            </a:r>
            <a:endParaRPr lang="en-US" sz="1400" dirty="0"/>
          </a:p>
        </p:txBody>
      </p:sp>
      <p:cxnSp>
        <p:nvCxnSpPr>
          <p:cNvPr id="18" name="Elbow Connector 17"/>
          <p:cNvCxnSpPr>
            <a:stCxn id="19" idx="1"/>
            <a:endCxn id="16" idx="1"/>
          </p:cNvCxnSpPr>
          <p:nvPr/>
        </p:nvCxnSpPr>
        <p:spPr>
          <a:xfrm rot="10800000" flipV="1">
            <a:off x="457200" y="4736290"/>
            <a:ext cx="1155468" cy="924568"/>
          </a:xfrm>
          <a:prstGeom prst="bentConnector3">
            <a:avLst>
              <a:gd name="adj1" fmla="val 119784"/>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9" name="Rectangle 18"/>
          <p:cNvSpPr/>
          <p:nvPr/>
        </p:nvSpPr>
        <p:spPr>
          <a:xfrm>
            <a:off x="1612668" y="4602939"/>
            <a:ext cx="1805071" cy="26670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676970" y="2993275"/>
            <a:ext cx="1147399"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8194" name="Picture 2" descr="C:\Users\xcm\AppData\Local\Temp\SNAGHTML1a0e3a2.PNG"/>
          <p:cNvPicPr>
            <a:picLocks noChangeAspect="1" noChangeArrowheads="1"/>
          </p:cNvPicPr>
          <p:nvPr/>
        </p:nvPicPr>
        <p:blipFill>
          <a:blip r:embed="rId3"/>
          <a:srcRect/>
          <a:stretch>
            <a:fillRect/>
          </a:stretch>
        </p:blipFill>
        <p:spPr bwMode="auto">
          <a:xfrm>
            <a:off x="457200" y="1316182"/>
            <a:ext cx="7400925" cy="2105026"/>
          </a:xfrm>
          <a:prstGeom prst="rect">
            <a:avLst/>
          </a:prstGeom>
          <a:noFill/>
        </p:spPr>
      </p:pic>
      <p:pic>
        <p:nvPicPr>
          <p:cNvPr id="8196" name="Picture 4" descr="C:\Users\xcm\AppData\Local\Temp\SNAGHTML1a1613a.PNG"/>
          <p:cNvPicPr>
            <a:picLocks noChangeAspect="1" noChangeArrowheads="1"/>
          </p:cNvPicPr>
          <p:nvPr/>
        </p:nvPicPr>
        <p:blipFill>
          <a:blip r:embed="rId4"/>
          <a:srcRect/>
          <a:stretch>
            <a:fillRect/>
          </a:stretch>
        </p:blipFill>
        <p:spPr bwMode="auto">
          <a:xfrm>
            <a:off x="437744" y="3421208"/>
            <a:ext cx="7496175" cy="2590800"/>
          </a:xfrm>
          <a:prstGeom prst="rect">
            <a:avLst/>
          </a:prstGeom>
          <a:noFill/>
        </p:spPr>
      </p:pic>
      <p:pic>
        <p:nvPicPr>
          <p:cNvPr id="8198" name="Picture 6" descr="C:\Users\xcm\AppData\Local\Temp\SNAGHTML1a1dbb6.PNG"/>
          <p:cNvPicPr>
            <a:picLocks noChangeAspect="1" noChangeArrowheads="1"/>
          </p:cNvPicPr>
          <p:nvPr/>
        </p:nvPicPr>
        <p:blipFill>
          <a:blip r:embed="rId5"/>
          <a:srcRect/>
          <a:stretch>
            <a:fillRect/>
          </a:stretch>
        </p:blipFill>
        <p:spPr bwMode="auto">
          <a:xfrm>
            <a:off x="3865115" y="3853841"/>
            <a:ext cx="3057525" cy="1076326"/>
          </a:xfrm>
          <a:prstGeom prst="rect">
            <a:avLst/>
          </a:prstGeom>
          <a:noFill/>
        </p:spPr>
      </p:pic>
      <p:cxnSp>
        <p:nvCxnSpPr>
          <p:cNvPr id="9" name="Elbow Connector 8"/>
          <p:cNvCxnSpPr>
            <a:stCxn id="10" idx="3"/>
            <a:endCxn id="11" idx="1"/>
          </p:cNvCxnSpPr>
          <p:nvPr/>
        </p:nvCxnSpPr>
        <p:spPr>
          <a:xfrm flipV="1">
            <a:off x="2443942" y="3353933"/>
            <a:ext cx="5414183" cy="1001222"/>
          </a:xfrm>
          <a:prstGeom prst="bentConnector3">
            <a:avLst>
              <a:gd name="adj1" fmla="val 2305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638871" y="4221804"/>
            <a:ext cx="1805071" cy="26670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7858125" y="2769157"/>
            <a:ext cx="1035212" cy="1169551"/>
          </a:xfrm>
          <a:prstGeom prst="rect">
            <a:avLst/>
          </a:prstGeom>
        </p:spPr>
        <p:txBody>
          <a:bodyPr wrap="square">
            <a:spAutoFit/>
          </a:bodyPr>
          <a:lstStyle/>
          <a:p>
            <a:r>
              <a:rPr lang="en-US" sz="1400" dirty="0" smtClean="0"/>
              <a:t>Scan the serial ID from the pack label</a:t>
            </a:r>
            <a:endParaRPr lang="en-US" sz="1400" dirty="0"/>
          </a:p>
        </p:txBody>
      </p:sp>
      <p:sp>
        <p:nvSpPr>
          <p:cNvPr id="12" name="Rectangle 11"/>
          <p:cNvSpPr/>
          <p:nvPr/>
        </p:nvSpPr>
        <p:spPr>
          <a:xfrm>
            <a:off x="677782" y="2991167"/>
            <a:ext cx="1147399"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200" name="Picture 8" descr="C:\Users\xcm\AppData\Local\Temp\SNAGHTML1c9f446.PNG"/>
          <p:cNvPicPr>
            <a:picLocks noChangeAspect="1" noChangeArrowheads="1"/>
          </p:cNvPicPr>
          <p:nvPr/>
        </p:nvPicPr>
        <p:blipFill>
          <a:blip r:embed="rId6"/>
          <a:srcRect/>
          <a:stretch>
            <a:fillRect/>
          </a:stretch>
        </p:blipFill>
        <p:spPr bwMode="auto">
          <a:xfrm>
            <a:off x="5460304" y="1692831"/>
            <a:ext cx="1285875" cy="1076326"/>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a:t>
            </a:r>
            <a:r>
              <a:rPr lang="en-US" b="1" dirty="0" smtClean="0">
                <a:solidFill>
                  <a:srgbClr val="4F4F4F"/>
                </a:solidFill>
                <a:latin typeface="Century Gothic" pitchFamily="34" charset="0"/>
                <a:cs typeface="Century Gothic" pitchFamily="34" charset="0"/>
              </a:rPr>
              <a:t>section, </a:t>
            </a:r>
            <a:r>
              <a:rPr lang="en-US" b="1" dirty="0" smtClean="0">
                <a:solidFill>
                  <a:srgbClr val="4F4F4F"/>
                </a:solidFill>
                <a:latin typeface="Century Gothic" pitchFamily="34" charset="0"/>
                <a:cs typeface="Century Gothic" pitchFamily="34" charset="0"/>
              </a:rPr>
              <a:t>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Serialization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Serialization in QAD Enterprise Applications</a:t>
            </a:r>
          </a:p>
          <a:p>
            <a:r>
              <a:rPr lang="en-US" b="1" dirty="0" smtClean="0">
                <a:solidFill>
                  <a:srgbClr val="4F4F4F"/>
                </a:solidFill>
                <a:latin typeface="Century Gothic" pitchFamily="34" charset="0"/>
                <a:cs typeface="Century Gothic" pitchFamily="34" charset="0"/>
              </a:rPr>
              <a:t>Process Serialization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smtClean="0"/>
              <a:t>Repetitive Production</a:t>
            </a:r>
            <a:endParaRPr lang="en-US" dirty="0"/>
          </a:p>
        </p:txBody>
      </p:sp>
      <p:sp>
        <p:nvSpPr>
          <p:cNvPr id="5" name="Text Placeholder 4"/>
          <p:cNvSpPr>
            <a:spLocks noGrp="1"/>
          </p:cNvSpPr>
          <p:nvPr>
            <p:ph type="body" sz="quarter" idx="11"/>
          </p:nvPr>
        </p:nvSpPr>
        <p:spPr/>
        <p:txBody>
          <a:bodyPr/>
          <a:lstStyle/>
          <a:p>
            <a:r>
              <a:rPr lang="en-US" smtClean="0"/>
              <a:t>Repetitive Production</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32770" name="Picture 2" descr="C:\Users\xcm\AppData\Local\Temp\SNAGHTML1cd5c7a.PNG"/>
          <p:cNvPicPr>
            <a:picLocks noChangeAspect="1" noChangeArrowheads="1"/>
          </p:cNvPicPr>
          <p:nvPr/>
        </p:nvPicPr>
        <p:blipFill>
          <a:blip r:embed="rId3"/>
          <a:srcRect/>
          <a:stretch>
            <a:fillRect/>
          </a:stretch>
        </p:blipFill>
        <p:spPr bwMode="auto">
          <a:xfrm>
            <a:off x="457200" y="1316182"/>
            <a:ext cx="8348572" cy="3505714"/>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31746" name="Picture 2" descr="C:\Users\xcm\AppData\Local\Temp\SNAGHTML1dd7d34.PNG"/>
          <p:cNvPicPr>
            <a:picLocks noChangeAspect="1" noChangeArrowheads="1"/>
          </p:cNvPicPr>
          <p:nvPr/>
        </p:nvPicPr>
        <p:blipFill>
          <a:blip r:embed="rId3"/>
          <a:srcRect/>
          <a:stretch>
            <a:fillRect/>
          </a:stretch>
        </p:blipFill>
        <p:spPr bwMode="auto">
          <a:xfrm>
            <a:off x="457200" y="1316182"/>
            <a:ext cx="8340000" cy="4928572"/>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59394" name="Picture 2" descr="C:\Users\xcm\AppData\Local\Temp\SNAGHTML171b783.PNG"/>
          <p:cNvPicPr>
            <a:picLocks noChangeAspect="1" noChangeArrowheads="1"/>
          </p:cNvPicPr>
          <p:nvPr/>
        </p:nvPicPr>
        <p:blipFill>
          <a:blip r:embed="rId3"/>
          <a:srcRect/>
          <a:stretch>
            <a:fillRect/>
          </a:stretch>
        </p:blipFill>
        <p:spPr bwMode="auto">
          <a:xfrm>
            <a:off x="457200" y="1316182"/>
            <a:ext cx="7400925" cy="2095501"/>
          </a:xfrm>
          <a:prstGeom prst="rect">
            <a:avLst/>
          </a:prstGeom>
          <a:noFill/>
        </p:spPr>
      </p:pic>
      <p:pic>
        <p:nvPicPr>
          <p:cNvPr id="59398" name="Picture 6" descr="C:\Users\xcm\AppData\Local\Temp\SNAGHTML172a412.PNG"/>
          <p:cNvPicPr>
            <a:picLocks noChangeAspect="1" noChangeArrowheads="1"/>
          </p:cNvPicPr>
          <p:nvPr/>
        </p:nvPicPr>
        <p:blipFill>
          <a:blip r:embed="rId4"/>
          <a:srcRect/>
          <a:stretch>
            <a:fillRect/>
          </a:stretch>
        </p:blipFill>
        <p:spPr bwMode="auto">
          <a:xfrm>
            <a:off x="5156200" y="1666875"/>
            <a:ext cx="1285875" cy="1057276"/>
          </a:xfrm>
          <a:prstGeom prst="rect">
            <a:avLst/>
          </a:prstGeom>
          <a:noFill/>
        </p:spPr>
      </p:pic>
      <p:pic>
        <p:nvPicPr>
          <p:cNvPr id="59400" name="Picture 8" descr="C:\Users\xcm\AppData\Local\Temp\SNAGHTML173d002.PNG"/>
          <p:cNvPicPr>
            <a:picLocks noChangeAspect="1" noChangeArrowheads="1"/>
          </p:cNvPicPr>
          <p:nvPr/>
        </p:nvPicPr>
        <p:blipFill>
          <a:blip r:embed="rId5"/>
          <a:srcRect/>
          <a:stretch>
            <a:fillRect/>
          </a:stretch>
        </p:blipFill>
        <p:spPr bwMode="auto">
          <a:xfrm>
            <a:off x="457200" y="4621359"/>
            <a:ext cx="7448550" cy="1657351"/>
          </a:xfrm>
          <a:prstGeom prst="rect">
            <a:avLst/>
          </a:prstGeom>
          <a:noFill/>
        </p:spPr>
      </p:pic>
      <p:pic>
        <p:nvPicPr>
          <p:cNvPr id="59402" name="Picture 10" descr="C:\Users\xcm\AppData\Local\Temp\SNAGHTML175637a.PNG"/>
          <p:cNvPicPr>
            <a:picLocks noChangeAspect="1" noChangeArrowheads="1"/>
          </p:cNvPicPr>
          <p:nvPr/>
        </p:nvPicPr>
        <p:blipFill>
          <a:blip r:embed="rId6"/>
          <a:srcRect/>
          <a:stretch>
            <a:fillRect/>
          </a:stretch>
        </p:blipFill>
        <p:spPr bwMode="auto">
          <a:xfrm>
            <a:off x="466725" y="3354533"/>
            <a:ext cx="7429500" cy="1266826"/>
          </a:xfrm>
          <a:prstGeom prst="rect">
            <a:avLst/>
          </a:prstGeom>
          <a:noFill/>
        </p:spPr>
      </p:pic>
      <p:pic>
        <p:nvPicPr>
          <p:cNvPr id="59404" name="Picture 12" descr="C:\Users\xcm\AppData\Local\Temp\SNAGHTML1761fe6.PNG"/>
          <p:cNvPicPr>
            <a:picLocks noChangeAspect="1" noChangeArrowheads="1"/>
          </p:cNvPicPr>
          <p:nvPr/>
        </p:nvPicPr>
        <p:blipFill>
          <a:blip r:embed="rId7"/>
          <a:srcRect/>
          <a:stretch>
            <a:fillRect/>
          </a:stretch>
        </p:blipFill>
        <p:spPr bwMode="auto">
          <a:xfrm>
            <a:off x="5989190" y="4083196"/>
            <a:ext cx="3067050" cy="1076326"/>
          </a:xfrm>
          <a:prstGeom prst="rect">
            <a:avLst/>
          </a:prstGeom>
          <a:noFill/>
        </p:spPr>
      </p:pic>
      <p:cxnSp>
        <p:nvCxnSpPr>
          <p:cNvPr id="13" name="Elbow Connector 12"/>
          <p:cNvCxnSpPr>
            <a:stCxn id="14" idx="3"/>
            <a:endCxn id="15" idx="1"/>
          </p:cNvCxnSpPr>
          <p:nvPr/>
        </p:nvCxnSpPr>
        <p:spPr>
          <a:xfrm flipV="1">
            <a:off x="2443942" y="3246211"/>
            <a:ext cx="5414183" cy="1108944"/>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4" name="Rectangle 13"/>
          <p:cNvSpPr/>
          <p:nvPr/>
        </p:nvSpPr>
        <p:spPr>
          <a:xfrm>
            <a:off x="638871" y="4221804"/>
            <a:ext cx="1805071" cy="26670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7858125" y="2769157"/>
            <a:ext cx="1035212" cy="954107"/>
          </a:xfrm>
          <a:prstGeom prst="rect">
            <a:avLst/>
          </a:prstGeom>
        </p:spPr>
        <p:txBody>
          <a:bodyPr wrap="square">
            <a:spAutoFit/>
          </a:bodyPr>
          <a:lstStyle/>
          <a:p>
            <a:r>
              <a:rPr lang="en-US" sz="1400" dirty="0" smtClean="0"/>
              <a:t>Leave blank to generate serial IDs </a:t>
            </a:r>
            <a:endParaRPr lang="en-US" sz="1400" dirty="0"/>
          </a:p>
        </p:txBody>
      </p:sp>
      <p:sp>
        <p:nvSpPr>
          <p:cNvPr id="16" name="Rectangle 15"/>
          <p:cNvSpPr/>
          <p:nvPr/>
        </p:nvSpPr>
        <p:spPr>
          <a:xfrm>
            <a:off x="677782" y="2991167"/>
            <a:ext cx="1147399"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23</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59394" name="Picture 2" descr="C:\Users\xcm\AppData\Local\Temp\SNAGHTML171b783.PNG"/>
          <p:cNvPicPr>
            <a:picLocks noChangeAspect="1" noChangeArrowheads="1"/>
          </p:cNvPicPr>
          <p:nvPr/>
        </p:nvPicPr>
        <p:blipFill>
          <a:blip r:embed="rId3"/>
          <a:srcRect/>
          <a:stretch>
            <a:fillRect/>
          </a:stretch>
        </p:blipFill>
        <p:spPr bwMode="auto">
          <a:xfrm>
            <a:off x="457200" y="1316182"/>
            <a:ext cx="7400925" cy="2095501"/>
          </a:xfrm>
          <a:prstGeom prst="rect">
            <a:avLst/>
          </a:prstGeom>
          <a:noFill/>
        </p:spPr>
      </p:pic>
      <p:sp>
        <p:nvSpPr>
          <p:cNvPr id="15" name="Rectangle 14"/>
          <p:cNvSpPr/>
          <p:nvPr/>
        </p:nvSpPr>
        <p:spPr>
          <a:xfrm>
            <a:off x="7858125" y="2950132"/>
            <a:ext cx="1035212" cy="738664"/>
          </a:xfrm>
          <a:prstGeom prst="rect">
            <a:avLst/>
          </a:prstGeom>
        </p:spPr>
        <p:txBody>
          <a:bodyPr wrap="square">
            <a:spAutoFit/>
          </a:bodyPr>
          <a:lstStyle/>
          <a:p>
            <a:r>
              <a:rPr lang="en-US" sz="1400" dirty="0" smtClean="0"/>
              <a:t>Generate item  serial IDs </a:t>
            </a:r>
            <a:endParaRPr lang="en-US" sz="1400" dirty="0"/>
          </a:p>
        </p:txBody>
      </p:sp>
      <p:sp>
        <p:nvSpPr>
          <p:cNvPr id="16" name="Rectangle 15"/>
          <p:cNvSpPr/>
          <p:nvPr/>
        </p:nvSpPr>
        <p:spPr>
          <a:xfrm>
            <a:off x="677782" y="2991167"/>
            <a:ext cx="1147399"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3490" name="Picture 2" descr="C:\Users\xcm\AppData\Local\Temp\SNAGHTML1884947.PNG"/>
          <p:cNvPicPr>
            <a:picLocks noChangeAspect="1" noChangeArrowheads="1"/>
          </p:cNvPicPr>
          <p:nvPr/>
        </p:nvPicPr>
        <p:blipFill>
          <a:blip r:embed="rId4"/>
          <a:srcRect/>
          <a:stretch>
            <a:fillRect/>
          </a:stretch>
        </p:blipFill>
        <p:spPr bwMode="auto">
          <a:xfrm>
            <a:off x="457200" y="3335483"/>
            <a:ext cx="7467600" cy="2371726"/>
          </a:xfrm>
          <a:prstGeom prst="rect">
            <a:avLst/>
          </a:prstGeom>
          <a:noFill/>
        </p:spPr>
      </p:pic>
      <p:pic>
        <p:nvPicPr>
          <p:cNvPr id="59404" name="Picture 12" descr="C:\Users\xcm\AppData\Local\Temp\SNAGHTML1761fe6.PNG"/>
          <p:cNvPicPr>
            <a:picLocks noChangeAspect="1" noChangeArrowheads="1"/>
          </p:cNvPicPr>
          <p:nvPr/>
        </p:nvPicPr>
        <p:blipFill>
          <a:blip r:embed="rId5"/>
          <a:srcRect/>
          <a:stretch>
            <a:fillRect/>
          </a:stretch>
        </p:blipFill>
        <p:spPr bwMode="auto">
          <a:xfrm>
            <a:off x="1353246" y="5383929"/>
            <a:ext cx="3067050" cy="1076326"/>
          </a:xfrm>
          <a:prstGeom prst="rect">
            <a:avLst/>
          </a:prstGeom>
          <a:noFill/>
        </p:spPr>
      </p:pic>
      <p:sp>
        <p:nvSpPr>
          <p:cNvPr id="14" name="Rectangle 13"/>
          <p:cNvSpPr/>
          <p:nvPr/>
        </p:nvSpPr>
        <p:spPr>
          <a:xfrm>
            <a:off x="4420296" y="5107703"/>
            <a:ext cx="1805071" cy="26670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Elbow Connector 12"/>
          <p:cNvCxnSpPr>
            <a:stCxn id="14" idx="1"/>
            <a:endCxn id="15" idx="1"/>
          </p:cNvCxnSpPr>
          <p:nvPr/>
        </p:nvCxnSpPr>
        <p:spPr>
          <a:xfrm rot="10800000" flipH="1">
            <a:off x="4420295" y="3319464"/>
            <a:ext cx="3437829" cy="1921590"/>
          </a:xfrm>
          <a:prstGeom prst="bentConnector3">
            <a:avLst>
              <a:gd name="adj1" fmla="val -665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pic>
        <p:nvPicPr>
          <p:cNvPr id="19" name="Picture 8" descr="C:\Users\xcm\AppData\Local\Temp\SNAGHTML184a155.PNG"/>
          <p:cNvPicPr>
            <a:picLocks noChangeAspect="1" noChangeArrowheads="1"/>
          </p:cNvPicPr>
          <p:nvPr/>
        </p:nvPicPr>
        <p:blipFill>
          <a:blip r:embed="rId6"/>
          <a:srcRect/>
          <a:stretch>
            <a:fillRect/>
          </a:stretch>
        </p:blipFill>
        <p:spPr bwMode="auto">
          <a:xfrm>
            <a:off x="6467475" y="3935412"/>
            <a:ext cx="2495550" cy="2524126"/>
          </a:xfrm>
          <a:prstGeom prst="rect">
            <a:avLst/>
          </a:prstGeom>
          <a:noFill/>
        </p:spPr>
      </p:pic>
      <p:pic>
        <p:nvPicPr>
          <p:cNvPr id="63492" name="Picture 4" descr="C:\Users\xcm\AppData\Local\Temp\SNAGHTML1966704.PNG"/>
          <p:cNvPicPr>
            <a:picLocks noChangeAspect="1" noChangeArrowheads="1"/>
          </p:cNvPicPr>
          <p:nvPr/>
        </p:nvPicPr>
        <p:blipFill>
          <a:blip r:embed="rId7"/>
          <a:srcRect/>
          <a:stretch>
            <a:fillRect/>
          </a:stretch>
        </p:blipFill>
        <p:spPr bwMode="auto">
          <a:xfrm>
            <a:off x="4929967" y="1671637"/>
            <a:ext cx="1295400" cy="1066801"/>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65538" name="Picture 2" descr="C:\Users\xcm\AppData\Local\Temp\SNAGHTML194d946.PNG"/>
          <p:cNvPicPr>
            <a:picLocks noChangeAspect="1" noChangeArrowheads="1"/>
          </p:cNvPicPr>
          <p:nvPr/>
        </p:nvPicPr>
        <p:blipFill>
          <a:blip r:embed="rId3"/>
          <a:srcRect/>
          <a:stretch>
            <a:fillRect/>
          </a:stretch>
        </p:blipFill>
        <p:spPr bwMode="auto">
          <a:xfrm>
            <a:off x="419099" y="3376614"/>
            <a:ext cx="7439025" cy="2343151"/>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24</a:t>
            </a:fld>
            <a:endParaRPr lang="en-US" dirty="0"/>
          </a:p>
        </p:txBody>
      </p:sp>
      <p:sp>
        <p:nvSpPr>
          <p:cNvPr id="4" name="Title 3"/>
          <p:cNvSpPr>
            <a:spLocks noGrp="1"/>
          </p:cNvSpPr>
          <p:nvPr>
            <p:ph type="title"/>
          </p:nvPr>
        </p:nvSpPr>
        <p:spPr/>
        <p:txBody>
          <a:bodyPr/>
          <a:lstStyle/>
          <a:p>
            <a:r>
              <a:rPr lang="en-US" smtClean="0"/>
              <a:t>Pack Receipt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59394" name="Picture 2" descr="C:\Users\xcm\AppData\Local\Temp\SNAGHTML171b783.PNG"/>
          <p:cNvPicPr>
            <a:picLocks noChangeAspect="1" noChangeArrowheads="1"/>
          </p:cNvPicPr>
          <p:nvPr/>
        </p:nvPicPr>
        <p:blipFill>
          <a:blip r:embed="rId4"/>
          <a:srcRect/>
          <a:stretch>
            <a:fillRect/>
          </a:stretch>
        </p:blipFill>
        <p:spPr bwMode="auto">
          <a:xfrm>
            <a:off x="457200" y="1316182"/>
            <a:ext cx="7400925" cy="2095501"/>
          </a:xfrm>
          <a:prstGeom prst="rect">
            <a:avLst/>
          </a:prstGeom>
          <a:noFill/>
        </p:spPr>
      </p:pic>
      <p:sp>
        <p:nvSpPr>
          <p:cNvPr id="15" name="Rectangle 14"/>
          <p:cNvSpPr/>
          <p:nvPr/>
        </p:nvSpPr>
        <p:spPr>
          <a:xfrm>
            <a:off x="7858125" y="2950132"/>
            <a:ext cx="1035212" cy="738664"/>
          </a:xfrm>
          <a:prstGeom prst="rect">
            <a:avLst/>
          </a:prstGeom>
        </p:spPr>
        <p:txBody>
          <a:bodyPr wrap="square">
            <a:spAutoFit/>
          </a:bodyPr>
          <a:lstStyle/>
          <a:p>
            <a:r>
              <a:rPr lang="en-US" sz="1400" dirty="0" smtClean="0"/>
              <a:t>Generate item  serial IDs </a:t>
            </a:r>
            <a:endParaRPr lang="en-US" sz="1400" dirty="0"/>
          </a:p>
        </p:txBody>
      </p:sp>
      <p:sp>
        <p:nvSpPr>
          <p:cNvPr id="16" name="Rectangle 15"/>
          <p:cNvSpPr/>
          <p:nvPr/>
        </p:nvSpPr>
        <p:spPr>
          <a:xfrm>
            <a:off x="677782" y="2991167"/>
            <a:ext cx="1147399"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9404" name="Picture 12" descr="C:\Users\xcm\AppData\Local\Temp\SNAGHTML1761fe6.PNG"/>
          <p:cNvPicPr>
            <a:picLocks noChangeAspect="1" noChangeArrowheads="1"/>
          </p:cNvPicPr>
          <p:nvPr/>
        </p:nvPicPr>
        <p:blipFill>
          <a:blip r:embed="rId5"/>
          <a:srcRect/>
          <a:stretch>
            <a:fillRect/>
          </a:stretch>
        </p:blipFill>
        <p:spPr bwMode="auto">
          <a:xfrm>
            <a:off x="1353246" y="5383929"/>
            <a:ext cx="3067050" cy="1076326"/>
          </a:xfrm>
          <a:prstGeom prst="rect">
            <a:avLst/>
          </a:prstGeom>
          <a:noFill/>
        </p:spPr>
      </p:pic>
      <p:sp>
        <p:nvSpPr>
          <p:cNvPr id="14" name="Rectangle 13"/>
          <p:cNvSpPr/>
          <p:nvPr/>
        </p:nvSpPr>
        <p:spPr>
          <a:xfrm>
            <a:off x="4420296" y="5107703"/>
            <a:ext cx="1805071" cy="26670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Elbow Connector 12"/>
          <p:cNvCxnSpPr>
            <a:stCxn id="14" idx="1"/>
            <a:endCxn id="15" idx="1"/>
          </p:cNvCxnSpPr>
          <p:nvPr/>
        </p:nvCxnSpPr>
        <p:spPr>
          <a:xfrm rot="10800000" flipH="1">
            <a:off x="4420295" y="3319464"/>
            <a:ext cx="3437829" cy="1921590"/>
          </a:xfrm>
          <a:prstGeom prst="bentConnector3">
            <a:avLst>
              <a:gd name="adj1" fmla="val -665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pic>
        <p:nvPicPr>
          <p:cNvPr id="19" name="Picture 8" descr="C:\Users\xcm\AppData\Local\Temp\SNAGHTML184a155.PNG"/>
          <p:cNvPicPr>
            <a:picLocks noChangeAspect="1" noChangeArrowheads="1"/>
          </p:cNvPicPr>
          <p:nvPr/>
        </p:nvPicPr>
        <p:blipFill>
          <a:blip r:embed="rId6"/>
          <a:srcRect/>
          <a:stretch>
            <a:fillRect/>
          </a:stretch>
        </p:blipFill>
        <p:spPr bwMode="auto">
          <a:xfrm>
            <a:off x="6467475" y="3935412"/>
            <a:ext cx="2495550" cy="2524126"/>
          </a:xfrm>
          <a:prstGeom prst="rect">
            <a:avLst/>
          </a:prstGeom>
          <a:noFill/>
        </p:spPr>
      </p:pic>
      <p:sp>
        <p:nvSpPr>
          <p:cNvPr id="17" name="Rectangle 16"/>
          <p:cNvSpPr/>
          <p:nvPr/>
        </p:nvSpPr>
        <p:spPr>
          <a:xfrm>
            <a:off x="1052876" y="4133849"/>
            <a:ext cx="2880949"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5540" name="Picture 4" descr="C:\Users\xcm\AppData\Local\Temp\SNAGHTML1966704.PNG"/>
          <p:cNvPicPr>
            <a:picLocks noChangeAspect="1" noChangeArrowheads="1"/>
          </p:cNvPicPr>
          <p:nvPr/>
        </p:nvPicPr>
        <p:blipFill>
          <a:blip r:embed="rId7"/>
          <a:srcRect/>
          <a:stretch>
            <a:fillRect/>
          </a:stretch>
        </p:blipFill>
        <p:spPr bwMode="auto">
          <a:xfrm>
            <a:off x="5172075" y="1671637"/>
            <a:ext cx="1295400" cy="1066801"/>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67588" name="Picture 4" descr="C:\Users\xcm\AppData\Local\Temp\SNAGHTML1b1e068.PNG"/>
          <p:cNvPicPr>
            <a:picLocks noChangeAspect="1" noChangeArrowheads="1"/>
          </p:cNvPicPr>
          <p:nvPr/>
        </p:nvPicPr>
        <p:blipFill>
          <a:blip r:embed="rId3"/>
          <a:srcRect l="829"/>
          <a:stretch>
            <a:fillRect/>
          </a:stretch>
        </p:blipFill>
        <p:spPr bwMode="auto">
          <a:xfrm>
            <a:off x="468313" y="3430732"/>
            <a:ext cx="7405687" cy="1971676"/>
          </a:xfrm>
          <a:prstGeom prst="rect">
            <a:avLst/>
          </a:prstGeom>
          <a:noFill/>
        </p:spPr>
      </p:pic>
      <p:pic>
        <p:nvPicPr>
          <p:cNvPr id="67586" name="Picture 2" descr="C:\Users\xcm\AppData\Local\Temp\SNAGHTML1b10ec7.PNG"/>
          <p:cNvPicPr>
            <a:picLocks noChangeAspect="1" noChangeArrowheads="1"/>
          </p:cNvPicPr>
          <p:nvPr/>
        </p:nvPicPr>
        <p:blipFill>
          <a:blip r:embed="rId4"/>
          <a:srcRect/>
          <a:stretch>
            <a:fillRect/>
          </a:stretch>
        </p:blipFill>
        <p:spPr bwMode="auto">
          <a:xfrm>
            <a:off x="419099" y="1316182"/>
            <a:ext cx="7410450" cy="2152650"/>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25</a:t>
            </a:fld>
            <a:endParaRPr lang="en-US" dirty="0"/>
          </a:p>
        </p:txBody>
      </p:sp>
      <p:sp>
        <p:nvSpPr>
          <p:cNvPr id="4" name="Title 3"/>
          <p:cNvSpPr>
            <a:spLocks noGrp="1"/>
          </p:cNvSpPr>
          <p:nvPr>
            <p:ph type="title"/>
          </p:nvPr>
        </p:nvSpPr>
        <p:spPr/>
        <p:txBody>
          <a:bodyPr/>
          <a:lstStyle/>
          <a:p>
            <a:r>
              <a:rPr lang="en-US" smtClean="0"/>
              <a:t>Pack Receipt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sp>
        <p:nvSpPr>
          <p:cNvPr id="15" name="Rectangle 14"/>
          <p:cNvSpPr/>
          <p:nvPr/>
        </p:nvSpPr>
        <p:spPr>
          <a:xfrm>
            <a:off x="7858125" y="3007282"/>
            <a:ext cx="1035212" cy="738664"/>
          </a:xfrm>
          <a:prstGeom prst="rect">
            <a:avLst/>
          </a:prstGeom>
        </p:spPr>
        <p:txBody>
          <a:bodyPr wrap="square">
            <a:spAutoFit/>
          </a:bodyPr>
          <a:lstStyle/>
          <a:p>
            <a:r>
              <a:rPr lang="en-US" sz="1400" smtClean="0"/>
              <a:t>Generate item  Serial ID </a:t>
            </a:r>
            <a:endParaRPr lang="en-US" sz="1400"/>
          </a:p>
        </p:txBody>
      </p:sp>
      <p:sp>
        <p:nvSpPr>
          <p:cNvPr id="16" name="Rectangle 15"/>
          <p:cNvSpPr/>
          <p:nvPr/>
        </p:nvSpPr>
        <p:spPr>
          <a:xfrm>
            <a:off x="614282" y="2991167"/>
            <a:ext cx="1147399"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595232" y="4775200"/>
            <a:ext cx="1147400" cy="26670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Elbow Connector 12"/>
          <p:cNvCxnSpPr>
            <a:stCxn id="14" idx="1"/>
            <a:endCxn id="15" idx="1"/>
          </p:cNvCxnSpPr>
          <p:nvPr/>
        </p:nvCxnSpPr>
        <p:spPr>
          <a:xfrm rot="10800000" flipH="1">
            <a:off x="595231" y="3376615"/>
            <a:ext cx="7262893" cy="1531937"/>
          </a:xfrm>
          <a:prstGeom prst="bentConnector3">
            <a:avLst>
              <a:gd name="adj1" fmla="val -3148"/>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pic>
        <p:nvPicPr>
          <p:cNvPr id="19" name="Picture 8" descr="C:\Users\xcm\AppData\Local\Temp\SNAGHTML184a155.PNG"/>
          <p:cNvPicPr>
            <a:picLocks noChangeAspect="1" noChangeArrowheads="1"/>
          </p:cNvPicPr>
          <p:nvPr/>
        </p:nvPicPr>
        <p:blipFill>
          <a:blip r:embed="rId5"/>
          <a:srcRect/>
          <a:stretch>
            <a:fillRect/>
          </a:stretch>
        </p:blipFill>
        <p:spPr bwMode="auto">
          <a:xfrm>
            <a:off x="6467475" y="3935412"/>
            <a:ext cx="2495550" cy="2524126"/>
          </a:xfrm>
          <a:prstGeom prst="rect">
            <a:avLst/>
          </a:prstGeom>
          <a:noFill/>
        </p:spPr>
      </p:pic>
      <p:pic>
        <p:nvPicPr>
          <p:cNvPr id="65540" name="Picture 4" descr="C:\Users\xcm\AppData\Local\Temp\SNAGHTML1966704.PNG"/>
          <p:cNvPicPr>
            <a:picLocks noChangeAspect="1" noChangeArrowheads="1"/>
          </p:cNvPicPr>
          <p:nvPr/>
        </p:nvPicPr>
        <p:blipFill>
          <a:blip r:embed="rId6"/>
          <a:srcRect/>
          <a:stretch>
            <a:fillRect/>
          </a:stretch>
        </p:blipFill>
        <p:spPr bwMode="auto">
          <a:xfrm>
            <a:off x="5172075" y="1671637"/>
            <a:ext cx="1295400" cy="1066801"/>
          </a:xfrm>
          <a:prstGeom prst="rect">
            <a:avLst/>
          </a:prstGeom>
          <a:noFill/>
        </p:spPr>
      </p:pic>
      <p:pic>
        <p:nvPicPr>
          <p:cNvPr id="67590" name="Picture 6" descr="C:\Users\xcm\AppData\Local\Temp\SNAGHTML1b5399e.PNG"/>
          <p:cNvPicPr>
            <a:picLocks noChangeAspect="1" noChangeArrowheads="1"/>
          </p:cNvPicPr>
          <p:nvPr/>
        </p:nvPicPr>
        <p:blipFill>
          <a:blip r:embed="rId7"/>
          <a:srcRect/>
          <a:stretch>
            <a:fillRect/>
          </a:stretch>
        </p:blipFill>
        <p:spPr bwMode="auto">
          <a:xfrm>
            <a:off x="3017918" y="3440257"/>
            <a:ext cx="1304925" cy="1066801"/>
          </a:xfrm>
          <a:prstGeom prst="rect">
            <a:avLst/>
          </a:prstGeom>
          <a:noFill/>
        </p:spPr>
      </p:pic>
      <p:pic>
        <p:nvPicPr>
          <p:cNvPr id="67594" name="Picture 10" descr="C:\Users\xcm\AppData\Local\Temp\SNAGHTML1b8bade.PNG"/>
          <p:cNvPicPr>
            <a:picLocks noChangeAspect="1" noChangeArrowheads="1"/>
          </p:cNvPicPr>
          <p:nvPr/>
        </p:nvPicPr>
        <p:blipFill>
          <a:blip r:embed="rId8"/>
          <a:srcRect/>
          <a:stretch>
            <a:fillRect/>
          </a:stretch>
        </p:blipFill>
        <p:spPr bwMode="auto">
          <a:xfrm>
            <a:off x="466725" y="5537199"/>
            <a:ext cx="6057900" cy="657226"/>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26</a:t>
            </a:fld>
            <a:endParaRPr lang="en-US" dirty="0"/>
          </a:p>
        </p:txBody>
      </p:sp>
      <p:sp>
        <p:nvSpPr>
          <p:cNvPr id="4" name="Title 3"/>
          <p:cNvSpPr>
            <a:spLocks noGrp="1"/>
          </p:cNvSpPr>
          <p:nvPr>
            <p:ph type="title"/>
          </p:nvPr>
        </p:nvSpPr>
        <p:spPr/>
        <p:txBody>
          <a:bodyPr/>
          <a:lstStyle/>
          <a:p>
            <a:r>
              <a:rPr lang="en-US" smtClean="0"/>
              <a:t>Pack Receipt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sp>
        <p:nvSpPr>
          <p:cNvPr id="17" name="Content Placeholder 2"/>
          <p:cNvSpPr>
            <a:spLocks noGrp="1"/>
          </p:cNvSpPr>
          <p:nvPr>
            <p:ph idx="1"/>
          </p:nvPr>
        </p:nvSpPr>
        <p:spPr>
          <a:xfrm>
            <a:off x="457200" y="1316182"/>
            <a:ext cx="8229600" cy="4999951"/>
          </a:xfrm>
        </p:spPr>
        <p:txBody>
          <a:bodyPr>
            <a:normAutofit/>
          </a:bodyPr>
          <a:lstStyle/>
          <a:p>
            <a:endParaRPr lang="en-US"/>
          </a:p>
        </p:txBody>
      </p:sp>
      <p:pic>
        <p:nvPicPr>
          <p:cNvPr id="69634" name="Picture 2" descr="C:\Users\xcm\AppData\Local\Temp\SNAGHTML1bc1147.PNG"/>
          <p:cNvPicPr>
            <a:picLocks noChangeAspect="1" noChangeArrowheads="1"/>
          </p:cNvPicPr>
          <p:nvPr/>
        </p:nvPicPr>
        <p:blipFill>
          <a:blip r:embed="rId3"/>
          <a:srcRect/>
          <a:stretch>
            <a:fillRect/>
          </a:stretch>
        </p:blipFill>
        <p:spPr bwMode="auto">
          <a:xfrm>
            <a:off x="457200" y="1316182"/>
            <a:ext cx="7410450" cy="2152650"/>
          </a:xfrm>
          <a:prstGeom prst="rect">
            <a:avLst/>
          </a:prstGeom>
          <a:noFill/>
        </p:spPr>
      </p:pic>
      <p:pic>
        <p:nvPicPr>
          <p:cNvPr id="69636" name="Picture 4" descr="C:\Users\xcm\AppData\Local\Temp\SNAGHTML1bc3ebd.PNG"/>
          <p:cNvPicPr>
            <a:picLocks noChangeAspect="1" noChangeArrowheads="1"/>
          </p:cNvPicPr>
          <p:nvPr/>
        </p:nvPicPr>
        <p:blipFill>
          <a:blip r:embed="rId4"/>
          <a:srcRect/>
          <a:stretch>
            <a:fillRect/>
          </a:stretch>
        </p:blipFill>
        <p:spPr bwMode="auto">
          <a:xfrm>
            <a:off x="2146300" y="3468832"/>
            <a:ext cx="3133725" cy="108585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p:cNvSpPr>
            <a:spLocks noGrp="1"/>
          </p:cNvSpPr>
          <p:nvPr>
            <p:ph idx="1"/>
          </p:nvPr>
        </p:nvSpPr>
        <p:spPr>
          <a:xfrm>
            <a:off x="457200" y="1316182"/>
            <a:ext cx="8229600" cy="4999951"/>
          </a:xfrm>
        </p:spPr>
        <p:txBody>
          <a:bodyPr>
            <a:normAutofit/>
          </a:bodyPr>
          <a:lstStyle/>
          <a:p>
            <a:endParaRPr lang="en-US"/>
          </a:p>
        </p:txBody>
      </p:sp>
      <p:pic>
        <p:nvPicPr>
          <p:cNvPr id="71694" name="Picture 14" descr="C:\Users\xcm\AppData\Local\Temp\SNAGHTML1e66003.PNG"/>
          <p:cNvPicPr>
            <a:picLocks noChangeAspect="1" noChangeArrowheads="1"/>
          </p:cNvPicPr>
          <p:nvPr/>
        </p:nvPicPr>
        <p:blipFill>
          <a:blip r:embed="rId3"/>
          <a:srcRect/>
          <a:stretch>
            <a:fillRect/>
          </a:stretch>
        </p:blipFill>
        <p:spPr bwMode="auto">
          <a:xfrm>
            <a:off x="1276350" y="3763095"/>
            <a:ext cx="7410450" cy="2771776"/>
          </a:xfrm>
          <a:prstGeom prst="rect">
            <a:avLst/>
          </a:prstGeom>
          <a:noFill/>
        </p:spPr>
      </p:pic>
      <p:pic>
        <p:nvPicPr>
          <p:cNvPr id="71692" name="Picture 12" descr="C:\Users\xcm\AppData\Local\Temp\SNAGHTML1e4dd1e.PNG"/>
          <p:cNvPicPr>
            <a:picLocks noChangeAspect="1" noChangeArrowheads="1"/>
          </p:cNvPicPr>
          <p:nvPr/>
        </p:nvPicPr>
        <p:blipFill>
          <a:blip r:embed="rId4"/>
          <a:srcRect/>
          <a:stretch>
            <a:fillRect/>
          </a:stretch>
        </p:blipFill>
        <p:spPr bwMode="auto">
          <a:xfrm>
            <a:off x="726910" y="2297112"/>
            <a:ext cx="7677150" cy="1685926"/>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27</a:t>
            </a:fld>
            <a:endParaRPr lang="en-US" dirty="0"/>
          </a:p>
        </p:txBody>
      </p:sp>
      <p:sp>
        <p:nvSpPr>
          <p:cNvPr id="4" name="Title 3"/>
          <p:cNvSpPr>
            <a:spLocks noGrp="1"/>
          </p:cNvSpPr>
          <p:nvPr>
            <p:ph type="title"/>
          </p:nvPr>
        </p:nvSpPr>
        <p:spPr/>
        <p:txBody>
          <a:bodyPr/>
          <a:lstStyle/>
          <a:p>
            <a:r>
              <a:rPr lang="en-US" smtClean="0"/>
              <a:t>Pack Receipt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71690" name="Picture 10" descr="C:\Users\xcm\AppData\Local\Temp\SNAGHTML1cd3645.PNG"/>
          <p:cNvPicPr>
            <a:picLocks noChangeAspect="1" noChangeArrowheads="1"/>
          </p:cNvPicPr>
          <p:nvPr/>
        </p:nvPicPr>
        <p:blipFill>
          <a:blip r:embed="rId5"/>
          <a:srcRect/>
          <a:stretch>
            <a:fillRect/>
          </a:stretch>
        </p:blipFill>
        <p:spPr bwMode="auto">
          <a:xfrm>
            <a:off x="457200" y="1316182"/>
            <a:ext cx="7639050" cy="1114425"/>
          </a:xfrm>
          <a:prstGeom prst="rect">
            <a:avLst/>
          </a:prstGeom>
          <a:noFill/>
        </p:spPr>
      </p:pic>
      <p:sp>
        <p:nvSpPr>
          <p:cNvPr id="13" name="Rectangle 12"/>
          <p:cNvSpPr/>
          <p:nvPr/>
        </p:nvSpPr>
        <p:spPr>
          <a:xfrm>
            <a:off x="5857876" y="3563069"/>
            <a:ext cx="1638464" cy="20002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866901" y="4348164"/>
            <a:ext cx="1638464" cy="20002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p:cNvSpPr>
            <a:spLocks noGrp="1"/>
          </p:cNvSpPr>
          <p:nvPr>
            <p:ph idx="1"/>
          </p:nvPr>
        </p:nvSpPr>
        <p:spPr>
          <a:xfrm>
            <a:off x="457200" y="1316182"/>
            <a:ext cx="8229600" cy="4999951"/>
          </a:xfrm>
        </p:spPr>
        <p:txBody>
          <a:bodyPr>
            <a:normAutofit/>
          </a:bodyPr>
          <a:lstStyle/>
          <a:p>
            <a:endParaRPr lang="en-US"/>
          </a:p>
        </p:txBody>
      </p:sp>
      <p:sp>
        <p:nvSpPr>
          <p:cNvPr id="2" name="Slide Number Placeholder 1"/>
          <p:cNvSpPr>
            <a:spLocks noGrp="1"/>
          </p:cNvSpPr>
          <p:nvPr>
            <p:ph type="sldNum" sz="quarter" idx="12"/>
          </p:nvPr>
        </p:nvSpPr>
        <p:spPr/>
        <p:txBody>
          <a:bodyPr/>
          <a:lstStyle/>
          <a:p>
            <a:fld id="{D295FD85-0E9A-9A4B-AEA4-CF6493BFD0E6}" type="slidenum">
              <a:rPr lang="en-US" smtClean="0"/>
              <a:pPr/>
              <a:t>28</a:t>
            </a:fld>
            <a:endParaRPr lang="en-US" dirty="0"/>
          </a:p>
        </p:txBody>
      </p:sp>
      <p:sp>
        <p:nvSpPr>
          <p:cNvPr id="4" name="Title 3"/>
          <p:cNvSpPr>
            <a:spLocks noGrp="1"/>
          </p:cNvSpPr>
          <p:nvPr>
            <p:ph type="title"/>
          </p:nvPr>
        </p:nvSpPr>
        <p:spPr/>
        <p:txBody>
          <a:bodyPr/>
          <a:lstStyle/>
          <a:p>
            <a:r>
              <a:rPr lang="en-US" smtClean="0"/>
              <a:t>Pack Receipt by Production Line</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2052" name="Picture 4" descr="C:\Users\xcm\AppData\Local\Temp\SNAGHTML999f9b.PNG"/>
          <p:cNvPicPr>
            <a:picLocks noChangeAspect="1" noChangeArrowheads="1"/>
          </p:cNvPicPr>
          <p:nvPr/>
        </p:nvPicPr>
        <p:blipFill>
          <a:blip r:embed="rId3"/>
          <a:srcRect/>
          <a:stretch>
            <a:fillRect/>
          </a:stretch>
        </p:blipFill>
        <p:spPr bwMode="auto">
          <a:xfrm>
            <a:off x="457200" y="1316182"/>
            <a:ext cx="8061429" cy="4795238"/>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29</a:t>
            </a:fld>
            <a:endParaRPr lang="en-US" dirty="0"/>
          </a:p>
        </p:txBody>
      </p:sp>
      <p:sp>
        <p:nvSpPr>
          <p:cNvPr id="3" name="Content Placeholder 2"/>
          <p:cNvSpPr>
            <a:spLocks noGrp="1"/>
          </p:cNvSpPr>
          <p:nvPr>
            <p:ph idx="1"/>
          </p:nvPr>
        </p:nvSpPr>
        <p:spPr/>
        <p:txBody>
          <a:bodyPr>
            <a:normAutofit fontScale="92500"/>
          </a:bodyPr>
          <a:lstStyle/>
          <a:p>
            <a:r>
              <a:rPr lang="en-US" dirty="0" smtClean="0"/>
              <a:t>Reverse of Pack Receipt by Production Line</a:t>
            </a:r>
          </a:p>
          <a:p>
            <a:pPr>
              <a:spcBef>
                <a:spcPts val="1200"/>
              </a:spcBef>
            </a:pPr>
            <a:r>
              <a:rPr lang="en-US" dirty="0" smtClean="0"/>
              <a:t>Return unit packs, assembly packs, or item serial IDs in the output queue at the last operation</a:t>
            </a:r>
          </a:p>
          <a:p>
            <a:pPr>
              <a:spcBef>
                <a:spcPts val="1200"/>
              </a:spcBef>
            </a:pPr>
            <a:r>
              <a:rPr lang="en-US" dirty="0" smtClean="0"/>
              <a:t>Return packs fully or partially</a:t>
            </a:r>
          </a:p>
          <a:p>
            <a:pPr>
              <a:spcBef>
                <a:spcPts val="1200"/>
              </a:spcBef>
            </a:pPr>
            <a:r>
              <a:rPr lang="en-US" dirty="0" smtClean="0"/>
              <a:t>Return serialized items </a:t>
            </a:r>
            <a:r>
              <a:rPr lang="en-US" dirty="0" smtClean="0"/>
              <a:t>received </a:t>
            </a:r>
            <a:r>
              <a:rPr lang="en-US" dirty="0" smtClean="0"/>
              <a:t>by </a:t>
            </a:r>
            <a:r>
              <a:rPr lang="en-US" dirty="0" smtClean="0"/>
              <a:t>prod </a:t>
            </a:r>
            <a:r>
              <a:rPr lang="en-US" dirty="0" smtClean="0"/>
              <a:t>line</a:t>
            </a:r>
          </a:p>
          <a:p>
            <a:pPr>
              <a:spcBef>
                <a:spcPts val="1200"/>
              </a:spcBef>
            </a:pPr>
            <a:r>
              <a:rPr lang="en-US" dirty="0" smtClean="0"/>
              <a:t>Cannot </a:t>
            </a:r>
            <a:r>
              <a:rPr lang="en-US" dirty="0" smtClean="0"/>
              <a:t>return components associated with the last operation</a:t>
            </a:r>
          </a:p>
          <a:p>
            <a:pPr>
              <a:spcBef>
                <a:spcPts val="1200"/>
              </a:spcBef>
            </a:pPr>
            <a:r>
              <a:rPr lang="en-US" dirty="0" smtClean="0"/>
              <a:t>Change </a:t>
            </a:r>
            <a:r>
              <a:rPr lang="en-US" dirty="0" smtClean="0"/>
              <a:t>item </a:t>
            </a:r>
            <a:r>
              <a:rPr lang="en-US" dirty="0" smtClean="0"/>
              <a:t>serial stage from </a:t>
            </a:r>
            <a:r>
              <a:rPr lang="en-US" dirty="0" smtClean="0"/>
              <a:t>Active </a:t>
            </a:r>
            <a:r>
              <a:rPr lang="en-US" dirty="0" smtClean="0"/>
              <a:t>to </a:t>
            </a:r>
            <a:r>
              <a:rPr lang="en-US" dirty="0" smtClean="0"/>
              <a:t>New</a:t>
            </a:r>
            <a:endParaRPr lang="en-US" dirty="0" smtClean="0"/>
          </a:p>
          <a:p>
            <a:pPr>
              <a:spcBef>
                <a:spcPts val="1200"/>
              </a:spcBef>
            </a:pPr>
            <a:r>
              <a:rPr lang="en-US" dirty="0" smtClean="0"/>
              <a:t>Change </a:t>
            </a:r>
            <a:r>
              <a:rPr lang="en-US" dirty="0" smtClean="0"/>
              <a:t>pack </a:t>
            </a:r>
            <a:r>
              <a:rPr lang="en-US" dirty="0" smtClean="0"/>
              <a:t>stage from </a:t>
            </a:r>
            <a:r>
              <a:rPr lang="en-US" dirty="0" smtClean="0"/>
              <a:t>Active </a:t>
            </a:r>
            <a:r>
              <a:rPr lang="en-US" dirty="0" smtClean="0"/>
              <a:t>to </a:t>
            </a:r>
            <a:r>
              <a:rPr lang="en-US" dirty="0" err="1" smtClean="0"/>
              <a:t>Decommed</a:t>
            </a:r>
            <a:endParaRPr lang="en-US" dirty="0" smtClean="0"/>
          </a:p>
          <a:p>
            <a:endParaRPr lang="en-US" dirty="0"/>
          </a:p>
        </p:txBody>
      </p:sp>
      <p:sp>
        <p:nvSpPr>
          <p:cNvPr id="4" name="Title 3"/>
          <p:cNvSpPr>
            <a:spLocks noGrp="1"/>
          </p:cNvSpPr>
          <p:nvPr>
            <p:ph type="title"/>
          </p:nvPr>
        </p:nvSpPr>
        <p:spPr/>
        <p:txBody>
          <a:bodyPr/>
          <a:lstStyle/>
          <a:p>
            <a:r>
              <a:rPr lang="en-US" dirty="0" smtClean="0"/>
              <a:t>Rep Receipt Correction by Pack</a:t>
            </a:r>
            <a:endParaRPr lang="en-US" dirty="0"/>
          </a:p>
        </p:txBody>
      </p:sp>
      <p:sp>
        <p:nvSpPr>
          <p:cNvPr id="5" name="Text Placeholder 4"/>
          <p:cNvSpPr>
            <a:spLocks noGrp="1"/>
          </p:cNvSpPr>
          <p:nvPr>
            <p:ph type="body" sz="quarter" idx="11"/>
          </p:nvPr>
        </p:nvSpPr>
        <p:spPr/>
        <p:txBody>
          <a:bodyPr/>
          <a:lstStyle/>
          <a:p>
            <a:r>
              <a:rPr lang="en-US" smtClean="0"/>
              <a:t>Repetitive Production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Repetitive Production Process Map</a:t>
            </a:r>
          </a:p>
          <a:p>
            <a:r>
              <a:rPr lang="en-US" dirty="0" smtClean="0"/>
              <a:t>Repetitive Production Process Flow</a:t>
            </a:r>
          </a:p>
          <a:p>
            <a:r>
              <a:rPr lang="en-US" dirty="0" smtClean="0"/>
              <a:t>Serialization Production Process Example</a:t>
            </a:r>
          </a:p>
          <a:p>
            <a:r>
              <a:rPr lang="en-US" dirty="0" smtClean="0"/>
              <a:t>Production Process</a:t>
            </a:r>
          </a:p>
          <a:p>
            <a:r>
              <a:rPr lang="en-US" dirty="0" smtClean="0"/>
              <a:t>Rep </a:t>
            </a:r>
            <a:r>
              <a:rPr lang="en-US" dirty="0" err="1" smtClean="0"/>
              <a:t>Picklist</a:t>
            </a:r>
            <a:r>
              <a:rPr lang="en-US" dirty="0" smtClean="0"/>
              <a:t> Transfer by Pack</a:t>
            </a:r>
          </a:p>
          <a:p>
            <a:r>
              <a:rPr lang="en-US" dirty="0" smtClean="0"/>
              <a:t>Pack Create by Production Line</a:t>
            </a:r>
          </a:p>
          <a:p>
            <a:r>
              <a:rPr lang="en-US" dirty="0" smtClean="0"/>
              <a:t>Pack Receipt by Production Line</a:t>
            </a:r>
          </a:p>
          <a:p>
            <a:r>
              <a:rPr lang="en-US" dirty="0" smtClean="0"/>
              <a:t>Rep Receipt Correction by Pack</a:t>
            </a:r>
          </a:p>
          <a:p>
            <a:r>
              <a:rPr lang="en-US" dirty="0" err="1" smtClean="0"/>
              <a:t>Backflush</a:t>
            </a:r>
            <a:r>
              <a:rPr lang="en-US" dirty="0" smtClean="0"/>
              <a:t> Transaction</a:t>
            </a:r>
          </a:p>
          <a:p>
            <a:endParaRPr lang="en-US" dirty="0" smtClean="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Repetitive Production</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30</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Rep Receipt Correction by Pack</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6146" name="Picture 2" descr="C:\Users\xcm\AppData\Local\Temp\SNAGHTML170302b.PNG"/>
          <p:cNvPicPr>
            <a:picLocks noChangeAspect="1" noChangeArrowheads="1"/>
          </p:cNvPicPr>
          <p:nvPr/>
        </p:nvPicPr>
        <p:blipFill>
          <a:blip r:embed="rId3"/>
          <a:srcRect/>
          <a:stretch>
            <a:fillRect/>
          </a:stretch>
        </p:blipFill>
        <p:spPr bwMode="auto">
          <a:xfrm>
            <a:off x="457200" y="1316182"/>
            <a:ext cx="7191375" cy="4048125"/>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Rep Receipt Correction by Pack</a:t>
            </a:r>
            <a:endParaRPr lang="en-US"/>
          </a:p>
        </p:txBody>
      </p:sp>
      <p:sp>
        <p:nvSpPr>
          <p:cNvPr id="5" name="Text Placeholder 4"/>
          <p:cNvSpPr>
            <a:spLocks noGrp="1"/>
          </p:cNvSpPr>
          <p:nvPr>
            <p:ph type="body" sz="quarter" idx="11"/>
          </p:nvPr>
        </p:nvSpPr>
        <p:spPr/>
        <p:txBody>
          <a:bodyPr/>
          <a:lstStyle/>
          <a:p>
            <a:r>
              <a:rPr lang="en-US" smtClean="0"/>
              <a:t>Repetitive Production</a:t>
            </a:r>
          </a:p>
        </p:txBody>
      </p:sp>
      <p:pic>
        <p:nvPicPr>
          <p:cNvPr id="5122" name="Picture 2" descr="C:\Users\xcm\AppData\Local\Temp\SNAGHTML1741710.PNG"/>
          <p:cNvPicPr>
            <a:picLocks noChangeAspect="1" noChangeArrowheads="1"/>
          </p:cNvPicPr>
          <p:nvPr/>
        </p:nvPicPr>
        <p:blipFill>
          <a:blip r:embed="rId3"/>
          <a:srcRect/>
          <a:stretch>
            <a:fillRect/>
          </a:stretch>
        </p:blipFill>
        <p:spPr bwMode="auto">
          <a:xfrm>
            <a:off x="457200" y="1316182"/>
            <a:ext cx="8322858" cy="2888572"/>
          </a:xfrm>
          <a:prstGeom prst="rect">
            <a:avLst/>
          </a:prstGeom>
          <a:noFill/>
        </p:spPr>
      </p:pic>
      <p:pic>
        <p:nvPicPr>
          <p:cNvPr id="5124" name="Picture 4" descr="C:\Users\xcm\AppData\Local\Temp\SNAGHTML17547ff.PNG"/>
          <p:cNvPicPr>
            <a:picLocks noChangeAspect="1" noChangeArrowheads="1"/>
          </p:cNvPicPr>
          <p:nvPr/>
        </p:nvPicPr>
        <p:blipFill>
          <a:blip r:embed="rId4"/>
          <a:srcRect/>
          <a:stretch>
            <a:fillRect/>
          </a:stretch>
        </p:blipFill>
        <p:spPr bwMode="auto">
          <a:xfrm>
            <a:off x="457200" y="4204754"/>
            <a:ext cx="8348572" cy="1920000"/>
          </a:xfrm>
          <a:prstGeom prst="rect">
            <a:avLst/>
          </a:prstGeom>
          <a:noFill/>
        </p:spPr>
      </p:pic>
      <p:sp>
        <p:nvSpPr>
          <p:cNvPr id="8" name="Flowchart: Process 7"/>
          <p:cNvSpPr/>
          <p:nvPr/>
        </p:nvSpPr>
        <p:spPr>
          <a:xfrm>
            <a:off x="6912360" y="2091754"/>
            <a:ext cx="669681"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lowchart: Process 8"/>
          <p:cNvSpPr/>
          <p:nvPr/>
        </p:nvSpPr>
        <p:spPr>
          <a:xfrm>
            <a:off x="6906014" y="4184979"/>
            <a:ext cx="669681"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8"/>
          <p:cNvCxnSpPr>
            <a:stCxn id="8" idx="3"/>
            <a:endCxn id="9" idx="3"/>
          </p:cNvCxnSpPr>
          <p:nvPr/>
        </p:nvCxnSpPr>
        <p:spPr>
          <a:xfrm flipH="1">
            <a:off x="7575695" y="2292227"/>
            <a:ext cx="6346" cy="2093225"/>
          </a:xfrm>
          <a:prstGeom prst="bentConnector3">
            <a:avLst>
              <a:gd name="adj1" fmla="val -3602269"/>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8" descr="C:\Users\xcm\AppData\Local\Temp\SNAGHTML18b5d53.PNG"/>
          <p:cNvPicPr>
            <a:picLocks noChangeAspect="1" noChangeArrowheads="1"/>
          </p:cNvPicPr>
          <p:nvPr/>
        </p:nvPicPr>
        <p:blipFill>
          <a:blip r:embed="rId3"/>
          <a:srcRect/>
          <a:stretch>
            <a:fillRect/>
          </a:stretch>
        </p:blipFill>
        <p:spPr bwMode="auto">
          <a:xfrm>
            <a:off x="457200" y="1316182"/>
            <a:ext cx="8524875" cy="4486276"/>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32</a:t>
            </a:fld>
            <a:endParaRPr lang="en-US" dirty="0"/>
          </a:p>
        </p:txBody>
      </p:sp>
      <p:sp>
        <p:nvSpPr>
          <p:cNvPr id="4" name="Title 3"/>
          <p:cNvSpPr>
            <a:spLocks noGrp="1"/>
          </p:cNvSpPr>
          <p:nvPr>
            <p:ph type="title"/>
          </p:nvPr>
        </p:nvSpPr>
        <p:spPr/>
        <p:txBody>
          <a:bodyPr/>
          <a:lstStyle/>
          <a:p>
            <a:r>
              <a:rPr lang="en-US" smtClean="0"/>
              <a:t>Rep Receipt Correction by Pack</a:t>
            </a:r>
            <a:endParaRPr lang="en-US"/>
          </a:p>
        </p:txBody>
      </p:sp>
      <p:sp>
        <p:nvSpPr>
          <p:cNvPr id="5" name="Text Placeholder 4"/>
          <p:cNvSpPr>
            <a:spLocks noGrp="1"/>
          </p:cNvSpPr>
          <p:nvPr>
            <p:ph type="body" sz="quarter" idx="11"/>
          </p:nvPr>
        </p:nvSpPr>
        <p:spPr/>
        <p:txBody>
          <a:bodyPr/>
          <a:lstStyle/>
          <a:p>
            <a:r>
              <a:rPr lang="en-US" smtClean="0"/>
              <a:t>Repetitive Production</a:t>
            </a:r>
          </a:p>
        </p:txBody>
      </p:sp>
      <p:sp>
        <p:nvSpPr>
          <p:cNvPr id="9" name="Rectangle 8"/>
          <p:cNvSpPr/>
          <p:nvPr/>
        </p:nvSpPr>
        <p:spPr>
          <a:xfrm>
            <a:off x="3417174" y="2639978"/>
            <a:ext cx="1234201" cy="166687"/>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652850" y="5441950"/>
            <a:ext cx="564883" cy="16287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1592698" y="4176713"/>
            <a:ext cx="548049" cy="166687"/>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6395857" y="4176713"/>
            <a:ext cx="564883" cy="16287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33</a:t>
            </a:fld>
            <a:endParaRPr lang="en-US" dirty="0"/>
          </a:p>
        </p:txBody>
      </p:sp>
      <p:sp>
        <p:nvSpPr>
          <p:cNvPr id="3" name="Content Placeholder 2"/>
          <p:cNvSpPr>
            <a:spLocks noGrp="1"/>
          </p:cNvSpPr>
          <p:nvPr>
            <p:ph idx="1"/>
          </p:nvPr>
        </p:nvSpPr>
        <p:spPr/>
        <p:txBody>
          <a:bodyPr/>
          <a:lstStyle/>
          <a:p>
            <a:r>
              <a:rPr lang="en-US" dirty="0" smtClean="0"/>
              <a:t>Reverse of component backflush done in Pack Receipt by Production Line.</a:t>
            </a:r>
          </a:p>
          <a:p>
            <a:r>
              <a:rPr lang="en-US" dirty="0" smtClean="0"/>
              <a:t>Return </a:t>
            </a:r>
            <a:r>
              <a:rPr lang="en-US" dirty="0" smtClean="0"/>
              <a:t>item </a:t>
            </a:r>
            <a:r>
              <a:rPr lang="en-US" dirty="0" smtClean="0"/>
              <a:t>s</a:t>
            </a:r>
            <a:r>
              <a:rPr lang="en-US" dirty="0" smtClean="0"/>
              <a:t>erial </a:t>
            </a:r>
            <a:r>
              <a:rPr lang="en-US" dirty="0" smtClean="0"/>
              <a:t>ID. </a:t>
            </a:r>
            <a:endParaRPr lang="en-US" dirty="0" smtClean="0"/>
          </a:p>
          <a:p>
            <a:pPr lvl="1"/>
            <a:r>
              <a:rPr lang="en-US" dirty="0" smtClean="0"/>
              <a:t>Stage </a:t>
            </a:r>
            <a:r>
              <a:rPr lang="en-US" dirty="0" smtClean="0"/>
              <a:t>changed from </a:t>
            </a:r>
            <a:r>
              <a:rPr lang="en-US" dirty="0" smtClean="0"/>
              <a:t>Consumed </a:t>
            </a:r>
            <a:r>
              <a:rPr lang="en-US" dirty="0" smtClean="0"/>
              <a:t>to </a:t>
            </a:r>
            <a:r>
              <a:rPr lang="en-US" dirty="0" smtClean="0"/>
              <a:t>Active. </a:t>
            </a:r>
            <a:r>
              <a:rPr lang="en-US" dirty="0" smtClean="0"/>
              <a:t>The item serial ID must be issued to the production line.</a:t>
            </a:r>
          </a:p>
          <a:p>
            <a:r>
              <a:rPr lang="en-US" dirty="0" smtClean="0"/>
              <a:t>Return non-serialized loose inventory.</a:t>
            </a:r>
          </a:p>
          <a:p>
            <a:endParaRPr lang="en-US" dirty="0"/>
          </a:p>
        </p:txBody>
      </p:sp>
      <p:sp>
        <p:nvSpPr>
          <p:cNvPr id="4" name="Title 3"/>
          <p:cNvSpPr>
            <a:spLocks noGrp="1"/>
          </p:cNvSpPr>
          <p:nvPr>
            <p:ph type="title"/>
          </p:nvPr>
        </p:nvSpPr>
        <p:spPr/>
        <p:txBody>
          <a:bodyPr/>
          <a:lstStyle/>
          <a:p>
            <a:r>
              <a:rPr lang="en-US" dirty="0" err="1" smtClean="0"/>
              <a:t>Backflush</a:t>
            </a:r>
            <a:r>
              <a:rPr lang="en-US" dirty="0" smtClean="0"/>
              <a:t> Transaction</a:t>
            </a:r>
            <a:endParaRPr lang="en-US" dirty="0"/>
          </a:p>
        </p:txBody>
      </p:sp>
      <p:sp>
        <p:nvSpPr>
          <p:cNvPr id="5" name="Text Placeholder 4"/>
          <p:cNvSpPr>
            <a:spLocks noGrp="1"/>
          </p:cNvSpPr>
          <p:nvPr>
            <p:ph type="body" sz="quarter" idx="11"/>
          </p:nvPr>
        </p:nvSpPr>
        <p:spPr/>
        <p:txBody>
          <a:bodyPr/>
          <a:lstStyle/>
          <a:p>
            <a:r>
              <a:rPr lang="en-US" smtClean="0"/>
              <a:t>Repetitive Production</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34</a:t>
            </a:fld>
            <a:endParaRPr lang="en-US" dirty="0"/>
          </a:p>
        </p:txBody>
      </p:sp>
      <p:sp>
        <p:nvSpPr>
          <p:cNvPr id="4" name="Title 3"/>
          <p:cNvSpPr>
            <a:spLocks noGrp="1"/>
          </p:cNvSpPr>
          <p:nvPr>
            <p:ph type="title"/>
          </p:nvPr>
        </p:nvSpPr>
        <p:spPr/>
        <p:txBody>
          <a:bodyPr/>
          <a:lstStyle/>
          <a:p>
            <a:r>
              <a:rPr lang="en-US" smtClean="0"/>
              <a:t>Backflush Transaction</a:t>
            </a:r>
            <a:endParaRPr lang="en-US"/>
          </a:p>
        </p:txBody>
      </p:sp>
      <p:sp>
        <p:nvSpPr>
          <p:cNvPr id="5" name="Text Placeholder 4"/>
          <p:cNvSpPr>
            <a:spLocks noGrp="1"/>
          </p:cNvSpPr>
          <p:nvPr>
            <p:ph type="body" sz="quarter" idx="11"/>
          </p:nvPr>
        </p:nvSpPr>
        <p:spPr/>
        <p:txBody>
          <a:bodyPr/>
          <a:lstStyle/>
          <a:p>
            <a:r>
              <a:rPr lang="en-US" smtClean="0"/>
              <a:t>Repetitive Production</a:t>
            </a:r>
          </a:p>
        </p:txBody>
      </p:sp>
      <p:sp>
        <p:nvSpPr>
          <p:cNvPr id="8" name="Content Placeholder 7"/>
          <p:cNvSpPr>
            <a:spLocks noGrp="1"/>
          </p:cNvSpPr>
          <p:nvPr>
            <p:ph idx="1"/>
          </p:nvPr>
        </p:nvSpPr>
        <p:spPr/>
        <p:txBody>
          <a:bodyPr/>
          <a:lstStyle/>
          <a:p>
            <a:endParaRPr lang="en-US"/>
          </a:p>
        </p:txBody>
      </p:sp>
      <p:pic>
        <p:nvPicPr>
          <p:cNvPr id="4098" name="Picture 2" descr="C:\Users\xcm\AppData\Local\Temp\SNAGHTMLb55e48.PNG"/>
          <p:cNvPicPr>
            <a:picLocks noChangeAspect="1" noChangeArrowheads="1"/>
          </p:cNvPicPr>
          <p:nvPr/>
        </p:nvPicPr>
        <p:blipFill>
          <a:blip r:embed="rId3"/>
          <a:srcRect/>
          <a:stretch>
            <a:fillRect/>
          </a:stretch>
        </p:blipFill>
        <p:spPr bwMode="auto">
          <a:xfrm>
            <a:off x="457200" y="1316182"/>
            <a:ext cx="7343775" cy="4848225"/>
          </a:xfrm>
          <a:prstGeom prst="rect">
            <a:avLst/>
          </a:prstGeom>
          <a:noFill/>
        </p:spPr>
      </p:pic>
      <p:sp>
        <p:nvSpPr>
          <p:cNvPr id="11" name="Rectangle 10"/>
          <p:cNvSpPr/>
          <p:nvPr/>
        </p:nvSpPr>
        <p:spPr>
          <a:xfrm>
            <a:off x="3262010" y="5303044"/>
            <a:ext cx="1286178" cy="23098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780748" y="4610103"/>
            <a:ext cx="2148190" cy="223837"/>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35</a:t>
            </a:fld>
            <a:endParaRPr lang="en-US" dirty="0"/>
          </a:p>
        </p:txBody>
      </p:sp>
      <p:sp>
        <p:nvSpPr>
          <p:cNvPr id="4" name="Title 3"/>
          <p:cNvSpPr>
            <a:spLocks noGrp="1"/>
          </p:cNvSpPr>
          <p:nvPr>
            <p:ph type="title"/>
          </p:nvPr>
        </p:nvSpPr>
        <p:spPr/>
        <p:txBody>
          <a:bodyPr/>
          <a:lstStyle/>
          <a:p>
            <a:r>
              <a:rPr lang="en-US" smtClean="0"/>
              <a:t>Backflush Transaction</a:t>
            </a:r>
            <a:endParaRPr lang="en-US"/>
          </a:p>
        </p:txBody>
      </p:sp>
      <p:sp>
        <p:nvSpPr>
          <p:cNvPr id="5" name="Text Placeholder 4"/>
          <p:cNvSpPr>
            <a:spLocks noGrp="1"/>
          </p:cNvSpPr>
          <p:nvPr>
            <p:ph type="body" sz="quarter" idx="11"/>
          </p:nvPr>
        </p:nvSpPr>
        <p:spPr/>
        <p:txBody>
          <a:bodyPr/>
          <a:lstStyle/>
          <a:p>
            <a:r>
              <a:rPr lang="en-US" smtClean="0"/>
              <a:t>Repetitive Production</a:t>
            </a:r>
          </a:p>
        </p:txBody>
      </p:sp>
      <p:sp>
        <p:nvSpPr>
          <p:cNvPr id="7" name="Content Placeholder 6"/>
          <p:cNvSpPr>
            <a:spLocks noGrp="1"/>
          </p:cNvSpPr>
          <p:nvPr>
            <p:ph idx="1"/>
          </p:nvPr>
        </p:nvSpPr>
        <p:spPr/>
        <p:txBody>
          <a:bodyPr/>
          <a:lstStyle/>
          <a:p>
            <a:endParaRPr lang="en-US"/>
          </a:p>
        </p:txBody>
      </p:sp>
      <p:pic>
        <p:nvPicPr>
          <p:cNvPr id="76804" name="Picture 4" descr="C:\Users\xcm\AppData\Local\Temp\SNAGHTMLb5c719.PNG"/>
          <p:cNvPicPr>
            <a:picLocks noChangeAspect="1" noChangeArrowheads="1"/>
          </p:cNvPicPr>
          <p:nvPr/>
        </p:nvPicPr>
        <p:blipFill>
          <a:blip r:embed="rId3"/>
          <a:srcRect/>
          <a:stretch>
            <a:fillRect/>
          </a:stretch>
        </p:blipFill>
        <p:spPr bwMode="auto">
          <a:xfrm>
            <a:off x="457200" y="1316182"/>
            <a:ext cx="7867650" cy="5210175"/>
          </a:xfrm>
          <a:prstGeom prst="rect">
            <a:avLst/>
          </a:prstGeom>
          <a:noFill/>
        </p:spPr>
      </p:pic>
      <p:sp>
        <p:nvSpPr>
          <p:cNvPr id="10" name="Rectangle 9"/>
          <p:cNvSpPr/>
          <p:nvPr/>
        </p:nvSpPr>
        <p:spPr>
          <a:xfrm>
            <a:off x="5503560" y="5994400"/>
            <a:ext cx="1286178" cy="23098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780748" y="5546726"/>
            <a:ext cx="2148190" cy="223837"/>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36</a:t>
            </a:fld>
            <a:endParaRPr lang="en-US" dirty="0"/>
          </a:p>
        </p:txBody>
      </p:sp>
      <p:sp>
        <p:nvSpPr>
          <p:cNvPr id="3" name="Content Placeholder 2"/>
          <p:cNvSpPr>
            <a:spLocks noGrp="1"/>
          </p:cNvSpPr>
          <p:nvPr>
            <p:ph idx="1"/>
          </p:nvPr>
        </p:nvSpPr>
        <p:spPr/>
        <p:txBody>
          <a:bodyPr>
            <a:normAutofit/>
          </a:bodyPr>
          <a:lstStyle/>
          <a:p>
            <a:r>
              <a:rPr lang="en-US" smtClean="0"/>
              <a:t>Repetitive Production Process Map</a:t>
            </a:r>
          </a:p>
          <a:p>
            <a:r>
              <a:rPr lang="en-US" smtClean="0"/>
              <a:t>Repetitive Production Process Flow</a:t>
            </a:r>
          </a:p>
          <a:p>
            <a:r>
              <a:rPr lang="en-US" smtClean="0"/>
              <a:t>Serialization Production Process Example</a:t>
            </a:r>
          </a:p>
          <a:p>
            <a:r>
              <a:rPr lang="en-US" smtClean="0"/>
              <a:t>Production Process</a:t>
            </a:r>
          </a:p>
          <a:p>
            <a:r>
              <a:rPr lang="en-US" smtClean="0"/>
              <a:t>Rep Picklist Transfer by Pack</a:t>
            </a:r>
          </a:p>
          <a:p>
            <a:r>
              <a:rPr lang="en-US" smtClean="0"/>
              <a:t>Pack Create by Production Line</a:t>
            </a:r>
          </a:p>
          <a:p>
            <a:r>
              <a:rPr lang="en-US" smtClean="0"/>
              <a:t>Pack Receipt by Production Line</a:t>
            </a:r>
          </a:p>
          <a:p>
            <a:r>
              <a:rPr lang="en-US" smtClean="0"/>
              <a:t>Rep Receipt Correction by Pack</a:t>
            </a:r>
          </a:p>
          <a:p>
            <a:r>
              <a:rPr lang="en-US" smtClean="0"/>
              <a:t>Backflush Transaction</a:t>
            </a:r>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Repetitive Production</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37</a:t>
            </a:fld>
            <a:endParaRPr lang="en-US" dirty="0"/>
          </a:p>
        </p:txBody>
      </p:sp>
      <p:sp>
        <p:nvSpPr>
          <p:cNvPr id="4" name="Title 3"/>
          <p:cNvSpPr>
            <a:spLocks noGrp="1"/>
          </p:cNvSpPr>
          <p:nvPr>
            <p:ph type="title"/>
          </p:nvPr>
        </p:nvSpPr>
        <p:spPr/>
        <p:txBody>
          <a:bodyPr>
            <a:normAutofit/>
          </a:bodyPr>
          <a:lstStyle/>
          <a:p>
            <a:r>
              <a:rPr lang="en-US" dirty="0" smtClean="0"/>
              <a:t>Exercise: Repetitive Production</a:t>
            </a:r>
            <a:endParaRPr lang="en-US" dirty="0"/>
          </a:p>
        </p:txBody>
      </p:sp>
      <p:sp>
        <p:nvSpPr>
          <p:cNvPr id="5" name="Text Placeholder 4"/>
          <p:cNvSpPr>
            <a:spLocks noGrp="1"/>
          </p:cNvSpPr>
          <p:nvPr>
            <p:ph type="body" sz="quarter" idx="11"/>
          </p:nvPr>
        </p:nvSpPr>
        <p:spPr/>
        <p:txBody>
          <a:bodyPr/>
          <a:lstStyle/>
          <a:p>
            <a:r>
              <a:rPr lang="en-US" smtClean="0"/>
              <a:t>Repetitive Production</a:t>
            </a:r>
            <a:endParaRPr lang="en-US" dirty="0"/>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Repetitive Production Process Map</a:t>
            </a:r>
            <a:endParaRPr lang="en-US" dirty="0"/>
          </a:p>
        </p:txBody>
      </p:sp>
      <p:sp>
        <p:nvSpPr>
          <p:cNvPr id="5" name="Text Placeholder 4"/>
          <p:cNvSpPr>
            <a:spLocks noGrp="1"/>
          </p:cNvSpPr>
          <p:nvPr>
            <p:ph type="body" sz="quarter" idx="11"/>
          </p:nvPr>
        </p:nvSpPr>
        <p:spPr/>
        <p:txBody>
          <a:bodyPr/>
          <a:lstStyle/>
          <a:p>
            <a:r>
              <a:rPr lang="en-US" smtClean="0"/>
              <a:t>Repetitive Production</a:t>
            </a:r>
          </a:p>
        </p:txBody>
      </p:sp>
      <p:pic>
        <p:nvPicPr>
          <p:cNvPr id="9222" name="Picture 6" descr="C:\Users\xcm\AppData\Local\Temp\SNAGHTML57470f.PNG"/>
          <p:cNvPicPr>
            <a:picLocks noChangeAspect="1" noChangeArrowheads="1"/>
          </p:cNvPicPr>
          <p:nvPr/>
        </p:nvPicPr>
        <p:blipFill>
          <a:blip r:embed="rId3"/>
          <a:srcRect/>
          <a:stretch>
            <a:fillRect/>
          </a:stretch>
        </p:blipFill>
        <p:spPr bwMode="auto">
          <a:xfrm>
            <a:off x="474784" y="1324974"/>
            <a:ext cx="6934200" cy="5200651"/>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Repetitive Production Process Flow</a:t>
            </a:r>
            <a:endParaRPr lang="en-US" dirty="0"/>
          </a:p>
        </p:txBody>
      </p:sp>
      <p:sp>
        <p:nvSpPr>
          <p:cNvPr id="5" name="Text Placeholder 4"/>
          <p:cNvSpPr>
            <a:spLocks noGrp="1"/>
          </p:cNvSpPr>
          <p:nvPr>
            <p:ph type="body" sz="quarter" idx="11"/>
          </p:nvPr>
        </p:nvSpPr>
        <p:spPr/>
        <p:txBody>
          <a:bodyPr/>
          <a:lstStyle/>
          <a:p>
            <a:r>
              <a:rPr lang="en-US" smtClean="0"/>
              <a:t>Repetitive Production</a:t>
            </a:r>
          </a:p>
        </p:txBody>
      </p:sp>
      <p:sp>
        <p:nvSpPr>
          <p:cNvPr id="6" name="Rounded Rectangle 5"/>
          <p:cNvSpPr/>
          <p:nvPr/>
        </p:nvSpPr>
        <p:spPr>
          <a:xfrm>
            <a:off x="45720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Calculate Repetitive Picklist</a:t>
            </a:r>
            <a:endParaRPr lang="en-US" sz="1400" dirty="0">
              <a:solidFill>
                <a:schemeClr val="tx1"/>
              </a:solidFill>
              <a:latin typeface="Arial" pitchFamily="34" charset="0"/>
              <a:cs typeface="Arial" pitchFamily="34" charset="0"/>
            </a:endParaRPr>
          </a:p>
        </p:txBody>
      </p:sp>
      <p:sp>
        <p:nvSpPr>
          <p:cNvPr id="7" name="Rounded Rectangle 6"/>
          <p:cNvSpPr/>
          <p:nvPr/>
        </p:nvSpPr>
        <p:spPr>
          <a:xfrm>
            <a:off x="2566207" y="1626422"/>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pitchFamily="34" charset="0"/>
                <a:cs typeface="Arial" pitchFamily="34" charset="0"/>
              </a:rPr>
              <a:t>Move Components to Shop Floor</a:t>
            </a:r>
            <a:endParaRPr lang="en-US" sz="1400" dirty="0">
              <a:solidFill>
                <a:schemeClr val="tx1"/>
              </a:solidFill>
              <a:latin typeface="Arial" pitchFamily="34" charset="0"/>
              <a:cs typeface="Arial" pitchFamily="34" charset="0"/>
            </a:endParaRPr>
          </a:p>
        </p:txBody>
      </p:sp>
      <p:cxnSp>
        <p:nvCxnSpPr>
          <p:cNvPr id="8" name="Shape 13"/>
          <p:cNvCxnSpPr>
            <a:stCxn id="6" idx="3"/>
            <a:endCxn id="7" idx="1"/>
          </p:cNvCxnSpPr>
          <p:nvPr/>
        </p:nvCxnSpPr>
        <p:spPr>
          <a:xfrm flipV="1">
            <a:off x="2000888" y="2173358"/>
            <a:ext cx="565319" cy="308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Rounded Rectangle 8"/>
          <p:cNvSpPr/>
          <p:nvPr/>
        </p:nvSpPr>
        <p:spPr>
          <a:xfrm>
            <a:off x="4717657"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pitchFamily="34" charset="0"/>
                <a:cs typeface="Arial" pitchFamily="34" charset="0"/>
              </a:rPr>
              <a:t>Create Packs in Batch</a:t>
            </a:r>
          </a:p>
          <a:p>
            <a:pPr algn="ctr"/>
            <a:r>
              <a:rPr lang="en-US" sz="1400" dirty="0" smtClean="0">
                <a:solidFill>
                  <a:schemeClr val="tx1"/>
                </a:solidFill>
                <a:latin typeface="Arial" pitchFamily="34" charset="0"/>
                <a:cs typeface="Arial" pitchFamily="34" charset="0"/>
              </a:rPr>
              <a:t>by Production Line </a:t>
            </a:r>
            <a:endParaRPr lang="en-US" sz="1400" dirty="0">
              <a:solidFill>
                <a:schemeClr val="tx1"/>
              </a:solidFill>
              <a:latin typeface="Arial" pitchFamily="34" charset="0"/>
              <a:cs typeface="Arial" pitchFamily="34" charset="0"/>
            </a:endParaRPr>
          </a:p>
        </p:txBody>
      </p:sp>
      <p:sp>
        <p:nvSpPr>
          <p:cNvPr id="10" name="Rounded Rectangle 9"/>
          <p:cNvSpPr/>
          <p:nvPr/>
        </p:nvSpPr>
        <p:spPr>
          <a:xfrm>
            <a:off x="6780918" y="1627311"/>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pitchFamily="34" charset="0"/>
                <a:cs typeface="Arial" pitchFamily="34" charset="0"/>
              </a:rPr>
              <a:t>Production Processing</a:t>
            </a:r>
            <a:endParaRPr lang="en-US" sz="1400" dirty="0">
              <a:solidFill>
                <a:schemeClr val="tx1"/>
              </a:solidFill>
              <a:latin typeface="Arial" pitchFamily="34" charset="0"/>
              <a:cs typeface="Arial" pitchFamily="34" charset="0"/>
            </a:endParaRPr>
          </a:p>
        </p:txBody>
      </p:sp>
      <p:sp>
        <p:nvSpPr>
          <p:cNvPr id="11" name="Rounded Rectangle 10"/>
          <p:cNvSpPr/>
          <p:nvPr/>
        </p:nvSpPr>
        <p:spPr>
          <a:xfrm>
            <a:off x="457200"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pitchFamily="34" charset="0"/>
                <a:cs typeface="Arial" pitchFamily="34" charset="0"/>
              </a:rPr>
              <a:t>Receive Goods in Pack/</a:t>
            </a:r>
            <a:r>
              <a:rPr lang="en-US" sz="1400" dirty="0" err="1" smtClean="0">
                <a:solidFill>
                  <a:schemeClr val="tx1"/>
                </a:solidFill>
                <a:latin typeface="Arial" pitchFamily="34" charset="0"/>
                <a:cs typeface="Arial" pitchFamily="34" charset="0"/>
              </a:rPr>
              <a:t>Backflush</a:t>
            </a:r>
            <a:r>
              <a:rPr lang="en-US" sz="1400" dirty="0" smtClean="0">
                <a:solidFill>
                  <a:schemeClr val="tx1"/>
                </a:solidFill>
                <a:latin typeface="Arial" pitchFamily="34" charset="0"/>
                <a:cs typeface="Arial" pitchFamily="34" charset="0"/>
              </a:rPr>
              <a:t> Components</a:t>
            </a:r>
            <a:endParaRPr lang="en-US" sz="1400" dirty="0">
              <a:solidFill>
                <a:schemeClr val="tx1"/>
              </a:solidFill>
              <a:latin typeface="Arial" pitchFamily="34" charset="0"/>
              <a:cs typeface="Arial" pitchFamily="34" charset="0"/>
            </a:endParaRPr>
          </a:p>
        </p:txBody>
      </p:sp>
      <p:sp>
        <p:nvSpPr>
          <p:cNvPr id="12" name="Rounded Rectangle 11"/>
          <p:cNvSpPr/>
          <p:nvPr/>
        </p:nvSpPr>
        <p:spPr>
          <a:xfrm>
            <a:off x="2566207" y="335153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Move Packaged</a:t>
            </a:r>
          </a:p>
          <a:p>
            <a:pPr algn="ctr"/>
            <a:r>
              <a:rPr lang="en-US" sz="1400" smtClean="0">
                <a:solidFill>
                  <a:schemeClr val="tx1"/>
                </a:solidFill>
                <a:latin typeface="Arial" pitchFamily="34" charset="0"/>
                <a:cs typeface="Arial" pitchFamily="34" charset="0"/>
              </a:rPr>
              <a:t>Goods to Whse</a:t>
            </a:r>
            <a:endParaRPr lang="en-US" sz="1400" dirty="0">
              <a:solidFill>
                <a:schemeClr val="tx1"/>
              </a:solidFill>
              <a:latin typeface="Arial" pitchFamily="34" charset="0"/>
              <a:cs typeface="Arial" pitchFamily="34" charset="0"/>
            </a:endParaRPr>
          </a:p>
        </p:txBody>
      </p:sp>
      <p:cxnSp>
        <p:nvCxnSpPr>
          <p:cNvPr id="13" name="Elbow Connector 12"/>
          <p:cNvCxnSpPr>
            <a:stCxn id="7" idx="3"/>
          </p:cNvCxnSpPr>
          <p:nvPr/>
        </p:nvCxnSpPr>
        <p:spPr>
          <a:xfrm flipV="1">
            <a:off x="4109895" y="2173269"/>
            <a:ext cx="607762" cy="8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Elbow Connector 13"/>
          <p:cNvCxnSpPr>
            <a:stCxn id="9" idx="3"/>
            <a:endCxn id="10" idx="1"/>
          </p:cNvCxnSpPr>
          <p:nvPr/>
        </p:nvCxnSpPr>
        <p:spPr>
          <a:xfrm flipV="1">
            <a:off x="6261345" y="2174247"/>
            <a:ext cx="519573" cy="2197"/>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hape 14"/>
          <p:cNvCxnSpPr>
            <a:stCxn id="10" idx="3"/>
            <a:endCxn id="11" idx="0"/>
          </p:cNvCxnSpPr>
          <p:nvPr/>
        </p:nvCxnSpPr>
        <p:spPr>
          <a:xfrm flipH="1">
            <a:off x="1229044" y="2174247"/>
            <a:ext cx="7095562" cy="1178553"/>
          </a:xfrm>
          <a:prstGeom prst="bentConnector4">
            <a:avLst>
              <a:gd name="adj1" fmla="val -3222"/>
              <a:gd name="adj2" fmla="val 7320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Elbow Connector 15"/>
          <p:cNvCxnSpPr>
            <a:stCxn id="11" idx="3"/>
            <a:endCxn id="12" idx="1"/>
          </p:cNvCxnSpPr>
          <p:nvPr/>
        </p:nvCxnSpPr>
        <p:spPr>
          <a:xfrm flipV="1">
            <a:off x="2000888" y="3898466"/>
            <a:ext cx="565319" cy="127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Serialization Production Process Example</a:t>
            </a:r>
            <a:endParaRPr lang="en-US" dirty="0"/>
          </a:p>
        </p:txBody>
      </p:sp>
      <p:sp>
        <p:nvSpPr>
          <p:cNvPr id="5" name="Text Placeholder 4"/>
          <p:cNvSpPr>
            <a:spLocks noGrp="1"/>
          </p:cNvSpPr>
          <p:nvPr>
            <p:ph type="body" sz="quarter" idx="11"/>
          </p:nvPr>
        </p:nvSpPr>
        <p:spPr/>
        <p:txBody>
          <a:bodyPr/>
          <a:lstStyle/>
          <a:p>
            <a:r>
              <a:rPr lang="en-US" smtClean="0"/>
              <a:t>Repetitive Production</a:t>
            </a:r>
          </a:p>
        </p:txBody>
      </p:sp>
      <p:pic>
        <p:nvPicPr>
          <p:cNvPr id="6" name="Picture 2"/>
          <p:cNvPicPr>
            <a:picLocks noChangeAspect="1" noChangeArrowheads="1"/>
          </p:cNvPicPr>
          <p:nvPr/>
        </p:nvPicPr>
        <p:blipFill>
          <a:blip r:embed="rId3"/>
          <a:srcRect/>
          <a:stretch>
            <a:fillRect/>
          </a:stretch>
        </p:blipFill>
        <p:spPr bwMode="auto">
          <a:xfrm>
            <a:off x="450684" y="1333766"/>
            <a:ext cx="8236116" cy="48740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a:xfrm>
            <a:off x="457199" y="1316183"/>
            <a:ext cx="4923693" cy="2880680"/>
          </a:xfrm>
        </p:spPr>
        <p:txBody>
          <a:bodyPr>
            <a:normAutofit lnSpcReduction="10000"/>
          </a:bodyPr>
          <a:lstStyle/>
          <a:p>
            <a:r>
              <a:rPr lang="en-US" dirty="0" smtClean="0"/>
              <a:t>Repetitive </a:t>
            </a:r>
            <a:r>
              <a:rPr lang="en-US" dirty="0" err="1" smtClean="0"/>
              <a:t>picklist</a:t>
            </a:r>
            <a:r>
              <a:rPr lang="en-US" dirty="0" smtClean="0"/>
              <a:t> calculation</a:t>
            </a:r>
          </a:p>
          <a:p>
            <a:r>
              <a:rPr lang="en-US" dirty="0" smtClean="0"/>
              <a:t>Transfer components</a:t>
            </a:r>
          </a:p>
          <a:p>
            <a:r>
              <a:rPr lang="en-US" dirty="0" smtClean="0"/>
              <a:t>Create serial IDs</a:t>
            </a:r>
          </a:p>
          <a:p>
            <a:r>
              <a:rPr lang="en-US" dirty="0" smtClean="0"/>
              <a:t>Pack receipt by production line</a:t>
            </a:r>
          </a:p>
          <a:p>
            <a:endParaRPr lang="en-US" dirty="0" smtClean="0"/>
          </a:p>
          <a:p>
            <a:endParaRPr lang="en-US" dirty="0"/>
          </a:p>
        </p:txBody>
      </p:sp>
      <p:sp>
        <p:nvSpPr>
          <p:cNvPr id="4" name="Title 3"/>
          <p:cNvSpPr>
            <a:spLocks noGrp="1"/>
          </p:cNvSpPr>
          <p:nvPr>
            <p:ph type="title"/>
          </p:nvPr>
        </p:nvSpPr>
        <p:spPr/>
        <p:txBody>
          <a:bodyPr/>
          <a:lstStyle/>
          <a:p>
            <a:r>
              <a:rPr lang="en-US" dirty="0" smtClean="0"/>
              <a:t>Production Process</a:t>
            </a:r>
            <a:endParaRPr lang="en-US" dirty="0"/>
          </a:p>
        </p:txBody>
      </p:sp>
      <p:sp>
        <p:nvSpPr>
          <p:cNvPr id="5" name="Text Placeholder 4"/>
          <p:cNvSpPr>
            <a:spLocks noGrp="1"/>
          </p:cNvSpPr>
          <p:nvPr>
            <p:ph type="body" sz="quarter" idx="11"/>
          </p:nvPr>
        </p:nvSpPr>
        <p:spPr/>
        <p:txBody>
          <a:bodyPr/>
          <a:lstStyle/>
          <a:p>
            <a:r>
              <a:rPr lang="en-US" smtClean="0"/>
              <a:t>Repetitive Production</a:t>
            </a:r>
          </a:p>
        </p:txBody>
      </p:sp>
      <p:graphicFrame>
        <p:nvGraphicFramePr>
          <p:cNvPr id="6" name="Diagram 5"/>
          <p:cNvGraphicFramePr/>
          <p:nvPr/>
        </p:nvGraphicFramePr>
        <p:xfrm>
          <a:off x="4602433" y="1410898"/>
          <a:ext cx="4122467" cy="26589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C:\Users\bws\AppData\Local\Temp\SNAGHTML1b74062.PNG"/>
          <p:cNvPicPr>
            <a:picLocks noChangeAspect="1" noChangeArrowheads="1"/>
          </p:cNvPicPr>
          <p:nvPr/>
        </p:nvPicPr>
        <p:blipFill>
          <a:blip r:embed="rId8"/>
          <a:srcRect/>
          <a:stretch>
            <a:fillRect/>
          </a:stretch>
        </p:blipFill>
        <p:spPr bwMode="auto">
          <a:xfrm>
            <a:off x="4743036" y="3267912"/>
            <a:ext cx="997297" cy="870657"/>
          </a:xfrm>
          <a:prstGeom prst="rect">
            <a:avLst/>
          </a:prstGeom>
          <a:noFill/>
        </p:spPr>
      </p:pic>
      <p:pic>
        <p:nvPicPr>
          <p:cNvPr id="8" name="Picture 7" descr="C:\Users\xqz\Downloads\MC900242087.WMF"/>
          <p:cNvPicPr>
            <a:picLocks noChangeAspect="1" noChangeArrowheads="1"/>
          </p:cNvPicPr>
          <p:nvPr/>
        </p:nvPicPr>
        <p:blipFill>
          <a:blip r:embed="rId9"/>
          <a:srcRect/>
          <a:stretch>
            <a:fillRect/>
          </a:stretch>
        </p:blipFill>
        <p:spPr bwMode="auto">
          <a:xfrm>
            <a:off x="8208762" y="3352998"/>
            <a:ext cx="780803" cy="576551"/>
          </a:xfrm>
          <a:prstGeom prst="rect">
            <a:avLst/>
          </a:prstGeom>
          <a:noFill/>
        </p:spPr>
      </p:pic>
      <p:pic>
        <p:nvPicPr>
          <p:cNvPr id="9" name="Picture 2" descr="C:\Users\xcm\AppData\Local\Temp\SNAGHTML5c5f6f.PNG"/>
          <p:cNvPicPr>
            <a:picLocks noChangeAspect="1" noChangeArrowheads="1"/>
          </p:cNvPicPr>
          <p:nvPr/>
        </p:nvPicPr>
        <p:blipFill>
          <a:blip r:embed="rId10"/>
          <a:srcRect/>
          <a:stretch>
            <a:fillRect/>
          </a:stretch>
        </p:blipFill>
        <p:spPr bwMode="auto">
          <a:xfrm>
            <a:off x="6525791" y="1334698"/>
            <a:ext cx="981075" cy="933450"/>
          </a:xfrm>
          <a:prstGeom prst="rect">
            <a:avLst/>
          </a:prstGeom>
          <a:noFill/>
        </p:spPr>
      </p:pic>
      <p:sp>
        <p:nvSpPr>
          <p:cNvPr id="10" name="Rectangle 9"/>
          <p:cNvSpPr/>
          <p:nvPr/>
        </p:nvSpPr>
        <p:spPr>
          <a:xfrm>
            <a:off x="5524500" y="4282064"/>
            <a:ext cx="3390900" cy="1865126"/>
          </a:xfrm>
          <a:prstGeom prst="rect">
            <a:avLst/>
          </a:prstGeom>
        </p:spPr>
        <p:txBody>
          <a:bodyPr wrap="square">
            <a:spAutoFit/>
          </a:bodyPr>
          <a:lstStyle/>
          <a:p>
            <a:pPr marL="342900" indent="-342900" eaLnBrk="0" hangingPunct="0">
              <a:spcBef>
                <a:spcPct val="20000"/>
              </a:spcBef>
              <a:buClr>
                <a:srgbClr val="F79646"/>
              </a:buClr>
            </a:pPr>
            <a:r>
              <a:rPr lang="en-US" dirty="0" smtClean="0">
                <a:solidFill>
                  <a:schemeClr val="tx1">
                    <a:lumMod val="75000"/>
                    <a:lumOff val="25000"/>
                  </a:schemeClr>
                </a:solidFill>
                <a:ea typeface="Century Gothic" pitchFamily="34" charset="0"/>
                <a:cs typeface="Century Gothic"/>
              </a:rPr>
              <a:t>Stage change</a:t>
            </a:r>
          </a:p>
          <a:p>
            <a:pPr marL="342900" lvl="1" indent="-342900" eaLnBrk="0" hangingPunct="0">
              <a:spcBef>
                <a:spcPct val="20000"/>
              </a:spcBef>
              <a:buClr>
                <a:srgbClr val="F79646"/>
              </a:buClr>
              <a:buFont typeface="Arial" pitchFamily="34" charset="0"/>
              <a:buChar char="•"/>
            </a:pPr>
            <a:r>
              <a:rPr lang="en-US" dirty="0" smtClean="0">
                <a:solidFill>
                  <a:schemeClr val="tx1">
                    <a:lumMod val="75000"/>
                    <a:lumOff val="25000"/>
                  </a:schemeClr>
                </a:solidFill>
                <a:ea typeface="Century Gothic" pitchFamily="34" charset="0"/>
                <a:cs typeface="Century Gothic"/>
              </a:rPr>
              <a:t>Component: Active -&gt; </a:t>
            </a:r>
            <a:r>
              <a:rPr lang="en-US" dirty="0" err="1" smtClean="0">
                <a:solidFill>
                  <a:schemeClr val="tx1">
                    <a:lumMod val="75000"/>
                    <a:lumOff val="25000"/>
                  </a:schemeClr>
                </a:solidFill>
                <a:ea typeface="Century Gothic" pitchFamily="34" charset="0"/>
                <a:cs typeface="Century Gothic"/>
              </a:rPr>
              <a:t>Decommed</a:t>
            </a:r>
            <a:r>
              <a:rPr lang="en-US" dirty="0" smtClean="0">
                <a:solidFill>
                  <a:schemeClr val="tx1">
                    <a:lumMod val="75000"/>
                    <a:lumOff val="25000"/>
                  </a:schemeClr>
                </a:solidFill>
                <a:ea typeface="Century Gothic" pitchFamily="34" charset="0"/>
                <a:cs typeface="Century Gothic"/>
              </a:rPr>
              <a:t> (Consumed)</a:t>
            </a:r>
          </a:p>
          <a:p>
            <a:pPr marL="342900" lvl="1" indent="-342900" eaLnBrk="0" hangingPunct="0">
              <a:spcBef>
                <a:spcPct val="20000"/>
              </a:spcBef>
              <a:buClr>
                <a:srgbClr val="F79646"/>
              </a:buClr>
              <a:buFont typeface="Arial" pitchFamily="34" charset="0"/>
              <a:buChar char="•"/>
            </a:pPr>
            <a:r>
              <a:rPr lang="en-US" dirty="0" smtClean="0">
                <a:solidFill>
                  <a:schemeClr val="tx1">
                    <a:lumMod val="75000"/>
                    <a:lumOff val="25000"/>
                  </a:schemeClr>
                </a:solidFill>
                <a:ea typeface="Century Gothic" pitchFamily="34" charset="0"/>
                <a:cs typeface="Century Gothic"/>
              </a:rPr>
              <a:t>Finished goods: Booked (New) -&gt; Pending -&gt; Active</a:t>
            </a:r>
          </a:p>
        </p:txBody>
      </p:sp>
      <p:graphicFrame>
        <p:nvGraphicFramePr>
          <p:cNvPr id="11" name="Diagram 10"/>
          <p:cNvGraphicFramePr/>
          <p:nvPr/>
        </p:nvGraphicFramePr>
        <p:xfrm>
          <a:off x="227603" y="3912316"/>
          <a:ext cx="4616748" cy="190526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pic>
        <p:nvPicPr>
          <p:cNvPr id="12" name="Picture 4"/>
          <p:cNvPicPr>
            <a:picLocks noChangeAspect="1" noChangeArrowheads="1"/>
          </p:cNvPicPr>
          <p:nvPr/>
        </p:nvPicPr>
        <p:blipFill>
          <a:blip r:embed="rId16"/>
          <a:srcRect/>
          <a:stretch>
            <a:fillRect/>
          </a:stretch>
        </p:blipFill>
        <p:spPr bwMode="auto">
          <a:xfrm>
            <a:off x="3633475" y="5637970"/>
            <a:ext cx="1215484" cy="800522"/>
          </a:xfrm>
          <a:prstGeom prst="rect">
            <a:avLst/>
          </a:prstGeom>
          <a:noFill/>
          <a:ln w="9525">
            <a:noFill/>
            <a:miter lim="800000"/>
            <a:headEnd/>
            <a:tailEnd/>
          </a:ln>
          <a:effectLst/>
        </p:spPr>
      </p:pic>
      <p:pic>
        <p:nvPicPr>
          <p:cNvPr id="13" name="Picture 5"/>
          <p:cNvPicPr>
            <a:picLocks noChangeAspect="1" noChangeArrowheads="1"/>
          </p:cNvPicPr>
          <p:nvPr/>
        </p:nvPicPr>
        <p:blipFill>
          <a:blip r:embed="rId17"/>
          <a:srcRect/>
          <a:stretch>
            <a:fillRect/>
          </a:stretch>
        </p:blipFill>
        <p:spPr bwMode="auto">
          <a:xfrm>
            <a:off x="388262" y="5668361"/>
            <a:ext cx="1184098" cy="741556"/>
          </a:xfrm>
          <a:prstGeom prst="rect">
            <a:avLst/>
          </a:prstGeom>
          <a:noFill/>
          <a:ln w="9525">
            <a:noFill/>
            <a:miter lim="800000"/>
            <a:headEnd/>
            <a:tailEnd/>
          </a:ln>
          <a:effectLst/>
        </p:spPr>
      </p:pic>
      <p:pic>
        <p:nvPicPr>
          <p:cNvPr id="14" name="Picture 3"/>
          <p:cNvPicPr>
            <a:picLocks noChangeAspect="1" noChangeArrowheads="1"/>
          </p:cNvPicPr>
          <p:nvPr/>
        </p:nvPicPr>
        <p:blipFill>
          <a:blip r:embed="rId18"/>
          <a:srcRect/>
          <a:stretch>
            <a:fillRect/>
          </a:stretch>
        </p:blipFill>
        <p:spPr bwMode="auto">
          <a:xfrm>
            <a:off x="2018596" y="5640454"/>
            <a:ext cx="1201588" cy="801078"/>
          </a:xfrm>
          <a:prstGeom prst="rect">
            <a:avLst/>
          </a:prstGeom>
          <a:noFill/>
          <a:ln w="9525">
            <a:noFill/>
            <a:miter lim="800000"/>
            <a:headEnd/>
            <a:tailEnd/>
          </a:ln>
          <a:effectLst/>
        </p:spPr>
      </p:pic>
      <p:sp>
        <p:nvSpPr>
          <p:cNvPr id="15" name="TextBox 14"/>
          <p:cNvSpPr txBox="1"/>
          <p:nvPr/>
        </p:nvSpPr>
        <p:spPr>
          <a:xfrm>
            <a:off x="143905" y="5893274"/>
            <a:ext cx="299015" cy="253916"/>
          </a:xfrm>
          <a:prstGeom prst="rect">
            <a:avLst/>
          </a:prstGeom>
          <a:noFill/>
        </p:spPr>
        <p:txBody>
          <a:bodyPr wrap="square" rtlCol="0">
            <a:spAutoFit/>
          </a:bodyPr>
          <a:lstStyle/>
          <a:p>
            <a:r>
              <a:rPr lang="en-US" sz="1050" dirty="0" smtClean="0"/>
              <a:t>A</a:t>
            </a:r>
            <a:endParaRPr lang="en-US" sz="105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normAutofit/>
          </a:bodyPr>
          <a:lstStyle/>
          <a:p>
            <a:r>
              <a:rPr lang="en-US" dirty="0" smtClean="0"/>
              <a:t>Repetitive </a:t>
            </a:r>
            <a:r>
              <a:rPr lang="en-US" dirty="0" err="1" smtClean="0"/>
              <a:t>Picklist</a:t>
            </a:r>
            <a:r>
              <a:rPr lang="en-US" dirty="0" smtClean="0"/>
              <a:t> Calculation</a:t>
            </a:r>
          </a:p>
        </p:txBody>
      </p:sp>
      <p:sp>
        <p:nvSpPr>
          <p:cNvPr id="5" name="Text Placeholder 4"/>
          <p:cNvSpPr>
            <a:spLocks noGrp="1"/>
          </p:cNvSpPr>
          <p:nvPr>
            <p:ph type="body" sz="quarter" idx="11"/>
          </p:nvPr>
        </p:nvSpPr>
        <p:spPr/>
        <p:txBody>
          <a:bodyPr/>
          <a:lstStyle/>
          <a:p>
            <a:r>
              <a:rPr lang="en-US" smtClean="0"/>
              <a:t>Repetitive Production</a:t>
            </a:r>
          </a:p>
        </p:txBody>
      </p:sp>
      <p:pic>
        <p:nvPicPr>
          <p:cNvPr id="2052" name="Picture 4" descr="C:\Users\xcm\AppData\Local\Temp\SNAGHTML86f2b9.PNG"/>
          <p:cNvPicPr>
            <a:picLocks noChangeAspect="1" noChangeArrowheads="1"/>
          </p:cNvPicPr>
          <p:nvPr/>
        </p:nvPicPr>
        <p:blipFill>
          <a:blip r:embed="rId3"/>
          <a:srcRect/>
          <a:stretch>
            <a:fillRect/>
          </a:stretch>
        </p:blipFill>
        <p:spPr bwMode="auto">
          <a:xfrm>
            <a:off x="457200" y="1316182"/>
            <a:ext cx="8568096" cy="4750000"/>
          </a:xfrm>
          <a:prstGeom prst="rect">
            <a:avLst/>
          </a:prstGeom>
          <a:noFill/>
        </p:spPr>
      </p:pic>
      <p:sp>
        <p:nvSpPr>
          <p:cNvPr id="9" name="Rectangle 8"/>
          <p:cNvSpPr/>
          <p:nvPr/>
        </p:nvSpPr>
        <p:spPr>
          <a:xfrm>
            <a:off x="1614816" y="3540369"/>
            <a:ext cx="2019338" cy="53926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normAutofit/>
          </a:bodyPr>
          <a:lstStyle/>
          <a:p>
            <a:r>
              <a:rPr lang="en-US" smtClean="0"/>
              <a:t>Repetitive Picklist Calculation</a:t>
            </a:r>
          </a:p>
        </p:txBody>
      </p:sp>
      <p:sp>
        <p:nvSpPr>
          <p:cNvPr id="5" name="Text Placeholder 4"/>
          <p:cNvSpPr>
            <a:spLocks noGrp="1"/>
          </p:cNvSpPr>
          <p:nvPr>
            <p:ph type="body" sz="quarter" idx="11"/>
          </p:nvPr>
        </p:nvSpPr>
        <p:spPr/>
        <p:txBody>
          <a:bodyPr/>
          <a:lstStyle/>
          <a:p>
            <a:r>
              <a:rPr lang="en-US" smtClean="0"/>
              <a:t>Repetitive Production</a:t>
            </a:r>
          </a:p>
        </p:txBody>
      </p:sp>
      <p:sp>
        <p:nvSpPr>
          <p:cNvPr id="10" name="Content Placeholder 2"/>
          <p:cNvSpPr>
            <a:spLocks noGrp="1"/>
          </p:cNvSpPr>
          <p:nvPr>
            <p:ph idx="1"/>
          </p:nvPr>
        </p:nvSpPr>
        <p:spPr>
          <a:xfrm>
            <a:off x="457200" y="1316182"/>
            <a:ext cx="8229600" cy="4999951"/>
          </a:xfrm>
        </p:spPr>
        <p:txBody>
          <a:bodyPr/>
          <a:lstStyle/>
          <a:p>
            <a:endParaRPr lang="en-US"/>
          </a:p>
        </p:txBody>
      </p:sp>
      <p:pic>
        <p:nvPicPr>
          <p:cNvPr id="54276" name="Picture 4" descr="C:\Users\xcm\AppData\Local\Temp\SNAGHTMLcc84cc.PNG"/>
          <p:cNvPicPr>
            <a:picLocks noChangeAspect="1" noChangeArrowheads="1"/>
          </p:cNvPicPr>
          <p:nvPr/>
        </p:nvPicPr>
        <p:blipFill>
          <a:blip r:embed="rId3"/>
          <a:srcRect/>
          <a:stretch>
            <a:fillRect/>
          </a:stretch>
        </p:blipFill>
        <p:spPr bwMode="auto">
          <a:xfrm>
            <a:off x="457201" y="1316182"/>
            <a:ext cx="8348572" cy="2562857"/>
          </a:xfrm>
          <a:prstGeom prst="rect">
            <a:avLst/>
          </a:prstGeom>
          <a:noFill/>
        </p:spPr>
      </p:pic>
      <p:pic>
        <p:nvPicPr>
          <p:cNvPr id="54280" name="Picture 8" descr="C:\Users\xcm\AppData\Local\Temp\SNAGHTMLcfb51f.PNG"/>
          <p:cNvPicPr>
            <a:picLocks noChangeAspect="1" noChangeArrowheads="1"/>
          </p:cNvPicPr>
          <p:nvPr/>
        </p:nvPicPr>
        <p:blipFill>
          <a:blip r:embed="rId4"/>
          <a:srcRect/>
          <a:stretch>
            <a:fillRect/>
          </a:stretch>
        </p:blipFill>
        <p:spPr bwMode="auto">
          <a:xfrm>
            <a:off x="3379340" y="3221754"/>
            <a:ext cx="5676900" cy="3238501"/>
          </a:xfrm>
          <a:prstGeom prst="rect">
            <a:avLst/>
          </a:prstGeom>
          <a:noFill/>
        </p:spPr>
      </p:pic>
      <p:sp>
        <p:nvSpPr>
          <p:cNvPr id="13" name="Rectangle 12"/>
          <p:cNvSpPr/>
          <p:nvPr/>
        </p:nvSpPr>
        <p:spPr>
          <a:xfrm>
            <a:off x="993493" y="2402681"/>
            <a:ext cx="2248472" cy="523508"/>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5896345" y="5528389"/>
            <a:ext cx="2125436" cy="66459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3964</TotalTime>
  <Words>2961</Words>
  <Application>Microsoft Office PowerPoint</Application>
  <PresentationFormat>On-screen Show (4:3)</PresentationFormat>
  <Paragraphs>350</Paragraphs>
  <Slides>37</Slides>
  <Notes>37</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QAD 2010 Template</vt:lpstr>
      <vt:lpstr>Repetitive Production</vt:lpstr>
      <vt:lpstr>Repetitive Production</vt:lpstr>
      <vt:lpstr>Overview</vt:lpstr>
      <vt:lpstr>Repetitive Production Process Map</vt:lpstr>
      <vt:lpstr>Repetitive Production Process Flow</vt:lpstr>
      <vt:lpstr>Serialization Production Process Example</vt:lpstr>
      <vt:lpstr>Production Process</vt:lpstr>
      <vt:lpstr>Repetitive Picklist Calculation</vt:lpstr>
      <vt:lpstr>Repetitive Picklist Calculation</vt:lpstr>
      <vt:lpstr>Rep Picklist Transfer by Pack</vt:lpstr>
      <vt:lpstr>Rep Picklist Transfer by Pack</vt:lpstr>
      <vt:lpstr>Rep Picklist Transfer by Pack</vt:lpstr>
      <vt:lpstr>Rep Picklist Transfer by Pack</vt:lpstr>
      <vt:lpstr>Pack Create by Production Line</vt:lpstr>
      <vt:lpstr>Pack Create by Production Line</vt:lpstr>
      <vt:lpstr>Pack Create by Production Line</vt:lpstr>
      <vt:lpstr>Pack Receipt by Production Line</vt:lpstr>
      <vt:lpstr>Pack Receipt by Production Line</vt:lpstr>
      <vt:lpstr>Pack Receipt by Production Line</vt:lpstr>
      <vt:lpstr>Pack Receipt by Production Line</vt:lpstr>
      <vt:lpstr>Pack Receipt by Production Line</vt:lpstr>
      <vt:lpstr>Pack Receipt by Production Line</vt:lpstr>
      <vt:lpstr>Pack Receipt by Production Line</vt:lpstr>
      <vt:lpstr>Pack Receipt by Production Line</vt:lpstr>
      <vt:lpstr>Pack Receipt by Production Line</vt:lpstr>
      <vt:lpstr>Pack Receipt by Production Line</vt:lpstr>
      <vt:lpstr>Pack Receipt by Production Line</vt:lpstr>
      <vt:lpstr>Pack Receipt by Production Line</vt:lpstr>
      <vt:lpstr>Rep Receipt Correction by Pack</vt:lpstr>
      <vt:lpstr>Rep Receipt Correction by Pack</vt:lpstr>
      <vt:lpstr>Rep Receipt Correction by Pack</vt:lpstr>
      <vt:lpstr>Rep Receipt Correction by Pack</vt:lpstr>
      <vt:lpstr>Backflush Transaction</vt:lpstr>
      <vt:lpstr>Backflush Transaction</vt:lpstr>
      <vt:lpstr>Backflush Transaction</vt:lpstr>
      <vt:lpstr>Review</vt:lpstr>
      <vt:lpstr>Exercise: Repetitive Production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ymg</cp:lastModifiedBy>
  <cp:revision>272</cp:revision>
  <dcterms:created xsi:type="dcterms:W3CDTF">2010-10-05T00:44:07Z</dcterms:created>
  <dcterms:modified xsi:type="dcterms:W3CDTF">2016-04-22T10:58:34Z</dcterms:modified>
</cp:coreProperties>
</file>