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comments/comment19.xml" ContentType="application/vnd.openxmlformats-officedocument.presentationml.comment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comments/comment15.xml" ContentType="application/vnd.openxmlformats-officedocument.presentationml.comment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notesSlides/notesSlide23.xml" ContentType="application/vnd.openxmlformats-officedocument.presentationml.notesSlide+xml"/>
  <Override PartName="/ppt/comments/comment11.xml" ContentType="application/vnd.openxmlformats-officedocument.presentationml.comments+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comments/comment9.xml" ContentType="application/vnd.openxmlformats-officedocument.presentationml.comment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comments/comment16.xml" ContentType="application/vnd.openxmlformats-officedocument.presentationml.comments+xml"/>
  <Override PartName="/ppt/notesSlides/notesSlide46.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comments/comment5.xml" ContentType="application/vnd.openxmlformats-officedocument.presentationml.comment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comments/comment14.xml" ContentType="application/vnd.openxmlformats-officedocument.presentationml.comments+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comments/comment3.xml" ContentType="application/vnd.openxmlformats-officedocument.presentationml.comments+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comments/comment12.xml" ContentType="application/vnd.openxmlformats-officedocument.presentationml.comments+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comments/comment17.xml" ContentType="application/vnd.openxmlformats-officedocument.presentationml.comment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comments/comment6.xml" ContentType="application/vnd.openxmlformats-officedocument.presentationml.comments+xml"/>
  <Override PartName="/ppt/notesSlides/notesSlide25.xml" ContentType="application/vnd.openxmlformats-officedocument.presentationml.notesSlide+xml"/>
  <Override PartName="/ppt/comments/comment13.xml" ContentType="application/vnd.openxmlformats-officedocument.presentationml.comments+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comments/comment18.xml" ContentType="application/vnd.openxmlformats-officedocument.presentationml.comment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5"/>
  </p:notesMasterIdLst>
  <p:handoutMasterIdLst>
    <p:handoutMasterId r:id="rId56"/>
  </p:handoutMasterIdLst>
  <p:sldIdLst>
    <p:sldId id="256" r:id="rId2"/>
    <p:sldId id="257" r:id="rId3"/>
    <p:sldId id="258" r:id="rId4"/>
    <p:sldId id="319" r:id="rId5"/>
    <p:sldId id="264" r:id="rId6"/>
    <p:sldId id="263" r:id="rId7"/>
    <p:sldId id="262" r:id="rId8"/>
    <p:sldId id="265" r:id="rId9"/>
    <p:sldId id="267" r:id="rId10"/>
    <p:sldId id="266" r:id="rId11"/>
    <p:sldId id="272" r:id="rId12"/>
    <p:sldId id="268" r:id="rId13"/>
    <p:sldId id="269" r:id="rId14"/>
    <p:sldId id="270" r:id="rId15"/>
    <p:sldId id="282" r:id="rId16"/>
    <p:sldId id="283" r:id="rId17"/>
    <p:sldId id="284" r:id="rId18"/>
    <p:sldId id="285" r:id="rId19"/>
    <p:sldId id="286" r:id="rId20"/>
    <p:sldId id="287" r:id="rId21"/>
    <p:sldId id="290" r:id="rId22"/>
    <p:sldId id="291" r:id="rId23"/>
    <p:sldId id="292" r:id="rId24"/>
    <p:sldId id="293" r:id="rId25"/>
    <p:sldId id="294" r:id="rId26"/>
    <p:sldId id="295" r:id="rId27"/>
    <p:sldId id="297" r:id="rId28"/>
    <p:sldId id="298" r:id="rId29"/>
    <p:sldId id="318" r:id="rId30"/>
    <p:sldId id="313" r:id="rId31"/>
    <p:sldId id="314" r:id="rId32"/>
    <p:sldId id="315" r:id="rId33"/>
    <p:sldId id="316" r:id="rId34"/>
    <p:sldId id="317" r:id="rId35"/>
    <p:sldId id="299" r:id="rId36"/>
    <p:sldId id="300" r:id="rId37"/>
    <p:sldId id="301" r:id="rId38"/>
    <p:sldId id="302" r:id="rId39"/>
    <p:sldId id="303" r:id="rId40"/>
    <p:sldId id="304" r:id="rId41"/>
    <p:sldId id="288" r:id="rId42"/>
    <p:sldId id="305" r:id="rId43"/>
    <p:sldId id="273" r:id="rId44"/>
    <p:sldId id="309" r:id="rId45"/>
    <p:sldId id="310" r:id="rId46"/>
    <p:sldId id="306" r:id="rId47"/>
    <p:sldId id="307" r:id="rId48"/>
    <p:sldId id="308" r:id="rId49"/>
    <p:sldId id="311" r:id="rId50"/>
    <p:sldId id="312" r:id="rId51"/>
    <p:sldId id="259" r:id="rId52"/>
    <p:sldId id="320" r:id="rId53"/>
    <p:sldId id="260" r:id="rId5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9w" initials="A" lastIdx="19"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78742" autoAdjust="0"/>
  </p:normalViewPr>
  <p:slideViewPr>
    <p:cSldViewPr snapToGrid="0" snapToObjects="1">
      <p:cViewPr varScale="1">
        <p:scale>
          <a:sx n="79" d="100"/>
          <a:sy n="79" d="100"/>
        </p:scale>
        <p:origin x="-2586" y="-84"/>
      </p:cViewPr>
      <p:guideLst>
        <p:guide orient="horz" pos="827"/>
        <p:guide pos="361"/>
      </p:guideLst>
    </p:cSldViewPr>
  </p:slideViewPr>
  <p:notesTextViewPr>
    <p:cViewPr>
      <p:scale>
        <a:sx n="100" d="100"/>
        <a:sy n="100" d="100"/>
      </p:scale>
      <p:origin x="0" y="0"/>
    </p:cViewPr>
  </p:notesTextViewPr>
  <p:sorterViewPr>
    <p:cViewPr>
      <p:scale>
        <a:sx n="100" d="100"/>
        <a:sy n="100" d="100"/>
      </p:scale>
      <p:origin x="0" y="658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6-04-12T13:29:51.469" idx="1">
    <p:pos x="3007" y="449"/>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6-04-12T13:32:58.410" idx="10">
    <p:pos x="4260" y="455"/>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6-04-12T13:33:30.508" idx="11">
    <p:pos x="1768" y="455"/>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6-04-12T13:34:12.440" idx="12">
    <p:pos x="3885" y="455"/>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6-04-12T13:34:25.962" idx="13">
    <p:pos x="4796" y="455"/>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6-04-12T13:34:53.642" idx="14">
    <p:pos x="3938" y="455"/>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6-04-12T13:35:19.422" idx="15">
    <p:pos x="2679" y="455"/>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6-04-12T13:35:32.532" idx="16">
    <p:pos x="3536" y="455"/>
    <p:text>H1</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6-04-12T13:36:19.654" idx="17">
    <p:pos x="2773" y="455"/>
    <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6-04-12T13:36:56.399" idx="18">
    <p:pos x="1299" y="455"/>
    <p:text>H1</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6-04-12T13:37:02.592" idx="19">
    <p:pos x="4179" y="455"/>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6-04-12T13:30:26.892" idx="2">
    <p:pos x="1591" y="449"/>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6-04-12T13:30:32.786" idx="3">
    <p:pos x="4549" y="449"/>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6-04-12T13:30:38.584" idx="4">
    <p:pos x="4540" y="449"/>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6-04-12T13:30:45.378" idx="5">
    <p:pos x="5067" y="449"/>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6-04-12T13:30:52.285" idx="6">
    <p:pos x="3661" y="449"/>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6-04-12T13:31:17.215" idx="7">
    <p:pos x="2499" y="449"/>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6-04-12T13:32:03.437" idx="8">
    <p:pos x="4220" y="455"/>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6-04-12T13:32:18.106" idx="9">
    <p:pos x="3871" y="455"/>
    <p:text>H2</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5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4/22/2016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 xmlns:p14="http://schemas.microsoft.com/office/powerpoint/2010/main"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4/22/2016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 xmlns:p14="http://schemas.microsoft.com/office/powerpoint/2010/main"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Shipping process steps:</a:t>
            </a:r>
          </a:p>
          <a:p>
            <a:pPr marL="182880" lvl="0" indent="-182880">
              <a:buFont typeface="+mj-lt"/>
              <a:buAutoNum type="arabicPeriod"/>
            </a:pPr>
            <a:r>
              <a:rPr lang="en-US" sz="1200" kern="1200" dirty="0" smtClean="0">
                <a:solidFill>
                  <a:schemeClr val="tx1"/>
                </a:solidFill>
                <a:latin typeface="+mn-lt"/>
                <a:ea typeface="+mn-ea"/>
                <a:cs typeface="+mn-cs"/>
              </a:rPr>
              <a:t>Create a pre-shipper or shipper with </a:t>
            </a:r>
            <a:r>
              <a:rPr lang="en-US" sz="1200" kern="1200" dirty="0" err="1" smtClean="0">
                <a:solidFill>
                  <a:schemeClr val="tx1"/>
                </a:solidFill>
                <a:latin typeface="+mn-lt"/>
                <a:ea typeface="+mn-ea"/>
                <a:cs typeface="+mn-cs"/>
              </a:rPr>
              <a:t>Picklist</a:t>
            </a:r>
            <a:r>
              <a:rPr lang="en-US" sz="1200" kern="1200" dirty="0" smtClean="0">
                <a:solidFill>
                  <a:schemeClr val="tx1"/>
                </a:solidFill>
                <a:latin typeface="+mn-lt"/>
                <a:ea typeface="+mn-ea"/>
                <a:cs typeface="+mn-cs"/>
              </a:rPr>
              <a:t>/Pre-shipper–Automatic or Pre-Shipper/Shipper Workbench.</a:t>
            </a:r>
          </a:p>
          <a:p>
            <a:pPr marL="182880" lvl="0" indent="-182880">
              <a:buFont typeface="+mj-lt"/>
              <a:buAutoNum type="arabicPeriod"/>
            </a:pPr>
            <a:r>
              <a:rPr lang="en-US" sz="1200" kern="1200" dirty="0" smtClean="0">
                <a:solidFill>
                  <a:schemeClr val="tx1"/>
                </a:solidFill>
                <a:latin typeface="+mn-lt"/>
                <a:ea typeface="+mn-ea"/>
                <a:cs typeface="+mn-cs"/>
              </a:rPr>
              <a:t>Pick unit packs, assembly packs, or items.</a:t>
            </a:r>
          </a:p>
          <a:p>
            <a:pPr marL="182880" lvl="0" indent="-182880">
              <a:buFont typeface="+mj-lt"/>
              <a:buAutoNum type="arabicPeriod"/>
            </a:pPr>
            <a:r>
              <a:rPr lang="en-US" sz="1200" kern="1200" dirty="0" smtClean="0">
                <a:solidFill>
                  <a:schemeClr val="tx1"/>
                </a:solidFill>
                <a:latin typeface="+mn-lt"/>
                <a:ea typeface="+mn-ea"/>
                <a:cs typeface="+mn-cs"/>
              </a:rPr>
              <a:t>Build picked packs, or pick packs and then build them.</a:t>
            </a:r>
          </a:p>
          <a:p>
            <a:pPr marL="182880" lvl="0" indent="-182880">
              <a:buFont typeface="+mj-lt"/>
              <a:buAutoNum type="arabicPeriod"/>
            </a:pPr>
            <a:r>
              <a:rPr lang="en-US" sz="1200" kern="1200" dirty="0" smtClean="0">
                <a:solidFill>
                  <a:schemeClr val="tx1"/>
                </a:solidFill>
                <a:latin typeface="+mn-lt"/>
                <a:ea typeface="+mn-ea"/>
                <a:cs typeface="+mn-cs"/>
              </a:rPr>
              <a:t>Load master packs with Truck Load.</a:t>
            </a:r>
          </a:p>
          <a:p>
            <a:pPr marL="182880" lvl="0" indent="-182880">
              <a:buFont typeface="+mj-lt"/>
              <a:buAutoNum type="arabicPeriod"/>
            </a:pPr>
            <a:r>
              <a:rPr lang="en-US" sz="1200" kern="1200" dirty="0" smtClean="0">
                <a:solidFill>
                  <a:schemeClr val="tx1"/>
                </a:solidFill>
                <a:latin typeface="+mn-lt"/>
                <a:ea typeface="+mn-ea"/>
                <a:cs typeface="+mn-cs"/>
              </a:rPr>
              <a:t>Confirm shipment: Consume packs and create history records for tracking and tracing.</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Stage change:</a:t>
            </a:r>
          </a:p>
          <a:p>
            <a:pPr marL="182880" lvl="0" indent="-182880">
              <a:buFont typeface="Arial" pitchFamily="34" charset="0"/>
              <a:buChar char="•"/>
            </a:pPr>
            <a:r>
              <a:rPr lang="en-US" sz="1200" kern="1200" dirty="0" smtClean="0">
                <a:solidFill>
                  <a:schemeClr val="tx1"/>
                </a:solidFill>
                <a:latin typeface="+mn-lt"/>
                <a:ea typeface="+mn-ea"/>
                <a:cs typeface="+mn-cs"/>
              </a:rPr>
              <a:t>Picking: From Active to Picked</a:t>
            </a:r>
          </a:p>
          <a:p>
            <a:pPr marL="182880" lvl="0" indent="-182880">
              <a:buFont typeface="Arial" pitchFamily="34" charset="0"/>
              <a:buChar char="•"/>
            </a:pPr>
            <a:r>
              <a:rPr lang="en-US" sz="1200" kern="1200" dirty="0" smtClean="0">
                <a:solidFill>
                  <a:schemeClr val="tx1"/>
                </a:solidFill>
                <a:latin typeface="+mn-lt"/>
                <a:ea typeface="+mn-ea"/>
                <a:cs typeface="+mn-cs"/>
              </a:rPr>
              <a:t>Confirm shipment: From Picked to Consumed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When you use </a:t>
            </a:r>
            <a:r>
              <a:rPr lang="en-US" sz="1200" kern="1200" dirty="0" err="1" smtClean="0">
                <a:solidFill>
                  <a:schemeClr val="tx1"/>
                </a:solidFill>
                <a:latin typeface="+mn-lt"/>
                <a:ea typeface="+mn-ea"/>
                <a:cs typeface="+mn-cs"/>
              </a:rPr>
              <a:t>Picklist</a:t>
            </a:r>
            <a:r>
              <a:rPr lang="en-US" sz="1200" kern="1200" dirty="0" smtClean="0">
                <a:solidFill>
                  <a:schemeClr val="tx1"/>
                </a:solidFill>
                <a:latin typeface="+mn-lt"/>
                <a:ea typeface="+mn-ea"/>
                <a:cs typeface="+mn-cs"/>
              </a:rPr>
              <a:t>/Pre-Shipper–Automatic (7.9.1) to generate a </a:t>
            </a:r>
            <a:r>
              <a:rPr lang="en-US" sz="1200" kern="1200" dirty="0" err="1" smtClean="0">
                <a:solidFill>
                  <a:schemeClr val="tx1"/>
                </a:solidFill>
                <a:latin typeface="+mn-lt"/>
                <a:ea typeface="+mn-ea"/>
                <a:cs typeface="+mn-cs"/>
              </a:rPr>
              <a:t>picklist</a:t>
            </a:r>
            <a:r>
              <a:rPr lang="en-US" sz="1200" kern="1200" dirty="0" smtClean="0">
                <a:solidFill>
                  <a:schemeClr val="tx1"/>
                </a:solidFill>
                <a:latin typeface="+mn-lt"/>
                <a:ea typeface="+mn-ea"/>
                <a:cs typeface="+mn-cs"/>
              </a:rPr>
              <a:t> or pre-shipper, the system displays the proposed packaging units to pick. It is for information purposes only.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system allocates the inventory and does not pick them until you process the picking.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Pre-Shipper/Shipper Picking (7.8.1) to pick serial IDs for a pre-shipper/shipper and link them with specific SO lines or customer scheduled order lines.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pick unit packs, assembly packs, or item serial IDs at the warehouse location. You can pick one pack for a single sales order line or for multiple sales order lines. You can transfer picked packs to a shipping area location.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a pack is picked, the system changes the pack stage to Picked and decreases the quantity on the </a:t>
            </a:r>
            <a:r>
              <a:rPr lang="en-US" sz="1200" kern="1200" dirty="0" err="1" smtClean="0">
                <a:solidFill>
                  <a:schemeClr val="tx1"/>
                </a:solidFill>
                <a:latin typeface="+mn-lt"/>
                <a:ea typeface="+mn-ea"/>
                <a:cs typeface="+mn-cs"/>
              </a:rPr>
              <a:t>picklist</a:t>
            </a:r>
            <a:r>
              <a:rPr lang="en-US" sz="1200" kern="1200" dirty="0" smtClean="0">
                <a:solidFill>
                  <a:schemeClr val="tx1"/>
                </a:solidFill>
                <a:latin typeface="+mn-lt"/>
                <a:ea typeface="+mn-ea"/>
                <a:cs typeface="+mn-cs"/>
              </a:rPr>
              <a: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track order information for all packs.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Enter the serial ID or scan the serial ID from the label to pick the unit pack, assembly pack, or loose item for the pre-shipper or shipper.</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pick one pack for a single sales order line or for multiple sales order lines.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Enter a shipping location to transfer picked packs to this shipping area.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After SO picking, in the Pre-shipper/Shipper Inquire (7.9.3) and Pre-Shipper/Shipper Workbench (7.9.2), you can see two sections: Pending Pick and Picked. The Pending </a:t>
            </a:r>
            <a:r>
              <a:rPr lang="en-US" sz="1200" kern="1200" dirty="0" smtClean="0">
                <a:solidFill>
                  <a:schemeClr val="tx1"/>
                </a:solidFill>
                <a:latin typeface="+mn-lt"/>
                <a:ea typeface="+mn-ea"/>
                <a:cs typeface="+mn-cs"/>
              </a:rPr>
              <a:t>Pick </a:t>
            </a:r>
            <a:r>
              <a:rPr lang="en-US" sz="1200" kern="1200" dirty="0" smtClean="0">
                <a:solidFill>
                  <a:schemeClr val="tx1"/>
                </a:solidFill>
                <a:latin typeface="+mn-lt"/>
                <a:ea typeface="+mn-ea"/>
                <a:cs typeface="+mn-cs"/>
              </a:rPr>
              <a:t>section displays information in the same way as before SO picking. The Picked section displays serial IDs of all picked packs and loose serialized items.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After picking, the system changes the pack stage to Picked and decreases the pending pick quantity on the </a:t>
            </a:r>
            <a:r>
              <a:rPr lang="en-US" sz="1200" kern="1200" dirty="0" err="1" smtClean="0">
                <a:solidFill>
                  <a:schemeClr val="tx1"/>
                </a:solidFill>
                <a:latin typeface="+mn-lt"/>
                <a:ea typeface="+mn-ea"/>
                <a:cs typeface="+mn-cs"/>
              </a:rPr>
              <a:t>picklist</a:t>
            </a:r>
            <a:r>
              <a:rPr lang="en-US" sz="1200" kern="1200" dirty="0" smtClean="0">
                <a:solidFill>
                  <a:schemeClr val="tx1"/>
                </a:solidFill>
                <a:latin typeface="+mn-lt"/>
                <a:ea typeface="+mn-ea"/>
                <a:cs typeface="+mn-cs"/>
              </a:rPr>
              <a:t> or shipper.</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View the serial IDs in Sales Order Browse by right-clicking the sales order number and </a:t>
            </a:r>
            <a:r>
              <a:rPr lang="en-US" sz="1200" kern="1200" dirty="0" smtClean="0">
                <a:solidFill>
                  <a:schemeClr val="tx1"/>
                </a:solidFill>
                <a:latin typeface="+mn-lt"/>
                <a:ea typeface="+mn-ea"/>
                <a:cs typeface="+mn-cs"/>
              </a:rPr>
              <a:t>choosing </a:t>
            </a:r>
            <a:r>
              <a:rPr lang="en-US" sz="1200" kern="1200" dirty="0" smtClean="0">
                <a:solidFill>
                  <a:schemeClr val="tx1"/>
                </a:solidFill>
                <a:latin typeface="+mn-lt"/>
                <a:ea typeface="+mn-ea"/>
                <a:cs typeface="+mn-cs"/>
              </a:rPr>
              <a:t>Master Serial ID from the drop-down menu. </a:t>
            </a:r>
            <a:r>
              <a:rPr lang="en-US" sz="1200" kern="1200" dirty="0" smtClean="0">
                <a:solidFill>
                  <a:schemeClr val="tx1"/>
                </a:solidFill>
                <a:latin typeface="+mn-lt"/>
                <a:ea typeface="+mn-ea"/>
                <a:cs typeface="+mn-cs"/>
              </a:rPr>
              <a:t>You can then </a:t>
            </a:r>
            <a:r>
              <a:rPr lang="en-US" sz="1200" kern="1200" dirty="0" smtClean="0">
                <a:solidFill>
                  <a:schemeClr val="tx1"/>
                </a:solidFill>
                <a:latin typeface="+mn-lt"/>
                <a:ea typeface="+mn-ea"/>
                <a:cs typeface="+mn-cs"/>
              </a:rPr>
              <a:t>view the serial history information by right-clicking the serial ID and </a:t>
            </a:r>
            <a:r>
              <a:rPr lang="en-US" sz="1200" kern="1200" dirty="0" smtClean="0">
                <a:solidFill>
                  <a:schemeClr val="tx1"/>
                </a:solidFill>
                <a:latin typeface="+mn-lt"/>
                <a:ea typeface="+mn-ea"/>
                <a:cs typeface="+mn-cs"/>
              </a:rPr>
              <a:t>choosing </a:t>
            </a:r>
            <a:r>
              <a:rPr lang="en-US" sz="1200" kern="1200" dirty="0" smtClean="0">
                <a:solidFill>
                  <a:schemeClr val="tx1"/>
                </a:solidFill>
                <a:latin typeface="+mn-lt"/>
                <a:ea typeface="+mn-ea"/>
                <a:cs typeface="+mn-cs"/>
              </a:rPr>
              <a:t>Serial History Browse from the drop-down menu.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Pre-shipper/Shipper Report (75.10.13.5) to display the picked pack information and you can see that the master serial IDs are listed.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Pre-Shipper/Shipper Pack Build (7.8.2) to build packs for a specific pre-shipper/shipper. You can pack picked packs, pack directly without picking, or configure a picked pack.</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pack stage is still Picked.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Enter or scan the serial IDs to pick and build a pack </a:t>
            </a:r>
            <a:r>
              <a:rPr lang="en-US" sz="1200" kern="1200" dirty="0" smtClean="0">
                <a:solidFill>
                  <a:schemeClr val="tx1"/>
                </a:solidFill>
                <a:latin typeface="+mn-lt"/>
                <a:ea typeface="+mn-ea"/>
                <a:cs typeface="+mn-cs"/>
              </a:rPr>
              <a:t>for an </a:t>
            </a:r>
            <a:r>
              <a:rPr lang="en-US" sz="1200" kern="1200" dirty="0" smtClean="0">
                <a:solidFill>
                  <a:schemeClr val="tx1"/>
                </a:solidFill>
                <a:latin typeface="+mn-lt"/>
                <a:ea typeface="+mn-ea"/>
                <a:cs typeface="+mn-cs"/>
              </a:rPr>
              <a:t>existing shipping pallet. If the shipping pallet is already in the shipping area, the system automatically transfers child packs to the shipping area location.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may transfer the pack to </a:t>
            </a:r>
            <a:r>
              <a:rPr lang="en-US" sz="1200" kern="1200" dirty="0" smtClean="0">
                <a:solidFill>
                  <a:schemeClr val="tx1"/>
                </a:solidFill>
                <a:latin typeface="+mn-lt"/>
                <a:ea typeface="+mn-ea"/>
                <a:cs typeface="+mn-cs"/>
              </a:rPr>
              <a:t>the shipping </a:t>
            </a:r>
            <a:r>
              <a:rPr lang="en-US" sz="1200" kern="1200" dirty="0" smtClean="0">
                <a:solidFill>
                  <a:schemeClr val="tx1"/>
                </a:solidFill>
                <a:latin typeface="+mn-lt"/>
                <a:ea typeface="+mn-ea"/>
                <a:cs typeface="+mn-cs"/>
              </a:rPr>
              <a:t>area first and then pack it.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To create a new assembly pack for the pre-shipper/shipper, in the Parent Pack frame, leave the Serial ID field blank and specify a pack code. The system generates a serial ID automatically based on </a:t>
            </a:r>
            <a:r>
              <a:rPr lang="en-US" sz="1200" kern="1200" dirty="0" smtClean="0">
                <a:solidFill>
                  <a:schemeClr val="tx1"/>
                </a:solidFill>
                <a:latin typeface="+mn-lt"/>
                <a:ea typeface="+mn-ea"/>
                <a:cs typeface="+mn-cs"/>
              </a:rPr>
              <a:t>the site</a:t>
            </a:r>
            <a:r>
              <a:rPr lang="en-US" sz="1200" kern="1200" dirty="0" smtClean="0">
                <a:solidFill>
                  <a:schemeClr val="tx1"/>
                </a:solidFill>
                <a:latin typeface="+mn-lt"/>
                <a:ea typeface="+mn-ea"/>
                <a:cs typeface="+mn-cs"/>
              </a:rPr>
              <a:t>, address, transaction type (ISS-SO), item, and pack code, or picks from booked serial IDs. </a:t>
            </a:r>
            <a:r>
              <a:rPr lang="en-US" sz="1200" kern="1200" dirty="0" smtClean="0">
                <a:solidFill>
                  <a:schemeClr val="tx1"/>
                </a:solidFill>
                <a:latin typeface="+mn-lt"/>
                <a:ea typeface="+mn-ea"/>
                <a:cs typeface="+mn-cs"/>
              </a:rPr>
              <a:t>Alternatively, </a:t>
            </a:r>
            <a:r>
              <a:rPr lang="en-US" sz="1200" kern="1200" dirty="0" smtClean="0">
                <a:solidFill>
                  <a:schemeClr val="tx1"/>
                </a:solidFill>
                <a:latin typeface="+mn-lt"/>
                <a:ea typeface="+mn-ea"/>
                <a:cs typeface="+mn-cs"/>
              </a:rPr>
              <a:t>you can manually enter a nonexistent serial ID and specify a pack code. The system validates the serial ID based on the sequence ID determined </a:t>
            </a:r>
            <a:r>
              <a:rPr lang="en-US" sz="1200" kern="1200" dirty="0" smtClean="0">
                <a:solidFill>
                  <a:schemeClr val="tx1"/>
                </a:solidFill>
                <a:latin typeface="+mn-lt"/>
                <a:ea typeface="+mn-ea"/>
                <a:cs typeface="+mn-cs"/>
              </a:rPr>
              <a:t>by the </a:t>
            </a:r>
            <a:r>
              <a:rPr lang="en-US" sz="1200" kern="1200" dirty="0" smtClean="0">
                <a:solidFill>
                  <a:schemeClr val="tx1"/>
                </a:solidFill>
                <a:latin typeface="+mn-lt"/>
                <a:ea typeface="+mn-ea"/>
                <a:cs typeface="+mn-cs"/>
              </a:rPr>
              <a:t>site, address, transaction type, and pack code.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build the same inventory to the picked unit pack or build multiple items to one unit pack. This feature is only supported in Pre-shipper/Shipper Pack Build.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You can pick the serialized or non-serialized inventory by leaving the parent and child pack serial ID fields blank. Specify the item number, select the sales order number, and then enter the quantity that you are picking.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Picking and packing are also supported in Pre-Shipper/Shipper Workbench.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Truck Load (7.8.4) to identify which master packs or loose serialized items </a:t>
            </a:r>
            <a:r>
              <a:rPr lang="en-US" sz="1200" kern="1200" dirty="0" smtClean="0">
                <a:solidFill>
                  <a:schemeClr val="tx1"/>
                </a:solidFill>
                <a:latin typeface="+mn-lt"/>
                <a:ea typeface="+mn-ea"/>
                <a:cs typeface="+mn-cs"/>
              </a:rPr>
              <a:t>have been </a:t>
            </a:r>
            <a:r>
              <a:rPr lang="en-US" sz="1200" kern="1200" dirty="0" smtClean="0">
                <a:solidFill>
                  <a:schemeClr val="tx1"/>
                </a:solidFill>
                <a:latin typeface="+mn-lt"/>
                <a:ea typeface="+mn-ea"/>
                <a:cs typeface="+mn-cs"/>
              </a:rPr>
              <a:t>loaded into a truck. The system verifies that all master packs or loose serialized items linked with the pre-shipper/shipper have been physically loaded into the truck. Non-serialized loose inventory of an SO pre-shipper/shipper cannot be truck loaded.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Enter the serial ID of the master pack or loose item to load into the truck. After you enter the serial ID of the master pack, the system updates the value of Packs Loaded.</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determines whether there are master packs or loose item serial </a:t>
            </a:r>
            <a:r>
              <a:rPr lang="en-US" sz="1200" kern="1200" dirty="0" smtClean="0">
                <a:solidFill>
                  <a:schemeClr val="tx1"/>
                </a:solidFill>
                <a:latin typeface="+mn-lt"/>
                <a:ea typeface="+mn-ea"/>
                <a:cs typeface="+mn-cs"/>
              </a:rPr>
              <a:t>IDs that are </a:t>
            </a:r>
            <a:r>
              <a:rPr lang="en-US" sz="1200" kern="1200" dirty="0" smtClean="0">
                <a:solidFill>
                  <a:schemeClr val="tx1"/>
                </a:solidFill>
                <a:latin typeface="+mn-lt"/>
                <a:ea typeface="+mn-ea"/>
                <a:cs typeface="+mn-cs"/>
              </a:rPr>
              <a:t>not loaded yet. </a:t>
            </a:r>
            <a:r>
              <a:rPr lang="en-US" sz="1200" kern="1200" dirty="0" smtClean="0">
                <a:solidFill>
                  <a:schemeClr val="tx1"/>
                </a:solidFill>
                <a:latin typeface="+mn-lt"/>
                <a:ea typeface="+mn-ea"/>
                <a:cs typeface="+mn-cs"/>
              </a:rPr>
              <a:t>If there </a:t>
            </a:r>
            <a:r>
              <a:rPr lang="en-US" sz="1200" kern="1200" dirty="0" smtClean="0">
                <a:solidFill>
                  <a:schemeClr val="tx1"/>
                </a:solidFill>
                <a:latin typeface="+mn-lt"/>
                <a:ea typeface="+mn-ea"/>
                <a:cs typeface="+mn-cs"/>
              </a:rPr>
              <a:t>are, the system displays a message prompting to display the master packs not loaded.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View the loaded packs in the collection of Pre-shipper/Shipper Truck Load:</a:t>
            </a:r>
          </a:p>
          <a:p>
            <a:pPr marL="182880" lvl="0" indent="-182880">
              <a:buFont typeface="Arial" pitchFamily="34" charset="0"/>
              <a:buChar char="•"/>
            </a:pPr>
            <a:r>
              <a:rPr lang="en-US" sz="1200" kern="1200" dirty="0" smtClean="0">
                <a:solidFill>
                  <a:schemeClr val="tx1"/>
                </a:solidFill>
                <a:latin typeface="+mn-lt"/>
                <a:ea typeface="+mn-ea"/>
                <a:cs typeface="+mn-cs"/>
              </a:rPr>
              <a:t>Total Master Packs</a:t>
            </a:r>
          </a:p>
          <a:p>
            <a:pPr marL="182880" lvl="0" indent="-182880">
              <a:buFont typeface="Arial" pitchFamily="34" charset="0"/>
              <a:buChar char="•"/>
            </a:pPr>
            <a:r>
              <a:rPr lang="en-US" sz="1200" kern="1200" dirty="0" smtClean="0">
                <a:solidFill>
                  <a:schemeClr val="tx1"/>
                </a:solidFill>
                <a:latin typeface="+mn-lt"/>
                <a:ea typeface="+mn-ea"/>
                <a:cs typeface="+mn-cs"/>
              </a:rPr>
              <a:t>Loaded Master Packs</a:t>
            </a:r>
          </a:p>
          <a:p>
            <a:pPr marL="182880" lvl="0" indent="-182880">
              <a:buFont typeface="Arial" pitchFamily="34" charset="0"/>
              <a:buChar char="•"/>
            </a:pPr>
            <a:r>
              <a:rPr lang="en-US" sz="1200" kern="1200" dirty="0" smtClean="0">
                <a:solidFill>
                  <a:schemeClr val="tx1"/>
                </a:solidFill>
                <a:latin typeface="+mn-lt"/>
                <a:ea typeface="+mn-ea"/>
                <a:cs typeface="+mn-cs"/>
              </a:rPr>
              <a:t>In Process</a:t>
            </a:r>
          </a:p>
          <a:p>
            <a:pPr marL="182880" lvl="0" indent="-182880">
              <a:buFont typeface="Arial" pitchFamily="34" charset="0"/>
              <a:buChar char="•"/>
            </a:pPr>
            <a:r>
              <a:rPr lang="en-US" sz="1200" kern="1200" dirty="0" smtClean="0">
                <a:solidFill>
                  <a:schemeClr val="tx1"/>
                </a:solidFill>
                <a:latin typeface="+mn-lt"/>
                <a:ea typeface="+mn-ea"/>
                <a:cs typeface="+mn-cs"/>
              </a:rPr>
              <a:t>Loaded flag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Shipping Data Maintenance (7.8.6) to record actual measured logistics data of a master pack or loose serialized item linked with a pre-shipper/shipper. This function does not provide you with the ability to maintain the weight of non-serialized loose inventory linked with a pre-shipper/shipper.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When the truck arrives, </a:t>
            </a:r>
            <a:r>
              <a:rPr lang="en-US" sz="1200" kern="1200" dirty="0" smtClean="0">
                <a:solidFill>
                  <a:schemeClr val="tx1"/>
                </a:solidFill>
                <a:latin typeface="+mn-lt"/>
                <a:ea typeface="+mn-ea"/>
                <a:cs typeface="+mn-cs"/>
              </a:rPr>
              <a:t>it may not </a:t>
            </a:r>
            <a:r>
              <a:rPr lang="en-US" sz="1200" kern="1200" dirty="0" smtClean="0">
                <a:solidFill>
                  <a:schemeClr val="tx1"/>
                </a:solidFill>
                <a:latin typeface="+mn-lt"/>
                <a:ea typeface="+mn-ea"/>
                <a:cs typeface="+mn-cs"/>
              </a:rPr>
              <a:t>have enough capacity to load all the materials. </a:t>
            </a:r>
            <a:r>
              <a:rPr lang="en-US" sz="1200" kern="1200" dirty="0" smtClean="0">
                <a:solidFill>
                  <a:schemeClr val="tx1"/>
                </a:solidFill>
                <a:latin typeface="+mn-lt"/>
                <a:ea typeface="+mn-ea"/>
                <a:cs typeface="+mn-cs"/>
              </a:rPr>
              <a:t>To </a:t>
            </a:r>
            <a:r>
              <a:rPr lang="en-US" sz="1200" kern="1200" dirty="0" smtClean="0">
                <a:solidFill>
                  <a:schemeClr val="tx1"/>
                </a:solidFill>
                <a:latin typeface="+mn-lt"/>
                <a:ea typeface="+mn-ea"/>
                <a:cs typeface="+mn-cs"/>
              </a:rPr>
              <a:t>avoid unpicking remaining packs from the pre-shipper or shipper and losing track of the goods picked for a specific ship-to/order line, you can move pack between pre-shippers/shippers. Use Move Pack between (Pre-) Shippers (7.8.12) to transfer the picked inventory from a source pre-shipper/shipper to an existing one for the same ship-from and ship-to combination or </a:t>
            </a:r>
            <a:r>
              <a:rPr lang="en-US" sz="1200" kern="1200" dirty="0" smtClean="0">
                <a:solidFill>
                  <a:schemeClr val="tx1"/>
                </a:solidFill>
                <a:latin typeface="+mn-lt"/>
                <a:ea typeface="+mn-ea"/>
                <a:cs typeface="+mn-cs"/>
              </a:rPr>
              <a:t>to a </a:t>
            </a:r>
            <a:r>
              <a:rPr lang="en-US" sz="1200" kern="1200" dirty="0" smtClean="0">
                <a:solidFill>
                  <a:schemeClr val="tx1"/>
                </a:solidFill>
                <a:latin typeface="+mn-lt"/>
                <a:ea typeface="+mn-ea"/>
                <a:cs typeface="+mn-cs"/>
              </a:rPr>
              <a:t>new destination pre-shipper/shipper.</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Non-serialized loose inventory linked with a pre-shipper/shipper cannot be moved.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report displays </a:t>
            </a:r>
            <a:r>
              <a:rPr lang="en-US" sz="1200" kern="1200" dirty="0" smtClean="0">
                <a:solidFill>
                  <a:schemeClr val="tx1"/>
                </a:solidFill>
                <a:latin typeface="+mn-lt"/>
                <a:ea typeface="+mn-ea"/>
                <a:cs typeface="+mn-cs"/>
              </a:rPr>
              <a:t>two picked pre-shippers before pack move.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destination pre-shipper or shipper can be either an existing pre-shipper/shipper or a new one. If you leave the Number field blank, the system can automatically produce a pre-shipper or shipper number. You can specify the serial ID for a picked pack or a loose serialized item associated with the source pre-shipper or shipper.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After pack move, the source pre-shipper number </a:t>
            </a:r>
            <a:r>
              <a:rPr lang="en-US" sz="1200" kern="1200" dirty="0" smtClean="0">
                <a:solidFill>
                  <a:schemeClr val="tx1"/>
                </a:solidFill>
                <a:latin typeface="+mn-lt"/>
                <a:ea typeface="+mn-ea"/>
                <a:cs typeface="+mn-cs"/>
              </a:rPr>
              <a:t>becomes the </a:t>
            </a:r>
            <a:r>
              <a:rPr lang="en-US" sz="1200" kern="1200" dirty="0" smtClean="0">
                <a:solidFill>
                  <a:schemeClr val="tx1"/>
                </a:solidFill>
                <a:latin typeface="+mn-lt"/>
                <a:ea typeface="+mn-ea"/>
                <a:cs typeface="+mn-cs"/>
              </a:rPr>
              <a:t>destination pre-shipper number.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Pre-Shipper/Shipper Confirm (7.9.5) to confirm the shipment. The system changes the pack stage to Consumed.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ignores all the pending pick lines, generates the standard inventory transaction, and links serial history to the inventory transaction.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provides full traceability of shipping history.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system prints the item serial IDs </a:t>
            </a:r>
            <a:r>
              <a:rPr lang="en-US" sz="1200" kern="1200" dirty="0" smtClean="0">
                <a:solidFill>
                  <a:schemeClr val="tx1"/>
                </a:solidFill>
                <a:latin typeface="+mn-lt"/>
                <a:ea typeface="+mn-ea"/>
                <a:cs typeface="+mn-cs"/>
              </a:rPr>
              <a:t>on the </a:t>
            </a:r>
            <a:r>
              <a:rPr lang="en-US" sz="1200" kern="1200" dirty="0" smtClean="0">
                <a:solidFill>
                  <a:schemeClr val="tx1"/>
                </a:solidFill>
                <a:latin typeface="+mn-lt"/>
                <a:ea typeface="+mn-ea"/>
                <a:cs typeface="+mn-cs"/>
              </a:rPr>
              <a:t>sales order invoice and you can track the item serial IDs in Invoice History Browse.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View the pack information in Sales Order Browse by right-clicking the sales order number and </a:t>
            </a:r>
            <a:r>
              <a:rPr lang="en-US" sz="1200" kern="1200" dirty="0" smtClean="0">
                <a:solidFill>
                  <a:schemeClr val="tx1"/>
                </a:solidFill>
                <a:latin typeface="+mn-lt"/>
                <a:ea typeface="+mn-ea"/>
                <a:cs typeface="+mn-cs"/>
              </a:rPr>
              <a:t>choosing </a:t>
            </a:r>
            <a:r>
              <a:rPr lang="en-US" sz="1200" kern="1200" dirty="0" smtClean="0">
                <a:solidFill>
                  <a:schemeClr val="tx1"/>
                </a:solidFill>
                <a:latin typeface="+mn-lt"/>
                <a:ea typeface="+mn-ea"/>
                <a:cs typeface="+mn-cs"/>
              </a:rPr>
              <a:t>Pre-shipper/Shipper from the drop-down menu.</a:t>
            </a:r>
          </a:p>
          <a:p>
            <a:r>
              <a:rPr lang="en-US" sz="1200" kern="1200" dirty="0" smtClean="0">
                <a:solidFill>
                  <a:schemeClr val="tx1"/>
                </a:solidFill>
                <a:latin typeface="+mn-lt"/>
                <a:ea typeface="+mn-ea"/>
                <a:cs typeface="+mn-cs"/>
              </a:rPr>
              <a:t>Then, </a:t>
            </a:r>
            <a:r>
              <a:rPr lang="en-US" sz="1200" kern="1200" dirty="0" smtClean="0">
                <a:solidFill>
                  <a:schemeClr val="tx1"/>
                </a:solidFill>
                <a:latin typeface="+mn-lt"/>
                <a:ea typeface="+mn-ea"/>
                <a:cs typeface="+mn-cs"/>
              </a:rPr>
              <a:t>right-click the shipper number and choose Master Serial ID from the drop-down menu.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View the serial history and inventory history in Sales Order Browse by right-clicking the sales order number and </a:t>
            </a:r>
            <a:r>
              <a:rPr lang="en-US" sz="1200" kern="1200" dirty="0" smtClean="0">
                <a:solidFill>
                  <a:schemeClr val="tx1"/>
                </a:solidFill>
                <a:latin typeface="+mn-lt"/>
                <a:ea typeface="+mn-ea"/>
                <a:cs typeface="+mn-cs"/>
              </a:rPr>
              <a:t>choosing </a:t>
            </a:r>
            <a:r>
              <a:rPr lang="en-US" sz="1200" kern="1200" dirty="0" smtClean="0">
                <a:solidFill>
                  <a:schemeClr val="tx1"/>
                </a:solidFill>
                <a:latin typeface="+mn-lt"/>
                <a:ea typeface="+mn-ea"/>
                <a:cs typeface="+mn-cs"/>
              </a:rPr>
              <a:t>Pre-shipper/Shipper from the drop-down menu.</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Then, </a:t>
            </a:r>
            <a:r>
              <a:rPr lang="en-US" sz="1200" kern="1200" dirty="0" smtClean="0">
                <a:solidFill>
                  <a:schemeClr val="tx1"/>
                </a:solidFill>
                <a:latin typeface="+mn-lt"/>
                <a:ea typeface="+mn-ea"/>
                <a:cs typeface="+mn-cs"/>
              </a:rPr>
              <a:t>right-click the shipper number and choose Master Serial ID from the drop-down menu.</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creates the serial history based </a:t>
            </a:r>
            <a:r>
              <a:rPr lang="en-US" sz="1200" kern="1200" dirty="0" smtClean="0">
                <a:solidFill>
                  <a:schemeClr val="tx1"/>
                </a:solidFill>
                <a:latin typeface="+mn-lt"/>
                <a:ea typeface="+mn-ea"/>
                <a:cs typeface="+mn-cs"/>
              </a:rPr>
              <a:t>on the </a:t>
            </a:r>
            <a:r>
              <a:rPr lang="en-US" sz="1200" kern="1200" dirty="0" smtClean="0">
                <a:solidFill>
                  <a:schemeClr val="tx1"/>
                </a:solidFill>
                <a:latin typeface="+mn-lt"/>
                <a:ea typeface="+mn-ea"/>
                <a:cs typeface="+mn-cs"/>
              </a:rPr>
              <a:t>site, location, item, lot/serial, reference, and sales order line.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View shipping history and order information in Shipping History Browse Collection.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Shipper </a:t>
            </a:r>
            <a:r>
              <a:rPr lang="en-US" sz="1200" kern="1200" dirty="0" err="1" smtClean="0">
                <a:solidFill>
                  <a:schemeClr val="tx1"/>
                </a:solidFill>
                <a:latin typeface="+mn-lt"/>
                <a:ea typeface="+mn-ea"/>
                <a:cs typeface="+mn-cs"/>
              </a:rPr>
              <a:t>Unconfirm</a:t>
            </a:r>
            <a:r>
              <a:rPr lang="en-US" sz="1200" kern="1200" dirty="0" smtClean="0">
                <a:solidFill>
                  <a:schemeClr val="tx1"/>
                </a:solidFill>
                <a:latin typeface="+mn-lt"/>
                <a:ea typeface="+mn-ea"/>
                <a:cs typeface="+mn-cs"/>
              </a:rPr>
              <a:t> (7.9.21) to </a:t>
            </a:r>
            <a:r>
              <a:rPr lang="en-US" sz="1200" kern="1200" dirty="0" err="1" smtClean="0">
                <a:solidFill>
                  <a:schemeClr val="tx1"/>
                </a:solidFill>
                <a:latin typeface="+mn-lt"/>
                <a:ea typeface="+mn-ea"/>
                <a:cs typeface="+mn-cs"/>
              </a:rPr>
              <a:t>unconfirm</a:t>
            </a:r>
            <a:r>
              <a:rPr lang="en-US" sz="1200" kern="1200" dirty="0" smtClean="0">
                <a:solidFill>
                  <a:schemeClr val="tx1"/>
                </a:solidFill>
                <a:latin typeface="+mn-lt"/>
                <a:ea typeface="+mn-ea"/>
                <a:cs typeface="+mn-cs"/>
              </a:rPr>
              <a:t> the shipment. The system changes the pack stage to Picked.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generates the standard inventory transaction and links serial history to the inventory transaction.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provides full traceability of shipping history.</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Shipping return process steps:</a:t>
            </a:r>
          </a:p>
          <a:p>
            <a:pPr marL="182880" lvl="0" indent="-182880">
              <a:buFont typeface="+mj-lt"/>
              <a:buAutoNum type="arabicPeriod"/>
            </a:pPr>
            <a:r>
              <a:rPr lang="en-US" sz="1200" kern="1200" dirty="0" smtClean="0">
                <a:solidFill>
                  <a:schemeClr val="tx1"/>
                </a:solidFill>
                <a:latin typeface="+mn-lt"/>
                <a:ea typeface="+mn-ea"/>
                <a:cs typeface="+mn-cs"/>
              </a:rPr>
              <a:t>Pick a Consumed pack to return it. You can return unit packs, assembly packs, or items. You can return packs fully or partially.</a:t>
            </a:r>
          </a:p>
          <a:p>
            <a:pPr marL="182880" lvl="0" indent="-182880">
              <a:buFont typeface="+mj-lt"/>
              <a:buAutoNum type="arabicPeriod"/>
            </a:pPr>
            <a:r>
              <a:rPr lang="en-US" sz="1200" kern="1200" dirty="0" smtClean="0">
                <a:solidFill>
                  <a:schemeClr val="tx1"/>
                </a:solidFill>
                <a:latin typeface="+mn-lt"/>
                <a:ea typeface="+mn-ea"/>
                <a:cs typeface="+mn-cs"/>
              </a:rPr>
              <a:t>Confirm the return: The system reactivates packs and creates history records for tracking and tracing.</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After you confirm the shipment, the serial stage changes from Consumed to Active.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Pre-Shipper/Shipper Picking to process the returned unit packs, assembly packs, or item serial IDs from customers. You must fully return assembly packs. If you only return part of an assembly pack, enter the unit pack. You can return one unit pack for a single sales order line or for multiple sales order lines. You can return to the original sales order line or a line with negative quantity.</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returned pack stage remains Consumed.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Leave the Number field blank to let the system generate an SO pre-shipper or shipper for return.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Enter or scan the serial ID for a unit pack, assembly pack, or serialized item to fully return. In this case, the stage is the Consumed. If the stage of the serial ID is Aggregated, it means that you </a:t>
            </a:r>
            <a:r>
              <a:rPr lang="en-US" sz="1200" kern="1200" dirty="0" smtClean="0">
                <a:solidFill>
                  <a:schemeClr val="tx1"/>
                </a:solidFill>
                <a:latin typeface="+mn-lt"/>
                <a:ea typeface="+mn-ea"/>
                <a:cs typeface="+mn-cs"/>
              </a:rPr>
              <a:t>can only </a:t>
            </a:r>
            <a:r>
              <a:rPr lang="en-US" sz="1200" kern="1200" dirty="0" smtClean="0">
                <a:solidFill>
                  <a:schemeClr val="tx1"/>
                </a:solidFill>
                <a:latin typeface="+mn-lt"/>
                <a:ea typeface="+mn-ea"/>
                <a:cs typeface="+mn-cs"/>
              </a:rPr>
              <a:t>return a unit pack from an assembly pack or a serialized item from a unit pack.</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Select a sales order to link to this return. If the sales order is closed (deleted), create a sales order line with the negative quantity whose total quantity is equal to the returned quantity.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To view the returned pack information</a:t>
            </a:r>
            <a:r>
              <a:rPr lang="en-US"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in Sales Order </a:t>
            </a:r>
            <a:r>
              <a:rPr lang="en-US" sz="1200" kern="1200" dirty="0" smtClean="0">
                <a:solidFill>
                  <a:schemeClr val="tx1"/>
                </a:solidFill>
                <a:latin typeface="+mn-lt"/>
                <a:ea typeface="+mn-ea"/>
                <a:cs typeface="+mn-cs"/>
              </a:rPr>
              <a:t>Browse, </a:t>
            </a:r>
            <a:r>
              <a:rPr lang="en-US" sz="1200" kern="1200" dirty="0" smtClean="0">
                <a:solidFill>
                  <a:schemeClr val="tx1"/>
                </a:solidFill>
                <a:latin typeface="+mn-lt"/>
                <a:ea typeface="+mn-ea"/>
                <a:cs typeface="+mn-cs"/>
              </a:rPr>
              <a:t>right-click the sales order number and choose Pre-shipper/Shipper from the drop-down menu. </a:t>
            </a:r>
            <a:r>
              <a:rPr lang="en-US" sz="1200" kern="1200" dirty="0" smtClean="0">
                <a:solidFill>
                  <a:schemeClr val="tx1"/>
                </a:solidFill>
                <a:latin typeface="+mn-lt"/>
                <a:ea typeface="+mn-ea"/>
                <a:cs typeface="+mn-cs"/>
              </a:rPr>
              <a:t>Then, </a:t>
            </a:r>
            <a:r>
              <a:rPr lang="en-US" sz="1200" kern="1200" dirty="0" smtClean="0">
                <a:solidFill>
                  <a:schemeClr val="tx1"/>
                </a:solidFill>
                <a:latin typeface="+mn-lt"/>
                <a:ea typeface="+mn-ea"/>
                <a:cs typeface="+mn-cs"/>
              </a:rPr>
              <a:t>right-click the shipper number and choose Master Serial ID from the drop-down menu.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To view the serial history and inventory history, in Sales Order </a:t>
            </a:r>
            <a:r>
              <a:rPr lang="en-US" sz="1200" kern="1200" dirty="0" smtClean="0">
                <a:solidFill>
                  <a:schemeClr val="tx1"/>
                </a:solidFill>
                <a:latin typeface="+mn-lt"/>
                <a:ea typeface="+mn-ea"/>
                <a:cs typeface="+mn-cs"/>
              </a:rPr>
              <a:t>Browse, </a:t>
            </a:r>
            <a:r>
              <a:rPr lang="en-US" sz="1200" kern="1200" dirty="0" smtClean="0">
                <a:solidFill>
                  <a:schemeClr val="tx1"/>
                </a:solidFill>
                <a:latin typeface="+mn-lt"/>
                <a:ea typeface="+mn-ea"/>
                <a:cs typeface="+mn-cs"/>
              </a:rPr>
              <a:t>right-click the sales order number and choose Pre-shipper/Shipper from the drop-down menu. </a:t>
            </a:r>
            <a:r>
              <a:rPr lang="en-US" sz="1200" kern="1200" dirty="0" smtClean="0">
                <a:solidFill>
                  <a:schemeClr val="tx1"/>
                </a:solidFill>
                <a:latin typeface="+mn-lt"/>
                <a:ea typeface="+mn-ea"/>
                <a:cs typeface="+mn-cs"/>
              </a:rPr>
              <a:t>Then, </a:t>
            </a:r>
            <a:r>
              <a:rPr lang="en-US" sz="1200" kern="1200" dirty="0" smtClean="0">
                <a:solidFill>
                  <a:schemeClr val="tx1"/>
                </a:solidFill>
                <a:latin typeface="+mn-lt"/>
                <a:ea typeface="+mn-ea"/>
                <a:cs typeface="+mn-cs"/>
              </a:rPr>
              <a:t>right-click the shipper number and choose Master Serial ID from the drop-down menu.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Pre-Shipper/Shipper Confirm (7.9.5) to confirm the returns. The system changes the pack stage from Consumed to Active.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generates the standard inventory transaction and links serial history to the inventory transaction.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provides full traceability of shipping history.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the standard Pre-shipper/shipper Confirm function to confirm the pack returns. The returned item serial IDs are printed on the sales order invoice. Returned item serial IDs can be tracked in Invoice History Browse.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unlinks the pack from the sales order line.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Shipping History Browse Collection to review the shipping serial and order history.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48</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Serial Usage Export (3.17.20) to export unused and consumed serial IDs when the SO (or customer scheduled order) is shipped and the SO Shipper is confirmed. You can export when you book a range of serial IDs for a particular SO line after you close the SO, or the system fulfills the order line.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run Serial Usage Export function to trigger outbound </a:t>
            </a:r>
            <a:r>
              <a:rPr lang="en-US" sz="1200" kern="1200" dirty="0" err="1" smtClean="0">
                <a:solidFill>
                  <a:schemeClr val="tx1"/>
                </a:solidFill>
                <a:latin typeface="+mn-lt"/>
                <a:ea typeface="+mn-ea"/>
                <a:cs typeface="+mn-cs"/>
              </a:rPr>
              <a:t>QDocs</a:t>
            </a:r>
            <a:r>
              <a:rPr lang="en-US" sz="1200" kern="1200" dirty="0" smtClean="0">
                <a:solidFill>
                  <a:schemeClr val="tx1"/>
                </a:solidFill>
                <a:latin typeface="+mn-lt"/>
                <a:ea typeface="+mn-ea"/>
                <a:cs typeface="+mn-cs"/>
              </a:rPr>
              <a:t> that notify the customer which serial IDs are used or not and to view the usage report before you export the outbound </a:t>
            </a:r>
            <a:r>
              <a:rPr lang="en-US" sz="1200" kern="1200" dirty="0" err="1" smtClean="0">
                <a:solidFill>
                  <a:schemeClr val="tx1"/>
                </a:solidFill>
                <a:latin typeface="+mn-lt"/>
                <a:ea typeface="+mn-ea"/>
                <a:cs typeface="+mn-cs"/>
              </a:rPr>
              <a:t>QDoc</a:t>
            </a:r>
            <a:r>
              <a:rPr lang="en-US" sz="1200" kern="1200" dirty="0" smtClean="0">
                <a:solidFill>
                  <a:schemeClr val="tx1"/>
                </a:solidFill>
                <a:latin typeface="+mn-lt"/>
                <a:ea typeface="+mn-ea"/>
                <a:cs typeface="+mn-cs"/>
              </a:rPr>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49</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51</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SO/RMA Serial Booking (7.1.20) to capture serial numbers for use on specific sales orders and make sure that all those serial numbers </a:t>
            </a:r>
            <a:r>
              <a:rPr lang="en-US" sz="1200" kern="1200" dirty="0" smtClean="0">
                <a:solidFill>
                  <a:schemeClr val="tx1"/>
                </a:solidFill>
                <a:latin typeface="+mn-lt"/>
                <a:ea typeface="+mn-ea"/>
                <a:cs typeface="+mn-cs"/>
              </a:rPr>
              <a:t>comply with the predefined </a:t>
            </a:r>
            <a:r>
              <a:rPr lang="en-US" sz="1200" kern="1200" dirty="0" smtClean="0">
                <a:solidFill>
                  <a:schemeClr val="tx1"/>
                </a:solidFill>
                <a:latin typeface="+mn-lt"/>
                <a:ea typeface="+mn-ea"/>
                <a:cs typeface="+mn-cs"/>
              </a:rPr>
              <a:t>serial mask.</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sales order shipment ships only booked serial IDs for the sales order line.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group sales orders by sold-to, purchase order, and item, so that multiple ship-</a:t>
            </a:r>
            <a:r>
              <a:rPr lang="en-US" sz="1200" kern="1200" dirty="0" err="1" smtClean="0">
                <a:solidFill>
                  <a:schemeClr val="tx1"/>
                </a:solidFill>
                <a:latin typeface="+mn-lt"/>
                <a:ea typeface="+mn-ea"/>
                <a:cs typeface="+mn-cs"/>
              </a:rPr>
              <a:t>tos</a:t>
            </a:r>
            <a:r>
              <a:rPr lang="en-US" sz="1200" kern="1200" dirty="0" smtClean="0">
                <a:solidFill>
                  <a:schemeClr val="tx1"/>
                </a:solidFill>
                <a:latin typeface="+mn-lt"/>
                <a:ea typeface="+mn-ea"/>
                <a:cs typeface="+mn-cs"/>
              </a:rPr>
              <a:t> for a single customer can use the same serial bookings.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When making serial ID bookings, the system assigns a range of serial IDs to the order based on the packaging hierarchy that you define in the system.</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you select the Individual Booking field, you can specify the serial IDs range manually by entering the From serial ID and the To serial ID. The system validates them based on the setting of the serial ID range.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View the booked serial IDs in Sales Order Browse by right-clicking the order number and </a:t>
            </a:r>
            <a:r>
              <a:rPr lang="en-US" sz="1200" kern="1200" dirty="0" smtClean="0">
                <a:solidFill>
                  <a:schemeClr val="tx1"/>
                </a:solidFill>
                <a:latin typeface="+mn-lt"/>
                <a:ea typeface="+mn-ea"/>
                <a:cs typeface="+mn-cs"/>
              </a:rPr>
              <a:t>choosing </a:t>
            </a:r>
            <a:r>
              <a:rPr lang="en-US" sz="1200" kern="1200" dirty="0" smtClean="0">
                <a:solidFill>
                  <a:schemeClr val="tx1"/>
                </a:solidFill>
                <a:latin typeface="+mn-lt"/>
                <a:ea typeface="+mn-ea"/>
                <a:cs typeface="+mn-cs"/>
              </a:rPr>
              <a:t>Reserved Serial ID from the drop-down menu.</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stages of the serial IDs are Booked.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comments" Target="../comments/comment7.xml"/><Relationship Id="rId5" Type="http://schemas.openxmlformats.org/officeDocument/2006/relationships/image" Target="../media/image10.wmf"/><Relationship Id="rId4" Type="http://schemas.openxmlformats.org/officeDocument/2006/relationships/image" Target="../media/image9.wmf"/></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comments" Target="../comments/comment16.xml"/><Relationship Id="rId4" Type="http://schemas.openxmlformats.org/officeDocument/2006/relationships/image" Target="../media/image43.wmf"/></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53.png"/><Relationship Id="rId4" Type="http://schemas.openxmlformats.org/officeDocument/2006/relationships/image" Target="../media/image52.png"/></Relationships>
</file>

<file path=ppt/slides/_rels/slide51.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comments" Target="../comments/comment19.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Outbound Shipments</a:t>
            </a:r>
            <a:endParaRPr lang="en-US" dirty="0"/>
          </a:p>
        </p:txBody>
      </p:sp>
      <p:sp>
        <p:nvSpPr>
          <p:cNvPr id="3" name="Text Placeholder 2"/>
          <p:cNvSpPr>
            <a:spLocks noGrp="1"/>
          </p:cNvSpPr>
          <p:nvPr>
            <p:ph type="body" sz="quarter" idx="10"/>
          </p:nvPr>
        </p:nvSpPr>
        <p:spPr/>
        <p:txBody>
          <a:bodyPr/>
          <a:lstStyle/>
          <a:p>
            <a:r>
              <a:rPr lang="en-US" smtClean="0">
                <a:solidFill>
                  <a:srgbClr val="4F4F4F"/>
                </a:solidFill>
                <a:latin typeface="Century Gothic" pitchFamily="34" charset="0"/>
                <a:cs typeface="Century Gothic" pitchFamily="34" charset="0"/>
              </a:rPr>
              <a:t>Serialization</a:t>
            </a:r>
          </a:p>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Sales Order Serial Booking</a:t>
            </a:r>
            <a:endParaRPr lang="en-US"/>
          </a:p>
        </p:txBody>
      </p:sp>
      <p:sp>
        <p:nvSpPr>
          <p:cNvPr id="5" name="Text Placeholder 4"/>
          <p:cNvSpPr>
            <a:spLocks noGrp="1"/>
          </p:cNvSpPr>
          <p:nvPr>
            <p:ph type="body" sz="quarter" idx="11"/>
          </p:nvPr>
        </p:nvSpPr>
        <p:spPr/>
        <p:txBody>
          <a:bodyPr/>
          <a:lstStyle/>
          <a:p>
            <a:r>
              <a:rPr lang="en-US" smtClean="0"/>
              <a:t>Outbound Shipments</a:t>
            </a:r>
            <a:endParaRPr lang="en-US"/>
          </a:p>
        </p:txBody>
      </p:sp>
      <p:pic>
        <p:nvPicPr>
          <p:cNvPr id="23554" name="Picture 2" descr="C:\Users\xcm\AppData\Local\Temp\SNAGHTML182a700.PNG"/>
          <p:cNvPicPr>
            <a:picLocks noChangeAspect="1" noChangeArrowheads="1"/>
          </p:cNvPicPr>
          <p:nvPr/>
        </p:nvPicPr>
        <p:blipFill>
          <a:blip r:embed="rId3"/>
          <a:srcRect/>
          <a:stretch>
            <a:fillRect/>
          </a:stretch>
        </p:blipFill>
        <p:spPr bwMode="auto">
          <a:xfrm>
            <a:off x="463141" y="1316182"/>
            <a:ext cx="7829550" cy="4038601"/>
          </a:xfrm>
          <a:prstGeom prst="rect">
            <a:avLst/>
          </a:prstGeom>
          <a:noFill/>
        </p:spPr>
      </p:pic>
      <p:pic>
        <p:nvPicPr>
          <p:cNvPr id="23556" name="Picture 4" descr="C:\Users\xcm\AppData\Local\Temp\SNAGHTML182f7ec.PNG"/>
          <p:cNvPicPr>
            <a:picLocks noChangeAspect="1" noChangeArrowheads="1"/>
          </p:cNvPicPr>
          <p:nvPr/>
        </p:nvPicPr>
        <p:blipFill>
          <a:blip r:embed="rId4"/>
          <a:srcRect/>
          <a:stretch>
            <a:fillRect/>
          </a:stretch>
        </p:blipFill>
        <p:spPr bwMode="auto">
          <a:xfrm>
            <a:off x="1178040" y="2709977"/>
            <a:ext cx="2409825" cy="1828800"/>
          </a:xfrm>
          <a:prstGeom prst="rect">
            <a:avLst/>
          </a:prstGeom>
          <a:noFill/>
        </p:spPr>
      </p:pic>
      <p:sp>
        <p:nvSpPr>
          <p:cNvPr id="8" name="Rectangle 7"/>
          <p:cNvSpPr/>
          <p:nvPr/>
        </p:nvSpPr>
        <p:spPr>
          <a:xfrm>
            <a:off x="627564" y="5044281"/>
            <a:ext cx="1403459" cy="18030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145631" y="5028284"/>
            <a:ext cx="485775" cy="18030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6962775" y="5028284"/>
            <a:ext cx="604838" cy="18030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3" name="Content Placeholder 2"/>
          <p:cNvSpPr>
            <a:spLocks noGrp="1"/>
          </p:cNvSpPr>
          <p:nvPr>
            <p:ph idx="1"/>
          </p:nvPr>
        </p:nvSpPr>
        <p:spPr>
          <a:xfrm>
            <a:off x="457199" y="1316182"/>
            <a:ext cx="4317465" cy="4999951"/>
          </a:xfrm>
        </p:spPr>
        <p:txBody>
          <a:bodyPr>
            <a:normAutofit/>
          </a:bodyPr>
          <a:lstStyle/>
          <a:p>
            <a:pPr eaLnBrk="0" hangingPunct="0">
              <a:buClr>
                <a:srgbClr val="F79646"/>
              </a:buClr>
              <a:buFont typeface="Arial" pitchFamily="34" charset="0"/>
              <a:buChar char="•"/>
            </a:pPr>
            <a:r>
              <a:rPr lang="en-US" dirty="0" smtClean="0">
                <a:ea typeface="Century Gothic" pitchFamily="34" charset="0"/>
              </a:rPr>
              <a:t>Create a pre‐shipper/shipper</a:t>
            </a:r>
          </a:p>
          <a:p>
            <a:pPr eaLnBrk="0" hangingPunct="0">
              <a:buClr>
                <a:srgbClr val="F79646"/>
              </a:buClr>
              <a:buFont typeface="Arial" pitchFamily="34" charset="0"/>
              <a:buChar char="•"/>
            </a:pPr>
            <a:r>
              <a:rPr lang="en-US" dirty="0" smtClean="0">
                <a:ea typeface="Century Gothic" pitchFamily="34" charset="0"/>
              </a:rPr>
              <a:t>Pick unit packs, assembly packs, or items</a:t>
            </a:r>
          </a:p>
          <a:p>
            <a:pPr eaLnBrk="0" hangingPunct="0">
              <a:buClr>
                <a:srgbClr val="F79646"/>
              </a:buClr>
              <a:buFont typeface="Arial" pitchFamily="34" charset="0"/>
              <a:buChar char="•"/>
            </a:pPr>
            <a:r>
              <a:rPr lang="en-US" dirty="0" smtClean="0">
                <a:ea typeface="Century Gothic" pitchFamily="34" charset="0"/>
              </a:rPr>
              <a:t>Build picked packs</a:t>
            </a:r>
          </a:p>
          <a:p>
            <a:pPr eaLnBrk="0" hangingPunct="0">
              <a:buClr>
                <a:srgbClr val="F79646"/>
              </a:buClr>
              <a:buFont typeface="Arial" pitchFamily="34" charset="0"/>
              <a:buChar char="•"/>
            </a:pPr>
            <a:r>
              <a:rPr lang="en-US" dirty="0" smtClean="0">
                <a:ea typeface="Century Gothic" pitchFamily="34" charset="0"/>
              </a:rPr>
              <a:t>Load truck</a:t>
            </a:r>
          </a:p>
          <a:p>
            <a:pPr eaLnBrk="0" hangingPunct="0">
              <a:buClr>
                <a:srgbClr val="F79646"/>
              </a:buClr>
              <a:buFont typeface="Arial" pitchFamily="34" charset="0"/>
              <a:buChar char="•"/>
            </a:pPr>
            <a:r>
              <a:rPr lang="en-US" dirty="0" smtClean="0">
                <a:ea typeface="Century Gothic" pitchFamily="34" charset="0"/>
              </a:rPr>
              <a:t>Confirm shipment</a:t>
            </a:r>
          </a:p>
          <a:p>
            <a:pPr eaLnBrk="0" hangingPunct="0">
              <a:buClr>
                <a:srgbClr val="F79646"/>
              </a:buClr>
              <a:buFont typeface="Arial" pitchFamily="34" charset="0"/>
              <a:buChar char="•"/>
            </a:pPr>
            <a:endParaRPr lang="en-US" dirty="0" smtClean="0">
              <a:ea typeface="Century Gothic" pitchFamily="34" charset="0"/>
            </a:endParaRPr>
          </a:p>
          <a:p>
            <a:pPr eaLnBrk="0" hangingPunct="0">
              <a:buClr>
                <a:srgbClr val="F79646"/>
              </a:buClr>
              <a:buFont typeface="Arial" pitchFamily="34" charset="0"/>
              <a:buChar char="•"/>
            </a:pPr>
            <a:endParaRPr lang="en-US" dirty="0" smtClean="0">
              <a:ea typeface="Century Gothic" pitchFamily="34" charset="0"/>
            </a:endParaRPr>
          </a:p>
          <a:p>
            <a:pPr eaLnBrk="0" hangingPunct="0">
              <a:buClr>
                <a:srgbClr val="F79646"/>
              </a:buClr>
              <a:buFont typeface="Arial" pitchFamily="34" charset="0"/>
              <a:buChar char="•"/>
            </a:pPr>
            <a:endParaRPr lang="en-US" dirty="0" smtClean="0">
              <a:ea typeface="Century Gothic" pitchFamily="34" charset="0"/>
            </a:endParaRPr>
          </a:p>
          <a:p>
            <a:endParaRPr lang="en-US" dirty="0"/>
          </a:p>
        </p:txBody>
      </p:sp>
      <p:sp>
        <p:nvSpPr>
          <p:cNvPr id="4" name="Title 3"/>
          <p:cNvSpPr>
            <a:spLocks noGrp="1"/>
          </p:cNvSpPr>
          <p:nvPr>
            <p:ph type="title"/>
          </p:nvPr>
        </p:nvSpPr>
        <p:spPr/>
        <p:txBody>
          <a:bodyPr/>
          <a:lstStyle/>
          <a:p>
            <a:r>
              <a:rPr lang="en-US" dirty="0" smtClean="0"/>
              <a:t>Shipping Process</a:t>
            </a:r>
            <a:endParaRPr lang="en-US" dirty="0"/>
          </a:p>
        </p:txBody>
      </p:sp>
      <p:sp>
        <p:nvSpPr>
          <p:cNvPr id="5" name="Text Placeholder 4"/>
          <p:cNvSpPr>
            <a:spLocks noGrp="1"/>
          </p:cNvSpPr>
          <p:nvPr>
            <p:ph type="body" sz="quarter" idx="11"/>
          </p:nvPr>
        </p:nvSpPr>
        <p:spPr/>
        <p:txBody>
          <a:bodyPr/>
          <a:lstStyle/>
          <a:p>
            <a:r>
              <a:rPr lang="en-US" smtClean="0"/>
              <a:t>Outbound Shipments</a:t>
            </a:r>
            <a:endParaRPr lang="en-US"/>
          </a:p>
        </p:txBody>
      </p:sp>
      <p:pic>
        <p:nvPicPr>
          <p:cNvPr id="11266" name="Picture 2" descr="C:\Users\xcm\AppData\Local\Temp\SNAGHTML5c5f6f.PNG"/>
          <p:cNvPicPr>
            <a:picLocks noChangeAspect="1" noChangeArrowheads="1"/>
          </p:cNvPicPr>
          <p:nvPr/>
        </p:nvPicPr>
        <p:blipFill>
          <a:blip r:embed="rId3"/>
          <a:srcRect/>
          <a:stretch>
            <a:fillRect/>
          </a:stretch>
        </p:blipFill>
        <p:spPr bwMode="auto">
          <a:xfrm>
            <a:off x="6725758" y="1380956"/>
            <a:ext cx="981075" cy="933450"/>
          </a:xfrm>
          <a:prstGeom prst="rect">
            <a:avLst/>
          </a:prstGeom>
          <a:noFill/>
        </p:spPr>
      </p:pic>
      <p:sp>
        <p:nvSpPr>
          <p:cNvPr id="35" name="Rectangle 34"/>
          <p:cNvSpPr/>
          <p:nvPr/>
        </p:nvSpPr>
        <p:spPr>
          <a:xfrm>
            <a:off x="4630190" y="4439000"/>
            <a:ext cx="4426050" cy="1311128"/>
          </a:xfrm>
          <a:prstGeom prst="rect">
            <a:avLst/>
          </a:prstGeom>
        </p:spPr>
        <p:txBody>
          <a:bodyPr wrap="square">
            <a:spAutoFit/>
          </a:bodyPr>
          <a:lstStyle/>
          <a:p>
            <a:pPr marL="342900" indent="-342900" eaLnBrk="0" hangingPunct="0">
              <a:spcBef>
                <a:spcPct val="20000"/>
              </a:spcBef>
              <a:buClr>
                <a:srgbClr val="F79646"/>
              </a:buClr>
            </a:pPr>
            <a:r>
              <a:rPr lang="en-US" dirty="0" smtClean="0">
                <a:solidFill>
                  <a:schemeClr val="tx1">
                    <a:lumMod val="75000"/>
                    <a:lumOff val="25000"/>
                  </a:schemeClr>
                </a:solidFill>
                <a:ea typeface="Century Gothic" pitchFamily="34" charset="0"/>
                <a:cs typeface="Century Gothic"/>
              </a:rPr>
              <a:t>Stage change</a:t>
            </a:r>
          </a:p>
          <a:p>
            <a:pPr marL="342900" lvl="1" indent="-342900" eaLnBrk="0" hangingPunct="0">
              <a:spcBef>
                <a:spcPct val="20000"/>
              </a:spcBef>
              <a:buClr>
                <a:srgbClr val="F79646"/>
              </a:buClr>
              <a:buFont typeface="Arial" pitchFamily="34" charset="0"/>
              <a:buChar char="•"/>
            </a:pPr>
            <a:r>
              <a:rPr lang="en-US" dirty="0" smtClean="0">
                <a:solidFill>
                  <a:schemeClr val="tx1">
                    <a:lumMod val="75000"/>
                    <a:lumOff val="25000"/>
                  </a:schemeClr>
                </a:solidFill>
                <a:ea typeface="Century Gothic" pitchFamily="34" charset="0"/>
                <a:cs typeface="Century Gothic"/>
              </a:rPr>
              <a:t>Picking: Active -&gt; Picked </a:t>
            </a:r>
          </a:p>
          <a:p>
            <a:pPr marL="342900" lvl="1" indent="-342900" eaLnBrk="0" hangingPunct="0">
              <a:spcBef>
                <a:spcPct val="20000"/>
              </a:spcBef>
              <a:buClr>
                <a:srgbClr val="F79646"/>
              </a:buClr>
              <a:buFont typeface="Arial" pitchFamily="34" charset="0"/>
              <a:buChar char="•"/>
            </a:pPr>
            <a:r>
              <a:rPr lang="en-US" dirty="0" smtClean="0">
                <a:solidFill>
                  <a:schemeClr val="tx1">
                    <a:lumMod val="75000"/>
                    <a:lumOff val="25000"/>
                  </a:schemeClr>
                </a:solidFill>
                <a:ea typeface="Century Gothic" pitchFamily="34" charset="0"/>
                <a:cs typeface="Century Gothic"/>
              </a:rPr>
              <a:t>Confirm Shipment: Picked -&gt; Consumed</a:t>
            </a:r>
          </a:p>
        </p:txBody>
      </p:sp>
      <p:pic>
        <p:nvPicPr>
          <p:cNvPr id="17" name="Picture 5" descr="C:\Users\gvb\AppData\Local\Microsoft\Windows\Temporary Internet Files\Content.IE5\YXWJNW0F\MC900233536[1].wmf"/>
          <p:cNvPicPr>
            <a:picLocks noChangeAspect="1" noChangeArrowheads="1"/>
          </p:cNvPicPr>
          <p:nvPr/>
        </p:nvPicPr>
        <p:blipFill>
          <a:blip r:embed="rId4"/>
          <a:srcRect/>
          <a:stretch>
            <a:fillRect/>
          </a:stretch>
        </p:blipFill>
        <p:spPr bwMode="auto">
          <a:xfrm>
            <a:off x="6710370" y="2386249"/>
            <a:ext cx="920714" cy="984518"/>
          </a:xfrm>
          <a:prstGeom prst="rect">
            <a:avLst/>
          </a:prstGeom>
          <a:noFill/>
        </p:spPr>
      </p:pic>
      <p:pic>
        <p:nvPicPr>
          <p:cNvPr id="18" name="Picture 9" descr="C:\Users\gvb\AppData\Local\Microsoft\Windows\Temporary Internet Files\Content.IE5\MSCEMJGO\MC900237110[1].wmf"/>
          <p:cNvPicPr>
            <a:picLocks noChangeAspect="1" noChangeArrowheads="1"/>
          </p:cNvPicPr>
          <p:nvPr/>
        </p:nvPicPr>
        <p:blipFill>
          <a:blip r:embed="rId5"/>
          <a:srcRect l="15492" r="10907"/>
          <a:stretch>
            <a:fillRect/>
          </a:stretch>
        </p:blipFill>
        <p:spPr bwMode="auto">
          <a:xfrm>
            <a:off x="7722520" y="2402476"/>
            <a:ext cx="881150" cy="931408"/>
          </a:xfrm>
          <a:prstGeom prst="rect">
            <a:avLst/>
          </a:prstGeom>
          <a:noFill/>
        </p:spPr>
      </p:pic>
      <p:cxnSp>
        <p:nvCxnSpPr>
          <p:cNvPr id="24" name="Straight Arrow Connector 23"/>
          <p:cNvCxnSpPr>
            <a:stCxn id="26" idx="2"/>
            <a:endCxn id="27" idx="0"/>
          </p:cNvCxnSpPr>
          <p:nvPr/>
        </p:nvCxnSpPr>
        <p:spPr>
          <a:xfrm>
            <a:off x="5608103" y="2055245"/>
            <a:ext cx="0" cy="48328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a:stCxn id="27" idx="2"/>
            <a:endCxn id="28" idx="0"/>
          </p:cNvCxnSpPr>
          <p:nvPr/>
        </p:nvCxnSpPr>
        <p:spPr>
          <a:xfrm>
            <a:off x="5608103" y="3125905"/>
            <a:ext cx="9108" cy="4105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6" name="Rectangle 25"/>
          <p:cNvSpPr/>
          <p:nvPr/>
        </p:nvSpPr>
        <p:spPr>
          <a:xfrm>
            <a:off x="4774665" y="1467870"/>
            <a:ext cx="1666876" cy="58737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smtClean="0"/>
              <a:t>Active</a:t>
            </a:r>
            <a:endParaRPr lang="en-US" dirty="0"/>
          </a:p>
        </p:txBody>
      </p:sp>
      <p:sp>
        <p:nvSpPr>
          <p:cNvPr id="27" name="Rectangle 26"/>
          <p:cNvSpPr/>
          <p:nvPr/>
        </p:nvSpPr>
        <p:spPr>
          <a:xfrm>
            <a:off x="4774665" y="2538530"/>
            <a:ext cx="1666876" cy="58737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smtClean="0"/>
              <a:t>Picked</a:t>
            </a:r>
            <a:endParaRPr lang="en-US" dirty="0"/>
          </a:p>
        </p:txBody>
      </p:sp>
      <p:sp>
        <p:nvSpPr>
          <p:cNvPr id="28" name="Rectangle 27"/>
          <p:cNvSpPr/>
          <p:nvPr/>
        </p:nvSpPr>
        <p:spPr>
          <a:xfrm>
            <a:off x="4783773" y="3536455"/>
            <a:ext cx="1666876" cy="58737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smtClean="0"/>
              <a:t>Consumed</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descr="C:\Users\xcm\AppData\Local\Temp\SNAGHTML18751af.PNG"/>
          <p:cNvPicPr>
            <a:picLocks noChangeAspect="1" noChangeArrowheads="1"/>
          </p:cNvPicPr>
          <p:nvPr/>
        </p:nvPicPr>
        <p:blipFill>
          <a:blip r:embed="rId3"/>
          <a:srcRect/>
          <a:stretch>
            <a:fillRect/>
          </a:stretch>
        </p:blipFill>
        <p:spPr bwMode="auto">
          <a:xfrm>
            <a:off x="845532" y="2815847"/>
            <a:ext cx="5622857" cy="3694286"/>
          </a:xfrm>
          <a:prstGeom prst="rect">
            <a:avLst/>
          </a:prstGeom>
          <a:noFill/>
        </p:spPr>
      </p:pic>
      <p:sp>
        <p:nvSpPr>
          <p:cNvPr id="3" name="Content Placeholder 2"/>
          <p:cNvSpPr>
            <a:spLocks noGrp="1"/>
          </p:cNvSpPr>
          <p:nvPr>
            <p:ph idx="1"/>
          </p:nvPr>
        </p:nvSpPr>
        <p:spPr/>
        <p:txBody>
          <a:bodyPr/>
          <a:lstStyle/>
          <a:p>
            <a:r>
              <a:rPr lang="en-US" dirty="0" smtClean="0"/>
              <a:t>Displays the proposed packaging units to Pick. For information purposes only.</a:t>
            </a:r>
          </a:p>
          <a:p>
            <a:r>
              <a:rPr lang="en-US" dirty="0" smtClean="0"/>
              <a:t>Inventory is allocated, but not picked.</a:t>
            </a:r>
            <a:endParaRPr lang="en-US" dirty="0"/>
          </a:p>
        </p:txBody>
      </p:sp>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4" name="Title 3"/>
          <p:cNvSpPr>
            <a:spLocks noGrp="1"/>
          </p:cNvSpPr>
          <p:nvPr>
            <p:ph type="title"/>
          </p:nvPr>
        </p:nvSpPr>
        <p:spPr/>
        <p:txBody>
          <a:bodyPr/>
          <a:lstStyle/>
          <a:p>
            <a:r>
              <a:rPr lang="en-US" dirty="0" err="1" smtClean="0"/>
              <a:t>Picklist</a:t>
            </a:r>
            <a:r>
              <a:rPr lang="en-US" dirty="0" smtClean="0"/>
              <a:t>/Pre-Shipper–Automatic</a:t>
            </a:r>
            <a:endParaRPr lang="en-US" dirty="0"/>
          </a:p>
        </p:txBody>
      </p:sp>
      <p:sp>
        <p:nvSpPr>
          <p:cNvPr id="5" name="Text Placeholder 4"/>
          <p:cNvSpPr>
            <a:spLocks noGrp="1"/>
          </p:cNvSpPr>
          <p:nvPr>
            <p:ph type="body" sz="quarter" idx="11"/>
          </p:nvPr>
        </p:nvSpPr>
        <p:spPr/>
        <p:txBody>
          <a:bodyPr/>
          <a:lstStyle/>
          <a:p>
            <a:r>
              <a:rPr lang="en-US" smtClean="0"/>
              <a:t>Outbound Shipments</a:t>
            </a:r>
            <a:endParaRPr lang="en-US"/>
          </a:p>
        </p:txBody>
      </p:sp>
      <p:sp>
        <p:nvSpPr>
          <p:cNvPr id="8" name="Rectangle 7"/>
          <p:cNvSpPr/>
          <p:nvPr/>
        </p:nvSpPr>
        <p:spPr>
          <a:xfrm>
            <a:off x="2730953" y="5911850"/>
            <a:ext cx="2113465" cy="404283"/>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xcm\AppData\Local\Temp\SNAGHTML18a5c4a.PNG"/>
          <p:cNvPicPr>
            <a:picLocks noChangeAspect="1" noChangeArrowheads="1"/>
          </p:cNvPicPr>
          <p:nvPr/>
        </p:nvPicPr>
        <p:blipFill>
          <a:blip r:embed="rId3"/>
          <a:srcRect/>
          <a:stretch>
            <a:fillRect/>
          </a:stretch>
        </p:blipFill>
        <p:spPr bwMode="auto">
          <a:xfrm>
            <a:off x="457200" y="1316182"/>
            <a:ext cx="6753225" cy="4067176"/>
          </a:xfrm>
          <a:prstGeom prst="rect">
            <a:avLst/>
          </a:prstGeom>
          <a:noFill/>
        </p:spPr>
      </p:pic>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4" name="Title 3"/>
          <p:cNvSpPr>
            <a:spLocks noGrp="1"/>
          </p:cNvSpPr>
          <p:nvPr>
            <p:ph type="title"/>
          </p:nvPr>
        </p:nvSpPr>
        <p:spPr/>
        <p:txBody>
          <a:bodyPr/>
          <a:lstStyle/>
          <a:p>
            <a:r>
              <a:rPr lang="en-US" dirty="0" err="1" smtClean="0"/>
              <a:t>Picklist</a:t>
            </a:r>
            <a:r>
              <a:rPr lang="en-US" dirty="0" smtClean="0"/>
              <a:t>/Pre-Shipper–Automatic</a:t>
            </a:r>
            <a:endParaRPr lang="en-US" dirty="0"/>
          </a:p>
        </p:txBody>
      </p:sp>
      <p:sp>
        <p:nvSpPr>
          <p:cNvPr id="5" name="Text Placeholder 4"/>
          <p:cNvSpPr>
            <a:spLocks noGrp="1"/>
          </p:cNvSpPr>
          <p:nvPr>
            <p:ph type="body" sz="quarter" idx="11"/>
          </p:nvPr>
        </p:nvSpPr>
        <p:spPr/>
        <p:txBody>
          <a:bodyPr/>
          <a:lstStyle/>
          <a:p>
            <a:r>
              <a:rPr lang="en-US" smtClean="0"/>
              <a:t>Outbound Shipments</a:t>
            </a:r>
            <a:endParaRPr lang="en-US"/>
          </a:p>
        </p:txBody>
      </p:sp>
      <p:sp>
        <p:nvSpPr>
          <p:cNvPr id="7" name="Rectangle 6"/>
          <p:cNvSpPr/>
          <p:nvPr/>
        </p:nvSpPr>
        <p:spPr>
          <a:xfrm>
            <a:off x="4325606" y="4148050"/>
            <a:ext cx="1460050" cy="27431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3" name="Content Placeholder 2"/>
          <p:cNvSpPr>
            <a:spLocks noGrp="1"/>
          </p:cNvSpPr>
          <p:nvPr>
            <p:ph idx="1"/>
          </p:nvPr>
        </p:nvSpPr>
        <p:spPr/>
        <p:txBody>
          <a:bodyPr>
            <a:normAutofit/>
          </a:bodyPr>
          <a:lstStyle/>
          <a:p>
            <a:r>
              <a:rPr lang="en-US" dirty="0" smtClean="0"/>
              <a:t>Pick unit packs, assembly </a:t>
            </a:r>
            <a:r>
              <a:rPr lang="en-US" dirty="0" smtClean="0"/>
              <a:t>packs, </a:t>
            </a:r>
            <a:r>
              <a:rPr lang="en-US" dirty="0" smtClean="0"/>
              <a:t>or item serial IDs in warehouse location.</a:t>
            </a:r>
          </a:p>
          <a:p>
            <a:pPr>
              <a:spcBef>
                <a:spcPts val="1200"/>
              </a:spcBef>
            </a:pPr>
            <a:r>
              <a:rPr lang="en-US" dirty="0" smtClean="0"/>
              <a:t>Pick one pack for a single </a:t>
            </a:r>
            <a:r>
              <a:rPr lang="en-US" dirty="0" smtClean="0"/>
              <a:t>SO line </a:t>
            </a:r>
            <a:r>
              <a:rPr lang="en-US" dirty="0" smtClean="0"/>
              <a:t>or multiple </a:t>
            </a:r>
            <a:r>
              <a:rPr lang="en-US" dirty="0" smtClean="0"/>
              <a:t>SO lines</a:t>
            </a:r>
            <a:r>
              <a:rPr lang="en-US" dirty="0" smtClean="0"/>
              <a:t>.</a:t>
            </a:r>
          </a:p>
          <a:p>
            <a:pPr>
              <a:spcBef>
                <a:spcPts val="1200"/>
              </a:spcBef>
            </a:pPr>
            <a:r>
              <a:rPr lang="en-US" dirty="0" smtClean="0"/>
              <a:t>Changes pack stage to Picked. Track order information for all packs.</a:t>
            </a:r>
          </a:p>
          <a:p>
            <a:pPr>
              <a:spcBef>
                <a:spcPts val="1200"/>
              </a:spcBef>
            </a:pPr>
            <a:r>
              <a:rPr lang="en-US" dirty="0" smtClean="0"/>
              <a:t>Decreases picklist </a:t>
            </a:r>
            <a:r>
              <a:rPr lang="en-US" dirty="0" smtClean="0"/>
              <a:t>qty when pack </a:t>
            </a:r>
            <a:r>
              <a:rPr lang="en-US" dirty="0" smtClean="0"/>
              <a:t>is picked.</a:t>
            </a:r>
          </a:p>
          <a:p>
            <a:pPr>
              <a:spcBef>
                <a:spcPts val="1200"/>
              </a:spcBef>
            </a:pPr>
            <a:r>
              <a:rPr lang="en-US" dirty="0" smtClean="0"/>
              <a:t>Transfer picked packs to a shipping </a:t>
            </a:r>
            <a:r>
              <a:rPr lang="en-US" dirty="0" smtClean="0"/>
              <a:t>area.</a:t>
            </a:r>
            <a:endParaRPr lang="en-US" dirty="0" smtClean="0"/>
          </a:p>
          <a:p>
            <a:pPr>
              <a:spcBef>
                <a:spcPts val="1200"/>
              </a:spcBef>
            </a:pPr>
            <a:r>
              <a:rPr lang="en-US" dirty="0" smtClean="0"/>
              <a:t>Inventory is picked.</a:t>
            </a:r>
          </a:p>
          <a:p>
            <a:endParaRPr lang="en-US" dirty="0" smtClean="0"/>
          </a:p>
          <a:p>
            <a:endParaRPr lang="en-US" dirty="0"/>
          </a:p>
        </p:txBody>
      </p:sp>
      <p:sp>
        <p:nvSpPr>
          <p:cNvPr id="4" name="Title 3"/>
          <p:cNvSpPr>
            <a:spLocks noGrp="1"/>
          </p:cNvSpPr>
          <p:nvPr>
            <p:ph type="title"/>
          </p:nvPr>
        </p:nvSpPr>
        <p:spPr/>
        <p:txBody>
          <a:bodyPr/>
          <a:lstStyle/>
          <a:p>
            <a:r>
              <a:rPr lang="en-US" dirty="0" smtClean="0"/>
              <a:t>Pre-Shipper/Shipper Picking</a:t>
            </a:r>
            <a:endParaRPr lang="en-US" dirty="0"/>
          </a:p>
        </p:txBody>
      </p:sp>
      <p:sp>
        <p:nvSpPr>
          <p:cNvPr id="5" name="Text Placeholder 4"/>
          <p:cNvSpPr>
            <a:spLocks noGrp="1"/>
          </p:cNvSpPr>
          <p:nvPr>
            <p:ph type="body" sz="quarter" idx="11"/>
          </p:nvPr>
        </p:nvSpPr>
        <p:spPr/>
        <p:txBody>
          <a:bodyPr/>
          <a:lstStyle/>
          <a:p>
            <a:r>
              <a:rPr lang="en-US" smtClean="0"/>
              <a:t>Outbound Shipments</a:t>
            </a: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Pre-Shipper/Shipper Picking</a:t>
            </a:r>
            <a:endParaRPr lang="en-US"/>
          </a:p>
        </p:txBody>
      </p:sp>
      <p:sp>
        <p:nvSpPr>
          <p:cNvPr id="5" name="Text Placeholder 4"/>
          <p:cNvSpPr>
            <a:spLocks noGrp="1"/>
          </p:cNvSpPr>
          <p:nvPr>
            <p:ph type="body" sz="quarter" idx="11"/>
          </p:nvPr>
        </p:nvSpPr>
        <p:spPr/>
        <p:txBody>
          <a:bodyPr/>
          <a:lstStyle/>
          <a:p>
            <a:r>
              <a:rPr lang="en-US" smtClean="0"/>
              <a:t>Outbound Shipments</a:t>
            </a:r>
          </a:p>
        </p:txBody>
      </p:sp>
      <p:pic>
        <p:nvPicPr>
          <p:cNvPr id="5122" name="Picture 2" descr="C:\Users\xcm\AppData\Local\Temp\SNAGHTML198bb0c.PNG"/>
          <p:cNvPicPr>
            <a:picLocks noChangeAspect="1" noChangeArrowheads="1"/>
          </p:cNvPicPr>
          <p:nvPr/>
        </p:nvPicPr>
        <p:blipFill>
          <a:blip r:embed="rId3"/>
          <a:srcRect/>
          <a:stretch>
            <a:fillRect/>
          </a:stretch>
        </p:blipFill>
        <p:spPr bwMode="auto">
          <a:xfrm>
            <a:off x="460966" y="1316182"/>
            <a:ext cx="6486525" cy="2781300"/>
          </a:xfrm>
          <a:prstGeom prst="rect">
            <a:avLst/>
          </a:prstGeom>
          <a:noFill/>
        </p:spPr>
      </p:pic>
      <p:pic>
        <p:nvPicPr>
          <p:cNvPr id="5126" name="Picture 6" descr="C:\Users\xcm\AppData\Local\Temp\SNAGHTML19ba626.PNG"/>
          <p:cNvPicPr>
            <a:picLocks noChangeAspect="1" noChangeArrowheads="1"/>
          </p:cNvPicPr>
          <p:nvPr/>
        </p:nvPicPr>
        <p:blipFill>
          <a:blip r:embed="rId4"/>
          <a:srcRect/>
          <a:stretch>
            <a:fillRect/>
          </a:stretch>
        </p:blipFill>
        <p:spPr bwMode="auto">
          <a:xfrm>
            <a:off x="2259330" y="3320784"/>
            <a:ext cx="6610350" cy="2438400"/>
          </a:xfrm>
          <a:prstGeom prst="rect">
            <a:avLst/>
          </a:prstGeom>
          <a:noFill/>
        </p:spPr>
      </p:pic>
      <p:pic>
        <p:nvPicPr>
          <p:cNvPr id="5128" name="Picture 8" descr="C:\Users\xcm\AppData\Local\Temp\SNAGHTML19d3c4c.PNG"/>
          <p:cNvPicPr>
            <a:picLocks noChangeAspect="1" noChangeArrowheads="1"/>
          </p:cNvPicPr>
          <p:nvPr/>
        </p:nvPicPr>
        <p:blipFill>
          <a:blip r:embed="rId5"/>
          <a:srcRect/>
          <a:stretch>
            <a:fillRect/>
          </a:stretch>
        </p:blipFill>
        <p:spPr bwMode="auto">
          <a:xfrm>
            <a:off x="463149" y="5174379"/>
            <a:ext cx="7467600" cy="1285876"/>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Pre-Shipper/Shipper Picking</a:t>
            </a:r>
            <a:endParaRPr lang="en-US"/>
          </a:p>
        </p:txBody>
      </p:sp>
      <p:sp>
        <p:nvSpPr>
          <p:cNvPr id="5" name="Text Placeholder 4"/>
          <p:cNvSpPr>
            <a:spLocks noGrp="1"/>
          </p:cNvSpPr>
          <p:nvPr>
            <p:ph type="body" sz="quarter" idx="11"/>
          </p:nvPr>
        </p:nvSpPr>
        <p:spPr/>
        <p:txBody>
          <a:bodyPr/>
          <a:lstStyle/>
          <a:p>
            <a:r>
              <a:rPr lang="en-US" smtClean="0"/>
              <a:t>Outbound Shipments</a:t>
            </a:r>
          </a:p>
        </p:txBody>
      </p:sp>
      <p:pic>
        <p:nvPicPr>
          <p:cNvPr id="4098" name="Picture 2" descr="C:\Users\xcm\AppData\Local\Temp\SNAGHTML1a18eee.PNG"/>
          <p:cNvPicPr>
            <a:picLocks noChangeAspect="1" noChangeArrowheads="1"/>
          </p:cNvPicPr>
          <p:nvPr/>
        </p:nvPicPr>
        <p:blipFill>
          <a:blip r:embed="rId3"/>
          <a:srcRect/>
          <a:stretch>
            <a:fillRect/>
          </a:stretch>
        </p:blipFill>
        <p:spPr bwMode="auto">
          <a:xfrm>
            <a:off x="457200" y="1316182"/>
            <a:ext cx="6457950" cy="3990976"/>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C:\Users\xcm\AppData\Local\Temp\SNAGHTML1a7cac6.PNG"/>
          <p:cNvPicPr>
            <a:picLocks noChangeAspect="1" noChangeArrowheads="1"/>
          </p:cNvPicPr>
          <p:nvPr/>
        </p:nvPicPr>
        <p:blipFill>
          <a:blip r:embed="rId3"/>
          <a:srcRect/>
          <a:stretch>
            <a:fillRect/>
          </a:stretch>
        </p:blipFill>
        <p:spPr bwMode="auto">
          <a:xfrm>
            <a:off x="457200" y="1316182"/>
            <a:ext cx="5676900" cy="4381501"/>
          </a:xfrm>
          <a:prstGeom prst="rect">
            <a:avLst/>
          </a:prstGeom>
          <a:noFill/>
        </p:spPr>
      </p:pic>
      <p:sp>
        <p:nvSpPr>
          <p:cNvPr id="2" name="Slide Number Placeholder 1"/>
          <p:cNvSpPr>
            <a:spLocks noGrp="1"/>
          </p:cNvSpPr>
          <p:nvPr>
            <p:ph type="sldNum" sz="quarter" idx="12"/>
          </p:nvPr>
        </p:nvSpPr>
        <p:spPr/>
        <p:txBody>
          <a:bodyPr/>
          <a:lstStyle/>
          <a:p>
            <a:fld id="{D295FD85-0E9A-9A4B-AEA4-CF6493BFD0E6}" type="slidenum">
              <a:rPr lang="en-US" smtClean="0"/>
              <a:pPr/>
              <a:t>17</a:t>
            </a:fld>
            <a:endParaRPr lang="en-US" dirty="0"/>
          </a:p>
        </p:txBody>
      </p:sp>
      <p:sp>
        <p:nvSpPr>
          <p:cNvPr id="4" name="Title 3"/>
          <p:cNvSpPr>
            <a:spLocks noGrp="1"/>
          </p:cNvSpPr>
          <p:nvPr>
            <p:ph type="title"/>
          </p:nvPr>
        </p:nvSpPr>
        <p:spPr/>
        <p:txBody>
          <a:bodyPr/>
          <a:lstStyle/>
          <a:p>
            <a:r>
              <a:rPr lang="en-US" smtClean="0"/>
              <a:t>Pre-Shipper/Shipper Picking</a:t>
            </a:r>
            <a:endParaRPr lang="en-US"/>
          </a:p>
        </p:txBody>
      </p:sp>
      <p:sp>
        <p:nvSpPr>
          <p:cNvPr id="5" name="Text Placeholder 4"/>
          <p:cNvSpPr>
            <a:spLocks noGrp="1"/>
          </p:cNvSpPr>
          <p:nvPr>
            <p:ph type="body" sz="quarter" idx="11"/>
          </p:nvPr>
        </p:nvSpPr>
        <p:spPr/>
        <p:txBody>
          <a:bodyPr/>
          <a:lstStyle/>
          <a:p>
            <a:r>
              <a:rPr lang="en-US" smtClean="0"/>
              <a:t>Outbound Shipments</a:t>
            </a:r>
          </a:p>
        </p:txBody>
      </p:sp>
      <p:pic>
        <p:nvPicPr>
          <p:cNvPr id="3074" name="Picture 2" descr="C:\Users\xcm\AppData\Local\Temp\SNAGHTML1a78df5.PNG"/>
          <p:cNvPicPr>
            <a:picLocks noChangeAspect="1" noChangeArrowheads="1"/>
          </p:cNvPicPr>
          <p:nvPr/>
        </p:nvPicPr>
        <p:blipFill>
          <a:blip r:embed="rId4"/>
          <a:srcRect/>
          <a:stretch>
            <a:fillRect/>
          </a:stretch>
        </p:blipFill>
        <p:spPr bwMode="auto">
          <a:xfrm>
            <a:off x="4297835" y="3659904"/>
            <a:ext cx="4581525" cy="280035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18</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Pre-Shipper/Shipper Picking</a:t>
            </a:r>
            <a:endParaRPr lang="en-US"/>
          </a:p>
        </p:txBody>
      </p:sp>
      <p:sp>
        <p:nvSpPr>
          <p:cNvPr id="5" name="Text Placeholder 4"/>
          <p:cNvSpPr>
            <a:spLocks noGrp="1"/>
          </p:cNvSpPr>
          <p:nvPr>
            <p:ph type="body" sz="quarter" idx="11"/>
          </p:nvPr>
        </p:nvSpPr>
        <p:spPr/>
        <p:txBody>
          <a:bodyPr/>
          <a:lstStyle/>
          <a:p>
            <a:r>
              <a:rPr lang="en-US" smtClean="0"/>
              <a:t>Outbound Shipments</a:t>
            </a:r>
          </a:p>
        </p:txBody>
      </p:sp>
      <p:pic>
        <p:nvPicPr>
          <p:cNvPr id="2050" name="Picture 2" descr="C:\Users\xcm\AppData\Local\Temp\SNAGHTML1b63d75.PNG"/>
          <p:cNvPicPr>
            <a:picLocks noChangeAspect="1" noChangeArrowheads="1"/>
          </p:cNvPicPr>
          <p:nvPr/>
        </p:nvPicPr>
        <p:blipFill>
          <a:blip r:embed="rId3"/>
          <a:srcRect/>
          <a:stretch>
            <a:fillRect/>
          </a:stretch>
        </p:blipFill>
        <p:spPr bwMode="auto">
          <a:xfrm>
            <a:off x="457201" y="1316666"/>
            <a:ext cx="7803810" cy="5140476"/>
          </a:xfrm>
          <a:prstGeom prst="rect">
            <a:avLst/>
          </a:prstGeom>
          <a:noFill/>
        </p:spPr>
      </p:pic>
      <p:sp>
        <p:nvSpPr>
          <p:cNvPr id="7" name="Rectangle 6"/>
          <p:cNvSpPr/>
          <p:nvPr/>
        </p:nvSpPr>
        <p:spPr>
          <a:xfrm>
            <a:off x="552747" y="2668385"/>
            <a:ext cx="660909" cy="18030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553492" y="3757353"/>
            <a:ext cx="1109056" cy="18030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6621040" y="5072859"/>
            <a:ext cx="785599" cy="18030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5852160" y="5072859"/>
            <a:ext cx="659423" cy="18030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1301086" y="5072859"/>
            <a:ext cx="659423" cy="18030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19</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Pre-Shipper/Shipper Picking</a:t>
            </a:r>
            <a:endParaRPr lang="en-US"/>
          </a:p>
        </p:txBody>
      </p:sp>
      <p:sp>
        <p:nvSpPr>
          <p:cNvPr id="5" name="Text Placeholder 4"/>
          <p:cNvSpPr>
            <a:spLocks noGrp="1"/>
          </p:cNvSpPr>
          <p:nvPr>
            <p:ph type="body" sz="quarter" idx="11"/>
          </p:nvPr>
        </p:nvSpPr>
        <p:spPr/>
        <p:txBody>
          <a:bodyPr/>
          <a:lstStyle/>
          <a:p>
            <a:r>
              <a:rPr lang="en-US" smtClean="0"/>
              <a:t>Outbound Shipments</a:t>
            </a:r>
          </a:p>
        </p:txBody>
      </p:sp>
      <p:pic>
        <p:nvPicPr>
          <p:cNvPr id="1026" name="Picture 2" descr="C:\Users\xcm\AppData\Local\Temp\SNAGHTML1bb6927.PNG"/>
          <p:cNvPicPr>
            <a:picLocks noChangeAspect="1" noChangeArrowheads="1"/>
          </p:cNvPicPr>
          <p:nvPr/>
        </p:nvPicPr>
        <p:blipFill>
          <a:blip r:embed="rId3"/>
          <a:srcRect/>
          <a:stretch>
            <a:fillRect/>
          </a:stretch>
        </p:blipFill>
        <p:spPr bwMode="auto">
          <a:xfrm>
            <a:off x="457200" y="1316182"/>
            <a:ext cx="8357144" cy="3205715"/>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pPr>
              <a:buFont typeface="Webdings" pitchFamily="18" charset="2"/>
              <a:buNone/>
            </a:pPr>
            <a:r>
              <a:rPr lang="en-US" b="1" dirty="0" smtClean="0">
                <a:solidFill>
                  <a:srgbClr val="4F4F4F"/>
                </a:solidFill>
                <a:latin typeface="Century Gothic" pitchFamily="34" charset="0"/>
                <a:cs typeface="Century Gothic" pitchFamily="34" charset="0"/>
              </a:rPr>
              <a:t>In this </a:t>
            </a:r>
            <a:r>
              <a:rPr lang="en-US" b="1" dirty="0" smtClean="0">
                <a:solidFill>
                  <a:srgbClr val="4F4F4F"/>
                </a:solidFill>
                <a:latin typeface="Century Gothic" pitchFamily="34" charset="0"/>
                <a:cs typeface="Century Gothic" pitchFamily="34" charset="0"/>
              </a:rPr>
              <a:t>section, </a:t>
            </a:r>
            <a:r>
              <a:rPr lang="en-US" b="1" dirty="0" smtClean="0">
                <a:solidFill>
                  <a:srgbClr val="4F4F4F"/>
                </a:solidFill>
                <a:latin typeface="Century Gothic" pitchFamily="34" charset="0"/>
                <a:cs typeface="Century Gothic" pitchFamily="34" charset="0"/>
              </a:rPr>
              <a:t>you will learn how to:</a:t>
            </a:r>
          </a:p>
          <a:p>
            <a:pPr>
              <a:buClr>
                <a:schemeClr val="bg2"/>
              </a:buClr>
              <a:buFont typeface="Wingdings" pitchFamily="2" charset="2"/>
              <a:buChar char="ü"/>
            </a:pPr>
            <a:r>
              <a:rPr lang="en-US" dirty="0" smtClean="0">
                <a:solidFill>
                  <a:srgbClr val="B2B2B2"/>
                </a:solidFill>
                <a:latin typeface="Century Gothic" pitchFamily="34" charset="0"/>
                <a:cs typeface="Century Gothic" pitchFamily="34" charset="0"/>
              </a:rPr>
              <a:t>Identify key business considerations before setting up Serialization in QAD Enterprise Applications</a:t>
            </a:r>
          </a:p>
          <a:p>
            <a:pPr>
              <a:buClr>
                <a:schemeClr val="bg2"/>
              </a:buClr>
              <a:buSzPct val="125000"/>
              <a:buFont typeface="Wingdings" pitchFamily="2" charset="2"/>
              <a:buChar char="ü"/>
            </a:pPr>
            <a:r>
              <a:rPr lang="en-US" dirty="0" smtClean="0">
                <a:solidFill>
                  <a:srgbClr val="B2B2B2"/>
                </a:solidFill>
                <a:latin typeface="Century Gothic" pitchFamily="34" charset="0"/>
                <a:cs typeface="Century Gothic" pitchFamily="34" charset="0"/>
              </a:rPr>
              <a:t>Set up Serialization in QAD Enterprise Applications</a:t>
            </a:r>
          </a:p>
          <a:p>
            <a:r>
              <a:rPr lang="en-US" b="1" dirty="0" smtClean="0">
                <a:solidFill>
                  <a:srgbClr val="4F4F4F"/>
                </a:solidFill>
                <a:latin typeface="Century Gothic" pitchFamily="34" charset="0"/>
                <a:cs typeface="Century Gothic" pitchFamily="34" charset="0"/>
              </a:rPr>
              <a:t>Process Serialization in QAD Enterprise Applications</a:t>
            </a:r>
          </a:p>
          <a:p>
            <a:pPr>
              <a:buNone/>
            </a:pPr>
            <a:endParaRPr lang="en-US" dirty="0"/>
          </a:p>
        </p:txBody>
      </p:sp>
      <p:sp>
        <p:nvSpPr>
          <p:cNvPr id="4" name="Title 3"/>
          <p:cNvSpPr>
            <a:spLocks noGrp="1"/>
          </p:cNvSpPr>
          <p:nvPr>
            <p:ph type="title"/>
          </p:nvPr>
        </p:nvSpPr>
        <p:spPr/>
        <p:txBody>
          <a:bodyPr>
            <a:normAutofit/>
          </a:bodyPr>
          <a:lstStyle/>
          <a:p>
            <a:r>
              <a:rPr lang="en-US" smtClean="0"/>
              <a:t>Outbound Shipments</a:t>
            </a:r>
            <a:endParaRPr lang="en-US" dirty="0"/>
          </a:p>
        </p:txBody>
      </p:sp>
      <p:sp>
        <p:nvSpPr>
          <p:cNvPr id="5" name="Text Placeholder 4"/>
          <p:cNvSpPr>
            <a:spLocks noGrp="1"/>
          </p:cNvSpPr>
          <p:nvPr>
            <p:ph type="body" sz="quarter" idx="11"/>
          </p:nvPr>
        </p:nvSpPr>
        <p:spPr/>
        <p:txBody>
          <a:bodyPr/>
          <a:lstStyle/>
          <a:p>
            <a:r>
              <a:rPr lang="en-US" smtClean="0"/>
              <a:t>Outbound Shipments</a:t>
            </a:r>
            <a:endParaRPr lang="en-US" dirty="0"/>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20</a:t>
            </a:fld>
            <a:endParaRPr lang="en-US" dirty="0"/>
          </a:p>
        </p:txBody>
      </p:sp>
      <p:sp>
        <p:nvSpPr>
          <p:cNvPr id="3" name="Content Placeholder 2"/>
          <p:cNvSpPr>
            <a:spLocks noGrp="1"/>
          </p:cNvSpPr>
          <p:nvPr>
            <p:ph idx="1"/>
          </p:nvPr>
        </p:nvSpPr>
        <p:spPr/>
        <p:txBody>
          <a:bodyPr>
            <a:normAutofit fontScale="92500"/>
          </a:bodyPr>
          <a:lstStyle/>
          <a:p>
            <a:r>
              <a:rPr lang="en-US" dirty="0" smtClean="0"/>
              <a:t>Build packs for a specific pre-shipper/shipper</a:t>
            </a:r>
          </a:p>
          <a:p>
            <a:pPr lvl="1"/>
            <a:r>
              <a:rPr lang="en-US" dirty="0" smtClean="0"/>
              <a:t>Build or remove picked packs to or from shipping pallets</a:t>
            </a:r>
          </a:p>
          <a:p>
            <a:pPr lvl="1"/>
            <a:r>
              <a:rPr lang="en-US" dirty="0" smtClean="0"/>
              <a:t>Build or remove inventory to or from picked packs</a:t>
            </a:r>
          </a:p>
          <a:p>
            <a:pPr lvl="1"/>
            <a:r>
              <a:rPr lang="en-US" dirty="0" smtClean="0"/>
              <a:t>Build multiple items in one unit pack</a:t>
            </a:r>
          </a:p>
          <a:p>
            <a:pPr lvl="1"/>
            <a:r>
              <a:rPr lang="en-US" dirty="0" smtClean="0"/>
              <a:t>Supports non-serialized loose inventory</a:t>
            </a:r>
          </a:p>
          <a:p>
            <a:r>
              <a:rPr lang="en-US" dirty="0" smtClean="0"/>
              <a:t>Combines picking and packing</a:t>
            </a:r>
          </a:p>
          <a:p>
            <a:r>
              <a:rPr lang="en-US" dirty="0" smtClean="0"/>
              <a:t>No transfer compared to picking</a:t>
            </a:r>
          </a:p>
          <a:p>
            <a:r>
              <a:rPr lang="en-US" dirty="0" smtClean="0"/>
              <a:t>Pack stage is still Picked. Track order information for all packs.</a:t>
            </a:r>
          </a:p>
          <a:p>
            <a:r>
              <a:rPr lang="en-US" dirty="0" smtClean="0"/>
              <a:t>Inventory is still picked</a:t>
            </a:r>
          </a:p>
          <a:p>
            <a:endParaRPr lang="en-US" dirty="0" smtClean="0"/>
          </a:p>
          <a:p>
            <a:endParaRPr lang="en-US" dirty="0"/>
          </a:p>
        </p:txBody>
      </p:sp>
      <p:sp>
        <p:nvSpPr>
          <p:cNvPr id="4" name="Title 3"/>
          <p:cNvSpPr>
            <a:spLocks noGrp="1"/>
          </p:cNvSpPr>
          <p:nvPr>
            <p:ph type="title"/>
          </p:nvPr>
        </p:nvSpPr>
        <p:spPr/>
        <p:txBody>
          <a:bodyPr/>
          <a:lstStyle/>
          <a:p>
            <a:r>
              <a:rPr lang="en-US" dirty="0" smtClean="0"/>
              <a:t>Pre-Shipper/Shipper Pack Build</a:t>
            </a:r>
            <a:endParaRPr lang="en-US" dirty="0"/>
          </a:p>
        </p:txBody>
      </p:sp>
      <p:sp>
        <p:nvSpPr>
          <p:cNvPr id="5" name="Text Placeholder 4"/>
          <p:cNvSpPr>
            <a:spLocks noGrp="1"/>
          </p:cNvSpPr>
          <p:nvPr>
            <p:ph type="body" sz="quarter" idx="11"/>
          </p:nvPr>
        </p:nvSpPr>
        <p:spPr/>
        <p:txBody>
          <a:bodyPr/>
          <a:lstStyle/>
          <a:p>
            <a:r>
              <a:rPr lang="en-US" smtClean="0"/>
              <a:t>Outbound Shipments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21</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Pre-Shipper/Shipper Pack Build</a:t>
            </a:r>
            <a:endParaRPr lang="en-US"/>
          </a:p>
        </p:txBody>
      </p:sp>
      <p:sp>
        <p:nvSpPr>
          <p:cNvPr id="5" name="Text Placeholder 4"/>
          <p:cNvSpPr>
            <a:spLocks noGrp="1"/>
          </p:cNvSpPr>
          <p:nvPr>
            <p:ph type="body" sz="quarter" idx="11"/>
          </p:nvPr>
        </p:nvSpPr>
        <p:spPr/>
        <p:txBody>
          <a:bodyPr/>
          <a:lstStyle/>
          <a:p>
            <a:r>
              <a:rPr lang="en-US" smtClean="0"/>
              <a:t>Outbound Shipments</a:t>
            </a:r>
          </a:p>
        </p:txBody>
      </p:sp>
      <p:pic>
        <p:nvPicPr>
          <p:cNvPr id="21506" name="Picture 2" descr="C:\Users\xcm\AppData\Local\Temp\SNAGHTML20cd8b.PNG"/>
          <p:cNvPicPr>
            <a:picLocks noChangeAspect="1" noChangeArrowheads="1"/>
          </p:cNvPicPr>
          <p:nvPr/>
        </p:nvPicPr>
        <p:blipFill>
          <a:blip r:embed="rId3"/>
          <a:srcRect/>
          <a:stretch>
            <a:fillRect/>
          </a:stretch>
        </p:blipFill>
        <p:spPr bwMode="auto">
          <a:xfrm>
            <a:off x="457200" y="1316182"/>
            <a:ext cx="6715125" cy="2819401"/>
          </a:xfrm>
          <a:prstGeom prst="rect">
            <a:avLst/>
          </a:prstGeom>
          <a:noFill/>
        </p:spPr>
      </p:pic>
      <p:pic>
        <p:nvPicPr>
          <p:cNvPr id="21508" name="Picture 4" descr="C:\Users\xcm\AppData\Local\Temp\SNAGHTML2107dd.PNG"/>
          <p:cNvPicPr>
            <a:picLocks noChangeAspect="1" noChangeArrowheads="1"/>
          </p:cNvPicPr>
          <p:nvPr/>
        </p:nvPicPr>
        <p:blipFill>
          <a:blip r:embed="rId4"/>
          <a:srcRect/>
          <a:stretch>
            <a:fillRect/>
          </a:stretch>
        </p:blipFill>
        <p:spPr bwMode="auto">
          <a:xfrm>
            <a:off x="2649393" y="3288429"/>
            <a:ext cx="6143625" cy="3171826"/>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22</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Pre-Shipper/Shipper Pack Build</a:t>
            </a:r>
            <a:endParaRPr lang="en-US"/>
          </a:p>
        </p:txBody>
      </p:sp>
      <p:sp>
        <p:nvSpPr>
          <p:cNvPr id="5" name="Text Placeholder 4"/>
          <p:cNvSpPr>
            <a:spLocks noGrp="1"/>
          </p:cNvSpPr>
          <p:nvPr>
            <p:ph type="body" sz="quarter" idx="11"/>
          </p:nvPr>
        </p:nvSpPr>
        <p:spPr/>
        <p:txBody>
          <a:bodyPr/>
          <a:lstStyle/>
          <a:p>
            <a:r>
              <a:rPr lang="en-US" smtClean="0"/>
              <a:t>Outbound Shipments</a:t>
            </a:r>
          </a:p>
        </p:txBody>
      </p:sp>
      <p:pic>
        <p:nvPicPr>
          <p:cNvPr id="20482" name="Picture 2" descr="C:\Users\xcm\AppData\Local\Temp\SNAGHTML21c800.PNG"/>
          <p:cNvPicPr>
            <a:picLocks noChangeAspect="1" noChangeArrowheads="1"/>
          </p:cNvPicPr>
          <p:nvPr/>
        </p:nvPicPr>
        <p:blipFill>
          <a:blip r:embed="rId3"/>
          <a:srcRect/>
          <a:stretch>
            <a:fillRect/>
          </a:stretch>
        </p:blipFill>
        <p:spPr bwMode="auto">
          <a:xfrm>
            <a:off x="457200" y="1316182"/>
            <a:ext cx="7884762" cy="3189524"/>
          </a:xfrm>
          <a:prstGeom prst="rect">
            <a:avLst/>
          </a:prstGeom>
          <a:noFill/>
        </p:spPr>
      </p:pic>
      <p:pic>
        <p:nvPicPr>
          <p:cNvPr id="20484" name="Picture 4" descr="C:\Users\xcm\AppData\Local\Temp\SNAGHTML223e86.PNG"/>
          <p:cNvPicPr>
            <a:picLocks noChangeAspect="1" noChangeArrowheads="1"/>
          </p:cNvPicPr>
          <p:nvPr/>
        </p:nvPicPr>
        <p:blipFill>
          <a:blip r:embed="rId4"/>
          <a:srcRect/>
          <a:stretch>
            <a:fillRect/>
          </a:stretch>
        </p:blipFill>
        <p:spPr bwMode="auto">
          <a:xfrm>
            <a:off x="482915" y="4382204"/>
            <a:ext cx="7860477" cy="2137143"/>
          </a:xfrm>
          <a:prstGeom prst="rect">
            <a:avLst/>
          </a:prstGeom>
          <a:noFill/>
        </p:spPr>
      </p:pic>
      <p:sp>
        <p:nvSpPr>
          <p:cNvPr id="8" name="Flowchart: Process 7"/>
          <p:cNvSpPr/>
          <p:nvPr/>
        </p:nvSpPr>
        <p:spPr>
          <a:xfrm>
            <a:off x="5981083" y="2766271"/>
            <a:ext cx="1353313" cy="1298653"/>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lowchart: Process 8"/>
          <p:cNvSpPr/>
          <p:nvPr/>
        </p:nvSpPr>
        <p:spPr>
          <a:xfrm>
            <a:off x="5968383" y="5079076"/>
            <a:ext cx="1353313" cy="980902"/>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13"/>
          <p:cNvCxnSpPr>
            <a:stCxn id="8" idx="1"/>
            <a:endCxn id="9" idx="1"/>
          </p:cNvCxnSpPr>
          <p:nvPr/>
        </p:nvCxnSpPr>
        <p:spPr>
          <a:xfrm rot="10800000" flipV="1">
            <a:off x="5968383" y="3415597"/>
            <a:ext cx="12700" cy="2153929"/>
          </a:xfrm>
          <a:prstGeom prst="bentConnector3">
            <a:avLst>
              <a:gd name="adj1" fmla="val 1900000"/>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23</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Pre-Shipper/Shipper Pack Build</a:t>
            </a:r>
            <a:endParaRPr lang="en-US"/>
          </a:p>
        </p:txBody>
      </p:sp>
      <p:sp>
        <p:nvSpPr>
          <p:cNvPr id="5" name="Text Placeholder 4"/>
          <p:cNvSpPr>
            <a:spLocks noGrp="1"/>
          </p:cNvSpPr>
          <p:nvPr>
            <p:ph type="body" sz="quarter" idx="11"/>
          </p:nvPr>
        </p:nvSpPr>
        <p:spPr/>
        <p:txBody>
          <a:bodyPr/>
          <a:lstStyle/>
          <a:p>
            <a:r>
              <a:rPr lang="en-US" smtClean="0"/>
              <a:t>Outbound Shipments</a:t>
            </a:r>
          </a:p>
        </p:txBody>
      </p:sp>
      <p:pic>
        <p:nvPicPr>
          <p:cNvPr id="19458" name="Picture 2" descr="C:\Users\xcm\AppData\Local\Temp\SNAGHTML5a6d35.PNG"/>
          <p:cNvPicPr>
            <a:picLocks noChangeAspect="1" noChangeArrowheads="1"/>
          </p:cNvPicPr>
          <p:nvPr/>
        </p:nvPicPr>
        <p:blipFill>
          <a:blip r:embed="rId3"/>
          <a:srcRect/>
          <a:stretch>
            <a:fillRect/>
          </a:stretch>
        </p:blipFill>
        <p:spPr bwMode="auto">
          <a:xfrm>
            <a:off x="457200" y="1316182"/>
            <a:ext cx="7524750" cy="497205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24</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Pre-Shipper/Shipper Pack Build</a:t>
            </a:r>
            <a:endParaRPr lang="en-US"/>
          </a:p>
        </p:txBody>
      </p:sp>
      <p:sp>
        <p:nvSpPr>
          <p:cNvPr id="5" name="Text Placeholder 4"/>
          <p:cNvSpPr>
            <a:spLocks noGrp="1"/>
          </p:cNvSpPr>
          <p:nvPr>
            <p:ph type="body" sz="quarter" idx="11"/>
          </p:nvPr>
        </p:nvSpPr>
        <p:spPr/>
        <p:txBody>
          <a:bodyPr/>
          <a:lstStyle/>
          <a:p>
            <a:r>
              <a:rPr lang="en-US" smtClean="0"/>
              <a:t>Outbound Shipments</a:t>
            </a:r>
          </a:p>
        </p:txBody>
      </p:sp>
      <p:pic>
        <p:nvPicPr>
          <p:cNvPr id="18438" name="Picture 6" descr="C:\Users\xcm\AppData\Local\Temp\SNAGHTML6c0be4.PNG"/>
          <p:cNvPicPr>
            <a:picLocks noChangeAspect="1" noChangeArrowheads="1"/>
          </p:cNvPicPr>
          <p:nvPr/>
        </p:nvPicPr>
        <p:blipFill>
          <a:blip r:embed="rId3"/>
          <a:srcRect/>
          <a:stretch>
            <a:fillRect/>
          </a:stretch>
        </p:blipFill>
        <p:spPr bwMode="auto">
          <a:xfrm>
            <a:off x="460118" y="1325517"/>
            <a:ext cx="6343650" cy="5153026"/>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25</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Pre-Shipper/Shipper Pack Build</a:t>
            </a:r>
            <a:endParaRPr lang="en-US"/>
          </a:p>
        </p:txBody>
      </p:sp>
      <p:sp>
        <p:nvSpPr>
          <p:cNvPr id="5" name="Text Placeholder 4"/>
          <p:cNvSpPr>
            <a:spLocks noGrp="1"/>
          </p:cNvSpPr>
          <p:nvPr>
            <p:ph type="body" sz="quarter" idx="11"/>
          </p:nvPr>
        </p:nvSpPr>
        <p:spPr/>
        <p:txBody>
          <a:bodyPr/>
          <a:lstStyle/>
          <a:p>
            <a:r>
              <a:rPr lang="en-US" smtClean="0"/>
              <a:t>Outbound Shipments</a:t>
            </a:r>
          </a:p>
        </p:txBody>
      </p:sp>
      <p:pic>
        <p:nvPicPr>
          <p:cNvPr id="17410" name="Picture 2" descr="C:\Users\xcm\AppData\Local\Temp\SNAGHTML71bb64.PNG"/>
          <p:cNvPicPr>
            <a:picLocks noChangeAspect="1" noChangeArrowheads="1"/>
          </p:cNvPicPr>
          <p:nvPr/>
        </p:nvPicPr>
        <p:blipFill>
          <a:blip r:embed="rId3"/>
          <a:srcRect/>
          <a:stretch>
            <a:fillRect/>
          </a:stretch>
        </p:blipFill>
        <p:spPr bwMode="auto">
          <a:xfrm>
            <a:off x="457200" y="1316182"/>
            <a:ext cx="7753350" cy="4914901"/>
          </a:xfrm>
          <a:prstGeom prst="rect">
            <a:avLst/>
          </a:prstGeom>
          <a:noFill/>
        </p:spPr>
      </p:pic>
      <p:sp>
        <p:nvSpPr>
          <p:cNvPr id="7" name="Rectangle 6"/>
          <p:cNvSpPr/>
          <p:nvPr/>
        </p:nvSpPr>
        <p:spPr>
          <a:xfrm>
            <a:off x="502356" y="5541434"/>
            <a:ext cx="2113465" cy="404283"/>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26</a:t>
            </a:fld>
            <a:endParaRPr lang="en-US" dirty="0"/>
          </a:p>
        </p:txBody>
      </p:sp>
      <p:sp>
        <p:nvSpPr>
          <p:cNvPr id="3" name="Content Placeholder 2"/>
          <p:cNvSpPr>
            <a:spLocks noGrp="1"/>
          </p:cNvSpPr>
          <p:nvPr>
            <p:ph idx="1"/>
          </p:nvPr>
        </p:nvSpPr>
        <p:spPr/>
        <p:txBody>
          <a:bodyPr/>
          <a:lstStyle/>
          <a:p>
            <a:r>
              <a:rPr lang="en-US" dirty="0" smtClean="0"/>
              <a:t>Identify which master packs have been loaded in a truck</a:t>
            </a:r>
          </a:p>
          <a:p>
            <a:r>
              <a:rPr lang="en-US" dirty="0" smtClean="0"/>
              <a:t>Can happen before or after the shipper  is confirmed</a:t>
            </a:r>
          </a:p>
          <a:p>
            <a:r>
              <a:rPr lang="en-US" dirty="0" smtClean="0"/>
              <a:t>Not change pack stage</a:t>
            </a:r>
          </a:p>
          <a:p>
            <a:r>
              <a:rPr lang="en-US" dirty="0" smtClean="0"/>
              <a:t>Not create inventory transaction</a:t>
            </a:r>
            <a:endParaRPr lang="en-US" dirty="0"/>
          </a:p>
        </p:txBody>
      </p:sp>
      <p:sp>
        <p:nvSpPr>
          <p:cNvPr id="4" name="Title 3"/>
          <p:cNvSpPr>
            <a:spLocks noGrp="1"/>
          </p:cNvSpPr>
          <p:nvPr>
            <p:ph type="title"/>
          </p:nvPr>
        </p:nvSpPr>
        <p:spPr/>
        <p:txBody>
          <a:bodyPr/>
          <a:lstStyle/>
          <a:p>
            <a:r>
              <a:rPr lang="en-US" dirty="0" smtClean="0"/>
              <a:t>Truck Load</a:t>
            </a:r>
            <a:endParaRPr lang="en-US" dirty="0"/>
          </a:p>
        </p:txBody>
      </p:sp>
      <p:sp>
        <p:nvSpPr>
          <p:cNvPr id="5" name="Text Placeholder 4"/>
          <p:cNvSpPr>
            <a:spLocks noGrp="1"/>
          </p:cNvSpPr>
          <p:nvPr>
            <p:ph type="body" sz="quarter" idx="11"/>
          </p:nvPr>
        </p:nvSpPr>
        <p:spPr/>
        <p:txBody>
          <a:bodyPr/>
          <a:lstStyle/>
          <a:p>
            <a:r>
              <a:rPr lang="en-US" smtClean="0"/>
              <a:t>Outbound Shipments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27</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Truck Load</a:t>
            </a:r>
            <a:endParaRPr lang="en-US"/>
          </a:p>
        </p:txBody>
      </p:sp>
      <p:sp>
        <p:nvSpPr>
          <p:cNvPr id="5" name="Text Placeholder 4"/>
          <p:cNvSpPr>
            <a:spLocks noGrp="1"/>
          </p:cNvSpPr>
          <p:nvPr>
            <p:ph type="body" sz="quarter" idx="11"/>
          </p:nvPr>
        </p:nvSpPr>
        <p:spPr/>
        <p:txBody>
          <a:bodyPr/>
          <a:lstStyle/>
          <a:p>
            <a:r>
              <a:rPr lang="en-US" smtClean="0"/>
              <a:t>Outbound Shipments</a:t>
            </a:r>
          </a:p>
        </p:txBody>
      </p:sp>
      <p:pic>
        <p:nvPicPr>
          <p:cNvPr id="64514" name="Picture 2" descr="C:\Users\xcm\AppData\Local\Temp\SNAGHTML119bbc5.PNG"/>
          <p:cNvPicPr>
            <a:picLocks noChangeAspect="1" noChangeArrowheads="1"/>
          </p:cNvPicPr>
          <p:nvPr/>
        </p:nvPicPr>
        <p:blipFill>
          <a:blip r:embed="rId3"/>
          <a:srcRect/>
          <a:stretch>
            <a:fillRect/>
          </a:stretch>
        </p:blipFill>
        <p:spPr bwMode="auto">
          <a:xfrm>
            <a:off x="457200" y="1316182"/>
            <a:ext cx="6057900" cy="3343275"/>
          </a:xfrm>
          <a:prstGeom prst="rect">
            <a:avLst/>
          </a:prstGeom>
          <a:noFill/>
        </p:spPr>
      </p:pic>
      <p:pic>
        <p:nvPicPr>
          <p:cNvPr id="64516" name="Picture 4" descr="C:\Users\xcm\AppData\Local\Temp\SNAGHTML119ebca.PNG"/>
          <p:cNvPicPr>
            <a:picLocks noChangeAspect="1" noChangeArrowheads="1"/>
          </p:cNvPicPr>
          <p:nvPr/>
        </p:nvPicPr>
        <p:blipFill>
          <a:blip r:embed="rId4"/>
          <a:srcRect/>
          <a:stretch>
            <a:fillRect/>
          </a:stretch>
        </p:blipFill>
        <p:spPr bwMode="auto">
          <a:xfrm>
            <a:off x="457200" y="4592212"/>
            <a:ext cx="7911429" cy="1911429"/>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28</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Truck Load</a:t>
            </a:r>
            <a:endParaRPr lang="en-US"/>
          </a:p>
        </p:txBody>
      </p:sp>
      <p:sp>
        <p:nvSpPr>
          <p:cNvPr id="5" name="Text Placeholder 4"/>
          <p:cNvSpPr>
            <a:spLocks noGrp="1"/>
          </p:cNvSpPr>
          <p:nvPr>
            <p:ph type="body" sz="quarter" idx="11"/>
          </p:nvPr>
        </p:nvSpPr>
        <p:spPr/>
        <p:txBody>
          <a:bodyPr/>
          <a:lstStyle/>
          <a:p>
            <a:r>
              <a:rPr lang="en-US" smtClean="0"/>
              <a:t>Outbound Shipments</a:t>
            </a:r>
          </a:p>
        </p:txBody>
      </p:sp>
      <p:pic>
        <p:nvPicPr>
          <p:cNvPr id="63492" name="Picture 4" descr="C:\Users\xcm\AppData\Local\Temp\SNAGHTML11fee98.PNG"/>
          <p:cNvPicPr>
            <a:picLocks noChangeAspect="1" noChangeArrowheads="1"/>
          </p:cNvPicPr>
          <p:nvPr/>
        </p:nvPicPr>
        <p:blipFill>
          <a:blip r:embed="rId3"/>
          <a:srcRect/>
          <a:stretch>
            <a:fillRect/>
          </a:stretch>
        </p:blipFill>
        <p:spPr bwMode="auto">
          <a:xfrm>
            <a:off x="457200" y="1316182"/>
            <a:ext cx="8106667" cy="4985238"/>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29</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dirty="0" smtClean="0"/>
              <a:t>Shipping Data Maintenance</a:t>
            </a:r>
            <a:endParaRPr lang="en-US" dirty="0"/>
          </a:p>
        </p:txBody>
      </p:sp>
      <p:sp>
        <p:nvSpPr>
          <p:cNvPr id="5" name="Text Placeholder 4"/>
          <p:cNvSpPr>
            <a:spLocks noGrp="1"/>
          </p:cNvSpPr>
          <p:nvPr>
            <p:ph type="body" sz="quarter" idx="11"/>
          </p:nvPr>
        </p:nvSpPr>
        <p:spPr/>
        <p:txBody>
          <a:bodyPr/>
          <a:lstStyle/>
          <a:p>
            <a:r>
              <a:rPr lang="en-US" smtClean="0"/>
              <a:t>Outbound Shipments</a:t>
            </a:r>
          </a:p>
        </p:txBody>
      </p:sp>
      <p:pic>
        <p:nvPicPr>
          <p:cNvPr id="174082" name="Picture 2" descr="C:\Users\xcm\AppData\Local\Temp\SNAGHTML7979c3.PNG"/>
          <p:cNvPicPr>
            <a:picLocks noChangeAspect="1" noChangeArrowheads="1"/>
          </p:cNvPicPr>
          <p:nvPr/>
        </p:nvPicPr>
        <p:blipFill>
          <a:blip r:embed="rId3"/>
          <a:srcRect/>
          <a:stretch>
            <a:fillRect/>
          </a:stretch>
        </p:blipFill>
        <p:spPr bwMode="auto">
          <a:xfrm>
            <a:off x="457200" y="1316182"/>
            <a:ext cx="6477000" cy="404812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a:bodyPr>
          <a:lstStyle/>
          <a:p>
            <a:r>
              <a:rPr lang="en-US" dirty="0" smtClean="0"/>
              <a:t>Outbound Shipment Process Map</a:t>
            </a:r>
          </a:p>
          <a:p>
            <a:r>
              <a:rPr lang="en-US" dirty="0" smtClean="0"/>
              <a:t>Outbound Shipment Process Flow</a:t>
            </a:r>
          </a:p>
          <a:p>
            <a:r>
              <a:rPr lang="en-US" dirty="0" smtClean="0"/>
              <a:t>Outbound Shipment Process Example</a:t>
            </a:r>
          </a:p>
          <a:p>
            <a:r>
              <a:rPr lang="en-US" dirty="0" smtClean="0"/>
              <a:t>Sales Order Serial Booking</a:t>
            </a:r>
          </a:p>
          <a:p>
            <a:r>
              <a:rPr lang="en-US" dirty="0" smtClean="0"/>
              <a:t>Shipping Process</a:t>
            </a:r>
          </a:p>
          <a:p>
            <a:r>
              <a:rPr lang="en-US" dirty="0" err="1" smtClean="0"/>
              <a:t>Picklist</a:t>
            </a:r>
            <a:r>
              <a:rPr lang="en-US" dirty="0" smtClean="0"/>
              <a:t>/Pre-Shipper – Automatic</a:t>
            </a:r>
          </a:p>
          <a:p>
            <a:r>
              <a:rPr lang="en-US" dirty="0" smtClean="0"/>
              <a:t>Pre-Shipper/Shipper Picking</a:t>
            </a:r>
          </a:p>
          <a:p>
            <a:r>
              <a:rPr lang="en-US" dirty="0" smtClean="0"/>
              <a:t>Pre-Shipper/Shipper Pack Build</a:t>
            </a:r>
          </a:p>
          <a:p>
            <a:endParaRPr lang="en-US" dirty="0"/>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dirty="0" smtClean="0"/>
              <a:t>Outbound Shipments</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30</a:t>
            </a:fld>
            <a:endParaRPr lang="en-US" dirty="0"/>
          </a:p>
        </p:txBody>
      </p:sp>
      <p:sp>
        <p:nvSpPr>
          <p:cNvPr id="3" name="Content Placeholder 2"/>
          <p:cNvSpPr>
            <a:spLocks noGrp="1"/>
          </p:cNvSpPr>
          <p:nvPr>
            <p:ph idx="1"/>
          </p:nvPr>
        </p:nvSpPr>
        <p:spPr/>
        <p:txBody>
          <a:bodyPr/>
          <a:lstStyle/>
          <a:p>
            <a:r>
              <a:rPr lang="en-US" dirty="0" smtClean="0"/>
              <a:t>Move pack between pre-shippers/shippers due to full truck</a:t>
            </a:r>
          </a:p>
          <a:p>
            <a:r>
              <a:rPr lang="en-US" dirty="0" smtClean="0"/>
              <a:t>Source and destination pre-shipper/shipper have the same ship-from and </a:t>
            </a:r>
            <a:r>
              <a:rPr lang="en-US" dirty="0" smtClean="0"/>
              <a:t>ship-to</a:t>
            </a:r>
            <a:endParaRPr lang="en-US" dirty="0" smtClean="0"/>
          </a:p>
          <a:p>
            <a:r>
              <a:rPr lang="en-US" dirty="0" smtClean="0"/>
              <a:t>Can move to a new pre-shipper/shipper</a:t>
            </a:r>
          </a:p>
          <a:p>
            <a:r>
              <a:rPr lang="en-US" dirty="0" smtClean="0"/>
              <a:t>Can move loose serialized items associated with the source pre-shipper or shipper</a:t>
            </a:r>
          </a:p>
          <a:p>
            <a:r>
              <a:rPr lang="en-US" dirty="0" smtClean="0"/>
              <a:t>Cannot move the pre-shipper/shipper linked </a:t>
            </a:r>
            <a:r>
              <a:rPr lang="en-US" dirty="0" smtClean="0"/>
              <a:t>to non-serialized </a:t>
            </a:r>
            <a:r>
              <a:rPr lang="en-US" dirty="0" smtClean="0"/>
              <a:t>loose inventory</a:t>
            </a:r>
            <a:endParaRPr lang="en-US" dirty="0"/>
          </a:p>
        </p:txBody>
      </p:sp>
      <p:sp>
        <p:nvSpPr>
          <p:cNvPr id="4" name="Title 3"/>
          <p:cNvSpPr>
            <a:spLocks noGrp="1"/>
          </p:cNvSpPr>
          <p:nvPr>
            <p:ph type="title"/>
          </p:nvPr>
        </p:nvSpPr>
        <p:spPr/>
        <p:txBody>
          <a:bodyPr>
            <a:noAutofit/>
          </a:bodyPr>
          <a:lstStyle/>
          <a:p>
            <a:r>
              <a:rPr lang="en-US" dirty="0" smtClean="0"/>
              <a:t>Move Pack between (Pre-)Shippers</a:t>
            </a:r>
            <a:endParaRPr lang="en-US" dirty="0"/>
          </a:p>
        </p:txBody>
      </p:sp>
      <p:sp>
        <p:nvSpPr>
          <p:cNvPr id="5" name="Text Placeholder 4"/>
          <p:cNvSpPr>
            <a:spLocks noGrp="1"/>
          </p:cNvSpPr>
          <p:nvPr>
            <p:ph type="body" sz="quarter" idx="11"/>
          </p:nvPr>
        </p:nvSpPr>
        <p:spPr/>
        <p:txBody>
          <a:bodyPr/>
          <a:lstStyle/>
          <a:p>
            <a:r>
              <a:rPr lang="en-US" smtClean="0"/>
              <a:t>Outbound Shipments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31</a:t>
            </a:fld>
            <a:endParaRPr lang="en-US" dirty="0"/>
          </a:p>
        </p:txBody>
      </p:sp>
      <p:sp>
        <p:nvSpPr>
          <p:cNvPr id="4" name="Title 3"/>
          <p:cNvSpPr>
            <a:spLocks noGrp="1"/>
          </p:cNvSpPr>
          <p:nvPr>
            <p:ph type="title"/>
          </p:nvPr>
        </p:nvSpPr>
        <p:spPr/>
        <p:txBody>
          <a:bodyPr>
            <a:noAutofit/>
          </a:bodyPr>
          <a:lstStyle/>
          <a:p>
            <a:r>
              <a:rPr lang="en-US" smtClean="0"/>
              <a:t>Move Pack between (Pre-)Shippers</a:t>
            </a:r>
            <a:endParaRPr lang="en-US"/>
          </a:p>
        </p:txBody>
      </p:sp>
      <p:sp>
        <p:nvSpPr>
          <p:cNvPr id="5" name="Text Placeholder 4"/>
          <p:cNvSpPr>
            <a:spLocks noGrp="1"/>
          </p:cNvSpPr>
          <p:nvPr>
            <p:ph type="body" sz="quarter" idx="11"/>
          </p:nvPr>
        </p:nvSpPr>
        <p:spPr/>
        <p:txBody>
          <a:bodyPr/>
          <a:lstStyle/>
          <a:p>
            <a:r>
              <a:rPr lang="en-US" smtClean="0"/>
              <a:t>Outbound Shipments</a:t>
            </a:r>
          </a:p>
        </p:txBody>
      </p:sp>
      <p:sp>
        <p:nvSpPr>
          <p:cNvPr id="6" name="Content Placeholder 5"/>
          <p:cNvSpPr>
            <a:spLocks noGrp="1"/>
          </p:cNvSpPr>
          <p:nvPr>
            <p:ph idx="1"/>
          </p:nvPr>
        </p:nvSpPr>
        <p:spPr/>
        <p:txBody>
          <a:bodyPr/>
          <a:lstStyle/>
          <a:p>
            <a:endParaRPr lang="en-US"/>
          </a:p>
        </p:txBody>
      </p:sp>
      <p:pic>
        <p:nvPicPr>
          <p:cNvPr id="164866" name="Picture 2" descr="C:\Users\xcm\AppData\Local\Temp\SNAGHTML5d255c.PNG"/>
          <p:cNvPicPr>
            <a:picLocks noChangeAspect="1" noChangeArrowheads="1"/>
          </p:cNvPicPr>
          <p:nvPr/>
        </p:nvPicPr>
        <p:blipFill>
          <a:blip r:embed="rId3"/>
          <a:srcRect/>
          <a:stretch>
            <a:fillRect/>
          </a:stretch>
        </p:blipFill>
        <p:spPr bwMode="auto">
          <a:xfrm>
            <a:off x="457200" y="1316183"/>
            <a:ext cx="8305715" cy="4877143"/>
          </a:xfrm>
          <a:prstGeom prst="rect">
            <a:avLst/>
          </a:prstGeom>
          <a:noFill/>
        </p:spPr>
      </p:pic>
      <p:sp>
        <p:nvSpPr>
          <p:cNvPr id="8" name="Rectangle 7"/>
          <p:cNvSpPr/>
          <p:nvPr/>
        </p:nvSpPr>
        <p:spPr>
          <a:xfrm>
            <a:off x="6282671" y="3037114"/>
            <a:ext cx="2113465" cy="838200"/>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6282671" y="4550229"/>
            <a:ext cx="2113465" cy="1153885"/>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32</a:t>
            </a:fld>
            <a:endParaRPr lang="en-US" dirty="0"/>
          </a:p>
        </p:txBody>
      </p:sp>
      <p:sp>
        <p:nvSpPr>
          <p:cNvPr id="4" name="Title 3"/>
          <p:cNvSpPr>
            <a:spLocks noGrp="1"/>
          </p:cNvSpPr>
          <p:nvPr>
            <p:ph type="title"/>
          </p:nvPr>
        </p:nvSpPr>
        <p:spPr/>
        <p:txBody>
          <a:bodyPr>
            <a:noAutofit/>
          </a:bodyPr>
          <a:lstStyle/>
          <a:p>
            <a:r>
              <a:rPr lang="en-US" smtClean="0"/>
              <a:t>Move Pack between (Pre-)Shippers</a:t>
            </a:r>
            <a:endParaRPr lang="en-US"/>
          </a:p>
        </p:txBody>
      </p:sp>
      <p:sp>
        <p:nvSpPr>
          <p:cNvPr id="5" name="Text Placeholder 4"/>
          <p:cNvSpPr>
            <a:spLocks noGrp="1"/>
          </p:cNvSpPr>
          <p:nvPr>
            <p:ph type="body" sz="quarter" idx="11"/>
          </p:nvPr>
        </p:nvSpPr>
        <p:spPr/>
        <p:txBody>
          <a:bodyPr/>
          <a:lstStyle/>
          <a:p>
            <a:r>
              <a:rPr lang="en-US" smtClean="0"/>
              <a:t>Outbound Shipments</a:t>
            </a:r>
          </a:p>
        </p:txBody>
      </p:sp>
      <p:sp>
        <p:nvSpPr>
          <p:cNvPr id="6" name="Content Placeholder 5"/>
          <p:cNvSpPr>
            <a:spLocks noGrp="1"/>
          </p:cNvSpPr>
          <p:nvPr>
            <p:ph idx="1"/>
          </p:nvPr>
        </p:nvSpPr>
        <p:spPr/>
        <p:txBody>
          <a:bodyPr/>
          <a:lstStyle/>
          <a:p>
            <a:endParaRPr lang="en-US"/>
          </a:p>
        </p:txBody>
      </p:sp>
      <p:pic>
        <p:nvPicPr>
          <p:cNvPr id="162818" name="Picture 2" descr="C:\Users\xcm\AppData\Local\Temp\SNAGHTML605033.PNG"/>
          <p:cNvPicPr>
            <a:picLocks noChangeAspect="1" noChangeArrowheads="1"/>
          </p:cNvPicPr>
          <p:nvPr/>
        </p:nvPicPr>
        <p:blipFill>
          <a:blip r:embed="rId3"/>
          <a:srcRect/>
          <a:stretch>
            <a:fillRect/>
          </a:stretch>
        </p:blipFill>
        <p:spPr bwMode="auto">
          <a:xfrm>
            <a:off x="457200" y="1311275"/>
            <a:ext cx="6486525" cy="2514600"/>
          </a:xfrm>
          <a:prstGeom prst="rect">
            <a:avLst/>
          </a:prstGeom>
          <a:noFill/>
        </p:spPr>
      </p:pic>
      <p:pic>
        <p:nvPicPr>
          <p:cNvPr id="162822" name="Picture 6" descr="C:\Users\xcm\AppData\Local\Temp\SNAGHTML6120da.PNG"/>
          <p:cNvPicPr>
            <a:picLocks noChangeAspect="1" noChangeArrowheads="1"/>
          </p:cNvPicPr>
          <p:nvPr/>
        </p:nvPicPr>
        <p:blipFill>
          <a:blip r:embed="rId4"/>
          <a:srcRect/>
          <a:stretch>
            <a:fillRect/>
          </a:stretch>
        </p:blipFill>
        <p:spPr bwMode="auto">
          <a:xfrm>
            <a:off x="3562804" y="2507379"/>
            <a:ext cx="5305425" cy="3952876"/>
          </a:xfrm>
          <a:prstGeom prst="rect">
            <a:avLst/>
          </a:prstGeom>
          <a:noFill/>
        </p:spPr>
      </p:pic>
      <p:sp>
        <p:nvSpPr>
          <p:cNvPr id="9" name="Rectangle 8"/>
          <p:cNvSpPr/>
          <p:nvPr/>
        </p:nvSpPr>
        <p:spPr>
          <a:xfrm>
            <a:off x="1426029" y="2507379"/>
            <a:ext cx="1701421" cy="23582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082145" y="3258493"/>
            <a:ext cx="1937656" cy="23582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Elbow Connector 10"/>
          <p:cNvCxnSpPr>
            <a:stCxn id="9" idx="1"/>
            <a:endCxn id="12" idx="1"/>
          </p:cNvCxnSpPr>
          <p:nvPr/>
        </p:nvCxnSpPr>
        <p:spPr>
          <a:xfrm rot="10800000" flipV="1">
            <a:off x="798023" y="2625289"/>
            <a:ext cx="628007" cy="2613303"/>
          </a:xfrm>
          <a:prstGeom prst="bentConnector3">
            <a:avLst>
              <a:gd name="adj1" fmla="val 136401"/>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2" name="Rectangle 11"/>
          <p:cNvSpPr/>
          <p:nvPr/>
        </p:nvSpPr>
        <p:spPr>
          <a:xfrm>
            <a:off x="798022" y="4976983"/>
            <a:ext cx="2097578" cy="523220"/>
          </a:xfrm>
          <a:prstGeom prst="rect">
            <a:avLst/>
          </a:prstGeom>
        </p:spPr>
        <p:txBody>
          <a:bodyPr wrap="square">
            <a:spAutoFit/>
          </a:bodyPr>
          <a:lstStyle/>
          <a:p>
            <a:r>
              <a:rPr lang="en-US" sz="1400" smtClean="0"/>
              <a:t>Distination pre‐shipper/shipper</a:t>
            </a:r>
            <a:endParaRPr lang="en-US" sz="1400"/>
          </a:p>
        </p:txBody>
      </p:sp>
      <p:cxnSp>
        <p:nvCxnSpPr>
          <p:cNvPr id="18" name="Elbow Connector 17"/>
          <p:cNvCxnSpPr>
            <a:stCxn id="10" idx="3"/>
            <a:endCxn id="19" idx="1"/>
          </p:cNvCxnSpPr>
          <p:nvPr/>
        </p:nvCxnSpPr>
        <p:spPr>
          <a:xfrm flipV="1">
            <a:off x="6019801" y="1742067"/>
            <a:ext cx="923924" cy="1634337"/>
          </a:xfrm>
          <a:prstGeom prst="bentConnector3">
            <a:avLst>
              <a:gd name="adj1" fmla="val 5000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9" name="Rectangle 18"/>
          <p:cNvSpPr/>
          <p:nvPr/>
        </p:nvSpPr>
        <p:spPr>
          <a:xfrm>
            <a:off x="6943725" y="1480457"/>
            <a:ext cx="2097578" cy="523220"/>
          </a:xfrm>
          <a:prstGeom prst="rect">
            <a:avLst/>
          </a:prstGeom>
        </p:spPr>
        <p:txBody>
          <a:bodyPr wrap="square">
            <a:spAutoFit/>
          </a:bodyPr>
          <a:lstStyle/>
          <a:p>
            <a:r>
              <a:rPr lang="en-US" sz="1400" smtClean="0"/>
              <a:t>Serial ID from source pre‐shipper/shipper</a:t>
            </a:r>
            <a:endParaRPr lang="en-US" sz="140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33</a:t>
            </a:fld>
            <a:endParaRPr lang="en-US" dirty="0"/>
          </a:p>
        </p:txBody>
      </p:sp>
      <p:sp>
        <p:nvSpPr>
          <p:cNvPr id="4" name="Title 3"/>
          <p:cNvSpPr>
            <a:spLocks noGrp="1"/>
          </p:cNvSpPr>
          <p:nvPr>
            <p:ph type="title"/>
          </p:nvPr>
        </p:nvSpPr>
        <p:spPr/>
        <p:txBody>
          <a:bodyPr>
            <a:noAutofit/>
          </a:bodyPr>
          <a:lstStyle/>
          <a:p>
            <a:r>
              <a:rPr lang="en-US" smtClean="0"/>
              <a:t>Move Pack between (Pre-)Shippers</a:t>
            </a:r>
            <a:endParaRPr lang="en-US"/>
          </a:p>
        </p:txBody>
      </p:sp>
      <p:sp>
        <p:nvSpPr>
          <p:cNvPr id="5" name="Text Placeholder 4"/>
          <p:cNvSpPr>
            <a:spLocks noGrp="1"/>
          </p:cNvSpPr>
          <p:nvPr>
            <p:ph type="body" sz="quarter" idx="11"/>
          </p:nvPr>
        </p:nvSpPr>
        <p:spPr/>
        <p:txBody>
          <a:bodyPr/>
          <a:lstStyle/>
          <a:p>
            <a:r>
              <a:rPr lang="en-US" smtClean="0"/>
              <a:t>Outbound Shipments</a:t>
            </a:r>
          </a:p>
        </p:txBody>
      </p:sp>
      <p:sp>
        <p:nvSpPr>
          <p:cNvPr id="6" name="Content Placeholder 5"/>
          <p:cNvSpPr>
            <a:spLocks noGrp="1"/>
          </p:cNvSpPr>
          <p:nvPr>
            <p:ph idx="1"/>
          </p:nvPr>
        </p:nvSpPr>
        <p:spPr/>
        <p:txBody>
          <a:bodyPr/>
          <a:lstStyle/>
          <a:p>
            <a:endParaRPr lang="en-US"/>
          </a:p>
        </p:txBody>
      </p:sp>
      <p:pic>
        <p:nvPicPr>
          <p:cNvPr id="160770" name="Picture 2" descr="C:\Users\xcm\AppData\Local\Temp\SNAGHTML64646e.PNG"/>
          <p:cNvPicPr>
            <a:picLocks noChangeAspect="1" noChangeArrowheads="1"/>
          </p:cNvPicPr>
          <p:nvPr/>
        </p:nvPicPr>
        <p:blipFill>
          <a:blip r:embed="rId3"/>
          <a:srcRect/>
          <a:stretch>
            <a:fillRect/>
          </a:stretch>
        </p:blipFill>
        <p:spPr bwMode="auto">
          <a:xfrm>
            <a:off x="457200" y="1316182"/>
            <a:ext cx="8331429" cy="4877143"/>
          </a:xfrm>
          <a:prstGeom prst="rect">
            <a:avLst/>
          </a:prstGeom>
          <a:noFill/>
        </p:spPr>
      </p:pic>
      <p:sp>
        <p:nvSpPr>
          <p:cNvPr id="7" name="Rectangle 6"/>
          <p:cNvSpPr/>
          <p:nvPr/>
        </p:nvSpPr>
        <p:spPr>
          <a:xfrm>
            <a:off x="6282671" y="3037114"/>
            <a:ext cx="2113465" cy="838200"/>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6282671" y="4550229"/>
            <a:ext cx="2113465" cy="1153885"/>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34</a:t>
            </a:fld>
            <a:endParaRPr lang="en-US" dirty="0"/>
          </a:p>
        </p:txBody>
      </p:sp>
      <p:sp>
        <p:nvSpPr>
          <p:cNvPr id="4" name="Title 3"/>
          <p:cNvSpPr>
            <a:spLocks noGrp="1"/>
          </p:cNvSpPr>
          <p:nvPr>
            <p:ph type="title"/>
          </p:nvPr>
        </p:nvSpPr>
        <p:spPr/>
        <p:txBody>
          <a:bodyPr>
            <a:noAutofit/>
          </a:bodyPr>
          <a:lstStyle/>
          <a:p>
            <a:r>
              <a:rPr lang="en-US" smtClean="0"/>
              <a:t>Move Pack between (Pre-)Shippers</a:t>
            </a:r>
            <a:endParaRPr lang="en-US"/>
          </a:p>
        </p:txBody>
      </p:sp>
      <p:sp>
        <p:nvSpPr>
          <p:cNvPr id="5" name="Text Placeholder 4"/>
          <p:cNvSpPr>
            <a:spLocks noGrp="1"/>
          </p:cNvSpPr>
          <p:nvPr>
            <p:ph type="body" sz="quarter" idx="11"/>
          </p:nvPr>
        </p:nvSpPr>
        <p:spPr/>
        <p:txBody>
          <a:bodyPr/>
          <a:lstStyle/>
          <a:p>
            <a:r>
              <a:rPr lang="en-US" smtClean="0"/>
              <a:t>Outbound Shipments</a:t>
            </a:r>
          </a:p>
        </p:txBody>
      </p:sp>
      <p:sp>
        <p:nvSpPr>
          <p:cNvPr id="6" name="Content Placeholder 5"/>
          <p:cNvSpPr>
            <a:spLocks noGrp="1"/>
          </p:cNvSpPr>
          <p:nvPr>
            <p:ph idx="1"/>
          </p:nvPr>
        </p:nvSpPr>
        <p:spPr/>
        <p:txBody>
          <a:bodyPr/>
          <a:lstStyle/>
          <a:p>
            <a:endParaRPr lang="en-US"/>
          </a:p>
        </p:txBody>
      </p:sp>
      <p:pic>
        <p:nvPicPr>
          <p:cNvPr id="172038" name="Picture 6" descr="C:\Users\xcm\AppData\Local\Temp\SNAGHTML74a65e.PNG"/>
          <p:cNvPicPr>
            <a:picLocks noChangeAspect="1" noChangeArrowheads="1"/>
          </p:cNvPicPr>
          <p:nvPr/>
        </p:nvPicPr>
        <p:blipFill>
          <a:blip r:embed="rId3"/>
          <a:srcRect/>
          <a:stretch>
            <a:fillRect/>
          </a:stretch>
        </p:blipFill>
        <p:spPr bwMode="auto">
          <a:xfrm>
            <a:off x="457200" y="1316182"/>
            <a:ext cx="6428572" cy="5134286"/>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35</a:t>
            </a:fld>
            <a:endParaRPr lang="en-US" dirty="0"/>
          </a:p>
        </p:txBody>
      </p:sp>
      <p:sp>
        <p:nvSpPr>
          <p:cNvPr id="3" name="Content Placeholder 2"/>
          <p:cNvSpPr>
            <a:spLocks noGrp="1"/>
          </p:cNvSpPr>
          <p:nvPr>
            <p:ph idx="1"/>
          </p:nvPr>
        </p:nvSpPr>
        <p:spPr/>
        <p:txBody>
          <a:bodyPr/>
          <a:lstStyle/>
          <a:p>
            <a:r>
              <a:rPr lang="en-US" dirty="0" smtClean="0"/>
              <a:t>Changes pack stage to Consumed</a:t>
            </a:r>
          </a:p>
          <a:p>
            <a:r>
              <a:rPr lang="en-US" dirty="0" smtClean="0"/>
              <a:t>Ignores all pending pick lines</a:t>
            </a:r>
          </a:p>
          <a:p>
            <a:r>
              <a:rPr lang="en-US" dirty="0" smtClean="0"/>
              <a:t>Uses standard inventory transaction</a:t>
            </a:r>
          </a:p>
          <a:p>
            <a:r>
              <a:rPr lang="en-US" dirty="0" smtClean="0"/>
              <a:t>Links serial history to inventory transaction</a:t>
            </a:r>
          </a:p>
          <a:p>
            <a:r>
              <a:rPr lang="en-US" dirty="0" smtClean="0"/>
              <a:t>Provides full traceability of shipping history</a:t>
            </a:r>
            <a:endParaRPr lang="en-US" dirty="0"/>
          </a:p>
        </p:txBody>
      </p:sp>
      <p:sp>
        <p:nvSpPr>
          <p:cNvPr id="4" name="Title 3"/>
          <p:cNvSpPr>
            <a:spLocks noGrp="1"/>
          </p:cNvSpPr>
          <p:nvPr>
            <p:ph type="title"/>
          </p:nvPr>
        </p:nvSpPr>
        <p:spPr/>
        <p:txBody>
          <a:bodyPr/>
          <a:lstStyle/>
          <a:p>
            <a:r>
              <a:rPr lang="en-US" dirty="0" smtClean="0"/>
              <a:t>Pre-Shipper/Shipper Confirm</a:t>
            </a:r>
            <a:endParaRPr lang="en-US" dirty="0"/>
          </a:p>
        </p:txBody>
      </p:sp>
      <p:sp>
        <p:nvSpPr>
          <p:cNvPr id="5" name="Text Placeholder 4"/>
          <p:cNvSpPr>
            <a:spLocks noGrp="1"/>
          </p:cNvSpPr>
          <p:nvPr>
            <p:ph type="body" sz="quarter" idx="11"/>
          </p:nvPr>
        </p:nvSpPr>
        <p:spPr/>
        <p:txBody>
          <a:bodyPr/>
          <a:lstStyle/>
          <a:p>
            <a:r>
              <a:rPr lang="en-US" smtClean="0"/>
              <a:t>Outbound Shipments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36</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Pre-Shipper/Shipper Confirm</a:t>
            </a:r>
            <a:endParaRPr lang="en-US"/>
          </a:p>
        </p:txBody>
      </p:sp>
      <p:sp>
        <p:nvSpPr>
          <p:cNvPr id="5" name="Text Placeholder 4"/>
          <p:cNvSpPr>
            <a:spLocks noGrp="1"/>
          </p:cNvSpPr>
          <p:nvPr>
            <p:ph type="body" sz="quarter" idx="11"/>
          </p:nvPr>
        </p:nvSpPr>
        <p:spPr/>
        <p:txBody>
          <a:bodyPr/>
          <a:lstStyle/>
          <a:p>
            <a:r>
              <a:rPr lang="en-US" smtClean="0"/>
              <a:t>Outbound Shipments</a:t>
            </a:r>
          </a:p>
        </p:txBody>
      </p:sp>
      <p:pic>
        <p:nvPicPr>
          <p:cNvPr id="61442" name="Picture 2" descr="C:\Users\xcm\AppData\Local\Temp\SNAGHTML12c1856.PNG"/>
          <p:cNvPicPr>
            <a:picLocks noChangeAspect="1" noChangeArrowheads="1"/>
          </p:cNvPicPr>
          <p:nvPr/>
        </p:nvPicPr>
        <p:blipFill>
          <a:blip r:embed="rId3"/>
          <a:srcRect/>
          <a:stretch>
            <a:fillRect/>
          </a:stretch>
        </p:blipFill>
        <p:spPr bwMode="auto">
          <a:xfrm>
            <a:off x="457200" y="1316182"/>
            <a:ext cx="5562600" cy="4638676"/>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37</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Pre-Shipper/Shipper Confirm</a:t>
            </a:r>
            <a:endParaRPr lang="en-US"/>
          </a:p>
        </p:txBody>
      </p:sp>
      <p:sp>
        <p:nvSpPr>
          <p:cNvPr id="5" name="Text Placeholder 4"/>
          <p:cNvSpPr>
            <a:spLocks noGrp="1"/>
          </p:cNvSpPr>
          <p:nvPr>
            <p:ph type="body" sz="quarter" idx="11"/>
          </p:nvPr>
        </p:nvSpPr>
        <p:spPr/>
        <p:txBody>
          <a:bodyPr/>
          <a:lstStyle/>
          <a:p>
            <a:r>
              <a:rPr lang="en-US" smtClean="0"/>
              <a:t>Outbound Shipments</a:t>
            </a:r>
          </a:p>
        </p:txBody>
      </p:sp>
      <p:pic>
        <p:nvPicPr>
          <p:cNvPr id="60418" name="Picture 2" descr="C:\Users\xcm\AppData\Local\Temp\SNAGHTML15fe362.PNG"/>
          <p:cNvPicPr>
            <a:picLocks noChangeAspect="1" noChangeArrowheads="1"/>
          </p:cNvPicPr>
          <p:nvPr/>
        </p:nvPicPr>
        <p:blipFill>
          <a:blip r:embed="rId3"/>
          <a:srcRect/>
          <a:stretch>
            <a:fillRect/>
          </a:stretch>
        </p:blipFill>
        <p:spPr bwMode="auto">
          <a:xfrm>
            <a:off x="457200" y="1316182"/>
            <a:ext cx="4938095" cy="5075715"/>
          </a:xfrm>
          <a:prstGeom prst="rect">
            <a:avLst/>
          </a:prstGeom>
          <a:noFill/>
        </p:spPr>
      </p:pic>
      <p:pic>
        <p:nvPicPr>
          <p:cNvPr id="60422" name="Picture 6" descr="C:\Users\xcm\AppData\Local\Temp\SNAGHTML165f972.PNG"/>
          <p:cNvPicPr>
            <a:picLocks noChangeAspect="1" noChangeArrowheads="1"/>
          </p:cNvPicPr>
          <p:nvPr/>
        </p:nvPicPr>
        <p:blipFill>
          <a:blip r:embed="rId4"/>
          <a:srcRect/>
          <a:stretch>
            <a:fillRect/>
          </a:stretch>
        </p:blipFill>
        <p:spPr bwMode="auto">
          <a:xfrm>
            <a:off x="5416296" y="1316182"/>
            <a:ext cx="3428572" cy="4234286"/>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38</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Pre-Shipper/Shipper Confirm</a:t>
            </a:r>
            <a:endParaRPr lang="en-US"/>
          </a:p>
        </p:txBody>
      </p:sp>
      <p:sp>
        <p:nvSpPr>
          <p:cNvPr id="5" name="Text Placeholder 4"/>
          <p:cNvSpPr>
            <a:spLocks noGrp="1"/>
          </p:cNvSpPr>
          <p:nvPr>
            <p:ph type="body" sz="quarter" idx="11"/>
          </p:nvPr>
        </p:nvSpPr>
        <p:spPr/>
        <p:txBody>
          <a:bodyPr/>
          <a:lstStyle/>
          <a:p>
            <a:r>
              <a:rPr lang="en-US" smtClean="0"/>
              <a:t>Outbound Shipments</a:t>
            </a:r>
          </a:p>
        </p:txBody>
      </p:sp>
      <p:pic>
        <p:nvPicPr>
          <p:cNvPr id="69634" name="Picture 2" descr="C:\Users\xcm\AppData\Local\Temp\SNAGHTML16e1220.PNG"/>
          <p:cNvPicPr>
            <a:picLocks noChangeAspect="1" noChangeArrowheads="1"/>
          </p:cNvPicPr>
          <p:nvPr/>
        </p:nvPicPr>
        <p:blipFill>
          <a:blip r:embed="rId3"/>
          <a:srcRect/>
          <a:stretch>
            <a:fillRect/>
          </a:stretch>
        </p:blipFill>
        <p:spPr bwMode="auto">
          <a:xfrm>
            <a:off x="457201" y="1316182"/>
            <a:ext cx="6407619" cy="5104762"/>
          </a:xfrm>
          <a:prstGeom prst="rect">
            <a:avLst/>
          </a:prstGeom>
          <a:noFill/>
        </p:spPr>
      </p:pic>
      <p:sp>
        <p:nvSpPr>
          <p:cNvPr id="7" name="Rectangle 6"/>
          <p:cNvSpPr/>
          <p:nvPr/>
        </p:nvSpPr>
        <p:spPr>
          <a:xfrm>
            <a:off x="553492" y="4424363"/>
            <a:ext cx="1051471" cy="18030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574185" y="5648325"/>
            <a:ext cx="1109056" cy="609600"/>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553492" y="2600998"/>
            <a:ext cx="575221" cy="18030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553492" y="3577051"/>
            <a:ext cx="703808" cy="18030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39</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Pre-Shipper/Shipper Confirm</a:t>
            </a:r>
            <a:endParaRPr lang="en-US"/>
          </a:p>
        </p:txBody>
      </p:sp>
      <p:sp>
        <p:nvSpPr>
          <p:cNvPr id="5" name="Text Placeholder 4"/>
          <p:cNvSpPr>
            <a:spLocks noGrp="1"/>
          </p:cNvSpPr>
          <p:nvPr>
            <p:ph type="body" sz="quarter" idx="11"/>
          </p:nvPr>
        </p:nvSpPr>
        <p:spPr/>
        <p:txBody>
          <a:bodyPr/>
          <a:lstStyle/>
          <a:p>
            <a:r>
              <a:rPr lang="en-US" smtClean="0"/>
              <a:t>Outbound Shipments</a:t>
            </a:r>
          </a:p>
        </p:txBody>
      </p:sp>
      <p:pic>
        <p:nvPicPr>
          <p:cNvPr id="68610" name="Picture 2" descr="C:\Users\xcm\AppData\Local\Temp\SNAGHTML1790f33.PNG"/>
          <p:cNvPicPr>
            <a:picLocks noChangeAspect="1" noChangeArrowheads="1"/>
          </p:cNvPicPr>
          <p:nvPr/>
        </p:nvPicPr>
        <p:blipFill>
          <a:blip r:embed="rId3"/>
          <a:srcRect/>
          <a:stretch>
            <a:fillRect/>
          </a:stretch>
        </p:blipFill>
        <p:spPr bwMode="auto">
          <a:xfrm>
            <a:off x="457200" y="1316182"/>
            <a:ext cx="6561334" cy="5229334"/>
          </a:xfrm>
          <a:prstGeom prst="rect">
            <a:avLst/>
          </a:prstGeom>
          <a:noFill/>
        </p:spPr>
      </p:pic>
      <p:sp>
        <p:nvSpPr>
          <p:cNvPr id="7" name="Rectangle 6"/>
          <p:cNvSpPr/>
          <p:nvPr/>
        </p:nvSpPr>
        <p:spPr>
          <a:xfrm>
            <a:off x="553492" y="4211003"/>
            <a:ext cx="1051471" cy="18030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553492" y="2501938"/>
            <a:ext cx="575221" cy="18030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553492" y="3424651"/>
            <a:ext cx="703808" cy="18030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544592" y="5311140"/>
            <a:ext cx="703808" cy="18030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3639592" y="6225982"/>
            <a:ext cx="703808" cy="18030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3" name="Content Placeholder 2"/>
          <p:cNvSpPr>
            <a:spLocks noGrp="1"/>
          </p:cNvSpPr>
          <p:nvPr>
            <p:ph idx="1"/>
          </p:nvPr>
        </p:nvSpPr>
        <p:spPr/>
        <p:txBody>
          <a:bodyPr/>
          <a:lstStyle/>
          <a:p>
            <a:r>
              <a:rPr lang="en-US" dirty="0" smtClean="0"/>
              <a:t>Pre-Shipper/Shipper Workbench</a:t>
            </a:r>
          </a:p>
          <a:p>
            <a:r>
              <a:rPr lang="en-US" dirty="0" smtClean="0"/>
              <a:t>Truck Load</a:t>
            </a:r>
          </a:p>
          <a:p>
            <a:r>
              <a:rPr lang="en-US" dirty="0" smtClean="0"/>
              <a:t>Shipping Data Maintenance</a:t>
            </a:r>
          </a:p>
          <a:p>
            <a:r>
              <a:rPr lang="en-US" dirty="0" smtClean="0"/>
              <a:t>Move Pack between (Pre-)Shippers</a:t>
            </a:r>
          </a:p>
          <a:p>
            <a:r>
              <a:rPr lang="en-US" dirty="0" smtClean="0"/>
              <a:t>Pre-Shipper/Shipper Confirm</a:t>
            </a:r>
          </a:p>
          <a:p>
            <a:r>
              <a:rPr lang="en-US" dirty="0" smtClean="0"/>
              <a:t>Shipper </a:t>
            </a:r>
            <a:r>
              <a:rPr lang="en-US" dirty="0" err="1" smtClean="0"/>
              <a:t>Unconfirm</a:t>
            </a:r>
            <a:endParaRPr lang="en-US" dirty="0" smtClean="0"/>
          </a:p>
          <a:p>
            <a:r>
              <a:rPr lang="en-US" dirty="0" smtClean="0"/>
              <a:t>Shipping Process – Return</a:t>
            </a:r>
          </a:p>
          <a:p>
            <a:r>
              <a:rPr lang="en-US" dirty="0" smtClean="0"/>
              <a:t>Serial Usage Export</a:t>
            </a:r>
          </a:p>
          <a:p>
            <a:endParaRPr lang="en-US" dirty="0"/>
          </a:p>
        </p:txBody>
      </p:sp>
      <p:sp>
        <p:nvSpPr>
          <p:cNvPr id="4" name="Title 3"/>
          <p:cNvSpPr>
            <a:spLocks noGrp="1"/>
          </p:cNvSpPr>
          <p:nvPr>
            <p:ph type="title"/>
          </p:nvPr>
        </p:nvSpPr>
        <p:spPr/>
        <p:txBody>
          <a:bodyPr/>
          <a:lstStyle/>
          <a:p>
            <a:r>
              <a:rPr lang="en-US" dirty="0" smtClean="0"/>
              <a:t>Overview – Continued </a:t>
            </a:r>
            <a:endParaRPr lang="en-US" dirty="0"/>
          </a:p>
        </p:txBody>
      </p:sp>
      <p:sp>
        <p:nvSpPr>
          <p:cNvPr id="5" name="Text Placeholder 4"/>
          <p:cNvSpPr>
            <a:spLocks noGrp="1"/>
          </p:cNvSpPr>
          <p:nvPr>
            <p:ph type="body" sz="quarter" idx="11"/>
          </p:nvPr>
        </p:nvSpPr>
        <p:spPr/>
        <p:txBody>
          <a:bodyPr/>
          <a:lstStyle/>
          <a:p>
            <a:r>
              <a:rPr lang="en-US" dirty="0" smtClean="0"/>
              <a:t>Outbound </a:t>
            </a:r>
            <a:r>
              <a:rPr lang="en-US" dirty="0" smtClean="0"/>
              <a:t>Shipments</a:t>
            </a:r>
            <a:endParaRPr lang="en-US" dirty="0" smtClean="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40</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Pre-Shipper/Shipper Confirm</a:t>
            </a:r>
            <a:endParaRPr lang="en-US"/>
          </a:p>
        </p:txBody>
      </p:sp>
      <p:sp>
        <p:nvSpPr>
          <p:cNvPr id="5" name="Text Placeholder 4"/>
          <p:cNvSpPr>
            <a:spLocks noGrp="1"/>
          </p:cNvSpPr>
          <p:nvPr>
            <p:ph type="body" sz="quarter" idx="11"/>
          </p:nvPr>
        </p:nvSpPr>
        <p:spPr/>
        <p:txBody>
          <a:bodyPr/>
          <a:lstStyle/>
          <a:p>
            <a:r>
              <a:rPr lang="en-US" smtClean="0"/>
              <a:t>Outbound Shipments</a:t>
            </a:r>
          </a:p>
        </p:txBody>
      </p:sp>
      <p:pic>
        <p:nvPicPr>
          <p:cNvPr id="67586" name="Picture 2" descr="C:\Users\xcm\AppData\Local\Temp\SNAGHTML17dc394.PNG"/>
          <p:cNvPicPr>
            <a:picLocks noChangeAspect="1" noChangeArrowheads="1"/>
          </p:cNvPicPr>
          <p:nvPr/>
        </p:nvPicPr>
        <p:blipFill>
          <a:blip r:embed="rId3"/>
          <a:srcRect/>
          <a:stretch>
            <a:fillRect/>
          </a:stretch>
        </p:blipFill>
        <p:spPr bwMode="auto">
          <a:xfrm>
            <a:off x="457200" y="1316182"/>
            <a:ext cx="8429625" cy="5267326"/>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41</a:t>
            </a:fld>
            <a:endParaRPr lang="en-US" dirty="0"/>
          </a:p>
        </p:txBody>
      </p:sp>
      <p:sp>
        <p:nvSpPr>
          <p:cNvPr id="4" name="Title 3"/>
          <p:cNvSpPr>
            <a:spLocks noGrp="1"/>
          </p:cNvSpPr>
          <p:nvPr>
            <p:ph type="title"/>
          </p:nvPr>
        </p:nvSpPr>
        <p:spPr/>
        <p:txBody>
          <a:bodyPr/>
          <a:lstStyle/>
          <a:p>
            <a:r>
              <a:rPr lang="en-US" dirty="0" smtClean="0"/>
              <a:t>Shipper </a:t>
            </a:r>
            <a:r>
              <a:rPr lang="en-US" dirty="0" err="1" smtClean="0"/>
              <a:t>Unconfirm</a:t>
            </a:r>
            <a:endParaRPr lang="en-US" dirty="0"/>
          </a:p>
        </p:txBody>
      </p:sp>
      <p:sp>
        <p:nvSpPr>
          <p:cNvPr id="5" name="Text Placeholder 4"/>
          <p:cNvSpPr>
            <a:spLocks noGrp="1"/>
          </p:cNvSpPr>
          <p:nvPr>
            <p:ph type="body" sz="quarter" idx="11"/>
          </p:nvPr>
        </p:nvSpPr>
        <p:spPr/>
        <p:txBody>
          <a:bodyPr/>
          <a:lstStyle/>
          <a:p>
            <a:r>
              <a:rPr lang="en-US" smtClean="0"/>
              <a:t>Outbound Shipments</a:t>
            </a:r>
          </a:p>
        </p:txBody>
      </p:sp>
      <p:sp>
        <p:nvSpPr>
          <p:cNvPr id="6" name="Content Placeholder 5"/>
          <p:cNvSpPr>
            <a:spLocks noGrp="1"/>
          </p:cNvSpPr>
          <p:nvPr>
            <p:ph idx="1"/>
          </p:nvPr>
        </p:nvSpPr>
        <p:spPr/>
        <p:txBody>
          <a:bodyPr/>
          <a:lstStyle/>
          <a:p>
            <a:r>
              <a:rPr lang="en-US" dirty="0" smtClean="0"/>
              <a:t>Changes pack stage to Picked</a:t>
            </a:r>
          </a:p>
          <a:p>
            <a:r>
              <a:rPr lang="en-US" dirty="0" smtClean="0"/>
              <a:t>Generates standard inventory transaction</a:t>
            </a:r>
          </a:p>
          <a:p>
            <a:r>
              <a:rPr lang="en-US" dirty="0" smtClean="0"/>
              <a:t>Links serial history to inventory transaction</a:t>
            </a:r>
          </a:p>
          <a:p>
            <a:r>
              <a:rPr lang="en-US" dirty="0" smtClean="0"/>
              <a:t>Provides full traceability of shipping history</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42</a:t>
            </a:fld>
            <a:endParaRPr lang="en-US" dirty="0"/>
          </a:p>
        </p:txBody>
      </p:sp>
      <p:sp>
        <p:nvSpPr>
          <p:cNvPr id="3" name="Content Placeholder 2"/>
          <p:cNvSpPr>
            <a:spLocks noGrp="1"/>
          </p:cNvSpPr>
          <p:nvPr>
            <p:ph idx="1"/>
          </p:nvPr>
        </p:nvSpPr>
        <p:spPr>
          <a:xfrm>
            <a:off x="457200" y="1316182"/>
            <a:ext cx="4782312" cy="4999951"/>
          </a:xfrm>
        </p:spPr>
        <p:txBody>
          <a:bodyPr>
            <a:normAutofit/>
          </a:bodyPr>
          <a:lstStyle/>
          <a:p>
            <a:r>
              <a:rPr lang="en-US" dirty="0" smtClean="0"/>
              <a:t>Picking a consumed pack means to return it</a:t>
            </a:r>
          </a:p>
          <a:p>
            <a:r>
              <a:rPr lang="en-US" dirty="0" smtClean="0"/>
              <a:t>Return unit packs, assembly packs, or items</a:t>
            </a:r>
          </a:p>
          <a:p>
            <a:r>
              <a:rPr lang="en-US" dirty="0" smtClean="0"/>
              <a:t>Return packs fully or partially </a:t>
            </a:r>
          </a:p>
          <a:p>
            <a:r>
              <a:rPr lang="en-US" dirty="0" smtClean="0"/>
              <a:t>Confirm: Reactivates packs and creates history records for tracking and tracing</a:t>
            </a:r>
          </a:p>
          <a:p>
            <a:pPr eaLnBrk="0" hangingPunct="0">
              <a:buClr>
                <a:srgbClr val="F79646"/>
              </a:buClr>
              <a:buFont typeface="Arial" pitchFamily="34" charset="0"/>
              <a:buChar char="•"/>
            </a:pPr>
            <a:endParaRPr lang="en-US" dirty="0" smtClean="0">
              <a:ea typeface="Century Gothic" pitchFamily="34" charset="0"/>
            </a:endParaRPr>
          </a:p>
          <a:p>
            <a:pPr eaLnBrk="0" hangingPunct="0">
              <a:buClr>
                <a:srgbClr val="F79646"/>
              </a:buClr>
              <a:buFont typeface="Arial" pitchFamily="34" charset="0"/>
              <a:buChar char="•"/>
            </a:pPr>
            <a:endParaRPr lang="en-US" dirty="0" smtClean="0">
              <a:ea typeface="Century Gothic" pitchFamily="34" charset="0"/>
            </a:endParaRPr>
          </a:p>
          <a:p>
            <a:endParaRPr lang="en-US" dirty="0"/>
          </a:p>
        </p:txBody>
      </p:sp>
      <p:sp>
        <p:nvSpPr>
          <p:cNvPr id="4" name="Title 3"/>
          <p:cNvSpPr>
            <a:spLocks noGrp="1"/>
          </p:cNvSpPr>
          <p:nvPr>
            <p:ph type="title"/>
          </p:nvPr>
        </p:nvSpPr>
        <p:spPr/>
        <p:txBody>
          <a:bodyPr/>
          <a:lstStyle/>
          <a:p>
            <a:r>
              <a:rPr lang="en-US" dirty="0" smtClean="0"/>
              <a:t>Shipping Process - Return</a:t>
            </a:r>
            <a:endParaRPr lang="en-US" dirty="0"/>
          </a:p>
        </p:txBody>
      </p:sp>
      <p:sp>
        <p:nvSpPr>
          <p:cNvPr id="5" name="Text Placeholder 4"/>
          <p:cNvSpPr>
            <a:spLocks noGrp="1"/>
          </p:cNvSpPr>
          <p:nvPr>
            <p:ph type="body" sz="quarter" idx="11"/>
          </p:nvPr>
        </p:nvSpPr>
        <p:spPr/>
        <p:txBody>
          <a:bodyPr/>
          <a:lstStyle/>
          <a:p>
            <a:r>
              <a:rPr lang="en-US" smtClean="0"/>
              <a:t>Outbound Shipments</a:t>
            </a:r>
            <a:endParaRPr lang="en-US"/>
          </a:p>
        </p:txBody>
      </p:sp>
      <p:pic>
        <p:nvPicPr>
          <p:cNvPr id="11266" name="Picture 2" descr="C:\Users\xcm\AppData\Local\Temp\SNAGHTML5c5f6f.PNG"/>
          <p:cNvPicPr>
            <a:picLocks noChangeAspect="1" noChangeArrowheads="1"/>
          </p:cNvPicPr>
          <p:nvPr/>
        </p:nvPicPr>
        <p:blipFill>
          <a:blip r:embed="rId3"/>
          <a:srcRect/>
          <a:stretch>
            <a:fillRect/>
          </a:stretch>
        </p:blipFill>
        <p:spPr bwMode="auto">
          <a:xfrm>
            <a:off x="7393270" y="3388922"/>
            <a:ext cx="981075" cy="933450"/>
          </a:xfrm>
          <a:prstGeom prst="rect">
            <a:avLst/>
          </a:prstGeom>
          <a:noFill/>
        </p:spPr>
      </p:pic>
      <p:sp>
        <p:nvSpPr>
          <p:cNvPr id="35" name="Rectangle 34"/>
          <p:cNvSpPr/>
          <p:nvPr/>
        </p:nvSpPr>
        <p:spPr>
          <a:xfrm>
            <a:off x="5400424" y="4439000"/>
            <a:ext cx="3286376" cy="978729"/>
          </a:xfrm>
          <a:prstGeom prst="rect">
            <a:avLst/>
          </a:prstGeom>
        </p:spPr>
        <p:txBody>
          <a:bodyPr wrap="square">
            <a:spAutoFit/>
          </a:bodyPr>
          <a:lstStyle/>
          <a:p>
            <a:pPr marL="342900" indent="-342900" eaLnBrk="0" hangingPunct="0">
              <a:spcBef>
                <a:spcPct val="20000"/>
              </a:spcBef>
              <a:buClr>
                <a:srgbClr val="F79646"/>
              </a:buClr>
            </a:pPr>
            <a:r>
              <a:rPr lang="en-US" dirty="0" smtClean="0">
                <a:solidFill>
                  <a:schemeClr val="tx1">
                    <a:lumMod val="75000"/>
                    <a:lumOff val="25000"/>
                  </a:schemeClr>
                </a:solidFill>
                <a:ea typeface="Century Gothic" pitchFamily="34" charset="0"/>
                <a:cs typeface="Century Gothic"/>
              </a:rPr>
              <a:t>Stage change</a:t>
            </a:r>
          </a:p>
          <a:p>
            <a:pPr marL="342900" lvl="1" indent="-342900" eaLnBrk="0" hangingPunct="0">
              <a:spcBef>
                <a:spcPct val="20000"/>
              </a:spcBef>
              <a:buClr>
                <a:srgbClr val="F79646"/>
              </a:buClr>
              <a:buFont typeface="Arial" pitchFamily="34" charset="0"/>
              <a:buChar char="•"/>
            </a:pPr>
            <a:r>
              <a:rPr lang="en-US" dirty="0" smtClean="0">
                <a:solidFill>
                  <a:schemeClr val="tx1">
                    <a:lumMod val="75000"/>
                    <a:lumOff val="25000"/>
                  </a:schemeClr>
                </a:solidFill>
                <a:ea typeface="Century Gothic" pitchFamily="34" charset="0"/>
                <a:cs typeface="Century Gothic"/>
              </a:rPr>
              <a:t>Confirm shipment: Consumed -&gt; Active</a:t>
            </a:r>
          </a:p>
        </p:txBody>
      </p:sp>
      <p:cxnSp>
        <p:nvCxnSpPr>
          <p:cNvPr id="24" name="Straight Arrow Connector 23"/>
          <p:cNvCxnSpPr>
            <a:stCxn id="26" idx="2"/>
            <a:endCxn id="27" idx="0"/>
          </p:cNvCxnSpPr>
          <p:nvPr/>
        </p:nvCxnSpPr>
        <p:spPr>
          <a:xfrm>
            <a:off x="6275615" y="2905637"/>
            <a:ext cx="0" cy="48328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6" name="Rectangle 25"/>
          <p:cNvSpPr/>
          <p:nvPr/>
        </p:nvSpPr>
        <p:spPr>
          <a:xfrm>
            <a:off x="5442177" y="2318262"/>
            <a:ext cx="1666876" cy="58737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mtClean="0"/>
              <a:t>Consumed</a:t>
            </a:r>
            <a:endParaRPr lang="en-US" dirty="0"/>
          </a:p>
        </p:txBody>
      </p:sp>
      <p:sp>
        <p:nvSpPr>
          <p:cNvPr id="27" name="Rectangle 26"/>
          <p:cNvSpPr/>
          <p:nvPr/>
        </p:nvSpPr>
        <p:spPr>
          <a:xfrm>
            <a:off x="5442177" y="3388922"/>
            <a:ext cx="1666876" cy="58737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mtClean="0"/>
              <a:t>Active</a:t>
            </a:r>
            <a:endParaRPr lang="en-US" dirty="0"/>
          </a:p>
        </p:txBody>
      </p:sp>
      <p:pic>
        <p:nvPicPr>
          <p:cNvPr id="15" name="Picture 2" descr="D:\projects\11061 Serialization\Serialization Training\MC900324668.WMF"/>
          <p:cNvPicPr>
            <a:picLocks noChangeAspect="1" noChangeArrowheads="1"/>
          </p:cNvPicPr>
          <p:nvPr/>
        </p:nvPicPr>
        <p:blipFill>
          <a:blip r:embed="rId4"/>
          <a:srcRect/>
          <a:stretch>
            <a:fillRect/>
          </a:stretch>
        </p:blipFill>
        <p:spPr bwMode="auto">
          <a:xfrm>
            <a:off x="7393270" y="2261266"/>
            <a:ext cx="862836" cy="875126"/>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43</a:t>
            </a:fld>
            <a:endParaRPr lang="en-US" dirty="0"/>
          </a:p>
        </p:txBody>
      </p:sp>
      <p:sp>
        <p:nvSpPr>
          <p:cNvPr id="4" name="Title 3"/>
          <p:cNvSpPr>
            <a:spLocks noGrp="1"/>
          </p:cNvSpPr>
          <p:nvPr>
            <p:ph type="title"/>
          </p:nvPr>
        </p:nvSpPr>
        <p:spPr/>
        <p:txBody>
          <a:bodyPr/>
          <a:lstStyle/>
          <a:p>
            <a:r>
              <a:rPr lang="en-US" smtClean="0"/>
              <a:t>Pre-Shipper/Shipper Picking - Return</a:t>
            </a:r>
            <a:endParaRPr lang="en-US"/>
          </a:p>
        </p:txBody>
      </p:sp>
      <p:sp>
        <p:nvSpPr>
          <p:cNvPr id="5" name="Text Placeholder 4"/>
          <p:cNvSpPr>
            <a:spLocks noGrp="1"/>
          </p:cNvSpPr>
          <p:nvPr>
            <p:ph type="body" sz="quarter" idx="11"/>
          </p:nvPr>
        </p:nvSpPr>
        <p:spPr/>
        <p:txBody>
          <a:bodyPr/>
          <a:lstStyle/>
          <a:p>
            <a:r>
              <a:rPr lang="en-US" smtClean="0"/>
              <a:t>Outbound Shipments</a:t>
            </a:r>
            <a:endParaRPr lang="en-US"/>
          </a:p>
        </p:txBody>
      </p:sp>
      <p:sp>
        <p:nvSpPr>
          <p:cNvPr id="6" name="Content Placeholder 5"/>
          <p:cNvSpPr>
            <a:spLocks noGrp="1"/>
          </p:cNvSpPr>
          <p:nvPr>
            <p:ph idx="1"/>
          </p:nvPr>
        </p:nvSpPr>
        <p:spPr/>
        <p:txBody>
          <a:bodyPr>
            <a:normAutofit/>
          </a:bodyPr>
          <a:lstStyle/>
          <a:p>
            <a:r>
              <a:rPr lang="en-US" dirty="0" smtClean="0"/>
              <a:t>Pick consumed unit packs, assembly packs, or item serial IDs returned from customers</a:t>
            </a:r>
          </a:p>
          <a:p>
            <a:r>
              <a:rPr lang="en-US" dirty="0" smtClean="0"/>
              <a:t>Must fully return assembly packs</a:t>
            </a:r>
            <a:r>
              <a:rPr lang="en-US" altLang="zh-CN" dirty="0" smtClean="0"/>
              <a:t>. </a:t>
            </a:r>
            <a:endParaRPr lang="en-US" altLang="zh-CN" dirty="0" smtClean="0"/>
          </a:p>
          <a:p>
            <a:pPr lvl="1"/>
            <a:r>
              <a:rPr lang="en-US" altLang="zh-CN" dirty="0" smtClean="0"/>
              <a:t>If </a:t>
            </a:r>
            <a:r>
              <a:rPr lang="en-US" altLang="zh-CN" dirty="0" smtClean="0"/>
              <a:t>only returning part of an assembly pack, enter the unit pack</a:t>
            </a:r>
            <a:endParaRPr lang="en-US" dirty="0" smtClean="0"/>
          </a:p>
          <a:p>
            <a:r>
              <a:rPr lang="en-US" dirty="0" smtClean="0"/>
              <a:t>Return one unit pack for a single </a:t>
            </a:r>
            <a:r>
              <a:rPr lang="en-US" dirty="0" smtClean="0"/>
              <a:t>SO line </a:t>
            </a:r>
            <a:r>
              <a:rPr lang="en-US" dirty="0" smtClean="0"/>
              <a:t>or for multiple </a:t>
            </a:r>
            <a:r>
              <a:rPr lang="en-US" dirty="0" smtClean="0"/>
              <a:t>SO lines</a:t>
            </a:r>
            <a:endParaRPr lang="en-US" dirty="0" smtClean="0"/>
          </a:p>
          <a:p>
            <a:r>
              <a:rPr lang="en-US" dirty="0" smtClean="0"/>
              <a:t>Return to the original </a:t>
            </a:r>
            <a:r>
              <a:rPr lang="en-US" dirty="0" smtClean="0"/>
              <a:t>SO line </a:t>
            </a:r>
            <a:r>
              <a:rPr lang="en-US" dirty="0" smtClean="0"/>
              <a:t>or a line with negative quantity</a:t>
            </a:r>
          </a:p>
          <a:p>
            <a:r>
              <a:rPr lang="en-US" dirty="0" smtClean="0"/>
              <a:t>Pack stage remains Consumed</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44</a:t>
            </a:fld>
            <a:endParaRPr lang="en-US" dirty="0"/>
          </a:p>
        </p:txBody>
      </p:sp>
      <p:sp>
        <p:nvSpPr>
          <p:cNvPr id="4" name="Title 3"/>
          <p:cNvSpPr>
            <a:spLocks noGrp="1"/>
          </p:cNvSpPr>
          <p:nvPr>
            <p:ph type="title"/>
          </p:nvPr>
        </p:nvSpPr>
        <p:spPr/>
        <p:txBody>
          <a:bodyPr/>
          <a:lstStyle/>
          <a:p>
            <a:r>
              <a:rPr lang="en-US" smtClean="0"/>
              <a:t>Pre-Shipper/Shipper Picking - Return</a:t>
            </a:r>
            <a:endParaRPr lang="en-US"/>
          </a:p>
        </p:txBody>
      </p:sp>
      <p:sp>
        <p:nvSpPr>
          <p:cNvPr id="5" name="Text Placeholder 4"/>
          <p:cNvSpPr>
            <a:spLocks noGrp="1"/>
          </p:cNvSpPr>
          <p:nvPr>
            <p:ph type="body" sz="quarter" idx="11"/>
          </p:nvPr>
        </p:nvSpPr>
        <p:spPr/>
        <p:txBody>
          <a:bodyPr/>
          <a:lstStyle/>
          <a:p>
            <a:r>
              <a:rPr lang="en-US" smtClean="0"/>
              <a:t>Outbound Shipments</a:t>
            </a:r>
            <a:endParaRPr lang="en-US"/>
          </a:p>
        </p:txBody>
      </p:sp>
      <p:sp>
        <p:nvSpPr>
          <p:cNvPr id="6" name="Content Placeholder 5"/>
          <p:cNvSpPr>
            <a:spLocks noGrp="1"/>
          </p:cNvSpPr>
          <p:nvPr>
            <p:ph idx="1"/>
          </p:nvPr>
        </p:nvSpPr>
        <p:spPr/>
        <p:txBody>
          <a:bodyPr/>
          <a:lstStyle/>
          <a:p>
            <a:endParaRPr lang="en-US"/>
          </a:p>
        </p:txBody>
      </p:sp>
      <p:pic>
        <p:nvPicPr>
          <p:cNvPr id="72706" name="Picture 2" descr="C:\Users\xcm\AppData\Local\Temp\SNAGHTML1d6ee6d.PNG"/>
          <p:cNvPicPr>
            <a:picLocks noChangeAspect="1" noChangeArrowheads="1"/>
          </p:cNvPicPr>
          <p:nvPr/>
        </p:nvPicPr>
        <p:blipFill>
          <a:blip r:embed="rId3"/>
          <a:srcRect/>
          <a:stretch>
            <a:fillRect/>
          </a:stretch>
        </p:blipFill>
        <p:spPr bwMode="auto">
          <a:xfrm>
            <a:off x="457200" y="1316182"/>
            <a:ext cx="6734175" cy="2781300"/>
          </a:xfrm>
          <a:prstGeom prst="rect">
            <a:avLst/>
          </a:prstGeom>
          <a:noFill/>
        </p:spPr>
      </p:pic>
      <p:pic>
        <p:nvPicPr>
          <p:cNvPr id="72718" name="Picture 14" descr="C:\Users\xcm\AppData\Local\Temp\SNAGHTML1e19056.PNG"/>
          <p:cNvPicPr>
            <a:picLocks noChangeAspect="1" noChangeArrowheads="1"/>
          </p:cNvPicPr>
          <p:nvPr/>
        </p:nvPicPr>
        <p:blipFill>
          <a:blip r:embed="rId4"/>
          <a:srcRect/>
          <a:stretch>
            <a:fillRect/>
          </a:stretch>
        </p:blipFill>
        <p:spPr bwMode="auto">
          <a:xfrm>
            <a:off x="3200400" y="3048126"/>
            <a:ext cx="5486400" cy="2476501"/>
          </a:xfrm>
          <a:prstGeom prst="rect">
            <a:avLst/>
          </a:prstGeom>
          <a:noFill/>
        </p:spPr>
      </p:pic>
      <p:pic>
        <p:nvPicPr>
          <p:cNvPr id="72720" name="Picture 16" descr="C:\Users\xcm\AppData\Local\Temp\SNAGHTML1e21158.PNG"/>
          <p:cNvPicPr>
            <a:picLocks noChangeAspect="1" noChangeArrowheads="1"/>
          </p:cNvPicPr>
          <p:nvPr/>
        </p:nvPicPr>
        <p:blipFill>
          <a:blip r:embed="rId5"/>
          <a:srcRect/>
          <a:stretch>
            <a:fillRect/>
          </a:stretch>
        </p:blipFill>
        <p:spPr bwMode="auto">
          <a:xfrm>
            <a:off x="457200" y="5524627"/>
            <a:ext cx="7515225" cy="933450"/>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45</a:t>
            </a:fld>
            <a:endParaRPr lang="en-US" dirty="0"/>
          </a:p>
        </p:txBody>
      </p:sp>
      <p:sp>
        <p:nvSpPr>
          <p:cNvPr id="4" name="Title 3"/>
          <p:cNvSpPr>
            <a:spLocks noGrp="1"/>
          </p:cNvSpPr>
          <p:nvPr>
            <p:ph type="title"/>
          </p:nvPr>
        </p:nvSpPr>
        <p:spPr/>
        <p:txBody>
          <a:bodyPr/>
          <a:lstStyle/>
          <a:p>
            <a:r>
              <a:rPr lang="en-US" smtClean="0"/>
              <a:t>Pre-Shipper/Shipper Picking - Return</a:t>
            </a:r>
            <a:endParaRPr lang="en-US"/>
          </a:p>
        </p:txBody>
      </p:sp>
      <p:sp>
        <p:nvSpPr>
          <p:cNvPr id="5" name="Text Placeholder 4"/>
          <p:cNvSpPr>
            <a:spLocks noGrp="1"/>
          </p:cNvSpPr>
          <p:nvPr>
            <p:ph type="body" sz="quarter" idx="11"/>
          </p:nvPr>
        </p:nvSpPr>
        <p:spPr/>
        <p:txBody>
          <a:bodyPr/>
          <a:lstStyle/>
          <a:p>
            <a:r>
              <a:rPr lang="en-US" smtClean="0"/>
              <a:t>Outbound Shipments</a:t>
            </a:r>
            <a:endParaRPr lang="en-US"/>
          </a:p>
        </p:txBody>
      </p:sp>
      <p:sp>
        <p:nvSpPr>
          <p:cNvPr id="6" name="Content Placeholder 5"/>
          <p:cNvSpPr>
            <a:spLocks noGrp="1"/>
          </p:cNvSpPr>
          <p:nvPr>
            <p:ph idx="1"/>
          </p:nvPr>
        </p:nvSpPr>
        <p:spPr/>
        <p:txBody>
          <a:bodyPr/>
          <a:lstStyle/>
          <a:p>
            <a:endParaRPr lang="en-US"/>
          </a:p>
        </p:txBody>
      </p:sp>
      <p:pic>
        <p:nvPicPr>
          <p:cNvPr id="7172" name="Picture 4" descr="C:\Users\xcm\AppData\Local\Temp\SNAGHTML3af48c.PNG"/>
          <p:cNvPicPr>
            <a:picLocks noChangeAspect="1" noChangeArrowheads="1"/>
          </p:cNvPicPr>
          <p:nvPr/>
        </p:nvPicPr>
        <p:blipFill>
          <a:blip r:embed="rId3"/>
          <a:srcRect/>
          <a:stretch>
            <a:fillRect/>
          </a:stretch>
        </p:blipFill>
        <p:spPr bwMode="auto">
          <a:xfrm>
            <a:off x="457200" y="1310255"/>
            <a:ext cx="8128572" cy="5150000"/>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46</a:t>
            </a:fld>
            <a:endParaRPr lang="en-US" dirty="0"/>
          </a:p>
        </p:txBody>
      </p:sp>
      <p:sp>
        <p:nvSpPr>
          <p:cNvPr id="4" name="Title 3"/>
          <p:cNvSpPr>
            <a:spLocks noGrp="1"/>
          </p:cNvSpPr>
          <p:nvPr>
            <p:ph type="title"/>
          </p:nvPr>
        </p:nvSpPr>
        <p:spPr/>
        <p:txBody>
          <a:bodyPr/>
          <a:lstStyle/>
          <a:p>
            <a:r>
              <a:rPr lang="en-US" smtClean="0"/>
              <a:t>Pre-Shipper/Shipper Confirm - Return</a:t>
            </a:r>
            <a:endParaRPr lang="en-US"/>
          </a:p>
        </p:txBody>
      </p:sp>
      <p:sp>
        <p:nvSpPr>
          <p:cNvPr id="5" name="Text Placeholder 4"/>
          <p:cNvSpPr>
            <a:spLocks noGrp="1"/>
          </p:cNvSpPr>
          <p:nvPr>
            <p:ph type="body" sz="quarter" idx="11"/>
          </p:nvPr>
        </p:nvSpPr>
        <p:spPr/>
        <p:txBody>
          <a:bodyPr/>
          <a:lstStyle/>
          <a:p>
            <a:r>
              <a:rPr lang="en-US" smtClean="0"/>
              <a:t>Outbound Shipments</a:t>
            </a:r>
            <a:endParaRPr lang="en-US"/>
          </a:p>
        </p:txBody>
      </p:sp>
      <p:sp>
        <p:nvSpPr>
          <p:cNvPr id="6" name="Content Placeholder 5"/>
          <p:cNvSpPr>
            <a:spLocks noGrp="1"/>
          </p:cNvSpPr>
          <p:nvPr>
            <p:ph idx="1"/>
          </p:nvPr>
        </p:nvSpPr>
        <p:spPr/>
        <p:txBody>
          <a:bodyPr/>
          <a:lstStyle/>
          <a:p>
            <a:pPr lvl="0" eaLnBrk="0" fontAlgn="base" hangingPunct="0">
              <a:spcAft>
                <a:spcPct val="0"/>
              </a:spcAft>
              <a:buClr>
                <a:srgbClr val="F79646"/>
              </a:buClr>
              <a:buFont typeface="Arial" charset="0"/>
              <a:buChar char="•"/>
              <a:defRPr/>
            </a:pPr>
            <a:r>
              <a:rPr lang="en-US" dirty="0" smtClean="0">
                <a:ea typeface="Century Gothic" pitchFamily="34" charset="0"/>
              </a:rPr>
              <a:t>Changes pack stage to Active</a:t>
            </a:r>
          </a:p>
          <a:p>
            <a:pPr lvl="0" eaLnBrk="0" fontAlgn="base" hangingPunct="0">
              <a:spcAft>
                <a:spcPct val="0"/>
              </a:spcAft>
              <a:buClr>
                <a:srgbClr val="F79646"/>
              </a:buClr>
              <a:buFont typeface="Arial" charset="0"/>
              <a:buChar char="•"/>
              <a:defRPr/>
            </a:pPr>
            <a:r>
              <a:rPr lang="en-US" dirty="0" smtClean="0">
                <a:ea typeface="Century Gothic" pitchFamily="34" charset="0"/>
              </a:rPr>
              <a:t>Unlinks from the sales order line</a:t>
            </a:r>
          </a:p>
          <a:p>
            <a:pPr lvl="0" eaLnBrk="0" fontAlgn="base" hangingPunct="0">
              <a:spcAft>
                <a:spcPct val="0"/>
              </a:spcAft>
              <a:buClr>
                <a:srgbClr val="F79646"/>
              </a:buClr>
              <a:buFont typeface="Arial" charset="0"/>
              <a:buChar char="•"/>
              <a:defRPr/>
            </a:pPr>
            <a:r>
              <a:rPr lang="en-US" dirty="0" smtClean="0">
                <a:ea typeface="Century Gothic" pitchFamily="34" charset="0"/>
              </a:rPr>
              <a:t>Generates standard inventory transaction</a:t>
            </a:r>
          </a:p>
          <a:p>
            <a:pPr lvl="0" eaLnBrk="0" fontAlgn="base" hangingPunct="0">
              <a:spcAft>
                <a:spcPct val="0"/>
              </a:spcAft>
              <a:buClr>
                <a:srgbClr val="F79646"/>
              </a:buClr>
              <a:buFont typeface="Arial" charset="0"/>
              <a:buChar char="•"/>
              <a:defRPr/>
            </a:pPr>
            <a:r>
              <a:rPr lang="en-US" dirty="0" smtClean="0">
                <a:ea typeface="Century Gothic" pitchFamily="34" charset="0"/>
              </a:rPr>
              <a:t>Links serial history to inventory transaction </a:t>
            </a:r>
          </a:p>
          <a:p>
            <a:pPr lvl="0" eaLnBrk="0" fontAlgn="base" hangingPunct="0">
              <a:spcAft>
                <a:spcPct val="0"/>
              </a:spcAft>
              <a:buClr>
                <a:srgbClr val="F79646"/>
              </a:buClr>
              <a:buFont typeface="Arial" charset="0"/>
              <a:buChar char="•"/>
              <a:defRPr/>
            </a:pPr>
            <a:r>
              <a:rPr lang="en-US" dirty="0" smtClean="0">
                <a:ea typeface="Century Gothic" pitchFamily="34" charset="0"/>
              </a:rPr>
              <a:t>Provides full traceability of shipping history</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47</a:t>
            </a:fld>
            <a:endParaRPr lang="en-US" dirty="0"/>
          </a:p>
        </p:txBody>
      </p:sp>
      <p:sp>
        <p:nvSpPr>
          <p:cNvPr id="4" name="Title 3"/>
          <p:cNvSpPr>
            <a:spLocks noGrp="1"/>
          </p:cNvSpPr>
          <p:nvPr>
            <p:ph type="title"/>
          </p:nvPr>
        </p:nvSpPr>
        <p:spPr/>
        <p:txBody>
          <a:bodyPr/>
          <a:lstStyle/>
          <a:p>
            <a:r>
              <a:rPr lang="en-US" smtClean="0"/>
              <a:t>Pre-Shipper/Shipper Confirm - Return</a:t>
            </a:r>
            <a:endParaRPr lang="en-US"/>
          </a:p>
        </p:txBody>
      </p:sp>
      <p:sp>
        <p:nvSpPr>
          <p:cNvPr id="5" name="Text Placeholder 4"/>
          <p:cNvSpPr>
            <a:spLocks noGrp="1"/>
          </p:cNvSpPr>
          <p:nvPr>
            <p:ph type="body" sz="quarter" idx="11"/>
          </p:nvPr>
        </p:nvSpPr>
        <p:spPr/>
        <p:txBody>
          <a:bodyPr/>
          <a:lstStyle/>
          <a:p>
            <a:r>
              <a:rPr lang="en-US" smtClean="0"/>
              <a:t>Outbound Shipments</a:t>
            </a:r>
            <a:endParaRPr lang="en-US"/>
          </a:p>
        </p:txBody>
      </p:sp>
      <p:sp>
        <p:nvSpPr>
          <p:cNvPr id="6" name="Content Placeholder 5"/>
          <p:cNvSpPr>
            <a:spLocks noGrp="1"/>
          </p:cNvSpPr>
          <p:nvPr>
            <p:ph idx="1"/>
          </p:nvPr>
        </p:nvSpPr>
        <p:spPr/>
        <p:txBody>
          <a:bodyPr/>
          <a:lstStyle/>
          <a:p>
            <a:endParaRPr lang="en-US"/>
          </a:p>
        </p:txBody>
      </p:sp>
      <p:pic>
        <p:nvPicPr>
          <p:cNvPr id="4098" name="Picture 2" descr="C:\Users\xcm\AppData\Local\Temp\SNAGHTML44229e.PNG"/>
          <p:cNvPicPr>
            <a:picLocks noChangeAspect="1" noChangeArrowheads="1"/>
          </p:cNvPicPr>
          <p:nvPr/>
        </p:nvPicPr>
        <p:blipFill>
          <a:blip r:embed="rId3"/>
          <a:srcRect/>
          <a:stretch>
            <a:fillRect/>
          </a:stretch>
        </p:blipFill>
        <p:spPr bwMode="auto">
          <a:xfrm>
            <a:off x="457200" y="1316182"/>
            <a:ext cx="5534025" cy="4848225"/>
          </a:xfrm>
          <a:prstGeom prst="rect">
            <a:avLst/>
          </a:prstGeom>
          <a:noFill/>
        </p:spPr>
      </p:pic>
      <p:pic>
        <p:nvPicPr>
          <p:cNvPr id="4100" name="Picture 4" descr="C:\Users\xcm\AppData\Local\Temp\SNAGHTML489608.PNG"/>
          <p:cNvPicPr>
            <a:picLocks noChangeAspect="1" noChangeArrowheads="1"/>
          </p:cNvPicPr>
          <p:nvPr/>
        </p:nvPicPr>
        <p:blipFill>
          <a:blip r:embed="rId4"/>
          <a:srcRect/>
          <a:stretch>
            <a:fillRect/>
          </a:stretch>
        </p:blipFill>
        <p:spPr bwMode="auto">
          <a:xfrm>
            <a:off x="3429127" y="3307756"/>
            <a:ext cx="5448300" cy="3200401"/>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48</a:t>
            </a:fld>
            <a:endParaRPr lang="en-US" dirty="0"/>
          </a:p>
        </p:txBody>
      </p:sp>
      <p:sp>
        <p:nvSpPr>
          <p:cNvPr id="4" name="Title 3"/>
          <p:cNvSpPr>
            <a:spLocks noGrp="1"/>
          </p:cNvSpPr>
          <p:nvPr>
            <p:ph type="title"/>
          </p:nvPr>
        </p:nvSpPr>
        <p:spPr/>
        <p:txBody>
          <a:bodyPr/>
          <a:lstStyle/>
          <a:p>
            <a:r>
              <a:rPr lang="en-US" smtClean="0"/>
              <a:t>Pre-Shipper/Shipper Confirm - Return</a:t>
            </a:r>
            <a:endParaRPr lang="en-US"/>
          </a:p>
        </p:txBody>
      </p:sp>
      <p:sp>
        <p:nvSpPr>
          <p:cNvPr id="5" name="Text Placeholder 4"/>
          <p:cNvSpPr>
            <a:spLocks noGrp="1"/>
          </p:cNvSpPr>
          <p:nvPr>
            <p:ph type="body" sz="quarter" idx="11"/>
          </p:nvPr>
        </p:nvSpPr>
        <p:spPr/>
        <p:txBody>
          <a:bodyPr/>
          <a:lstStyle/>
          <a:p>
            <a:r>
              <a:rPr lang="en-US" smtClean="0"/>
              <a:t>Outbound Shipments</a:t>
            </a:r>
            <a:endParaRPr lang="en-US"/>
          </a:p>
        </p:txBody>
      </p:sp>
      <p:sp>
        <p:nvSpPr>
          <p:cNvPr id="6" name="Content Placeholder 5"/>
          <p:cNvSpPr>
            <a:spLocks noGrp="1"/>
          </p:cNvSpPr>
          <p:nvPr>
            <p:ph idx="1"/>
          </p:nvPr>
        </p:nvSpPr>
        <p:spPr/>
        <p:txBody>
          <a:bodyPr/>
          <a:lstStyle/>
          <a:p>
            <a:endParaRPr lang="en-US"/>
          </a:p>
        </p:txBody>
      </p:sp>
      <p:pic>
        <p:nvPicPr>
          <p:cNvPr id="3074" name="Picture 2" descr="C:\Users\xcm\AppData\Local\Temp\SNAGHTML4cc9e4.PNG"/>
          <p:cNvPicPr>
            <a:picLocks noChangeAspect="1" noChangeArrowheads="1"/>
          </p:cNvPicPr>
          <p:nvPr/>
        </p:nvPicPr>
        <p:blipFill>
          <a:blip r:embed="rId3"/>
          <a:srcRect/>
          <a:stretch>
            <a:fillRect/>
          </a:stretch>
        </p:blipFill>
        <p:spPr bwMode="auto">
          <a:xfrm>
            <a:off x="457200" y="1315888"/>
            <a:ext cx="7210425" cy="4991101"/>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49</a:t>
            </a:fld>
            <a:endParaRPr lang="en-US" dirty="0"/>
          </a:p>
        </p:txBody>
      </p:sp>
      <p:sp>
        <p:nvSpPr>
          <p:cNvPr id="3" name="Content Placeholder 2"/>
          <p:cNvSpPr>
            <a:spLocks noGrp="1"/>
          </p:cNvSpPr>
          <p:nvPr>
            <p:ph idx="1"/>
          </p:nvPr>
        </p:nvSpPr>
        <p:spPr/>
        <p:txBody>
          <a:bodyPr>
            <a:normAutofit/>
          </a:bodyPr>
          <a:lstStyle/>
          <a:p>
            <a:pPr eaLnBrk="0" hangingPunct="0">
              <a:buClr>
                <a:srgbClr val="F79646"/>
              </a:buClr>
              <a:buFont typeface="Arial" charset="0"/>
              <a:buChar char="•"/>
              <a:defRPr/>
            </a:pPr>
            <a:r>
              <a:rPr lang="en-US" dirty="0" smtClean="0">
                <a:ea typeface="Century Gothic" pitchFamily="34" charset="0"/>
              </a:rPr>
              <a:t>Exports consumed serial IDs when the requirement of </a:t>
            </a:r>
            <a:r>
              <a:rPr lang="en-US" dirty="0" smtClean="0">
                <a:ea typeface="Century Gothic" pitchFamily="34" charset="0"/>
              </a:rPr>
              <a:t>an SO line </a:t>
            </a:r>
            <a:r>
              <a:rPr lang="en-US" dirty="0" smtClean="0">
                <a:ea typeface="Century Gothic" pitchFamily="34" charset="0"/>
              </a:rPr>
              <a:t>is </a:t>
            </a:r>
            <a:r>
              <a:rPr lang="en-US" dirty="0" smtClean="0">
                <a:ea typeface="Century Gothic" pitchFamily="34" charset="0"/>
              </a:rPr>
              <a:t>fulfilled</a:t>
            </a:r>
            <a:endParaRPr lang="en-US" dirty="0" smtClean="0">
              <a:ea typeface="Century Gothic" pitchFamily="34" charset="0"/>
            </a:endParaRPr>
          </a:p>
          <a:p>
            <a:pPr eaLnBrk="0" hangingPunct="0">
              <a:spcBef>
                <a:spcPts val="1200"/>
              </a:spcBef>
              <a:buClr>
                <a:srgbClr val="F79646"/>
              </a:buClr>
              <a:buFont typeface="Arial" charset="0"/>
              <a:buChar char="•"/>
              <a:defRPr/>
            </a:pPr>
            <a:r>
              <a:rPr lang="en-US" dirty="0" smtClean="0">
                <a:ea typeface="Century Gothic" pitchFamily="34" charset="0"/>
              </a:rPr>
              <a:t>Exports unused serial IDs if serial IDs are booked for the </a:t>
            </a:r>
            <a:r>
              <a:rPr lang="en-US" dirty="0" smtClean="0">
                <a:ea typeface="Century Gothic" pitchFamily="34" charset="0"/>
              </a:rPr>
              <a:t>SO line</a:t>
            </a:r>
            <a:endParaRPr lang="en-US" dirty="0" smtClean="0">
              <a:ea typeface="Century Gothic" pitchFamily="34" charset="0"/>
            </a:endParaRPr>
          </a:p>
          <a:p>
            <a:pPr eaLnBrk="0" hangingPunct="0">
              <a:spcBef>
                <a:spcPts val="1200"/>
              </a:spcBef>
              <a:buClr>
                <a:srgbClr val="F79646"/>
              </a:buClr>
              <a:buFont typeface="Arial" charset="0"/>
              <a:buChar char="•"/>
              <a:defRPr/>
            </a:pPr>
            <a:r>
              <a:rPr lang="en-US" dirty="0" smtClean="0">
                <a:ea typeface="Century Gothic" pitchFamily="34" charset="0"/>
              </a:rPr>
              <a:t>Triggers outbound </a:t>
            </a:r>
            <a:r>
              <a:rPr lang="en-US" dirty="0" err="1" smtClean="0">
                <a:ea typeface="Century Gothic" pitchFamily="34" charset="0"/>
              </a:rPr>
              <a:t>QDocs</a:t>
            </a:r>
            <a:r>
              <a:rPr lang="en-US" dirty="0" smtClean="0">
                <a:ea typeface="Century Gothic" pitchFamily="34" charset="0"/>
              </a:rPr>
              <a:t> </a:t>
            </a:r>
            <a:r>
              <a:rPr lang="en-US" dirty="0" smtClean="0">
                <a:ea typeface="Century Gothic" pitchFamily="34" charset="0"/>
              </a:rPr>
              <a:t>to notify the customer which </a:t>
            </a:r>
            <a:r>
              <a:rPr lang="en-US" dirty="0" smtClean="0">
                <a:ea typeface="Century Gothic" pitchFamily="34" charset="0"/>
              </a:rPr>
              <a:t>serial </a:t>
            </a:r>
            <a:r>
              <a:rPr lang="en-US" dirty="0" smtClean="0">
                <a:ea typeface="Century Gothic" pitchFamily="34" charset="0"/>
              </a:rPr>
              <a:t>IDs are </a:t>
            </a:r>
            <a:r>
              <a:rPr lang="en-US" dirty="0" smtClean="0">
                <a:ea typeface="Century Gothic" pitchFamily="34" charset="0"/>
              </a:rPr>
              <a:t>used/unused</a:t>
            </a:r>
            <a:endParaRPr lang="en-US" dirty="0" smtClean="0">
              <a:ea typeface="Century Gothic" pitchFamily="34" charset="0"/>
            </a:endParaRPr>
          </a:p>
          <a:p>
            <a:pPr eaLnBrk="0" hangingPunct="0">
              <a:spcBef>
                <a:spcPts val="1200"/>
              </a:spcBef>
              <a:buClr>
                <a:srgbClr val="F79646"/>
              </a:buClr>
              <a:buFont typeface="Arial" charset="0"/>
              <a:buChar char="•"/>
              <a:defRPr/>
            </a:pPr>
            <a:r>
              <a:rPr lang="en-US" dirty="0" smtClean="0">
                <a:ea typeface="Century Gothic" pitchFamily="34" charset="0"/>
              </a:rPr>
              <a:t>Report mode to view the usage report before exporting outbound </a:t>
            </a:r>
            <a:r>
              <a:rPr lang="en-US" dirty="0" err="1" smtClean="0">
                <a:ea typeface="Century Gothic" pitchFamily="34" charset="0"/>
              </a:rPr>
              <a:t>QDoc</a:t>
            </a:r>
            <a:endParaRPr lang="en-US" dirty="0"/>
          </a:p>
        </p:txBody>
      </p:sp>
      <p:sp>
        <p:nvSpPr>
          <p:cNvPr id="4" name="Title 3"/>
          <p:cNvSpPr>
            <a:spLocks noGrp="1"/>
          </p:cNvSpPr>
          <p:nvPr>
            <p:ph type="title"/>
          </p:nvPr>
        </p:nvSpPr>
        <p:spPr/>
        <p:txBody>
          <a:bodyPr/>
          <a:lstStyle/>
          <a:p>
            <a:r>
              <a:rPr lang="en-US" dirty="0" smtClean="0"/>
              <a:t>Serial Usage Export</a:t>
            </a:r>
            <a:endParaRPr lang="en-US" dirty="0"/>
          </a:p>
        </p:txBody>
      </p:sp>
      <p:sp>
        <p:nvSpPr>
          <p:cNvPr id="5" name="Text Placeholder 4"/>
          <p:cNvSpPr>
            <a:spLocks noGrp="1"/>
          </p:cNvSpPr>
          <p:nvPr>
            <p:ph type="body" sz="quarter" idx="11"/>
          </p:nvPr>
        </p:nvSpPr>
        <p:spPr/>
        <p:txBody>
          <a:bodyPr/>
          <a:lstStyle/>
          <a:p>
            <a:r>
              <a:rPr lang="en-US" smtClean="0"/>
              <a:t>Outbound Shipments</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dirty="0" smtClean="0"/>
              <a:t>Outbound Shipment Process Map</a:t>
            </a:r>
            <a:endParaRPr lang="en-US" dirty="0"/>
          </a:p>
        </p:txBody>
      </p:sp>
      <p:sp>
        <p:nvSpPr>
          <p:cNvPr id="5" name="Text Placeholder 4"/>
          <p:cNvSpPr>
            <a:spLocks noGrp="1"/>
          </p:cNvSpPr>
          <p:nvPr>
            <p:ph type="body" sz="quarter" idx="11"/>
          </p:nvPr>
        </p:nvSpPr>
        <p:spPr/>
        <p:txBody>
          <a:bodyPr/>
          <a:lstStyle/>
          <a:p>
            <a:r>
              <a:rPr lang="en-US" smtClean="0"/>
              <a:t>Outbound Shipments</a:t>
            </a:r>
            <a:endParaRPr lang="en-US"/>
          </a:p>
        </p:txBody>
      </p:sp>
      <p:pic>
        <p:nvPicPr>
          <p:cNvPr id="1032" name="Picture 8" descr="C:\Users\xcm\AppData\Local\Temp\SNAGHTML7e9ccd.PNG"/>
          <p:cNvPicPr>
            <a:picLocks noChangeAspect="1" noChangeArrowheads="1"/>
          </p:cNvPicPr>
          <p:nvPr/>
        </p:nvPicPr>
        <p:blipFill>
          <a:blip r:embed="rId3"/>
          <a:srcRect/>
          <a:stretch>
            <a:fillRect/>
          </a:stretch>
        </p:blipFill>
        <p:spPr bwMode="auto">
          <a:xfrm>
            <a:off x="463136" y="1316182"/>
            <a:ext cx="7419975" cy="5019676"/>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50</a:t>
            </a:fld>
            <a:endParaRPr lang="en-US" dirty="0"/>
          </a:p>
        </p:txBody>
      </p:sp>
      <p:sp>
        <p:nvSpPr>
          <p:cNvPr id="4" name="Title 3"/>
          <p:cNvSpPr>
            <a:spLocks noGrp="1"/>
          </p:cNvSpPr>
          <p:nvPr>
            <p:ph type="title"/>
          </p:nvPr>
        </p:nvSpPr>
        <p:spPr/>
        <p:txBody>
          <a:bodyPr/>
          <a:lstStyle/>
          <a:p>
            <a:r>
              <a:rPr lang="en-US" smtClean="0"/>
              <a:t>Serial Usage Export</a:t>
            </a:r>
            <a:endParaRPr lang="en-US"/>
          </a:p>
        </p:txBody>
      </p:sp>
      <p:sp>
        <p:nvSpPr>
          <p:cNvPr id="5" name="Text Placeholder 4"/>
          <p:cNvSpPr>
            <a:spLocks noGrp="1"/>
          </p:cNvSpPr>
          <p:nvPr>
            <p:ph type="body" sz="quarter" idx="11"/>
          </p:nvPr>
        </p:nvSpPr>
        <p:spPr/>
        <p:txBody>
          <a:bodyPr/>
          <a:lstStyle/>
          <a:p>
            <a:r>
              <a:rPr lang="en-US" smtClean="0"/>
              <a:t>Outbound Shipments</a:t>
            </a:r>
            <a:endParaRPr lang="en-US"/>
          </a:p>
        </p:txBody>
      </p:sp>
      <p:pic>
        <p:nvPicPr>
          <p:cNvPr id="68610" name="Picture 2" descr="C:\Users\xcm\AppData\Local\Temp\SNAGHTML56ba1c.PNG"/>
          <p:cNvPicPr>
            <a:picLocks noChangeAspect="1" noChangeArrowheads="1"/>
          </p:cNvPicPr>
          <p:nvPr/>
        </p:nvPicPr>
        <p:blipFill>
          <a:blip r:embed="rId4"/>
          <a:srcRect/>
          <a:stretch>
            <a:fillRect/>
          </a:stretch>
        </p:blipFill>
        <p:spPr bwMode="auto">
          <a:xfrm>
            <a:off x="457200" y="1316182"/>
            <a:ext cx="7753350" cy="2981326"/>
          </a:xfrm>
          <a:prstGeom prst="rect">
            <a:avLst/>
          </a:prstGeom>
          <a:noFill/>
        </p:spPr>
      </p:pic>
      <p:pic>
        <p:nvPicPr>
          <p:cNvPr id="68612" name="Picture 4" descr="C:\Users\xcm\AppData\Local\Temp\SNAGHTML56e254.PNG"/>
          <p:cNvPicPr>
            <a:picLocks noChangeAspect="1" noChangeArrowheads="1"/>
          </p:cNvPicPr>
          <p:nvPr/>
        </p:nvPicPr>
        <p:blipFill>
          <a:blip r:embed="rId5"/>
          <a:srcRect/>
          <a:stretch>
            <a:fillRect/>
          </a:stretch>
        </p:blipFill>
        <p:spPr bwMode="auto">
          <a:xfrm>
            <a:off x="457201" y="4297508"/>
            <a:ext cx="8331429" cy="1457143"/>
          </a:xfrm>
          <a:prstGeom prst="rect">
            <a:avLst/>
          </a:prstGeom>
          <a:noFill/>
        </p:spPr>
      </p:pic>
      <p:graphicFrame>
        <p:nvGraphicFramePr>
          <p:cNvPr id="68613" name="Object 5"/>
          <p:cNvGraphicFramePr>
            <a:graphicFrameLocks noChangeAspect="1"/>
          </p:cNvGraphicFramePr>
          <p:nvPr>
            <p:ph idx="1"/>
          </p:nvPr>
        </p:nvGraphicFramePr>
        <p:xfrm>
          <a:off x="879094" y="5754651"/>
          <a:ext cx="1917700" cy="687388"/>
        </p:xfrm>
        <a:graphic>
          <a:graphicData uri="http://schemas.openxmlformats.org/presentationml/2006/ole">
            <p:oleObj spid="_x0000_s68613" name="Packager Shell Object" r:id="rId6" imgW="1917720" imgH="686880" progId="Package">
              <p:embed/>
            </p:oleObj>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51</a:t>
            </a:fld>
            <a:endParaRPr lang="en-US" dirty="0"/>
          </a:p>
        </p:txBody>
      </p:sp>
      <p:sp>
        <p:nvSpPr>
          <p:cNvPr id="3" name="Content Placeholder 2"/>
          <p:cNvSpPr>
            <a:spLocks noGrp="1"/>
          </p:cNvSpPr>
          <p:nvPr>
            <p:ph idx="1"/>
          </p:nvPr>
        </p:nvSpPr>
        <p:spPr/>
        <p:txBody>
          <a:bodyPr>
            <a:normAutofit/>
          </a:bodyPr>
          <a:lstStyle/>
          <a:p>
            <a:r>
              <a:rPr lang="en-US" dirty="0" smtClean="0"/>
              <a:t>Outbound Shipment Process Map</a:t>
            </a:r>
          </a:p>
          <a:p>
            <a:r>
              <a:rPr lang="en-US" dirty="0" smtClean="0"/>
              <a:t>Outbound Shipment Process Flow</a:t>
            </a:r>
          </a:p>
          <a:p>
            <a:r>
              <a:rPr lang="en-US" dirty="0" smtClean="0"/>
              <a:t>Outbound Shipment Process Example</a:t>
            </a:r>
          </a:p>
          <a:p>
            <a:r>
              <a:rPr lang="en-US" dirty="0" smtClean="0"/>
              <a:t>Sales Order Serial Booking</a:t>
            </a:r>
          </a:p>
          <a:p>
            <a:r>
              <a:rPr lang="en-US" dirty="0" smtClean="0"/>
              <a:t>Shipping Process</a:t>
            </a:r>
          </a:p>
          <a:p>
            <a:r>
              <a:rPr lang="en-US" dirty="0" err="1" smtClean="0"/>
              <a:t>Picklist</a:t>
            </a:r>
            <a:r>
              <a:rPr lang="en-US" dirty="0" smtClean="0"/>
              <a:t>/Pre-Shipper – Automatic</a:t>
            </a:r>
          </a:p>
          <a:p>
            <a:r>
              <a:rPr lang="en-US" dirty="0" smtClean="0"/>
              <a:t>Pre-Shipper/Shipper Picking</a:t>
            </a:r>
          </a:p>
          <a:p>
            <a:r>
              <a:rPr lang="en-US" dirty="0" smtClean="0"/>
              <a:t>Pre-Shipper/Shipper Pack </a:t>
            </a:r>
            <a:r>
              <a:rPr lang="en-US" dirty="0" smtClean="0"/>
              <a:t>Build</a:t>
            </a:r>
            <a:endParaRPr lang="en-US" dirty="0" smtClean="0"/>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dirty="0" smtClean="0"/>
              <a:t>Outbound Shipments</a:t>
            </a: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52</a:t>
            </a:fld>
            <a:endParaRPr lang="en-US" dirty="0"/>
          </a:p>
        </p:txBody>
      </p:sp>
      <p:sp>
        <p:nvSpPr>
          <p:cNvPr id="3" name="Content Placeholder 2"/>
          <p:cNvSpPr>
            <a:spLocks noGrp="1"/>
          </p:cNvSpPr>
          <p:nvPr>
            <p:ph idx="1"/>
          </p:nvPr>
        </p:nvSpPr>
        <p:spPr/>
        <p:txBody>
          <a:bodyPr/>
          <a:lstStyle/>
          <a:p>
            <a:r>
              <a:rPr lang="en-US" dirty="0" smtClean="0"/>
              <a:t>Pre-Shipper/Shipper Workbench</a:t>
            </a:r>
          </a:p>
          <a:p>
            <a:r>
              <a:rPr lang="en-US" dirty="0" smtClean="0"/>
              <a:t>Truck Load</a:t>
            </a:r>
          </a:p>
          <a:p>
            <a:r>
              <a:rPr lang="en-US" dirty="0" smtClean="0"/>
              <a:t>Shipping Data Maintenance</a:t>
            </a:r>
          </a:p>
          <a:p>
            <a:r>
              <a:rPr lang="en-US" dirty="0" smtClean="0"/>
              <a:t>Move Pack between (Pre-)Shippers</a:t>
            </a:r>
          </a:p>
          <a:p>
            <a:r>
              <a:rPr lang="en-US" dirty="0" smtClean="0"/>
              <a:t>Pre-Shipper/Shipper Confirm</a:t>
            </a:r>
          </a:p>
          <a:p>
            <a:r>
              <a:rPr lang="en-US" dirty="0" smtClean="0"/>
              <a:t>Shipper </a:t>
            </a:r>
            <a:r>
              <a:rPr lang="en-US" dirty="0" err="1" smtClean="0"/>
              <a:t>Unconfirm</a:t>
            </a:r>
            <a:endParaRPr lang="en-US" dirty="0" smtClean="0"/>
          </a:p>
          <a:p>
            <a:r>
              <a:rPr lang="en-US" dirty="0" smtClean="0"/>
              <a:t>Shipping Process – Return</a:t>
            </a:r>
          </a:p>
          <a:p>
            <a:r>
              <a:rPr lang="en-US" dirty="0" smtClean="0"/>
              <a:t>Serial Usage Export</a:t>
            </a:r>
          </a:p>
          <a:p>
            <a:endParaRPr lang="en-US" dirty="0"/>
          </a:p>
        </p:txBody>
      </p:sp>
      <p:sp>
        <p:nvSpPr>
          <p:cNvPr id="4" name="Title 3"/>
          <p:cNvSpPr>
            <a:spLocks noGrp="1"/>
          </p:cNvSpPr>
          <p:nvPr>
            <p:ph type="title"/>
          </p:nvPr>
        </p:nvSpPr>
        <p:spPr/>
        <p:txBody>
          <a:bodyPr/>
          <a:lstStyle/>
          <a:p>
            <a:r>
              <a:rPr lang="en-US" dirty="0" smtClean="0"/>
              <a:t>Review – Continued </a:t>
            </a:r>
            <a:endParaRPr lang="en-US" dirty="0"/>
          </a:p>
        </p:txBody>
      </p:sp>
      <p:sp>
        <p:nvSpPr>
          <p:cNvPr id="5" name="Text Placeholder 4"/>
          <p:cNvSpPr>
            <a:spLocks noGrp="1"/>
          </p:cNvSpPr>
          <p:nvPr>
            <p:ph type="body" sz="quarter" idx="11"/>
          </p:nvPr>
        </p:nvSpPr>
        <p:spPr/>
        <p:txBody>
          <a:bodyPr/>
          <a:lstStyle/>
          <a:p>
            <a:r>
              <a:rPr lang="en-US" dirty="0" smtClean="0"/>
              <a:t>Outbound </a:t>
            </a:r>
            <a:r>
              <a:rPr lang="en-US" dirty="0" smtClean="0"/>
              <a:t>Shipments</a:t>
            </a:r>
            <a:endParaRPr lang="en-US" dirty="0" smtClean="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53</a:t>
            </a:fld>
            <a:endParaRPr lang="en-US" dirty="0"/>
          </a:p>
        </p:txBody>
      </p:sp>
      <p:sp>
        <p:nvSpPr>
          <p:cNvPr id="4" name="Title 3"/>
          <p:cNvSpPr>
            <a:spLocks noGrp="1"/>
          </p:cNvSpPr>
          <p:nvPr>
            <p:ph type="title"/>
          </p:nvPr>
        </p:nvSpPr>
        <p:spPr/>
        <p:txBody>
          <a:bodyPr>
            <a:normAutofit/>
          </a:bodyPr>
          <a:lstStyle/>
          <a:p>
            <a:r>
              <a:rPr lang="en-US" dirty="0" smtClean="0"/>
              <a:t>Exercise: Outbound Shipments</a:t>
            </a:r>
            <a:endParaRPr lang="en-US" dirty="0"/>
          </a:p>
        </p:txBody>
      </p:sp>
      <p:sp>
        <p:nvSpPr>
          <p:cNvPr id="5" name="Text Placeholder 4"/>
          <p:cNvSpPr>
            <a:spLocks noGrp="1"/>
          </p:cNvSpPr>
          <p:nvPr>
            <p:ph type="body" sz="quarter" idx="11"/>
          </p:nvPr>
        </p:nvSpPr>
        <p:spPr/>
        <p:txBody>
          <a:bodyPr/>
          <a:lstStyle/>
          <a:p>
            <a:r>
              <a:rPr lang="en-US" smtClean="0"/>
              <a:t>Outbound Shipments</a:t>
            </a:r>
            <a:endParaRPr lang="en-US"/>
          </a:p>
        </p:txBody>
      </p:sp>
      <p:pic>
        <p:nvPicPr>
          <p:cNvPr id="7" name="Picture 4" descr="hand"/>
          <p:cNvPicPr>
            <a:picLocks noGrp="1" noChangeAspect="1" noChangeArrowheads="1"/>
          </p:cNvPicPr>
          <p:nvPr>
            <p:ph idx="1"/>
          </p:nvPr>
        </p:nvPicPr>
        <p:blipFill>
          <a:blip r:embed="rId3" cstate="print"/>
          <a:srcRect/>
          <a:stretch>
            <a:fillRect/>
          </a:stretch>
        </p:blipFill>
        <p:spPr bwMode="auto">
          <a:xfrm>
            <a:off x="457200" y="2263699"/>
            <a:ext cx="8229600" cy="31053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4" name="Title 3"/>
          <p:cNvSpPr>
            <a:spLocks noGrp="1"/>
          </p:cNvSpPr>
          <p:nvPr>
            <p:ph type="title"/>
          </p:nvPr>
        </p:nvSpPr>
        <p:spPr/>
        <p:txBody>
          <a:bodyPr/>
          <a:lstStyle/>
          <a:p>
            <a:r>
              <a:rPr lang="en-US" dirty="0" smtClean="0"/>
              <a:t>Outbound Shipment Process Flow</a:t>
            </a:r>
            <a:endParaRPr lang="en-US" dirty="0"/>
          </a:p>
        </p:txBody>
      </p:sp>
      <p:sp>
        <p:nvSpPr>
          <p:cNvPr id="5" name="Text Placeholder 4"/>
          <p:cNvSpPr>
            <a:spLocks noGrp="1"/>
          </p:cNvSpPr>
          <p:nvPr>
            <p:ph type="body" sz="quarter" idx="11"/>
          </p:nvPr>
        </p:nvSpPr>
        <p:spPr/>
        <p:txBody>
          <a:bodyPr/>
          <a:lstStyle/>
          <a:p>
            <a:r>
              <a:rPr lang="en-US" smtClean="0"/>
              <a:t>Outbound Shipments</a:t>
            </a:r>
            <a:endParaRPr lang="en-US"/>
          </a:p>
        </p:txBody>
      </p:sp>
      <p:sp>
        <p:nvSpPr>
          <p:cNvPr id="6" name="Rounded Rectangle 5"/>
          <p:cNvSpPr/>
          <p:nvPr/>
        </p:nvSpPr>
        <p:spPr>
          <a:xfrm>
            <a:off x="457200"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Book Serial ID by Sales Order</a:t>
            </a:r>
            <a:endParaRPr lang="en-US" sz="1400" dirty="0">
              <a:solidFill>
                <a:schemeClr val="tx1"/>
              </a:solidFill>
              <a:latin typeface="Arial" pitchFamily="34" charset="0"/>
              <a:cs typeface="Arial" pitchFamily="34" charset="0"/>
            </a:endParaRPr>
          </a:p>
        </p:txBody>
      </p:sp>
      <p:sp>
        <p:nvSpPr>
          <p:cNvPr id="7" name="Rounded Rectangle 6"/>
          <p:cNvSpPr/>
          <p:nvPr/>
        </p:nvSpPr>
        <p:spPr>
          <a:xfrm>
            <a:off x="2566207" y="1626422"/>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solidFill>
                <a:latin typeface="Arial" pitchFamily="34" charset="0"/>
                <a:cs typeface="Arial" pitchFamily="34" charset="0"/>
              </a:rPr>
              <a:t>Create Pre‑</a:t>
            </a:r>
            <a:r>
              <a:rPr lang="en-US" sz="1400" dirty="0" err="1" smtClean="0">
                <a:solidFill>
                  <a:schemeClr val="tx1"/>
                </a:solidFill>
                <a:latin typeface="Arial" pitchFamily="34" charset="0"/>
                <a:cs typeface="Arial" pitchFamily="34" charset="0"/>
              </a:rPr>
              <a:t>Shipper</a:t>
            </a:r>
            <a:r>
              <a:rPr lang="en-US" sz="1400" dirty="0" smtClean="0">
                <a:solidFill>
                  <a:schemeClr val="tx1"/>
                </a:solidFill>
                <a:latin typeface="Arial" pitchFamily="34" charset="0"/>
                <a:cs typeface="Arial" pitchFamily="34" charset="0"/>
              </a:rPr>
              <a:t> / Shipper</a:t>
            </a:r>
          </a:p>
          <a:p>
            <a:pPr algn="ctr"/>
            <a:r>
              <a:rPr lang="en-US" sz="1400" dirty="0" smtClean="0">
                <a:solidFill>
                  <a:schemeClr val="tx1"/>
                </a:solidFill>
                <a:latin typeface="Arial" pitchFamily="34" charset="0"/>
                <a:cs typeface="Arial" pitchFamily="34" charset="0"/>
              </a:rPr>
              <a:t>Automatically</a:t>
            </a:r>
            <a:endParaRPr lang="en-US" sz="1400" dirty="0">
              <a:solidFill>
                <a:schemeClr val="tx1"/>
              </a:solidFill>
              <a:latin typeface="Arial" pitchFamily="34" charset="0"/>
              <a:cs typeface="Arial" pitchFamily="34" charset="0"/>
            </a:endParaRPr>
          </a:p>
        </p:txBody>
      </p:sp>
      <p:cxnSp>
        <p:nvCxnSpPr>
          <p:cNvPr id="8" name="Shape 13"/>
          <p:cNvCxnSpPr>
            <a:stCxn id="6" idx="3"/>
            <a:endCxn id="7" idx="1"/>
          </p:cNvCxnSpPr>
          <p:nvPr/>
        </p:nvCxnSpPr>
        <p:spPr>
          <a:xfrm flipV="1">
            <a:off x="2000888" y="2173358"/>
            <a:ext cx="565319" cy="3086"/>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9" name="Rounded Rectangle 8"/>
          <p:cNvSpPr/>
          <p:nvPr/>
        </p:nvSpPr>
        <p:spPr>
          <a:xfrm>
            <a:off x="4717657"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Pick Goods and</a:t>
            </a:r>
          </a:p>
          <a:p>
            <a:pPr algn="ctr"/>
            <a:r>
              <a:rPr lang="en-US" sz="1400" smtClean="0">
                <a:solidFill>
                  <a:schemeClr val="tx1"/>
                </a:solidFill>
                <a:latin typeface="Arial" pitchFamily="34" charset="0"/>
                <a:cs typeface="Arial" pitchFamily="34" charset="0"/>
              </a:rPr>
              <a:t>Move to Dispatch</a:t>
            </a:r>
            <a:endParaRPr lang="en-US" sz="1400" dirty="0">
              <a:solidFill>
                <a:schemeClr val="tx1"/>
              </a:solidFill>
              <a:latin typeface="Arial" pitchFamily="34" charset="0"/>
              <a:cs typeface="Arial" pitchFamily="34" charset="0"/>
            </a:endParaRPr>
          </a:p>
        </p:txBody>
      </p:sp>
      <p:sp>
        <p:nvSpPr>
          <p:cNvPr id="10" name="Rounded Rectangle 9"/>
          <p:cNvSpPr/>
          <p:nvPr/>
        </p:nvSpPr>
        <p:spPr>
          <a:xfrm>
            <a:off x="6780918" y="1627311"/>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Pack Goods on</a:t>
            </a:r>
          </a:p>
          <a:p>
            <a:pPr algn="ctr"/>
            <a:r>
              <a:rPr lang="en-US" sz="1400" smtClean="0">
                <a:solidFill>
                  <a:schemeClr val="tx1"/>
                </a:solidFill>
                <a:latin typeface="Arial" pitchFamily="34" charset="0"/>
                <a:cs typeface="Arial" pitchFamily="34" charset="0"/>
              </a:rPr>
              <a:t>Shipping Pallets</a:t>
            </a:r>
            <a:endParaRPr lang="en-US" sz="1400" dirty="0">
              <a:solidFill>
                <a:schemeClr val="tx1"/>
              </a:solidFill>
              <a:latin typeface="Arial" pitchFamily="34" charset="0"/>
              <a:cs typeface="Arial" pitchFamily="34" charset="0"/>
            </a:endParaRPr>
          </a:p>
        </p:txBody>
      </p:sp>
      <p:sp>
        <p:nvSpPr>
          <p:cNvPr id="11" name="Rounded Rectangle 10"/>
          <p:cNvSpPr/>
          <p:nvPr/>
        </p:nvSpPr>
        <p:spPr>
          <a:xfrm>
            <a:off x="457200" y="335280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Capture Additional Pack / Shipping Data</a:t>
            </a:r>
            <a:endParaRPr lang="en-US" sz="1400" dirty="0">
              <a:solidFill>
                <a:schemeClr val="tx1"/>
              </a:solidFill>
              <a:latin typeface="Arial" pitchFamily="34" charset="0"/>
              <a:cs typeface="Arial" pitchFamily="34" charset="0"/>
            </a:endParaRPr>
          </a:p>
        </p:txBody>
      </p:sp>
      <p:sp>
        <p:nvSpPr>
          <p:cNvPr id="12" name="Rounded Rectangle 11"/>
          <p:cNvSpPr/>
          <p:nvPr/>
        </p:nvSpPr>
        <p:spPr>
          <a:xfrm>
            <a:off x="2566207" y="335153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Print Shipping Label</a:t>
            </a:r>
            <a:endParaRPr lang="en-US" sz="1400" dirty="0">
              <a:solidFill>
                <a:schemeClr val="tx1"/>
              </a:solidFill>
              <a:latin typeface="Arial" pitchFamily="34" charset="0"/>
              <a:cs typeface="Arial" pitchFamily="34" charset="0"/>
            </a:endParaRPr>
          </a:p>
        </p:txBody>
      </p:sp>
      <p:cxnSp>
        <p:nvCxnSpPr>
          <p:cNvPr id="13" name="Elbow Connector 12"/>
          <p:cNvCxnSpPr>
            <a:stCxn id="7" idx="3"/>
          </p:cNvCxnSpPr>
          <p:nvPr/>
        </p:nvCxnSpPr>
        <p:spPr>
          <a:xfrm flipV="1">
            <a:off x="4109895" y="2173269"/>
            <a:ext cx="607762" cy="89"/>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Elbow Connector 13"/>
          <p:cNvCxnSpPr>
            <a:stCxn id="9" idx="3"/>
            <a:endCxn id="10" idx="1"/>
          </p:cNvCxnSpPr>
          <p:nvPr/>
        </p:nvCxnSpPr>
        <p:spPr>
          <a:xfrm flipV="1">
            <a:off x="6261345" y="2174247"/>
            <a:ext cx="519573" cy="2197"/>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hape 14"/>
          <p:cNvCxnSpPr>
            <a:stCxn id="10" idx="3"/>
            <a:endCxn id="11" idx="0"/>
          </p:cNvCxnSpPr>
          <p:nvPr/>
        </p:nvCxnSpPr>
        <p:spPr>
          <a:xfrm flipH="1">
            <a:off x="1229044" y="2174247"/>
            <a:ext cx="7095562" cy="1178553"/>
          </a:xfrm>
          <a:prstGeom prst="bentConnector4">
            <a:avLst>
              <a:gd name="adj1" fmla="val -3222"/>
              <a:gd name="adj2" fmla="val 73204"/>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Elbow Connector 15"/>
          <p:cNvCxnSpPr>
            <a:stCxn id="11" idx="3"/>
            <a:endCxn id="12" idx="1"/>
          </p:cNvCxnSpPr>
          <p:nvPr/>
        </p:nvCxnSpPr>
        <p:spPr>
          <a:xfrm flipV="1">
            <a:off x="2000888" y="3898466"/>
            <a:ext cx="565319" cy="127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7" name="Rounded Rectangle 16"/>
          <p:cNvSpPr/>
          <p:nvPr/>
        </p:nvSpPr>
        <p:spPr>
          <a:xfrm>
            <a:off x="4717657" y="335280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Load Truck	</a:t>
            </a:r>
            <a:endParaRPr lang="en-US" sz="1400" dirty="0" smtClean="0">
              <a:solidFill>
                <a:schemeClr val="tx1"/>
              </a:solidFill>
              <a:latin typeface="Arial" pitchFamily="34" charset="0"/>
              <a:cs typeface="Arial" pitchFamily="34" charset="0"/>
            </a:endParaRPr>
          </a:p>
        </p:txBody>
      </p:sp>
      <p:cxnSp>
        <p:nvCxnSpPr>
          <p:cNvPr id="18" name="Elbow Connector 17"/>
          <p:cNvCxnSpPr>
            <a:stCxn id="12" idx="3"/>
          </p:cNvCxnSpPr>
          <p:nvPr/>
        </p:nvCxnSpPr>
        <p:spPr>
          <a:xfrm flipV="1">
            <a:off x="4109895" y="3895926"/>
            <a:ext cx="607762" cy="254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9" name="Rounded Rectangle 18"/>
          <p:cNvSpPr/>
          <p:nvPr/>
        </p:nvSpPr>
        <p:spPr>
          <a:xfrm>
            <a:off x="6869107" y="334899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Confirm Shipping</a:t>
            </a:r>
            <a:endParaRPr lang="en-US" sz="1400" dirty="0">
              <a:solidFill>
                <a:schemeClr val="tx1"/>
              </a:solidFill>
              <a:latin typeface="Arial" pitchFamily="34" charset="0"/>
              <a:cs typeface="Arial" pitchFamily="34" charset="0"/>
            </a:endParaRPr>
          </a:p>
        </p:txBody>
      </p:sp>
      <p:cxnSp>
        <p:nvCxnSpPr>
          <p:cNvPr id="20" name="Elbow Connector 19"/>
          <p:cNvCxnSpPr/>
          <p:nvPr/>
        </p:nvCxnSpPr>
        <p:spPr>
          <a:xfrm flipV="1">
            <a:off x="6261345" y="3892116"/>
            <a:ext cx="607762" cy="254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dirty="0" smtClean="0"/>
              <a:t>Outbound Shipment Process Example</a:t>
            </a:r>
            <a:endParaRPr lang="en-US" dirty="0"/>
          </a:p>
        </p:txBody>
      </p:sp>
      <p:sp>
        <p:nvSpPr>
          <p:cNvPr id="5" name="Text Placeholder 4"/>
          <p:cNvSpPr>
            <a:spLocks noGrp="1"/>
          </p:cNvSpPr>
          <p:nvPr>
            <p:ph type="body" sz="quarter" idx="11"/>
          </p:nvPr>
        </p:nvSpPr>
        <p:spPr/>
        <p:txBody>
          <a:bodyPr/>
          <a:lstStyle/>
          <a:p>
            <a:r>
              <a:rPr lang="en-US" smtClean="0"/>
              <a:t>Outbound Shipments</a:t>
            </a:r>
            <a:endParaRPr lang="en-US"/>
          </a:p>
        </p:txBody>
      </p:sp>
      <p:pic>
        <p:nvPicPr>
          <p:cNvPr id="6" name="Picture 2"/>
          <p:cNvPicPr>
            <a:picLocks noChangeAspect="1" noChangeArrowheads="1"/>
          </p:cNvPicPr>
          <p:nvPr/>
        </p:nvPicPr>
        <p:blipFill>
          <a:blip r:embed="rId3"/>
          <a:srcRect/>
          <a:stretch>
            <a:fillRect/>
          </a:stretch>
        </p:blipFill>
        <p:spPr bwMode="auto">
          <a:xfrm>
            <a:off x="465985" y="1324974"/>
            <a:ext cx="6059506" cy="499115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p:txBody>
          <a:bodyPr/>
          <a:lstStyle/>
          <a:p>
            <a:pPr>
              <a:buFont typeface="Arial" pitchFamily="34" charset="0"/>
              <a:buChar char="•"/>
            </a:pPr>
            <a:r>
              <a:rPr lang="en-US" dirty="0" smtClean="0"/>
              <a:t>Capture serial numbers for use on specific sales orders.</a:t>
            </a:r>
          </a:p>
          <a:p>
            <a:pPr>
              <a:buFont typeface="Arial" pitchFamily="34" charset="0"/>
              <a:buChar char="•"/>
            </a:pPr>
            <a:r>
              <a:rPr lang="en-US" dirty="0" smtClean="0"/>
              <a:t>Ensure </a:t>
            </a:r>
            <a:r>
              <a:rPr lang="en-US" dirty="0" smtClean="0"/>
              <a:t>serial numbers </a:t>
            </a:r>
            <a:r>
              <a:rPr lang="en-US" dirty="0" smtClean="0"/>
              <a:t>comply with predefined </a:t>
            </a:r>
            <a:r>
              <a:rPr lang="en-US" dirty="0" smtClean="0"/>
              <a:t>serial mask.</a:t>
            </a:r>
          </a:p>
          <a:p>
            <a:pPr>
              <a:buFont typeface="Arial" pitchFamily="34" charset="0"/>
              <a:buChar char="•"/>
            </a:pPr>
            <a:r>
              <a:rPr lang="en-US" dirty="0" smtClean="0"/>
              <a:t>Ship only booked serial IDs for </a:t>
            </a:r>
            <a:r>
              <a:rPr lang="en-US" dirty="0" smtClean="0"/>
              <a:t>SO line</a:t>
            </a:r>
            <a:r>
              <a:rPr lang="en-US" dirty="0" smtClean="0"/>
              <a:t>.</a:t>
            </a:r>
          </a:p>
          <a:p>
            <a:pPr>
              <a:buFont typeface="Arial" pitchFamily="34" charset="0"/>
              <a:buChar char="•"/>
            </a:pPr>
            <a:r>
              <a:rPr lang="en-US" dirty="0" smtClean="0"/>
              <a:t>Group </a:t>
            </a:r>
            <a:r>
              <a:rPr lang="en-US" dirty="0" smtClean="0"/>
              <a:t>SOs by </a:t>
            </a:r>
            <a:r>
              <a:rPr lang="en-US" dirty="0" smtClean="0"/>
              <a:t>sold-to, purchase </a:t>
            </a:r>
            <a:r>
              <a:rPr lang="en-US" dirty="0" smtClean="0"/>
              <a:t>order, </a:t>
            </a:r>
            <a:r>
              <a:rPr lang="en-US" dirty="0" smtClean="0"/>
              <a:t>and item </a:t>
            </a:r>
            <a:endParaRPr lang="en-US" dirty="0" smtClean="0"/>
          </a:p>
          <a:p>
            <a:pPr lvl="1">
              <a:buFont typeface="Arial" pitchFamily="34" charset="0"/>
              <a:buChar char="•"/>
            </a:pPr>
            <a:r>
              <a:rPr lang="en-US" dirty="0" smtClean="0"/>
              <a:t>S</a:t>
            </a:r>
            <a:r>
              <a:rPr lang="en-US" dirty="0" smtClean="0"/>
              <a:t>o </a:t>
            </a:r>
            <a:r>
              <a:rPr lang="en-US" dirty="0" smtClean="0"/>
              <a:t>that multiple destinations for one customer </a:t>
            </a:r>
            <a:r>
              <a:rPr lang="en-US" dirty="0" smtClean="0"/>
              <a:t>can use </a:t>
            </a:r>
            <a:r>
              <a:rPr lang="en-US" dirty="0" smtClean="0"/>
              <a:t>the same serial bookings.</a:t>
            </a:r>
          </a:p>
          <a:p>
            <a:endParaRPr lang="en-US" dirty="0"/>
          </a:p>
        </p:txBody>
      </p:sp>
      <p:sp>
        <p:nvSpPr>
          <p:cNvPr id="4" name="Title 3"/>
          <p:cNvSpPr>
            <a:spLocks noGrp="1"/>
          </p:cNvSpPr>
          <p:nvPr>
            <p:ph type="title"/>
          </p:nvPr>
        </p:nvSpPr>
        <p:spPr/>
        <p:txBody>
          <a:bodyPr/>
          <a:lstStyle/>
          <a:p>
            <a:r>
              <a:rPr lang="en-US" dirty="0" smtClean="0"/>
              <a:t>Sales Order Serial Booking</a:t>
            </a:r>
            <a:endParaRPr lang="en-US" dirty="0"/>
          </a:p>
        </p:txBody>
      </p:sp>
      <p:sp>
        <p:nvSpPr>
          <p:cNvPr id="5" name="Text Placeholder 4"/>
          <p:cNvSpPr>
            <a:spLocks noGrp="1"/>
          </p:cNvSpPr>
          <p:nvPr>
            <p:ph type="body" sz="quarter" idx="11"/>
          </p:nvPr>
        </p:nvSpPr>
        <p:spPr/>
        <p:txBody>
          <a:bodyPr/>
          <a:lstStyle/>
          <a:p>
            <a:r>
              <a:rPr lang="en-US" smtClean="0"/>
              <a:t>Outbound Shipments</a:t>
            </a: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descr="C:\Users\xcm\AppData\Local\Temp\SNAGHTML17d655e.PNG"/>
          <p:cNvPicPr>
            <a:picLocks noChangeAspect="1" noChangeArrowheads="1"/>
          </p:cNvPicPr>
          <p:nvPr/>
        </p:nvPicPr>
        <p:blipFill>
          <a:blip r:embed="rId3"/>
          <a:srcRect/>
          <a:stretch>
            <a:fillRect/>
          </a:stretch>
        </p:blipFill>
        <p:spPr bwMode="auto">
          <a:xfrm>
            <a:off x="457200" y="1316182"/>
            <a:ext cx="7077075" cy="3981450"/>
          </a:xfrm>
          <a:prstGeom prst="rect">
            <a:avLst/>
          </a:prstGeom>
          <a:noFill/>
        </p:spPr>
      </p:pic>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4" name="Title 3"/>
          <p:cNvSpPr>
            <a:spLocks noGrp="1"/>
          </p:cNvSpPr>
          <p:nvPr>
            <p:ph type="title"/>
          </p:nvPr>
        </p:nvSpPr>
        <p:spPr/>
        <p:txBody>
          <a:bodyPr/>
          <a:lstStyle/>
          <a:p>
            <a:r>
              <a:rPr lang="en-US" smtClean="0"/>
              <a:t>Sales Order Serial Booking</a:t>
            </a:r>
            <a:endParaRPr lang="en-US"/>
          </a:p>
        </p:txBody>
      </p:sp>
      <p:sp>
        <p:nvSpPr>
          <p:cNvPr id="5" name="Text Placeholder 4"/>
          <p:cNvSpPr>
            <a:spLocks noGrp="1"/>
          </p:cNvSpPr>
          <p:nvPr>
            <p:ph type="body" sz="quarter" idx="11"/>
          </p:nvPr>
        </p:nvSpPr>
        <p:spPr/>
        <p:txBody>
          <a:bodyPr/>
          <a:lstStyle/>
          <a:p>
            <a:r>
              <a:rPr lang="en-US" smtClean="0"/>
              <a:t>Outbound Shipments</a:t>
            </a:r>
            <a:endParaRPr lang="en-US"/>
          </a:p>
        </p:txBody>
      </p:sp>
      <p:sp>
        <p:nvSpPr>
          <p:cNvPr id="7" name="Rectangle 6"/>
          <p:cNvSpPr/>
          <p:nvPr/>
        </p:nvSpPr>
        <p:spPr>
          <a:xfrm>
            <a:off x="619517" y="4585617"/>
            <a:ext cx="2512280" cy="50177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Elbow Connector 7"/>
          <p:cNvCxnSpPr>
            <a:stCxn id="7" idx="3"/>
            <a:endCxn id="9" idx="1"/>
          </p:cNvCxnSpPr>
          <p:nvPr/>
        </p:nvCxnSpPr>
        <p:spPr>
          <a:xfrm>
            <a:off x="3131797" y="4836503"/>
            <a:ext cx="3609825" cy="663700"/>
          </a:xfrm>
          <a:prstGeom prst="bentConnector3">
            <a:avLst>
              <a:gd name="adj1" fmla="val 5000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6741622" y="5238593"/>
            <a:ext cx="1837113" cy="523220"/>
          </a:xfrm>
          <a:prstGeom prst="rect">
            <a:avLst/>
          </a:prstGeom>
        </p:spPr>
        <p:txBody>
          <a:bodyPr wrap="square">
            <a:spAutoFit/>
          </a:bodyPr>
          <a:lstStyle/>
          <a:p>
            <a:r>
              <a:rPr lang="en-US" sz="1400" dirty="0" smtClean="0"/>
              <a:t>Validate based on the serial ID range</a:t>
            </a:r>
            <a:endParaRPr lang="en-US" sz="1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3868</TotalTime>
  <Words>3164</Words>
  <Application>Microsoft Office PowerPoint</Application>
  <PresentationFormat>On-screen Show (4:3)</PresentationFormat>
  <Paragraphs>450</Paragraphs>
  <Slides>53</Slides>
  <Notes>51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53</vt:i4>
      </vt:variant>
    </vt:vector>
  </HeadingPairs>
  <TitlesOfParts>
    <vt:vector size="55" baseType="lpstr">
      <vt:lpstr>QAD 2010 Template</vt:lpstr>
      <vt:lpstr>Packager Shell Object</vt:lpstr>
      <vt:lpstr>Outbound Shipments</vt:lpstr>
      <vt:lpstr>Outbound Shipments</vt:lpstr>
      <vt:lpstr>Overview</vt:lpstr>
      <vt:lpstr>Overview – Continued </vt:lpstr>
      <vt:lpstr>Outbound Shipment Process Map</vt:lpstr>
      <vt:lpstr>Outbound Shipment Process Flow</vt:lpstr>
      <vt:lpstr>Outbound Shipment Process Example</vt:lpstr>
      <vt:lpstr>Sales Order Serial Booking</vt:lpstr>
      <vt:lpstr>Sales Order Serial Booking</vt:lpstr>
      <vt:lpstr>Sales Order Serial Booking</vt:lpstr>
      <vt:lpstr>Shipping Process</vt:lpstr>
      <vt:lpstr>Picklist/Pre-Shipper–Automatic</vt:lpstr>
      <vt:lpstr>Picklist/Pre-Shipper–Automatic</vt:lpstr>
      <vt:lpstr>Pre-Shipper/Shipper Picking</vt:lpstr>
      <vt:lpstr>Pre-Shipper/Shipper Picking</vt:lpstr>
      <vt:lpstr>Pre-Shipper/Shipper Picking</vt:lpstr>
      <vt:lpstr>Pre-Shipper/Shipper Picking</vt:lpstr>
      <vt:lpstr>Pre-Shipper/Shipper Picking</vt:lpstr>
      <vt:lpstr>Pre-Shipper/Shipper Picking</vt:lpstr>
      <vt:lpstr>Pre-Shipper/Shipper Pack Build</vt:lpstr>
      <vt:lpstr>Pre-Shipper/Shipper Pack Build</vt:lpstr>
      <vt:lpstr>Pre-Shipper/Shipper Pack Build</vt:lpstr>
      <vt:lpstr>Pre-Shipper/Shipper Pack Build</vt:lpstr>
      <vt:lpstr>Pre-Shipper/Shipper Pack Build</vt:lpstr>
      <vt:lpstr>Pre-Shipper/Shipper Pack Build</vt:lpstr>
      <vt:lpstr>Truck Load</vt:lpstr>
      <vt:lpstr>Truck Load</vt:lpstr>
      <vt:lpstr>Truck Load</vt:lpstr>
      <vt:lpstr>Shipping Data Maintenance</vt:lpstr>
      <vt:lpstr>Move Pack between (Pre-)Shippers</vt:lpstr>
      <vt:lpstr>Move Pack between (Pre-)Shippers</vt:lpstr>
      <vt:lpstr>Move Pack between (Pre-)Shippers</vt:lpstr>
      <vt:lpstr>Move Pack between (Pre-)Shippers</vt:lpstr>
      <vt:lpstr>Move Pack between (Pre-)Shippers</vt:lpstr>
      <vt:lpstr>Pre-Shipper/Shipper Confirm</vt:lpstr>
      <vt:lpstr>Pre-Shipper/Shipper Confirm</vt:lpstr>
      <vt:lpstr>Pre-Shipper/Shipper Confirm</vt:lpstr>
      <vt:lpstr>Pre-Shipper/Shipper Confirm</vt:lpstr>
      <vt:lpstr>Pre-Shipper/Shipper Confirm</vt:lpstr>
      <vt:lpstr>Pre-Shipper/Shipper Confirm</vt:lpstr>
      <vt:lpstr>Shipper Unconfirm</vt:lpstr>
      <vt:lpstr>Shipping Process - Return</vt:lpstr>
      <vt:lpstr>Pre-Shipper/Shipper Picking - Return</vt:lpstr>
      <vt:lpstr>Pre-Shipper/Shipper Picking - Return</vt:lpstr>
      <vt:lpstr>Pre-Shipper/Shipper Picking - Return</vt:lpstr>
      <vt:lpstr>Pre-Shipper/Shipper Confirm - Return</vt:lpstr>
      <vt:lpstr>Pre-Shipper/Shipper Confirm - Return</vt:lpstr>
      <vt:lpstr>Pre-Shipper/Shipper Confirm - Return</vt:lpstr>
      <vt:lpstr>Serial Usage Export</vt:lpstr>
      <vt:lpstr>Serial Usage Export</vt:lpstr>
      <vt:lpstr>Review</vt:lpstr>
      <vt:lpstr>Review – Continued </vt:lpstr>
      <vt:lpstr>Exercise: Outbound Shipments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ymg</cp:lastModifiedBy>
  <cp:revision>324</cp:revision>
  <dcterms:created xsi:type="dcterms:W3CDTF">2010-10-05T00:44:07Z</dcterms:created>
  <dcterms:modified xsi:type="dcterms:W3CDTF">2016-04-22T14:27:00Z</dcterms:modified>
</cp:coreProperties>
</file>