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comments/comment8.xml" ContentType="application/vnd.openxmlformats-officedocument.presentationml.comments+xml"/>
  <Override PartName="/ppt/notesSlides/notesSlide18.xml" ContentType="application/vnd.openxmlformats-officedocument.presentationml.notesSlide+xml"/>
  <Override PartName="/ppt/comments/comment17.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16.xml" ContentType="application/vnd.openxmlformats-officedocument.presentationml.notesSlide+xml"/>
  <Override PartName="/ppt/comments/comment15.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comments/comment7.xml" ContentType="application/vnd.openxmlformats-officedocument.presentationml.comments+xml"/>
  <Override PartName="/ppt/notesSlides/notesSlide17.xml" ContentType="application/vnd.openxmlformats-officedocument.presentationml.notesSlide+xml"/>
  <Override PartName="/ppt/comments/comment16.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comments/comment14.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13.xml" ContentType="application/vnd.openxmlformats-officedocument.presentationml.notesSlide+xml"/>
  <Override PartName="/ppt/comments/comment12.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Default Extension="gif" ContentType="image/gif"/>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21"/>
  </p:notesMasterIdLst>
  <p:sldIdLst>
    <p:sldId id="256" r:id="rId2"/>
    <p:sldId id="262" r:id="rId3"/>
    <p:sldId id="263" r:id="rId4"/>
    <p:sldId id="282" r:id="rId5"/>
    <p:sldId id="278" r:id="rId6"/>
    <p:sldId id="285" r:id="rId7"/>
    <p:sldId id="287" r:id="rId8"/>
    <p:sldId id="288" r:id="rId9"/>
    <p:sldId id="289" r:id="rId10"/>
    <p:sldId id="286" r:id="rId11"/>
    <p:sldId id="290" r:id="rId12"/>
    <p:sldId id="280" r:id="rId13"/>
    <p:sldId id="292" r:id="rId14"/>
    <p:sldId id="295" r:id="rId15"/>
    <p:sldId id="296" r:id="rId16"/>
    <p:sldId id="297" r:id="rId17"/>
    <p:sldId id="298" r:id="rId18"/>
    <p:sldId id="299" r:id="rId19"/>
    <p:sldId id="283" r:id="rId20"/>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5" clrIdx="0"/>
  <p:cmAuthor id="1" name="p9w" initials="A" lastIdx="17" clrIdx="1"/>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56478" autoAdjust="0"/>
  </p:normalViewPr>
  <p:slideViewPr>
    <p:cSldViewPr>
      <p:cViewPr varScale="1">
        <p:scale>
          <a:sx n="54" d="100"/>
          <a:sy n="54" d="100"/>
        </p:scale>
        <p:origin x="-315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1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4-11T14:29:32.660" idx="3">
    <p:pos x="3769" y="445"/>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6-04-11T14:30:58.066" idx="10">
    <p:pos x="1930" y="445"/>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16-04-11T14:32:17.976" idx="11">
    <p:pos x="5184" y="445"/>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16-04-11T14:32:25.451" idx="12">
    <p:pos x="5669" y="465"/>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16-04-11T14:32:31.858" idx="13">
    <p:pos x="4254" y="445"/>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1" dt="2016-04-11T14:32:40.644" idx="14">
    <p:pos x="1708" y="445"/>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1" dt="2016-04-11T14:32:47.560" idx="15">
    <p:pos x="1819" y="445"/>
    <p:text>H1</p:text>
  </p:cm>
</p:cmLst>
</file>

<file path=ppt/comments/comment16.xml><?xml version="1.0" encoding="utf-8"?>
<p:cmLst xmlns:a="http://schemas.openxmlformats.org/drawingml/2006/main" xmlns:r="http://schemas.openxmlformats.org/officeDocument/2006/relationships" xmlns:p="http://schemas.openxmlformats.org/presentationml/2006/main">
  <p:cm authorId="1" dt="2016-04-11T14:32:53.281" idx="16">
    <p:pos x="2142" y="445"/>
    <p:text>H1</p:text>
  </p:cm>
</p:cmLst>
</file>

<file path=ppt/comments/comment17.xml><?xml version="1.0" encoding="utf-8"?>
<p:cmLst xmlns:a="http://schemas.openxmlformats.org/drawingml/2006/main" xmlns:r="http://schemas.openxmlformats.org/officeDocument/2006/relationships" xmlns:p="http://schemas.openxmlformats.org/presentationml/2006/main">
  <p:cm authorId="1" dt="2016-04-11T14:33:03.405" idx="17">
    <p:pos x="1587" y="445"/>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6-04-11T14:28:38.046" idx="1">
    <p:pos x="2708" y="445"/>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6-04-11T14:28:58.120" idx="2">
    <p:pos x="2547" y="445"/>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16-04-11T14:30:08.985" idx="4">
    <p:pos x="2941" y="445"/>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6-04-11T14:30:21.117" idx="5">
    <p:pos x="3911" y="445"/>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6-04-11T14:30:27.815" idx="6">
    <p:pos x="3901" y="445"/>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6-04-11T14:30:34.694" idx="7">
    <p:pos x="4153" y="445"/>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6-04-11T14:30:44.710" idx="8">
    <p:pos x="3042" y="445"/>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16-04-11T14:30:51.841" idx="9">
    <p:pos x="5032" y="445"/>
    <p:text>H1</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pitchFamily="34"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pitchFamily="34"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FDF0699C-8743-4D74-96F9-0F2A856235D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421E7D01-21B3-4335-8EAE-A62E9BC22DB0}" type="slidenum">
              <a:rPr lang="en-US"/>
              <a:pPr/>
              <a:t>1</a:t>
            </a:fld>
            <a:endParaRPr lang="en-US" dirty="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There are many unique IDs that you deal with every day: your security ID card, driver’s license ID, mobile serial ID, your car license plate ID, or VIN number, and so on. Other terminologies used in industries include the Auto ID in the automotive industry (Odette Vocabulary) and the Unique Device Identifier (UDI) for medical devices.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this context, by item unit serialization, we mean the ability to track and trace each purchased, produced, or sellable unit </a:t>
            </a:r>
            <a:r>
              <a:rPr lang="en-US" dirty="0" smtClean="0"/>
              <a:t>individually, </a:t>
            </a:r>
            <a:r>
              <a:rPr lang="en-US" dirty="0" smtClean="0"/>
              <a:t>independent from but in conjunction </a:t>
            </a:r>
            <a:r>
              <a:rPr lang="en-US" dirty="0" smtClean="0"/>
              <a:t>with, </a:t>
            </a:r>
            <a:r>
              <a:rPr lang="en-US" dirty="0" smtClean="0"/>
              <a:t>supplier lot or production batch/lot numbers. It allows companies to manage high-volume serialization tracking </a:t>
            </a:r>
            <a:r>
              <a:rPr lang="en-US" baseline="0" dirty="0" smtClean="0"/>
              <a:t>and </a:t>
            </a:r>
            <a:r>
              <a:rPr lang="en-US" dirty="0" smtClean="0"/>
              <a:t>tracing while at the same time manage and control logistics requirements using lot/batch numbers.</a:t>
            </a:r>
          </a:p>
          <a:p>
            <a:r>
              <a:rPr lang="en-US" dirty="0" smtClean="0"/>
              <a:t>     </a:t>
            </a:r>
          </a:p>
          <a:p>
            <a:r>
              <a:rPr lang="en-US" sz="1200" kern="1200" dirty="0" smtClean="0">
                <a:solidFill>
                  <a:schemeClr val="tx1"/>
                </a:solidFill>
                <a:latin typeface="Arial" charset="0"/>
                <a:ea typeface="+mn-ea"/>
                <a:cs typeface="+mn-cs"/>
              </a:rPr>
              <a:t>Before Serialization, QAD allowed you to either control, track, and trace lot or serial numbers, but not both lot and serial numbers. The solution for handling serial numbers was limited to low volumes of data that directly impacted inventory transactions. Very limited support was available for managing serialized item units within packaging units.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0B6C034E-AB9F-48DE-AA2D-00CB49912660}"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When pallets are uniquely identified with labels and the data is stored using a system, we talk about pallet serialization. Similarly, the term case serialization is used for multi-level packaging units. In several industries, however, the specific items produced are serialized as well.</a:t>
            </a:r>
          </a:p>
          <a:p>
            <a:endParaRPr lang="en-US" baseline="0" dirty="0" smtClean="0"/>
          </a:p>
          <a:p>
            <a:r>
              <a:rPr lang="en-US" sz="1200" kern="1200" dirty="0" smtClean="0">
                <a:solidFill>
                  <a:schemeClr val="tx1"/>
                </a:solidFill>
                <a:latin typeface="Arial" charset="0"/>
                <a:ea typeface="+mn-ea"/>
                <a:cs typeface="+mn-cs"/>
              </a:rPr>
              <a:t>Previously, for low-volume production, you could use the lot/serial functionality. However, QAD EE now includes serialization capabilities that allow you to have items both lot controlled, as well as serial controlled. These enhanced serialization capabilities provide support for high-volume unit production, while still providing full tracking and tracing capabilities. Serialization data is segregated from conventional inventory transaction tracking and tracing.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Serialization is the act of assigning a unique identifier to an item or a packaging unit. The assignment of serial IDs ensures that each type of packaged inventory is identified uniquely, including items, cases, and pallets.</a:t>
            </a:r>
          </a:p>
          <a:p>
            <a:endParaRPr lang="en-US" dirty="0" smtClean="0"/>
          </a:p>
          <a:p>
            <a:r>
              <a:rPr lang="en-US" dirty="0" smtClean="0"/>
              <a:t>Item serialization is the ability to track and trace each purchased, produced, or salable unit independently yet with supplier or production lot numbers. </a:t>
            </a:r>
            <a:r>
              <a:rPr lang="en-US" dirty="0" smtClean="0"/>
              <a:t>QAD </a:t>
            </a:r>
            <a:r>
              <a:rPr lang="en-US" dirty="0" smtClean="0"/>
              <a:t>item serialization capabilities let you manage high-volume mass serialization. You can track and trace </a:t>
            </a:r>
            <a:r>
              <a:rPr lang="en-US" dirty="0" smtClean="0"/>
              <a:t>items while </a:t>
            </a:r>
            <a:r>
              <a:rPr lang="en-US" dirty="0" smtClean="0"/>
              <a:t>concurrently managing and controlling logistics requirements using lot/batch numbers.</a:t>
            </a:r>
          </a:p>
          <a:p>
            <a:endParaRPr lang="en-US" dirty="0" smtClean="0"/>
          </a:p>
          <a:p>
            <a:r>
              <a:rPr lang="en-US" sz="1200" kern="1200" dirty="0" smtClean="0">
                <a:solidFill>
                  <a:schemeClr val="tx1"/>
                </a:solidFill>
                <a:latin typeface="Arial" charset="0"/>
                <a:ea typeface="+mn-ea"/>
                <a:cs typeface="+mn-cs"/>
              </a:rPr>
              <a:t>License plate inventory management is a material-handling concept that lets you handle activities by identifying inventory using a license plate number (LPN) and by containerizing inventory. The objective is to make inventory movements more efficient by moving inventory as a group, rather than by individual item or by lot/serial number. The functions let you package inventory in either a single-level or a multiple-level packaging structure. Each packaging unit may require its own LPN and can be aggregated on a higher-level pack.</a:t>
            </a:r>
          </a:p>
          <a:p>
            <a:endParaRPr lang="en-US" dirty="0" smtClean="0"/>
          </a:p>
          <a:p>
            <a:r>
              <a:rPr lang="en-US" dirty="0" smtClean="0"/>
              <a:t>Packaging is a coordinated system of preparing goods for transport, warehousing, logistics, sale, and end use. Goods are manufactured and packaged and typically have multiple levels of packaging to support all logistics activities that occur from manufacturing to consumption of manufactured items. Depending on the type of the business, companies may require that more or fewer levels be tracked and traced in logistics operations. Labels are printed and applied to packs with serial numbers to uniquely identify each shipping unit. Many products move through the supply chain in a packaged format, making handling, storage, and other processing more efficient. This method helps reduce handling costs and damage by reducing individual handling. When companies use multiple-level packing, each level can be assigned its own LPN. In this way, when the higher-level packing unit is reconstructed, the lower-level packing units can be easily managed through their own LPNs.</a:t>
            </a:r>
          </a:p>
          <a:p>
            <a:endParaRPr lang="en-US" dirty="0" smtClean="0"/>
          </a:p>
          <a:p>
            <a:r>
              <a:rPr lang="en-US" sz="1200" kern="1200" dirty="0" smtClean="0">
                <a:solidFill>
                  <a:schemeClr val="tx1"/>
                </a:solidFill>
                <a:latin typeface="Arial" charset="0"/>
                <a:ea typeface="+mn-ea"/>
                <a:cs typeface="+mn-cs"/>
              </a:rPr>
              <a:t>A pack code defines the type of packaging used and helps identify the way in which items and inventory are stored to facilitate warehouse and logistics activities.</a:t>
            </a:r>
          </a:p>
          <a:p>
            <a:endParaRPr lang="en-US" dirty="0" smtClean="0"/>
          </a:p>
          <a:p>
            <a:r>
              <a:rPr lang="en-US" sz="1200" kern="1200" dirty="0" smtClean="0">
                <a:solidFill>
                  <a:schemeClr val="tx1"/>
                </a:solidFill>
                <a:latin typeface="Arial" charset="0"/>
                <a:ea typeface="+mn-ea"/>
                <a:cs typeface="+mn-cs"/>
              </a:rPr>
              <a:t>The BOP structure defines how many packing units are required for each level. You can define different packing types such as pallet, shipper, or carton. You can also assign the UM and define the number of lower-level packs that the upper-level packaging type contains.</a:t>
            </a:r>
          </a:p>
          <a:p>
            <a:endParaRPr lang="en-US" dirty="0" smtClean="0"/>
          </a:p>
          <a:p>
            <a:r>
              <a:rPr lang="en-US" dirty="0" smtClean="0"/>
              <a:t>A unit </a:t>
            </a:r>
            <a:r>
              <a:rPr lang="en-US" dirty="0" smtClean="0"/>
              <a:t>pack is the lowest-level pack. The unit pack is the pack whose content is an inventory item.</a:t>
            </a:r>
          </a:p>
          <a:p>
            <a:endParaRPr lang="en-US" dirty="0" smtClean="0"/>
          </a:p>
          <a:p>
            <a:r>
              <a:rPr lang="en-US" dirty="0" smtClean="0"/>
              <a:t>A master </a:t>
            </a:r>
            <a:r>
              <a:rPr lang="en-US" dirty="0" smtClean="0"/>
              <a:t>pack is the highest-level pack. When multiple packaging levels are in use, the master pack packaging type contains another pack (not an inventory item) that gets assembled in </a:t>
            </a:r>
            <a:r>
              <a:rPr lang="en-US" dirty="0" smtClean="0"/>
              <a:t>the pack</a:t>
            </a:r>
            <a:r>
              <a:rPr lang="en-US" dirty="0" smtClean="0"/>
              <a:t>. For example, an inventory item is stored in a box that is put into a case, which is then put on a pallet for storage and shipment. In this example, the box is the unit pack and the pallet is the master pack.</a:t>
            </a:r>
          </a:p>
          <a:p>
            <a:endParaRPr lang="en-US" dirty="0" smtClean="0"/>
          </a:p>
          <a:p>
            <a:r>
              <a:rPr lang="en-US" dirty="0" smtClean="0"/>
              <a:t>Serial stages track the current status of a serial number before, during, and after inventory processing. Serial stage codes include system- and user-defined codes for active serial numbers related to stock in inventory. The system stores serial ID ranges and other serial data independently from lot detail data and inventory transaction history.</a:t>
            </a:r>
          </a:p>
          <a:p>
            <a:pPr marL="182880" indent="-182880">
              <a:buFont typeface="Arial" pitchFamily="34" charset="0"/>
              <a:buChar char="•"/>
            </a:pPr>
            <a:r>
              <a:rPr lang="en-US" dirty="0" smtClean="0"/>
              <a:t>Active: Serial IDs become active after inventory has been received in the system.</a:t>
            </a:r>
          </a:p>
          <a:p>
            <a:pPr marL="182880" indent="-182880">
              <a:buFont typeface="Arial" pitchFamily="34" charset="0"/>
              <a:buChar char="•"/>
            </a:pPr>
            <a:r>
              <a:rPr lang="en-US" dirty="0" smtClean="0"/>
              <a:t>Aggregated: </a:t>
            </a:r>
            <a:r>
              <a:rPr lang="en-US" sz="1200" kern="1200" dirty="0" smtClean="0">
                <a:solidFill>
                  <a:schemeClr val="tx1"/>
                </a:solidFill>
                <a:latin typeface="Arial" charset="0"/>
                <a:ea typeface="+mn-ea"/>
                <a:cs typeface="+mn-cs"/>
              </a:rPr>
              <a:t>The Aggregated stage indicates that a </a:t>
            </a:r>
            <a:r>
              <a:rPr lang="en-US" dirty="0" smtClean="0"/>
              <a:t>serial </a:t>
            </a:r>
            <a:r>
              <a:rPr lang="en-US" dirty="0" smtClean="0"/>
              <a:t>number belongs to a packaging structure that has a higher-level hierarchy. It drives validations for active packages (inventory still in the system). Business logic determines whether aggregated serial IDs are active or decommissioned.</a:t>
            </a:r>
          </a:p>
          <a:p>
            <a:pPr marL="182880" indent="-182880">
              <a:buFont typeface="Arial" pitchFamily="34" charset="0"/>
              <a:buChar char="•"/>
            </a:pPr>
            <a:r>
              <a:rPr lang="en-US" dirty="0" smtClean="0"/>
              <a:t>Booked: Serial IDs are booked for use. Work Order Serial Booking and SO/RMA Serial Booking use this stage.</a:t>
            </a:r>
          </a:p>
          <a:p>
            <a:pPr marL="182880" indent="-182880">
              <a:buFont typeface="Arial" pitchFamily="34" charset="0"/>
              <a:buChar char="•"/>
            </a:pPr>
            <a:r>
              <a:rPr lang="en-US" dirty="0" smtClean="0"/>
              <a:t>Consumed: </a:t>
            </a:r>
            <a:r>
              <a:rPr lang="en-US" sz="1200" kern="1200" dirty="0" smtClean="0">
                <a:solidFill>
                  <a:schemeClr val="tx1"/>
                </a:solidFill>
                <a:latin typeface="Arial" charset="0"/>
                <a:ea typeface="+mn-ea"/>
                <a:cs typeface="+mn-cs"/>
              </a:rPr>
              <a:t>The Consumed stage is set through ISS-SO or ISS-UNP transactions. Additionally, it is set when WO components are issued or when components are backflushed using the backflush </a:t>
            </a:r>
            <a:r>
              <a:rPr lang="en-US" sz="1200" kern="1200" dirty="0" err="1" smtClean="0">
                <a:solidFill>
                  <a:schemeClr val="tx1"/>
                </a:solidFill>
                <a:latin typeface="Arial" charset="0"/>
                <a:ea typeface="+mn-ea"/>
                <a:cs typeface="+mn-cs"/>
              </a:rPr>
              <a:t>transaction.</a:t>
            </a:r>
            <a:r>
              <a:rPr lang="en-US" dirty="0" err="1" smtClean="0"/>
              <a:t>for</a:t>
            </a:r>
            <a:r>
              <a:rPr lang="en-US" dirty="0" smtClean="0"/>
              <a:t> </a:t>
            </a:r>
            <a:r>
              <a:rPr lang="en-US" dirty="0" smtClean="0"/>
              <a:t>WO component issue or when components are backflushed</a:t>
            </a:r>
            <a:r>
              <a:rPr lang="en-US" baseline="0" dirty="0" smtClean="0"/>
              <a:t> through </a:t>
            </a:r>
            <a:r>
              <a:rPr lang="en-US" dirty="0" smtClean="0"/>
              <a:t>the backflush transaction.</a:t>
            </a:r>
          </a:p>
          <a:p>
            <a:pPr marL="182880" indent="-182880">
              <a:buFont typeface="Arial" pitchFamily="34" charset="0"/>
              <a:buChar char="•"/>
            </a:pPr>
            <a:r>
              <a:rPr lang="en-US" dirty="0" smtClean="0"/>
              <a:t>Decommissioned: All items or lower-level packs are removed from the package; however, you can reload them.</a:t>
            </a:r>
          </a:p>
          <a:p>
            <a:pPr marL="182880" indent="-182880">
              <a:buFont typeface="Arial" pitchFamily="34" charset="0"/>
              <a:buChar char="•"/>
            </a:pPr>
            <a:r>
              <a:rPr lang="en-US" dirty="0" smtClean="0"/>
              <a:t>New: New serial ID. Pack Create by WO, Pack Create by Production Line, Pack Create by PO/Shipper, Pack Create by Pack Structure, and Pack Create by Pack Code use this stage.</a:t>
            </a:r>
          </a:p>
          <a:p>
            <a:pPr marL="182880" indent="-182880">
              <a:buFont typeface="Arial" pitchFamily="34" charset="0"/>
              <a:buChar char="•"/>
            </a:pPr>
            <a:r>
              <a:rPr lang="en-US" dirty="0" smtClean="0"/>
              <a:t>Pending: </a:t>
            </a:r>
            <a:r>
              <a:rPr lang="en-US" dirty="0" smtClean="0"/>
              <a:t>The Pending </a:t>
            </a:r>
            <a:r>
              <a:rPr lang="en-US" dirty="0" smtClean="0"/>
              <a:t>stage is used by Pack Receipt by WO, Pack Receipt Unplanned, and Pack Receipt by Production Line. The stage identifies that a packaging structure has been created and receipt is being held until staff </a:t>
            </a:r>
            <a:r>
              <a:rPr lang="en-US" dirty="0" smtClean="0"/>
              <a:t>finish building </a:t>
            </a:r>
            <a:r>
              <a:rPr lang="en-US" dirty="0" smtClean="0"/>
              <a:t>packs and are ready to receive.</a:t>
            </a:r>
          </a:p>
          <a:p>
            <a:pPr marL="182880" indent="-182880">
              <a:buFont typeface="Arial" pitchFamily="34" charset="0"/>
              <a:buChar char="•"/>
            </a:pPr>
            <a:r>
              <a:rPr lang="en-US" dirty="0" smtClean="0"/>
              <a:t>Picked: The serial IDs are in use for picking. Pre-Shipper/Shipper Picking and Pre-Shipper/Shipper Pack Build use this stage.</a:t>
            </a:r>
          </a:p>
          <a:p>
            <a:pPr marL="182880" indent="-182880">
              <a:buFont typeface="Arial" pitchFamily="34" charset="0"/>
              <a:buChar char="•"/>
            </a:pPr>
            <a:r>
              <a:rPr lang="en-US" dirty="0" smtClean="0"/>
              <a:t>Receiving: The serial IDs are in use for receiving. Pending PO Shipper Unload uses this stage.</a:t>
            </a:r>
          </a:p>
          <a:p>
            <a:pPr marL="182880" indent="-182880">
              <a:buFont typeface="Arial" pitchFamily="34" charset="0"/>
              <a:buChar char="•"/>
            </a:pPr>
            <a:r>
              <a:rPr lang="en-US" dirty="0" smtClean="0"/>
              <a:t>Unused: Unused stages are for numbers that were initially reserved or booked for an order, but not commissioned. They can be reused.</a:t>
            </a:r>
          </a:p>
          <a:p>
            <a:endParaRPr lang="en-US" dirty="0" smtClean="0"/>
          </a:p>
          <a:p>
            <a:r>
              <a:rPr lang="en-US" sz="1200" kern="1200" dirty="0" smtClean="0">
                <a:solidFill>
                  <a:schemeClr val="tx1"/>
                </a:solidFill>
                <a:latin typeface="Arial" charset="0"/>
                <a:ea typeface="+mn-ea"/>
                <a:cs typeface="+mn-cs"/>
              </a:rPr>
              <a:t>An </a:t>
            </a:r>
            <a:r>
              <a:rPr lang="en-US" sz="1200" kern="1200" dirty="0" err="1" smtClean="0">
                <a:solidFill>
                  <a:schemeClr val="tx1"/>
                </a:solidFill>
                <a:latin typeface="Arial" charset="0"/>
                <a:ea typeface="+mn-ea"/>
                <a:cs typeface="+mn-cs"/>
              </a:rPr>
              <a:t>ePedigree</a:t>
            </a:r>
            <a:r>
              <a:rPr lang="en-US" sz="1200" kern="1200" dirty="0" smtClean="0">
                <a:solidFill>
                  <a:schemeClr val="tx1"/>
                </a:solidFill>
                <a:latin typeface="Arial" charset="0"/>
                <a:ea typeface="+mn-ea"/>
                <a:cs typeface="+mn-cs"/>
              </a:rPr>
              <a:t> is an electronic record, containing information about each transaction, resulting in the change of ownership of a specific item or packaging unit from the manufacturer through the supply chain to the final consumer. For example, a pharmaceutical manufacturer with a plant in California is required by the California </a:t>
            </a:r>
            <a:r>
              <a:rPr lang="en-US" sz="1200" kern="1200" dirty="0" err="1" smtClean="0">
                <a:solidFill>
                  <a:schemeClr val="tx1"/>
                </a:solidFill>
                <a:latin typeface="Arial" charset="0"/>
                <a:ea typeface="+mn-ea"/>
                <a:cs typeface="+mn-cs"/>
              </a:rPr>
              <a:t>ePedigree</a:t>
            </a:r>
            <a:r>
              <a:rPr lang="en-US" sz="1200" kern="1200" dirty="0" smtClean="0">
                <a:solidFill>
                  <a:schemeClr val="tx1"/>
                </a:solidFill>
                <a:latin typeface="Arial" charset="0"/>
                <a:ea typeface="+mn-ea"/>
                <a:cs typeface="+mn-cs"/>
              </a:rPr>
              <a:t> act to have partially implemented </a:t>
            </a:r>
            <a:r>
              <a:rPr lang="en-US" sz="1200" kern="1200" dirty="0" err="1" smtClean="0">
                <a:solidFill>
                  <a:schemeClr val="tx1"/>
                </a:solidFill>
                <a:latin typeface="Arial" charset="0"/>
                <a:ea typeface="+mn-ea"/>
                <a:cs typeface="+mn-cs"/>
              </a:rPr>
              <a:t>ePedigree</a:t>
            </a:r>
            <a:r>
              <a:rPr lang="en-US" sz="1200" kern="1200" dirty="0" smtClean="0">
                <a:solidFill>
                  <a:schemeClr val="tx1"/>
                </a:solidFill>
                <a:latin typeface="Arial" charset="0"/>
                <a:ea typeface="+mn-ea"/>
                <a:cs typeface="+mn-cs"/>
              </a:rPr>
              <a:t>, beginning in 2015. The ability to maintain and view packaging data at the smallest salable packaging unit provides tracking and tracing abilities for the product across the supply chain. Also important is the ability to track how packages are transformed as they move through the supply chain. To be more specific, this capability tracks the packaging of the lowest-level items into packs, building packs, repackaging, pack returns, and so on. These two distinct concepts—item serialization and </a:t>
            </a:r>
            <a:r>
              <a:rPr lang="en-US" sz="1200" kern="1200" dirty="0" err="1" smtClean="0">
                <a:solidFill>
                  <a:schemeClr val="tx1"/>
                </a:solidFill>
                <a:latin typeface="Arial" charset="0"/>
                <a:ea typeface="+mn-ea"/>
                <a:cs typeface="+mn-cs"/>
              </a:rPr>
              <a:t>ePedigree</a:t>
            </a:r>
            <a:r>
              <a:rPr lang="en-US" sz="1200" kern="1200" dirty="0" smtClean="0">
                <a:solidFill>
                  <a:schemeClr val="tx1"/>
                </a:solidFill>
                <a:latin typeface="Arial" charset="0"/>
                <a:ea typeface="+mn-ea"/>
                <a:cs typeface="+mn-cs"/>
              </a:rPr>
              <a:t>—require two distinct, different solutions in industry: you can generate a pedigree at the lot level without serialization, and you can serialize a product without generating a serialized pedigree.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Product Structure (BOM):</a:t>
            </a:r>
            <a:r>
              <a:rPr lang="en-US" baseline="0" dirty="0" smtClean="0"/>
              <a:t> </a:t>
            </a:r>
            <a:r>
              <a:rPr lang="en-US" dirty="0" smtClean="0"/>
              <a:t>Which materials are needed to produce a finished product?</a:t>
            </a:r>
          </a:p>
          <a:p>
            <a:pPr marL="182880" indent="-182880">
              <a:buFont typeface="Arial" pitchFamily="34" charset="0"/>
              <a:buChar char="•"/>
            </a:pPr>
            <a:r>
              <a:rPr lang="en-US" dirty="0" smtClean="0"/>
              <a:t>Material requirements driven</a:t>
            </a:r>
          </a:p>
          <a:p>
            <a:pPr marL="182880" indent="-182880">
              <a:buFont typeface="Arial" pitchFamily="34" charset="0"/>
              <a:buChar char="•"/>
            </a:pPr>
            <a:r>
              <a:rPr lang="en-US" dirty="0" smtClean="0"/>
              <a:t>Raw </a:t>
            </a:r>
            <a:r>
              <a:rPr lang="en-US" dirty="0" smtClean="0"/>
              <a:t>materials</a:t>
            </a:r>
            <a:r>
              <a:rPr lang="en-US" dirty="0" smtClean="0"/>
              <a:t>, components, and packaging materials</a:t>
            </a:r>
          </a:p>
          <a:p>
            <a:endParaRPr lang="en-US" dirty="0" smtClean="0"/>
          </a:p>
          <a:p>
            <a:r>
              <a:rPr lang="en-US" dirty="0" smtClean="0"/>
              <a:t>Packaging Structure (BOP): How goods are </a:t>
            </a:r>
            <a:r>
              <a:rPr lang="en-US" dirty="0" smtClean="0"/>
              <a:t>packaged</a:t>
            </a:r>
            <a:r>
              <a:rPr lang="en-US" baseline="0" dirty="0" smtClean="0"/>
              <a:t> </a:t>
            </a:r>
            <a:r>
              <a:rPr lang="en-US" baseline="0" dirty="0" smtClean="0"/>
              <a:t>and </a:t>
            </a:r>
            <a:r>
              <a:rPr lang="en-US" baseline="0" dirty="0" smtClean="0"/>
              <a:t>the </a:t>
            </a:r>
            <a:r>
              <a:rPr lang="en-US" dirty="0" smtClean="0"/>
              <a:t>dimensions </a:t>
            </a:r>
            <a:r>
              <a:rPr lang="en-US" dirty="0" smtClean="0"/>
              <a:t>of each packaging level?</a:t>
            </a:r>
          </a:p>
          <a:p>
            <a:pPr marL="182880" indent="-182880" algn="l" rtl="0" eaLnBrk="0" fontAlgn="base" hangingPunct="0">
              <a:spcBef>
                <a:spcPct val="30000"/>
              </a:spcBef>
              <a:spcAft>
                <a:spcPct val="0"/>
              </a:spcAft>
              <a:buFont typeface="Arial" pitchFamily="34" charset="0"/>
              <a:buChar char="•"/>
            </a:pPr>
            <a:r>
              <a:rPr lang="en-US" sz="1200" kern="1200" dirty="0" smtClean="0">
                <a:solidFill>
                  <a:schemeClr val="tx1"/>
                </a:solidFill>
                <a:latin typeface="Arial" charset="0"/>
                <a:ea typeface="+mn-ea"/>
                <a:cs typeface="+mn-cs"/>
              </a:rPr>
              <a:t>Logistics driven</a:t>
            </a:r>
          </a:p>
          <a:p>
            <a:pPr marL="182880" indent="-182880" algn="l" rtl="0" eaLnBrk="0" fontAlgn="base" hangingPunct="0">
              <a:spcBef>
                <a:spcPct val="30000"/>
              </a:spcBef>
              <a:spcAft>
                <a:spcPct val="0"/>
              </a:spcAft>
              <a:buFont typeface="Arial" pitchFamily="34" charset="0"/>
              <a:buChar char="•"/>
            </a:pPr>
            <a:r>
              <a:rPr lang="en-US" sz="1200" kern="1200" dirty="0" smtClean="0">
                <a:solidFill>
                  <a:schemeClr val="tx1"/>
                </a:solidFill>
                <a:latin typeface="Arial" charset="0"/>
                <a:ea typeface="+mn-ea"/>
                <a:cs typeface="+mn-cs"/>
              </a:rPr>
              <a:t>For example: 1 pallet has 50 cases (shippers); and 1 case has 60 sellable units</a:t>
            </a:r>
          </a:p>
        </p:txBody>
      </p:sp>
      <p:sp>
        <p:nvSpPr>
          <p:cNvPr id="4" name="Slide Number Placeholder 3"/>
          <p:cNvSpPr>
            <a:spLocks noGrp="1"/>
          </p:cNvSpPr>
          <p:nvPr>
            <p:ph type="sldNum" sz="quarter" idx="10"/>
          </p:nvPr>
        </p:nvSpPr>
        <p:spPr/>
        <p:txBody>
          <a:bodyPr/>
          <a:lstStyle/>
          <a:p>
            <a:pPr>
              <a:defRPr/>
            </a:pPr>
            <a:fld id="{FDF0699C-8743-4D74-96F9-0F2A856235D3}"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Before we start to explain the basic inventory and packaging transactions, new concepts have been introduced with the Serialization functionality:</a:t>
            </a:r>
          </a:p>
          <a:p>
            <a:pPr marL="228600" indent="-228600">
              <a:buFont typeface="Arial" pitchFamily="34" charset="0"/>
              <a:buChar char="•"/>
            </a:pPr>
            <a:r>
              <a:rPr lang="en-US" baseline="0" dirty="0" smtClean="0"/>
              <a:t>Serial </a:t>
            </a:r>
            <a:r>
              <a:rPr lang="en-US" baseline="0" dirty="0" smtClean="0"/>
              <a:t>pack and item unit data is </a:t>
            </a:r>
            <a:r>
              <a:rPr lang="en-US" baseline="0" dirty="0" smtClean="0"/>
              <a:t>stored </a:t>
            </a:r>
            <a:r>
              <a:rPr lang="en-US" baseline="0" dirty="0" smtClean="0"/>
              <a:t>in separated schemas to track and trace inventory.</a:t>
            </a:r>
          </a:p>
          <a:p>
            <a:pPr marL="228600" indent="-228600">
              <a:buFont typeface="Arial" pitchFamily="34" charset="0"/>
              <a:buNone/>
            </a:pPr>
            <a:r>
              <a:rPr lang="en-US" baseline="0" dirty="0" smtClean="0"/>
              <a:t>	So there is a direct link between lot detail information (ld_det) and serial pack hierarchy (</a:t>
            </a:r>
            <a:r>
              <a:rPr lang="en-US" baseline="0" dirty="0" err="1" smtClean="0"/>
              <a:t>ser_mstr</a:t>
            </a:r>
            <a:r>
              <a:rPr lang="en-US" baseline="0" dirty="0" smtClean="0"/>
              <a:t>) as well as between transaction history (</a:t>
            </a:r>
            <a:r>
              <a:rPr lang="en-US" baseline="0" dirty="0" err="1" smtClean="0"/>
              <a:t>tr_hist</a:t>
            </a:r>
            <a:r>
              <a:rPr lang="en-US" baseline="0" dirty="0" smtClean="0"/>
              <a:t>) and serial history data (</a:t>
            </a:r>
            <a:r>
              <a:rPr lang="en-US" baseline="0" dirty="0" err="1" smtClean="0"/>
              <a:t>serh_hist</a:t>
            </a:r>
            <a:r>
              <a:rPr lang="en-US" baseline="0" dirty="0" smtClean="0"/>
              <a:t>). </a:t>
            </a:r>
            <a:r>
              <a:rPr lang="en-US" sz="1200" kern="1200" dirty="0" smtClean="0">
                <a:solidFill>
                  <a:schemeClr val="tx1"/>
                </a:solidFill>
                <a:latin typeface="Arial" charset="0"/>
                <a:ea typeface="+mn-ea"/>
                <a:cs typeface="+mn-cs"/>
              </a:rPr>
              <a:t>This slide summarizes the </a:t>
            </a:r>
            <a:r>
              <a:rPr lang="en-US" baseline="0" dirty="0" smtClean="0"/>
              <a:t>different </a:t>
            </a:r>
            <a:r>
              <a:rPr lang="en-US" baseline="0" dirty="0" smtClean="0"/>
              <a:t>serial transaction types that have been introduced, </a:t>
            </a:r>
            <a:r>
              <a:rPr lang="en-US" baseline="0" dirty="0" smtClean="0"/>
              <a:t>complemented by the </a:t>
            </a:r>
            <a:r>
              <a:rPr lang="en-US" baseline="0" dirty="0" smtClean="0"/>
              <a:t>inventory transaction types.</a:t>
            </a:r>
          </a:p>
          <a:p>
            <a:pPr marL="228600" indent="-228600">
              <a:buFont typeface="Arial" pitchFamily="34" charset="0"/>
              <a:buChar char="•"/>
            </a:pPr>
            <a:r>
              <a:rPr lang="en-US" sz="1200" kern="1200" baseline="0" dirty="0" smtClean="0">
                <a:solidFill>
                  <a:schemeClr val="tx1"/>
                </a:solidFill>
                <a:latin typeface="Arial" charset="0"/>
                <a:ea typeface="+mn-ea"/>
                <a:cs typeface="+mn-cs"/>
              </a:rPr>
              <a:t>Serial data can be tracked and traced even before goods are received or after goods have been issued or shipped.</a:t>
            </a:r>
          </a:p>
          <a:p>
            <a:pPr marL="228600" indent="-228600">
              <a:buFont typeface="Arial" pitchFamily="34" charset="0"/>
              <a:buNone/>
            </a:pP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QAD Serialization introduces </a:t>
            </a:r>
            <a:r>
              <a:rPr lang="en-US" baseline="0" dirty="0" smtClean="0"/>
              <a:t>the </a:t>
            </a:r>
            <a:r>
              <a:rPr lang="en-US" baseline="0" dirty="0" smtClean="0"/>
              <a:t>concept of stages, which will become clearer when we explain the different basic transactions.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A first basic type of transaction: Assume that labels for a specific pack are printed before goods are received. In this case, you can use Pack Create by Pack Code or Pack Create by BOP to pint the labels.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FDF0699C-8743-4D74-96F9-0F2A856235D3}"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that we have labels, we are now going to package existing inventory in cases. Use a</a:t>
            </a:r>
            <a:r>
              <a:rPr lang="en-US" baseline="0" dirty="0" smtClean="0"/>
              <a:t> new </a:t>
            </a:r>
            <a:r>
              <a:rPr lang="en-US" baseline="0" dirty="0" smtClean="0"/>
              <a:t>transaction, </a:t>
            </a:r>
            <a:r>
              <a:rPr lang="en-US" baseline="0" dirty="0" smtClean="0"/>
              <a:t>Pack </a:t>
            </a:r>
            <a:r>
              <a:rPr lang="en-US" baseline="0" dirty="0" smtClean="0"/>
              <a:t>Build, </a:t>
            </a:r>
            <a:r>
              <a:rPr lang="en-US" baseline="0" dirty="0" smtClean="0"/>
              <a:t>to complete this task.</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sz="1200" kern="1200" dirty="0" smtClean="0">
                <a:solidFill>
                  <a:schemeClr val="tx1"/>
                </a:solidFill>
                <a:latin typeface="Arial" charset="0"/>
                <a:ea typeface="+mn-ea"/>
                <a:cs typeface="+mn-cs"/>
              </a:rPr>
              <a:t>In this case, we are building packs with specific item quantities (referred to as “unit packs”). In addition, we are building these cases on a pallet (lower-level packs on a “master pack”).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Refer to the </a:t>
            </a:r>
            <a:r>
              <a:rPr lang="en-US" baseline="0" dirty="0" smtClean="0"/>
              <a:t>following reports or browses:</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Serial  Master Browse</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Serial History Browse</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Serialized Inventory </a:t>
            </a:r>
            <a:r>
              <a:rPr lang="en-US" baseline="0" dirty="0" smtClean="0"/>
              <a:t>Report</a:t>
            </a:r>
            <a:br>
              <a:rPr lang="en-US" baseline="0" dirty="0" smtClean="0"/>
            </a:br>
            <a:endParaRPr lang="en-US" baseline="0" dirty="0" smtClean="0"/>
          </a:p>
          <a:p>
            <a:r>
              <a:rPr lang="en-US" sz="1200" b="1" kern="1200" dirty="0" smtClean="0">
                <a:solidFill>
                  <a:schemeClr val="tx1"/>
                </a:solidFill>
                <a:latin typeface="Arial" charset="0"/>
                <a:ea typeface="+mn-ea"/>
                <a:cs typeface="+mn-cs"/>
              </a:rPr>
              <a:t>Note</a:t>
            </a:r>
            <a:r>
              <a:rPr lang="en-US" sz="1200" kern="1200" dirty="0" smtClean="0">
                <a:solidFill>
                  <a:schemeClr val="tx1"/>
                </a:solidFill>
                <a:latin typeface="Arial" charset="0"/>
                <a:ea typeface="+mn-ea"/>
                <a:cs typeface="+mn-cs"/>
              </a:rPr>
              <a:t>: Use these reports and browses to gain a greater understanding of the transactions introduced in this section.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sz="1200" kern="1200" dirty="0" smtClean="0">
                <a:solidFill>
                  <a:schemeClr val="tx1"/>
                </a:solidFill>
                <a:latin typeface="Arial" charset="0"/>
                <a:ea typeface="+mn-ea"/>
                <a:cs typeface="+mn-cs"/>
              </a:rPr>
              <a:t>If a serial history transaction has been created of type PCK-BLD, the serial stage is changed to Active, which means that the serial ID becomes active with specific inventory related to it. You can also see that the loose inventory is decreased by the same quantity as Quantities in Pack is increased by.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When building the boxes on a pallet, notice that similar transactions are created but now the contents are unit boxes. </a:t>
            </a:r>
            <a:r>
              <a:rPr lang="en-US" baseline="0" dirty="0" smtClean="0"/>
              <a:t>An additional serial history transaction has been created of the type </a:t>
            </a:r>
            <a:r>
              <a:rPr lang="en-US" b="0" baseline="0" dirty="0" smtClean="0"/>
              <a:t>PCK-CHS </a:t>
            </a:r>
            <a:r>
              <a:rPr lang="en-US" baseline="0" dirty="0" smtClean="0"/>
              <a:t>and the serial stage is changed to </a:t>
            </a:r>
            <a:r>
              <a:rPr lang="en-US" b="0" baseline="0" dirty="0" smtClean="0"/>
              <a:t>Aggregated. This indicates the change of stages for the boxes that are now built on the pallet or aggregated on the pallet. From now on, it is assumed that these packs are fixed on the pallet until the box is removed again from the </a:t>
            </a:r>
            <a:r>
              <a:rPr lang="en-US" b="0" baseline="0" dirty="0" smtClean="0"/>
              <a:t>pallet.</a:t>
            </a:r>
            <a:endParaRPr lang="en-US" dirty="0"/>
          </a:p>
        </p:txBody>
      </p:sp>
      <p:sp>
        <p:nvSpPr>
          <p:cNvPr id="4" name="Slide Number Placeholder 3"/>
          <p:cNvSpPr>
            <a:spLocks noGrp="1"/>
          </p:cNvSpPr>
          <p:nvPr>
            <p:ph type="sldNum" sz="quarter" idx="10"/>
          </p:nvPr>
        </p:nvSpPr>
        <p:spPr/>
        <p:txBody>
          <a:bodyPr/>
          <a:lstStyle/>
          <a:p>
            <a:pPr>
              <a:defRPr/>
            </a:pPr>
            <a:fld id="{FDF0699C-8743-4D74-96F9-0F2A856235D3}"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To move packs from one location to another, </a:t>
            </a:r>
            <a:r>
              <a:rPr lang="en-US" dirty="0" smtClean="0"/>
              <a:t>scan </a:t>
            </a:r>
            <a:r>
              <a:rPr lang="en-US" dirty="0" smtClean="0"/>
              <a:t>the identifier of the master pack and indicate the destination location. Use Pack Transfer for this transaction.</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 serial </a:t>
            </a:r>
            <a:r>
              <a:rPr lang="en-US" baseline="0" dirty="0" smtClean="0"/>
              <a:t>history transaction </a:t>
            </a:r>
            <a:r>
              <a:rPr lang="en-US" baseline="0" dirty="0" smtClean="0"/>
              <a:t>is created </a:t>
            </a:r>
            <a:r>
              <a:rPr lang="en-US" baseline="0" dirty="0" smtClean="0"/>
              <a:t>of </a:t>
            </a:r>
            <a:r>
              <a:rPr lang="en-US" baseline="0" dirty="0" smtClean="0"/>
              <a:t>type </a:t>
            </a:r>
            <a:r>
              <a:rPr lang="en-US" b="0" baseline="0" dirty="0" smtClean="0"/>
              <a:t>PCK-MOV </a:t>
            </a:r>
            <a:r>
              <a:rPr lang="en-US" baseline="0" dirty="0" smtClean="0"/>
              <a:t>and the stage is changed to </a:t>
            </a:r>
            <a:r>
              <a:rPr lang="en-US" b="0" baseline="0" dirty="0" smtClean="0"/>
              <a:t>Active. Also, if you check the related inventory transaction, you can see this transaction is linked with the RCT-TR transaction (Right-click the transaction number to see the details).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r>
              <a:rPr lang="en-US" sz="1200" b="1" kern="1200" dirty="0" smtClean="0">
                <a:solidFill>
                  <a:schemeClr val="tx1"/>
                </a:solidFill>
                <a:latin typeface="Arial" charset="0"/>
                <a:ea typeface="+mn-ea"/>
                <a:cs typeface="+mn-cs"/>
              </a:rPr>
              <a:t>Note</a:t>
            </a:r>
            <a:r>
              <a:rPr lang="en-US" sz="1200" kern="1200" dirty="0" smtClean="0">
                <a:solidFill>
                  <a:schemeClr val="tx1"/>
                </a:solidFill>
                <a:latin typeface="Arial" charset="0"/>
                <a:ea typeface="+mn-ea"/>
                <a:cs typeface="+mn-cs"/>
              </a:rPr>
              <a:t>: It is not necessary to have the PCK-MOV transaction linked to ISS-TR because the original location is clearly traceable. In contrast to </a:t>
            </a:r>
            <a:r>
              <a:rPr lang="en-US" sz="1200" kern="1200" dirty="0" err="1" smtClean="0">
                <a:solidFill>
                  <a:schemeClr val="tx1"/>
                </a:solidFill>
                <a:latin typeface="Arial" charset="0"/>
                <a:ea typeface="+mn-ea"/>
                <a:cs typeface="+mn-cs"/>
              </a:rPr>
              <a:t>tr_hist</a:t>
            </a:r>
            <a:r>
              <a:rPr lang="en-US" sz="1200" kern="1200" dirty="0" smtClean="0">
                <a:solidFill>
                  <a:schemeClr val="tx1"/>
                </a:solidFill>
                <a:latin typeface="Arial" charset="0"/>
                <a:ea typeface="+mn-ea"/>
                <a:cs typeface="+mn-cs"/>
              </a:rPr>
              <a:t> (transaction history) transactions, </a:t>
            </a:r>
            <a:r>
              <a:rPr lang="en-US" sz="1200" kern="1200" dirty="0" err="1" smtClean="0">
                <a:solidFill>
                  <a:schemeClr val="tx1"/>
                </a:solidFill>
                <a:latin typeface="Arial" charset="0"/>
                <a:ea typeface="+mn-ea"/>
                <a:cs typeface="+mn-cs"/>
              </a:rPr>
              <a:t>serh_hist</a:t>
            </a:r>
            <a:r>
              <a:rPr lang="en-US" sz="1200" kern="1200" dirty="0" smtClean="0">
                <a:solidFill>
                  <a:schemeClr val="tx1"/>
                </a:solidFill>
                <a:latin typeface="Arial" charset="0"/>
                <a:ea typeface="+mn-ea"/>
                <a:cs typeface="+mn-cs"/>
              </a:rPr>
              <a:t> transactions do not require two steps because there is no link to GL transactions, for example.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FDF0699C-8743-4D74-96F9-0F2A856235D3}"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Similarly, </a:t>
            </a:r>
            <a:r>
              <a:rPr lang="en-US" dirty="0" smtClean="0"/>
              <a:t>as you were able to build inventory on packs, there is a Pack Remove transaction for the </a:t>
            </a:r>
            <a:r>
              <a:rPr lang="en-US" dirty="0" smtClean="0"/>
              <a:t>reverse action to:</a:t>
            </a:r>
            <a:endParaRPr lang="en-US" dirty="0" smtClean="0"/>
          </a:p>
          <a:p>
            <a:pPr marL="182880" indent="-182880">
              <a:buFont typeface="Arial" pitchFamily="34" charset="0"/>
              <a:buChar char="•"/>
            </a:pPr>
            <a:r>
              <a:rPr lang="en-US" dirty="0" smtClean="0"/>
              <a:t>To</a:t>
            </a:r>
            <a:r>
              <a:rPr lang="en-US" baseline="0" dirty="0" smtClean="0"/>
              <a:t> remove cases form pallets, for instance</a:t>
            </a:r>
          </a:p>
          <a:p>
            <a:pPr marL="182880" indent="-182880">
              <a:buFont typeface="Arial" pitchFamily="34" charset="0"/>
              <a:buChar char="•"/>
            </a:pPr>
            <a:r>
              <a:rPr lang="en-US" baseline="0" dirty="0" smtClean="0"/>
              <a:t>To remove specific content from a box </a:t>
            </a:r>
          </a:p>
          <a:p>
            <a:pPr marL="228600" indent="-228600">
              <a:buNone/>
            </a:pPr>
            <a:endParaRPr lang="en-US" baseline="0" dirty="0" smtClean="0"/>
          </a:p>
          <a:p>
            <a:pPr marL="228600" indent="-228600">
              <a:buNone/>
            </a:pPr>
            <a:r>
              <a:rPr lang="en-US" baseline="0" dirty="0" smtClean="0"/>
              <a:t>You can see a </a:t>
            </a:r>
            <a:r>
              <a:rPr lang="en-US" b="0" baseline="0" dirty="0" smtClean="0"/>
              <a:t>PCK-RMV</a:t>
            </a:r>
            <a:r>
              <a:rPr lang="en-US" b="1" baseline="0" dirty="0" smtClean="0"/>
              <a:t> </a:t>
            </a:r>
            <a:r>
              <a:rPr lang="en-US" baseline="0" dirty="0" smtClean="0"/>
              <a:t>transaction and a </a:t>
            </a:r>
            <a:r>
              <a:rPr lang="en-US" b="0" baseline="0" dirty="0" smtClean="0"/>
              <a:t>PCK-CHS</a:t>
            </a:r>
            <a:r>
              <a:rPr lang="en-US" b="1" baseline="0" dirty="0" smtClean="0"/>
              <a:t> </a:t>
            </a:r>
            <a:r>
              <a:rPr lang="en-US" baseline="0" dirty="0" smtClean="0"/>
              <a:t>transaction are created as the stage of the box is changed from </a:t>
            </a:r>
            <a:r>
              <a:rPr lang="en-US" b="0" baseline="0" dirty="0" smtClean="0"/>
              <a:t>Aggregated </a:t>
            </a:r>
            <a:r>
              <a:rPr lang="en-US" baseline="0" dirty="0" smtClean="0"/>
              <a:t>back to </a:t>
            </a:r>
            <a:r>
              <a:rPr lang="en-US" b="0" baseline="0" dirty="0" smtClean="0"/>
              <a:t>Active.</a:t>
            </a:r>
            <a:endParaRPr lang="en-US" b="0" dirty="0"/>
          </a:p>
        </p:txBody>
      </p:sp>
      <p:sp>
        <p:nvSpPr>
          <p:cNvPr id="4" name="Slide Number Placeholder 3"/>
          <p:cNvSpPr>
            <a:spLocks noGrp="1"/>
          </p:cNvSpPr>
          <p:nvPr>
            <p:ph type="sldNum" sz="quarter" idx="10"/>
          </p:nvPr>
        </p:nvSpPr>
        <p:spPr/>
        <p:txBody>
          <a:bodyPr/>
          <a:lstStyle/>
          <a:p>
            <a:pPr>
              <a:defRPr/>
            </a:pPr>
            <a:fld id="{FDF0699C-8743-4D74-96F9-0F2A856235D3}"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B6A8FF92-89AA-4CB5-8064-B9F72B212676}" type="slidenum">
              <a:rPr lang="en-US"/>
              <a:pPr/>
              <a:t>2</a:t>
            </a:fld>
            <a:endParaRPr lang="en-US"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1E869FE1-4B32-40A2-9FC0-8C0DDE89019A}" type="slidenum">
              <a:rPr lang="en-US"/>
              <a:pPr/>
              <a:t>3</a:t>
            </a:fld>
            <a:endParaRPr lang="en-US" dirty="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What do we mean by packaged inventory tracking and tracing?</a:t>
            </a:r>
          </a:p>
          <a:p>
            <a:r>
              <a:rPr lang="en-US" dirty="0" smtClean="0"/>
              <a:t> </a:t>
            </a:r>
          </a:p>
          <a:p>
            <a:r>
              <a:rPr lang="en-US" sz="1200" kern="1200" dirty="0" smtClean="0">
                <a:solidFill>
                  <a:schemeClr val="tx1"/>
                </a:solidFill>
                <a:latin typeface="Arial" charset="0"/>
                <a:ea typeface="+mn-ea"/>
                <a:cs typeface="+mn-cs"/>
              </a:rPr>
              <a:t>Packaged inventory tracking and tracing involves</a:t>
            </a:r>
            <a:r>
              <a:rPr lang="en-US" sz="1200" kern="1200" baseline="0" dirty="0" smtClean="0">
                <a:solidFill>
                  <a:schemeClr val="tx1"/>
                </a:solidFill>
                <a:latin typeface="Arial" charset="0"/>
                <a:ea typeface="+mn-ea"/>
                <a:cs typeface="+mn-cs"/>
              </a:rPr>
              <a:t> </a:t>
            </a:r>
            <a:r>
              <a:rPr lang="en-US" dirty="0" smtClean="0"/>
              <a:t>managing </a:t>
            </a:r>
            <a:r>
              <a:rPr lang="en-US" dirty="0" smtClean="0"/>
              <a:t>material handling activities by identifying inventory with a unique License Plate Number (LPN) that containerizes inventory (often referred to palletization or containerization). Inventory can be packaged in a single-level or multi-level structure. Each packaging unit may require its own LPN, which in turn is aggregated on a higher-level pack LPN. In this way, material handlers can manage inventory by LPN instead of by specific inventory quantities contained in each of these packs. When pallets are broken and cases are moved separately, or goods are built or combined into the same pack, </a:t>
            </a:r>
            <a:r>
              <a:rPr lang="en-US" sz="1200" kern="1200" dirty="0" smtClean="0">
                <a:solidFill>
                  <a:schemeClr val="tx1"/>
                </a:solidFill>
                <a:latin typeface="Arial" charset="0"/>
                <a:ea typeface="+mn-ea"/>
                <a:cs typeface="+mn-cs"/>
              </a:rPr>
              <a:t>you can still access </a:t>
            </a:r>
            <a:r>
              <a:rPr lang="en-US" dirty="0" smtClean="0"/>
              <a:t>a </a:t>
            </a:r>
            <a:r>
              <a:rPr lang="en-US" dirty="0" smtClean="0"/>
              <a:t>full genealogy of serial tracking and tracing at all packaging levels down to serialized item units.</a:t>
            </a:r>
          </a:p>
          <a:p>
            <a:r>
              <a:rPr lang="en-US" dirty="0" smtClean="0"/>
              <a:t> </a:t>
            </a:r>
          </a:p>
          <a:p>
            <a:r>
              <a:rPr lang="en-US" dirty="0" smtClean="0"/>
              <a:t>So material handlers can be more effective by handling inventory as a group contained in a single packaging unit like a pallet, or bundled packaging units, like cases in pallets, rather than by individual item or lot/serial number.</a:t>
            </a:r>
          </a:p>
          <a:p>
            <a:r>
              <a:rPr lang="en-US" dirty="0" smtClean="0"/>
              <a:t> </a:t>
            </a:r>
          </a:p>
          <a:p>
            <a:r>
              <a:rPr lang="en-US" sz="1200" kern="1200" dirty="0" smtClean="0">
                <a:solidFill>
                  <a:schemeClr val="tx1"/>
                </a:solidFill>
                <a:latin typeface="Arial" charset="0"/>
                <a:ea typeface="+mn-ea"/>
                <a:cs typeface="+mn-cs"/>
              </a:rPr>
              <a:t>To use packaged inventory tracking and tracing, you must have the </a:t>
            </a:r>
            <a:r>
              <a:rPr lang="en-US" dirty="0" smtClean="0"/>
              <a:t>technology to predefine </a:t>
            </a:r>
            <a:r>
              <a:rPr lang="en-US" dirty="0" smtClean="0"/>
              <a:t>packaging conditions</a:t>
            </a:r>
            <a:r>
              <a:rPr lang="en-US" baseline="0" dirty="0" smtClean="0"/>
              <a:t> and</a:t>
            </a:r>
            <a:r>
              <a:rPr lang="en-US" dirty="0" smtClean="0"/>
              <a:t> </a:t>
            </a:r>
            <a:r>
              <a:rPr lang="en-US" sz="1200" kern="1200" dirty="0" smtClean="0">
                <a:solidFill>
                  <a:schemeClr val="tx1"/>
                </a:solidFill>
                <a:latin typeface="Arial" charset="0"/>
                <a:ea typeface="+mn-ea"/>
                <a:cs typeface="+mn-cs"/>
              </a:rPr>
              <a:t>to assign serial numbers</a:t>
            </a:r>
            <a:r>
              <a:rPr lang="en-US" dirty="0" smtClean="0"/>
              <a:t>, </a:t>
            </a:r>
            <a:r>
              <a:rPr lang="en-US" dirty="0" smtClean="0"/>
              <a:t>and to print labels according to </a:t>
            </a:r>
            <a:r>
              <a:rPr lang="en-US" dirty="0" smtClean="0"/>
              <a:t>the predefined </a:t>
            </a:r>
            <a:r>
              <a:rPr lang="en-US" dirty="0" smtClean="0"/>
              <a:t>formats </a:t>
            </a:r>
            <a:r>
              <a:rPr lang="en-US" dirty="0" smtClean="0"/>
              <a:t>for these </a:t>
            </a:r>
            <a:r>
              <a:rPr lang="en-US" dirty="0" smtClean="0"/>
              <a:t>packaging units. This may differ, depending on the type of contained item, the destination ,</a:t>
            </a:r>
            <a:r>
              <a:rPr lang="en-US" baseline="0" dirty="0" smtClean="0"/>
              <a:t> or </a:t>
            </a:r>
            <a:r>
              <a:rPr lang="en-US" dirty="0" smtClean="0"/>
              <a:t>the type of packaging.</a:t>
            </a:r>
          </a:p>
          <a:p>
            <a:endParaRPr lang="en-US" dirty="0" smtClean="0"/>
          </a:p>
          <a:p>
            <a:r>
              <a:rPr lang="en-US" dirty="0" smtClean="0"/>
              <a:t>So far, QAD has supported container functionality, but only supports </a:t>
            </a:r>
            <a:r>
              <a:rPr lang="en-US" dirty="0" smtClean="0"/>
              <a:t>the handling </a:t>
            </a:r>
            <a:r>
              <a:rPr lang="en-US" dirty="0" smtClean="0"/>
              <a:t>of containers as part of </a:t>
            </a:r>
            <a:r>
              <a:rPr lang="en-US" dirty="0" smtClean="0"/>
              <a:t>the picking</a:t>
            </a:r>
            <a:r>
              <a:rPr lang="en-US" dirty="0" smtClean="0"/>
              <a:t>, packing and shipping of sales orders or distribution orders. This solution is limited in capabilities and usability,</a:t>
            </a:r>
            <a:r>
              <a:rPr lang="en-US" baseline="0" dirty="0" smtClean="0"/>
              <a:t> </a:t>
            </a:r>
            <a:r>
              <a:rPr lang="en-US" dirty="0" smtClean="0"/>
              <a:t>and is not scalable when you</a:t>
            </a:r>
            <a:r>
              <a:rPr lang="en-US" baseline="0" dirty="0" smtClean="0"/>
              <a:t> </a:t>
            </a:r>
            <a:r>
              <a:rPr lang="en-US" dirty="0" smtClean="0"/>
              <a:t>manage high volumes of packaging units, either </a:t>
            </a:r>
            <a:r>
              <a:rPr lang="en-US" dirty="0" smtClean="0"/>
              <a:t>at a single</a:t>
            </a:r>
            <a:r>
              <a:rPr lang="en-US" baseline="0" dirty="0" smtClean="0"/>
              <a:t> </a:t>
            </a:r>
            <a:r>
              <a:rPr lang="en-US" dirty="0" smtClean="0"/>
              <a:t>level </a:t>
            </a:r>
            <a:r>
              <a:rPr lang="en-US" dirty="0" smtClean="0"/>
              <a:t>or </a:t>
            </a:r>
            <a:r>
              <a:rPr lang="en-US" dirty="0" smtClean="0"/>
              <a:t>at multiple</a:t>
            </a:r>
            <a:r>
              <a:rPr lang="en-US" baseline="0" dirty="0" smtClean="0"/>
              <a:t> </a:t>
            </a:r>
            <a:r>
              <a:rPr lang="en-US" dirty="0" smtClean="0"/>
              <a:t>levels.</a:t>
            </a:r>
            <a:endParaRPr lang="en-US" dirty="0"/>
          </a:p>
        </p:txBody>
      </p:sp>
      <p:sp>
        <p:nvSpPr>
          <p:cNvPr id="4" name="Slide Number Placeholder 3"/>
          <p:cNvSpPr>
            <a:spLocks noGrp="1"/>
          </p:cNvSpPr>
          <p:nvPr>
            <p:ph type="sldNum" sz="quarter" idx="10"/>
          </p:nvPr>
        </p:nvSpPr>
        <p:spPr/>
        <p:txBody>
          <a:bodyPr/>
          <a:lstStyle/>
          <a:p>
            <a:fld id="{0B6C034E-AB9F-48DE-AA2D-00CB49912660}"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Packaging incoming goods involves receiving purchased materials or manufactured goods and license plates to move goods in the plant:</a:t>
            </a:r>
          </a:p>
          <a:p>
            <a:pPr lvl="0">
              <a:buFont typeface="Arial" pitchFamily="34" charset="0"/>
              <a:buChar char="•"/>
            </a:pPr>
            <a:r>
              <a:rPr lang="en-US" sz="1200" kern="1200" dirty="0" smtClean="0">
                <a:solidFill>
                  <a:schemeClr val="tx1"/>
                </a:solidFill>
                <a:latin typeface="Arial" charset="0"/>
                <a:ea typeface="+mn-ea"/>
                <a:cs typeface="+mn-cs"/>
              </a:rPr>
              <a:t> At a single level</a:t>
            </a:r>
          </a:p>
          <a:p>
            <a:pPr lvl="0">
              <a:buFont typeface="Arial" pitchFamily="34" charset="0"/>
              <a:buChar char="•"/>
            </a:pPr>
            <a:r>
              <a:rPr lang="en-US" sz="1200" kern="1200" dirty="0" smtClean="0">
                <a:solidFill>
                  <a:schemeClr val="tx1"/>
                </a:solidFill>
                <a:latin typeface="Arial" charset="0"/>
                <a:ea typeface="+mn-ea"/>
                <a:cs typeface="+mn-cs"/>
              </a:rPr>
              <a:t> At multiple levels</a:t>
            </a:r>
          </a:p>
          <a:p>
            <a:pPr lvl="0">
              <a:buFont typeface="Arial" pitchFamily="34" charset="0"/>
              <a:buChar char="•"/>
            </a:pPr>
            <a:r>
              <a:rPr lang="en-US" sz="1200" kern="1200" dirty="0" smtClean="0">
                <a:solidFill>
                  <a:schemeClr val="tx1"/>
                </a:solidFill>
                <a:latin typeface="Arial" charset="0"/>
                <a:ea typeface="+mn-ea"/>
                <a:cs typeface="+mn-cs"/>
              </a:rPr>
              <a:t> In pallets or cases </a:t>
            </a:r>
          </a:p>
          <a:p>
            <a:pPr lvl="0">
              <a:buFont typeface="Arial" pitchFamily="34" charset="0"/>
              <a:buChar char="•"/>
            </a:pPr>
            <a:r>
              <a:rPr lang="en-US" sz="1200" kern="1200" dirty="0" smtClean="0">
                <a:solidFill>
                  <a:schemeClr val="tx1"/>
                </a:solidFill>
                <a:latin typeface="Arial" charset="0"/>
                <a:ea typeface="+mn-ea"/>
                <a:cs typeface="+mn-cs"/>
              </a:rPr>
              <a:t> In reels, rolls, or drums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Packaging outgoing goods involves shipping manufactured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finished goods and license plates to customers:</a:t>
            </a:r>
          </a:p>
          <a:p>
            <a:pPr marL="182880" lvl="0" indent="-182880">
              <a:buFont typeface="Arial" pitchFamily="34" charset="0"/>
              <a:buChar char="•"/>
            </a:pPr>
            <a:r>
              <a:rPr lang="en-US" sz="1600" dirty="0" smtClean="0"/>
              <a:t>Single-level</a:t>
            </a:r>
            <a:endParaRPr lang="en-US" sz="1600" dirty="0" smtClean="0"/>
          </a:p>
          <a:p>
            <a:pPr marL="182880" lvl="0" indent="-182880">
              <a:buFont typeface="Arial" pitchFamily="34" charset="0"/>
              <a:buChar char="•"/>
            </a:pPr>
            <a:r>
              <a:rPr lang="en-US" sz="1600" dirty="0" smtClean="0"/>
              <a:t>Multi-level</a:t>
            </a:r>
          </a:p>
          <a:p>
            <a:pPr marL="182880" lvl="0" indent="-182880">
              <a:buFont typeface="Arial" pitchFamily="34" charset="0"/>
              <a:buChar char="•"/>
            </a:pPr>
            <a:r>
              <a:rPr lang="en-US" sz="1600" dirty="0" smtClean="0"/>
              <a:t>Pallet</a:t>
            </a:r>
            <a:r>
              <a:rPr lang="en-US" sz="1600" baseline="0" dirty="0" smtClean="0"/>
              <a:t> or </a:t>
            </a:r>
            <a:r>
              <a:rPr lang="en-US" sz="1600" dirty="0" smtClean="0"/>
              <a:t>cases </a:t>
            </a:r>
          </a:p>
          <a:p>
            <a:pPr marL="182880" lvl="0" indent="-182880">
              <a:buFont typeface="Arial" pitchFamily="34" charset="0"/>
              <a:buChar char="•"/>
            </a:pPr>
            <a:r>
              <a:rPr lang="en-US" sz="1600" dirty="0" smtClean="0"/>
              <a:t>Reels</a:t>
            </a:r>
            <a:r>
              <a:rPr lang="en-US" sz="1600" baseline="0" dirty="0" smtClean="0"/>
              <a:t> or r</a:t>
            </a:r>
            <a:r>
              <a:rPr lang="en-US" sz="1600" dirty="0" smtClean="0"/>
              <a:t>olls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Material handling activities in the warehouse and on the shop floor </a:t>
            </a:r>
            <a:r>
              <a:rPr lang="en-US" dirty="0" smtClean="0"/>
              <a:t>involves the:</a:t>
            </a:r>
            <a:endParaRPr lang="en-US" dirty="0" smtClean="0"/>
          </a:p>
          <a:p>
            <a:pPr marL="182880" indent="-182880">
              <a:buFont typeface="Arial" pitchFamily="34" charset="0"/>
              <a:buChar char="•"/>
            </a:pPr>
            <a:r>
              <a:rPr lang="en-US" dirty="0" smtClean="0"/>
              <a:t>Cycle counting and physical inventory by LPN</a:t>
            </a:r>
          </a:p>
          <a:p>
            <a:pPr marL="182880" indent="-182880">
              <a:buFont typeface="Arial" pitchFamily="34" charset="0"/>
              <a:buChar char="•"/>
            </a:pPr>
            <a:r>
              <a:rPr lang="en-US" dirty="0" smtClean="0"/>
              <a:t>Unloading and material matching of received goods with ASN data during inbound receipts</a:t>
            </a:r>
          </a:p>
          <a:p>
            <a:pPr marL="182880" indent="-182880">
              <a:buFont typeface="Arial" pitchFamily="34" charset="0"/>
              <a:buChar char="•"/>
            </a:pPr>
            <a:r>
              <a:rPr lang="en-US" dirty="0" smtClean="0"/>
              <a:t>Integrated packaging with receiving functions during production or inbound receipts</a:t>
            </a:r>
          </a:p>
          <a:p>
            <a:pPr marL="182880" indent="-182880">
              <a:buFont typeface="Arial" pitchFamily="34" charset="0"/>
              <a:buChar char="•"/>
            </a:pPr>
            <a:r>
              <a:rPr lang="en-US" dirty="0" smtClean="0"/>
              <a:t>Transactions for specific picking, packing, and truck-loading activities before goods are issued or</a:t>
            </a:r>
            <a:r>
              <a:rPr lang="en-US" baseline="0" dirty="0" smtClean="0"/>
              <a:t> </a:t>
            </a:r>
            <a:r>
              <a:rPr lang="en-US" dirty="0" smtClean="0"/>
              <a:t>dispatched</a:t>
            </a:r>
            <a:r>
              <a:rPr lang="en-US" baseline="0" dirty="0" smtClean="0"/>
              <a:t> </a:t>
            </a:r>
            <a:r>
              <a:rPr lang="en-US" dirty="0" smtClean="0"/>
              <a:t>to </a:t>
            </a:r>
            <a:r>
              <a:rPr lang="en-US" dirty="0" smtClean="0"/>
              <a:t>customers</a:t>
            </a:r>
            <a:endParaRPr lang="en-US" dirty="0" smtClean="0"/>
          </a:p>
          <a:p>
            <a:pPr marL="182880" indent="-182880">
              <a:buFont typeface="Arial" pitchFamily="34" charset="0"/>
              <a:buChar char="•"/>
            </a:pPr>
            <a:r>
              <a:rPr lang="en-US" dirty="0" smtClean="0"/>
              <a:t>Management of specific pack-handling transactions such as building packs, removing inventory from packaging units, or moving inventory by LPN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cstate="print"/>
          <a:srcRect b="12241"/>
          <a:stretch>
            <a:fillRect/>
          </a:stretch>
        </p:blipFill>
        <p:spPr bwMode="auto">
          <a:xfrm>
            <a:off x="0" y="3217863"/>
            <a:ext cx="9142413" cy="3209925"/>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4" name="Line 4"/>
          <p:cNvSpPr>
            <a:spLocks noChangeShapeType="1"/>
          </p:cNvSpPr>
          <p:nvPr/>
        </p:nvSpPr>
        <p:spPr bwMode="auto">
          <a:xfrm>
            <a:off x="1104900" y="9032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2"/>
          <p:cNvSpPr>
            <a:spLocks noGrp="1"/>
          </p:cNvSpPr>
          <p:nvPr>
            <p:ph type="ftr" sz="quarter" idx="12"/>
          </p:nvPr>
        </p:nvSpPr>
        <p:spPr/>
        <p:txBody>
          <a:bodyPr/>
          <a:lstStyle>
            <a:lvl1pPr>
              <a:defRPr smtClean="0"/>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noChangeArrowheads="1"/>
          </p:cNvPicPr>
          <p:nvPr/>
        </p:nvPicPr>
        <p:blipFill>
          <a:blip r:embed="rId18" cstate="print"/>
          <a:srcRect/>
          <a:stretch>
            <a:fillRect/>
          </a:stretch>
        </p:blipFill>
        <p:spPr bwMode="auto">
          <a:xfrm>
            <a:off x="0" y="6021388"/>
            <a:ext cx="9144000" cy="838200"/>
          </a:xfrm>
          <a:prstGeom prst="rect">
            <a:avLst/>
          </a:prstGeom>
          <a:noFill/>
          <a:ln w="9525">
            <a:noFill/>
            <a:miter lim="800000"/>
            <a:headEnd/>
            <a:tailEnd/>
          </a:ln>
        </p:spPr>
      </p:pic>
      <p:sp>
        <p:nvSpPr>
          <p:cNvPr id="2051"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wrap="square" lIns="91440" tIns="45720" rIns="91440" bIns="45720" numCol="1" anchor="b" anchorCtr="0" compatLnSpc="1">
            <a:prstTxWarp prst="textNoShape">
              <a:avLst/>
            </a:prstTxWarp>
          </a:bodyPr>
          <a:lstStyle>
            <a:lvl1pPr algn="r">
              <a:defRPr sz="800" smtClean="0"/>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722" r:id="rId1"/>
    <p:sldLayoutId id="2147483716" r:id="rId2"/>
    <p:sldLayoutId id="2147483717" r:id="rId3"/>
    <p:sldLayoutId id="2147483718" r:id="rId4"/>
    <p:sldLayoutId id="2147483719" r:id="rId5"/>
    <p:sldLayoutId id="2147483720" r:id="rId6"/>
    <p:sldLayoutId id="2147483723" r:id="rId7"/>
    <p:sldLayoutId id="2147483721" r:id="rId8"/>
    <p:sldLayoutId id="2147483725" r:id="rId9"/>
    <p:sldLayoutId id="2147483726" r:id="rId10"/>
    <p:sldLayoutId id="2147483727" r:id="rId11"/>
    <p:sldLayoutId id="2147483728" r:id="rId12"/>
    <p:sldLayoutId id="2147483729" r:id="rId13"/>
    <p:sldLayoutId id="2147483730" r:id="rId14"/>
    <p:sldLayoutId id="2147483731" r:id="rId15"/>
    <p:sldLayoutId id="2147483735" r:id="rId16"/>
  </p:sldLayoutIdLst>
  <p:timing>
    <p:tnLst>
      <p:par>
        <p:cTn id="1" dur="indefinite" restart="never" nodeType="tmRoot"/>
      </p:par>
    </p:tnLst>
  </p:timing>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pitchFamily="34"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2.jpeg"/><Relationship Id="rId11" Type="http://schemas.openxmlformats.org/officeDocument/2006/relationships/comments" Target="../comments/comment8.xml"/><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comments" Target="../comments/comment9.xml"/></Relationships>
</file>

<file path=ppt/slides/_rels/slide1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comments" Target="../comments/commen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comments" Target="../comments/comment11.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comments" Target="../comments/comment13.xml"/><Relationship Id="rId5" Type="http://schemas.openxmlformats.org/officeDocument/2006/relationships/image" Target="../media/image43.gif"/><Relationship Id="rId4" Type="http://schemas.openxmlformats.org/officeDocument/2006/relationships/image" Target="../media/image42.jpeg"/></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14.xml"/><Relationship Id="rId3" Type="http://schemas.openxmlformats.org/officeDocument/2006/relationships/image" Target="../media/image41.jpeg"/><Relationship Id="rId7"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5.gif"/><Relationship Id="rId5" Type="http://schemas.openxmlformats.org/officeDocument/2006/relationships/image" Target="../media/image43.gif"/><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comments" Target="../comments/comment15.xml"/></Relationships>
</file>

<file path=ppt/slides/_rels/slide18.xml.rels><?xml version="1.0" encoding="UTF-8" standalone="yes"?>
<Relationships xmlns="http://schemas.openxmlformats.org/package/2006/relationships"><Relationship Id="rId8" Type="http://schemas.openxmlformats.org/officeDocument/2006/relationships/comments" Target="../comments/comment16.xml"/><Relationship Id="rId3" Type="http://schemas.openxmlformats.org/officeDocument/2006/relationships/image" Target="../media/image46.jpe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45.gif"/><Relationship Id="rId5" Type="http://schemas.openxmlformats.org/officeDocument/2006/relationships/image" Target="../media/image41.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7.jpeg"/><Relationship Id="rId11" Type="http://schemas.openxmlformats.org/officeDocument/2006/relationships/comments" Target="../comments/comment4.xml"/><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6.xml"/><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25.png"/><Relationship Id="rId5" Type="http://schemas.openxmlformats.org/officeDocument/2006/relationships/image" Target="../media/image24.jpeg"/><Relationship Id="rId10" Type="http://schemas.openxmlformats.org/officeDocument/2006/relationships/comments" Target="../comments/comment7.xml"/><Relationship Id="rId4" Type="http://schemas.openxmlformats.org/officeDocument/2006/relationships/image" Target="../media/image23.jpeg"/><Relationship Id="rId9"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8013"/>
            <a:ext cx="8229600" cy="704850"/>
          </a:xfrm>
        </p:spPr>
        <p:txBody>
          <a:bodyPr/>
          <a:lstStyle/>
          <a:p>
            <a:pPr eaLnBrk="1" hangingPunct="1"/>
            <a:r>
              <a:rPr lang="en-US" dirty="0" smtClean="0">
                <a:latin typeface="Century Gothic" pitchFamily="34" charset="0"/>
                <a:cs typeface="Century Gothic" pitchFamily="34" charset="0"/>
              </a:rPr>
              <a:t>Introduction to Serialization</a:t>
            </a:r>
          </a:p>
        </p:txBody>
      </p:sp>
      <p:sp>
        <p:nvSpPr>
          <p:cNvPr id="4099" name="Rectangle 3"/>
          <p:cNvSpPr>
            <a:spLocks noGrp="1" noChangeArrowheads="1"/>
          </p:cNvSpPr>
          <p:nvPr>
            <p:ph type="body" sz="quarter" idx="10"/>
          </p:nvPr>
        </p:nvSpPr>
        <p:spPr/>
        <p:txBody>
          <a:bodyPr/>
          <a:lstStyle/>
          <a:p>
            <a:pPr eaLnBrk="1" hangingPunct="1"/>
            <a:r>
              <a:rPr lang="en-US" altLang="zh-CN" dirty="0" smtClean="0">
                <a:solidFill>
                  <a:srgbClr val="4F4F4F"/>
                </a:solidFill>
                <a:latin typeface="Century Gothic" pitchFamily="34" charset="0"/>
                <a:ea typeface="宋体" pitchFamily="2" charset="-122"/>
              </a:rPr>
              <a:t>QAD Enterprise Applications Enterprise Editions</a:t>
            </a:r>
            <a:endParaRPr lang="en-US" dirty="0" smtClean="0">
              <a:solidFill>
                <a:srgbClr val="4F4F4F"/>
              </a:solidFill>
              <a:latin typeface="Century Gothic" pitchFamily="34" charset="0"/>
              <a:cs typeface="Century Gothic" pitchFamily="34" charset="0"/>
            </a:endParaRPr>
          </a:p>
        </p:txBody>
      </p:sp>
      <p:sp>
        <p:nvSpPr>
          <p:cNvPr id="5124" name="Text Placeholder 3"/>
          <p:cNvSpPr>
            <a:spLocks noGrp="1"/>
          </p:cNvSpPr>
          <p:nvPr>
            <p:ph type="body" sz="quarter" idx="11"/>
          </p:nvPr>
        </p:nvSpPr>
        <p:spPr/>
        <p:txBody>
          <a:bodyPr/>
          <a:lstStyle/>
          <a:p>
            <a:pPr eaLnBrk="1" hangingPunct="1"/>
            <a:endParaRPr lang="en-US"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1316182"/>
            <a:ext cx="8418443" cy="4999951"/>
          </a:xfrm>
        </p:spPr>
        <p:txBody>
          <a:bodyPr>
            <a:normAutofit/>
          </a:bodyPr>
          <a:lstStyle/>
          <a:p>
            <a:r>
              <a:rPr lang="en-US" dirty="0" smtClean="0"/>
              <a:t>Identify each produced unit with a unique ID</a:t>
            </a:r>
            <a:endParaRPr lang="en-US" sz="3200" dirty="0"/>
          </a:p>
        </p:txBody>
      </p:sp>
      <p:sp>
        <p:nvSpPr>
          <p:cNvPr id="3" name="Title 2"/>
          <p:cNvSpPr>
            <a:spLocks noGrp="1"/>
          </p:cNvSpPr>
          <p:nvPr>
            <p:ph type="title"/>
          </p:nvPr>
        </p:nvSpPr>
        <p:spPr/>
        <p:txBody>
          <a:bodyPr/>
          <a:lstStyle/>
          <a:p>
            <a:r>
              <a:rPr lang="en-US" dirty="0" smtClean="0"/>
              <a:t>Item Unit Serialization</a:t>
            </a:r>
            <a:endParaRPr lang="en-US" dirty="0"/>
          </a:p>
        </p:txBody>
      </p:sp>
      <p:sp>
        <p:nvSpPr>
          <p:cNvPr id="4" name="Text Placeholder 3"/>
          <p:cNvSpPr>
            <a:spLocks noGrp="1"/>
          </p:cNvSpPr>
          <p:nvPr>
            <p:ph type="body" sz="quarter" idx="11"/>
          </p:nvPr>
        </p:nvSpPr>
        <p:spPr/>
        <p:txBody>
          <a:bodyPr/>
          <a:lstStyle/>
          <a:p>
            <a:r>
              <a:rPr lang="en-US" dirty="0" smtClean="0"/>
              <a:t>Introduction to Serialization</a:t>
            </a:r>
          </a:p>
        </p:txBody>
      </p:sp>
      <p:pic>
        <p:nvPicPr>
          <p:cNvPr id="19" name="Picture 20" descr="http://t2.gstatic.com/images?q=tbn:ANd9GcT8q86JrrJ4OrzMvHNoHKmXkP4Zr8wscH3jrBiSLF7vEBS1cpyt"/>
          <p:cNvPicPr>
            <a:picLocks noChangeAspect="1" noChangeArrowheads="1"/>
          </p:cNvPicPr>
          <p:nvPr/>
        </p:nvPicPr>
        <p:blipFill>
          <a:blip r:embed="rId3" cstate="print"/>
          <a:srcRect/>
          <a:stretch>
            <a:fillRect/>
          </a:stretch>
        </p:blipFill>
        <p:spPr bwMode="auto">
          <a:xfrm>
            <a:off x="6118224" y="4294361"/>
            <a:ext cx="2374272" cy="1609552"/>
          </a:xfrm>
          <a:prstGeom prst="rect">
            <a:avLst/>
          </a:prstGeom>
          <a:ln>
            <a:noFill/>
          </a:ln>
          <a:effectLst>
            <a:outerShdw blurRad="292100" dist="139700" dir="2700000" algn="tl" rotWithShape="0">
              <a:srgbClr val="333333">
                <a:alpha val="65000"/>
              </a:srgbClr>
            </a:outerShdw>
          </a:effectLst>
        </p:spPr>
      </p:pic>
      <p:pic>
        <p:nvPicPr>
          <p:cNvPr id="21" name="Picture 20" descr="UDI3.jpg"/>
          <p:cNvPicPr>
            <a:picLocks noChangeAspect="1"/>
          </p:cNvPicPr>
          <p:nvPr/>
        </p:nvPicPr>
        <p:blipFill>
          <a:blip r:embed="rId4" cstate="print"/>
          <a:stretch>
            <a:fillRect/>
          </a:stretch>
        </p:blipFill>
        <p:spPr>
          <a:xfrm>
            <a:off x="3597274" y="2209800"/>
            <a:ext cx="2042160" cy="1516024"/>
          </a:xfrm>
          <a:prstGeom prst="rect">
            <a:avLst/>
          </a:prstGeom>
          <a:ln>
            <a:noFill/>
          </a:ln>
          <a:effectLst>
            <a:outerShdw blurRad="292100" dist="139700" dir="2700000" algn="tl" rotWithShape="0">
              <a:srgbClr val="333333">
                <a:alpha val="65000"/>
              </a:srgbClr>
            </a:outerShdw>
          </a:effectLst>
        </p:spPr>
      </p:pic>
      <p:grpSp>
        <p:nvGrpSpPr>
          <p:cNvPr id="5" name="Group 24"/>
          <p:cNvGrpSpPr/>
          <p:nvPr/>
        </p:nvGrpSpPr>
        <p:grpSpPr>
          <a:xfrm>
            <a:off x="806442" y="2209800"/>
            <a:ext cx="2181231" cy="1606769"/>
            <a:chOff x="2074851" y="3271267"/>
            <a:chExt cx="3382980" cy="2907502"/>
          </a:xfrm>
        </p:grpSpPr>
        <p:pic>
          <p:nvPicPr>
            <p:cNvPr id="22" name="Picture 21" descr="epedigree3.jpg"/>
            <p:cNvPicPr>
              <a:picLocks noChangeAspect="1"/>
            </p:cNvPicPr>
            <p:nvPr/>
          </p:nvPicPr>
          <p:blipFill>
            <a:blip r:embed="rId5" cstate="print"/>
            <a:stretch>
              <a:fillRect/>
            </a:stretch>
          </p:blipFill>
          <p:spPr>
            <a:xfrm>
              <a:off x="3790474" y="3271267"/>
              <a:ext cx="1439550" cy="2152597"/>
            </a:xfrm>
            <a:prstGeom prst="rect">
              <a:avLst/>
            </a:prstGeom>
            <a:ln>
              <a:noFill/>
            </a:ln>
            <a:effectLst>
              <a:outerShdw blurRad="292100" dist="139700" dir="2700000" algn="tl" rotWithShape="0">
                <a:srgbClr val="333333">
                  <a:alpha val="65000"/>
                </a:srgbClr>
              </a:outerShdw>
            </a:effectLst>
          </p:spPr>
        </p:pic>
        <p:pic>
          <p:nvPicPr>
            <p:cNvPr id="23" name="Picture 22" descr="srn_medicines3.png"/>
            <p:cNvPicPr>
              <a:picLocks noChangeAspect="1"/>
            </p:cNvPicPr>
            <p:nvPr/>
          </p:nvPicPr>
          <p:blipFill>
            <a:blip r:embed="rId6" cstate="print"/>
            <a:srcRect t="20892" r="68141" b="22979"/>
            <a:stretch>
              <a:fillRect/>
            </a:stretch>
          </p:blipFill>
          <p:spPr>
            <a:xfrm>
              <a:off x="2074851" y="4091715"/>
              <a:ext cx="1936910" cy="1922848"/>
            </a:xfrm>
            <a:prstGeom prst="rect">
              <a:avLst/>
            </a:prstGeom>
            <a:ln>
              <a:noFill/>
            </a:ln>
            <a:effectLst>
              <a:outerShdw blurRad="292100" dist="139700" dir="2700000" algn="tl" rotWithShape="0">
                <a:srgbClr val="333333">
                  <a:alpha val="65000"/>
                </a:srgbClr>
              </a:outerShdw>
            </a:effectLst>
          </p:spPr>
        </p:pic>
        <p:pic>
          <p:nvPicPr>
            <p:cNvPr id="24" name="Picture 5" descr="PPT2A1"/>
            <p:cNvPicPr>
              <a:picLocks noChangeAspect="1" noChangeArrowheads="1"/>
            </p:cNvPicPr>
            <p:nvPr/>
          </p:nvPicPr>
          <p:blipFill>
            <a:blip r:embed="rId7" cstate="print"/>
            <a:srcRect l="4677" t="7550" r="4815" b="7511"/>
            <a:stretch>
              <a:fillRect/>
            </a:stretch>
          </p:blipFill>
          <p:spPr bwMode="auto">
            <a:xfrm>
              <a:off x="3486156" y="5297707"/>
              <a:ext cx="1971675" cy="881062"/>
            </a:xfrm>
            <a:prstGeom prst="rect">
              <a:avLst/>
            </a:prstGeom>
            <a:ln>
              <a:noFill/>
            </a:ln>
            <a:effectLst>
              <a:outerShdw blurRad="292100" dist="139700" dir="2700000" algn="tl" rotWithShape="0">
                <a:srgbClr val="333333">
                  <a:alpha val="65000"/>
                </a:srgbClr>
              </a:outerShdw>
            </a:effectLst>
          </p:spPr>
        </p:pic>
      </p:grpSp>
      <p:sp>
        <p:nvSpPr>
          <p:cNvPr id="27" name="Rounded Rectangle 26"/>
          <p:cNvSpPr/>
          <p:nvPr/>
        </p:nvSpPr>
        <p:spPr bwMode="auto">
          <a:xfrm>
            <a:off x="593677" y="2069307"/>
            <a:ext cx="2617040" cy="1938696"/>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28" name="Rounded Rectangle 27"/>
          <p:cNvSpPr/>
          <p:nvPr/>
        </p:nvSpPr>
        <p:spPr bwMode="auto">
          <a:xfrm>
            <a:off x="3332159" y="2068283"/>
            <a:ext cx="2612185" cy="1940745"/>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29" name="Rounded Rectangle 28"/>
          <p:cNvSpPr/>
          <p:nvPr/>
        </p:nvSpPr>
        <p:spPr bwMode="auto">
          <a:xfrm>
            <a:off x="6053931" y="2069307"/>
            <a:ext cx="2614612" cy="1938696"/>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30" name="Rounded Rectangle 29"/>
          <p:cNvSpPr/>
          <p:nvPr/>
        </p:nvSpPr>
        <p:spPr bwMode="auto">
          <a:xfrm>
            <a:off x="594890" y="4185596"/>
            <a:ext cx="2614614" cy="1918342"/>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31" name="Rounded Rectangle 30"/>
          <p:cNvSpPr/>
          <p:nvPr/>
        </p:nvSpPr>
        <p:spPr bwMode="auto">
          <a:xfrm>
            <a:off x="3332159" y="4185597"/>
            <a:ext cx="2612185" cy="1918341"/>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32" name="Rounded Rectangle 31"/>
          <p:cNvSpPr/>
          <p:nvPr/>
        </p:nvSpPr>
        <p:spPr bwMode="auto">
          <a:xfrm>
            <a:off x="6053930" y="4185596"/>
            <a:ext cx="2614614" cy="1918342"/>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pic>
        <p:nvPicPr>
          <p:cNvPr id="33" name="Picture 32" descr="airbags.jpg"/>
          <p:cNvPicPr>
            <a:picLocks noChangeAspect="1"/>
          </p:cNvPicPr>
          <p:nvPr/>
        </p:nvPicPr>
        <p:blipFill>
          <a:blip r:embed="rId8" cstate="print"/>
          <a:srcRect l="5576" r="7077"/>
          <a:stretch>
            <a:fillRect/>
          </a:stretch>
        </p:blipFill>
        <p:spPr>
          <a:xfrm>
            <a:off x="6258560" y="2287795"/>
            <a:ext cx="2172976" cy="1382084"/>
          </a:xfrm>
          <a:prstGeom prst="rect">
            <a:avLst/>
          </a:prstGeom>
          <a:ln>
            <a:noFill/>
          </a:ln>
          <a:effectLst>
            <a:outerShdw blurRad="292100" dist="139700" dir="2700000" algn="tl" rotWithShape="0">
              <a:srgbClr val="333333">
                <a:alpha val="65000"/>
              </a:srgbClr>
            </a:outerShdw>
          </a:effectLst>
        </p:spPr>
      </p:pic>
      <p:pic>
        <p:nvPicPr>
          <p:cNvPr id="34" name="Picture 33" descr="flash-chips.jpg"/>
          <p:cNvPicPr>
            <a:picLocks noChangeAspect="1"/>
          </p:cNvPicPr>
          <p:nvPr/>
        </p:nvPicPr>
        <p:blipFill>
          <a:blip r:embed="rId9" cstate="print"/>
          <a:stretch>
            <a:fillRect/>
          </a:stretch>
        </p:blipFill>
        <p:spPr>
          <a:xfrm>
            <a:off x="3454400" y="4423693"/>
            <a:ext cx="2185034" cy="1303309"/>
          </a:xfrm>
          <a:prstGeom prst="rect">
            <a:avLst/>
          </a:prstGeom>
          <a:ln>
            <a:noFill/>
          </a:ln>
          <a:effectLst>
            <a:outerShdw blurRad="292100" dist="139700" dir="2700000" algn="tl" rotWithShape="0">
              <a:srgbClr val="333333">
                <a:alpha val="65000"/>
              </a:srgbClr>
            </a:outerShdw>
          </a:effectLst>
        </p:spPr>
      </p:pic>
      <p:pic>
        <p:nvPicPr>
          <p:cNvPr id="37" name="Picture 36" descr="protean_electric_wheel_parts480x320.jpg"/>
          <p:cNvPicPr>
            <a:picLocks noChangeAspect="1"/>
          </p:cNvPicPr>
          <p:nvPr/>
        </p:nvPicPr>
        <p:blipFill>
          <a:blip r:embed="rId10" cstate="print"/>
          <a:stretch>
            <a:fillRect/>
          </a:stretch>
        </p:blipFill>
        <p:spPr>
          <a:xfrm>
            <a:off x="809315" y="4423693"/>
            <a:ext cx="2143236" cy="1428824"/>
          </a:xfrm>
          <a:prstGeom prst="rect">
            <a:avLst/>
          </a:prstGeom>
          <a:ln>
            <a:noFill/>
          </a:ln>
          <a:effectLst>
            <a:outerShdw blurRad="292100" dist="139700" dir="2700000" algn="tl" rotWithShape="0">
              <a:srgbClr val="333333">
                <a:alpha val="65000"/>
              </a:srgbClr>
            </a:outerShdw>
          </a:effectLst>
        </p:spPr>
      </p:pic>
      <p:sp>
        <p:nvSpPr>
          <p:cNvPr id="20" name="Slide Number Placeholder 1"/>
          <p:cNvSpPr>
            <a:spLocks noGrp="1"/>
          </p:cNvSpPr>
          <p:nvPr>
            <p:ph type="sldNum" sz="quarter" idx="12"/>
          </p:nvPr>
        </p:nvSpPr>
        <p:spPr>
          <a:xfrm>
            <a:off x="692264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10</a:t>
            </a:fld>
            <a:endParaRPr lang="en-US" dirty="0">
              <a:solidFill>
                <a:schemeClr val="bg1"/>
              </a:solidFill>
              <a:latin typeface="Century Gothic"/>
              <a:cs typeface="Century Gothic"/>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11</a:t>
            </a:fld>
            <a:endParaRPr lang="en-US" dirty="0">
              <a:solidFill>
                <a:schemeClr val="bg1"/>
              </a:solidFill>
              <a:latin typeface="Century Gothic"/>
              <a:cs typeface="Century Gothic"/>
            </a:endParaRPr>
          </a:p>
        </p:txBody>
      </p:sp>
      <p:sp>
        <p:nvSpPr>
          <p:cNvPr id="4" name="Title 3"/>
          <p:cNvSpPr>
            <a:spLocks noGrp="1"/>
          </p:cNvSpPr>
          <p:nvPr>
            <p:ph type="title"/>
          </p:nvPr>
        </p:nvSpPr>
        <p:spPr/>
        <p:txBody>
          <a:bodyPr/>
          <a:lstStyle/>
          <a:p>
            <a:r>
              <a:rPr lang="en-US" dirty="0" smtClean="0"/>
              <a:t>Packaging and Item Unit Serialization</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pic>
        <p:nvPicPr>
          <p:cNvPr id="6"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6725" y="2235200"/>
            <a:ext cx="8210550" cy="31623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12</a:t>
            </a:fld>
            <a:endParaRPr lang="en-US" dirty="0">
              <a:solidFill>
                <a:schemeClr val="bg1"/>
              </a:solidFill>
              <a:latin typeface="Century Gothic"/>
              <a:cs typeface="Century Gothic"/>
            </a:endParaRPr>
          </a:p>
        </p:txBody>
      </p:sp>
      <p:sp>
        <p:nvSpPr>
          <p:cNvPr id="3" name="Content Placeholder 2"/>
          <p:cNvSpPr>
            <a:spLocks noGrp="1"/>
          </p:cNvSpPr>
          <p:nvPr>
            <p:ph idx="1"/>
          </p:nvPr>
        </p:nvSpPr>
        <p:spPr/>
        <p:txBody>
          <a:bodyPr>
            <a:noAutofit/>
          </a:bodyPr>
          <a:lstStyle/>
          <a:p>
            <a:r>
              <a:rPr lang="en-US" sz="1800" dirty="0" smtClean="0"/>
              <a:t>Serialization</a:t>
            </a:r>
          </a:p>
          <a:p>
            <a:r>
              <a:rPr lang="en-US" sz="1800" dirty="0" smtClean="0"/>
              <a:t>License plate inventory management</a:t>
            </a:r>
          </a:p>
          <a:p>
            <a:r>
              <a:rPr lang="en-US" sz="1800" dirty="0" smtClean="0"/>
              <a:t>Packaging</a:t>
            </a:r>
          </a:p>
          <a:p>
            <a:r>
              <a:rPr lang="en-US" sz="1800" dirty="0" smtClean="0"/>
              <a:t>Pack code</a:t>
            </a:r>
          </a:p>
          <a:p>
            <a:r>
              <a:rPr lang="en-US" sz="1800" dirty="0" smtClean="0"/>
              <a:t>BOP structure</a:t>
            </a:r>
          </a:p>
          <a:p>
            <a:r>
              <a:rPr lang="en-US" sz="1800" dirty="0" smtClean="0"/>
              <a:t>Unit pack</a:t>
            </a:r>
          </a:p>
          <a:p>
            <a:r>
              <a:rPr lang="en-US" sz="1800" dirty="0" smtClean="0"/>
              <a:t>Master pack</a:t>
            </a:r>
          </a:p>
          <a:p>
            <a:r>
              <a:rPr lang="en-US" sz="1800" dirty="0" smtClean="0"/>
              <a:t>Serial stages</a:t>
            </a:r>
          </a:p>
          <a:p>
            <a:r>
              <a:rPr lang="en-US" sz="1800" dirty="0" smtClean="0"/>
              <a:t>ePedigree</a:t>
            </a:r>
          </a:p>
          <a:p>
            <a:endParaRPr lang="en-US" sz="1800" dirty="0" smtClean="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Terminology</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pic>
        <p:nvPicPr>
          <p:cNvPr id="6" name="Picture 4" descr="Book_Terminology"/>
          <p:cNvPicPr>
            <a:picLocks noChangeAspect="1" noChangeArrowheads="1"/>
          </p:cNvPicPr>
          <p:nvPr/>
        </p:nvPicPr>
        <p:blipFill>
          <a:blip r:embed="rId3" cstate="print"/>
          <a:srcRect/>
          <a:stretch>
            <a:fillRect/>
          </a:stretch>
        </p:blipFill>
        <p:spPr bwMode="auto">
          <a:xfrm>
            <a:off x="6629400" y="5105400"/>
            <a:ext cx="1841500" cy="823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Product Structure vs. Packing Structure</a:t>
            </a:r>
            <a:endParaRPr lang="en-US" dirty="0"/>
          </a:p>
        </p:txBody>
      </p:sp>
      <p:sp>
        <p:nvSpPr>
          <p:cNvPr id="4" name="Text Placeholder 3"/>
          <p:cNvSpPr>
            <a:spLocks noGrp="1"/>
          </p:cNvSpPr>
          <p:nvPr>
            <p:ph type="body" sz="quarter" idx="11"/>
          </p:nvPr>
        </p:nvSpPr>
        <p:spPr/>
        <p:txBody>
          <a:bodyPr/>
          <a:lstStyle/>
          <a:p>
            <a:r>
              <a:rPr lang="en-US" dirty="0" smtClean="0"/>
              <a:t>Introduction to Serialization</a:t>
            </a:r>
          </a:p>
        </p:txBody>
      </p:sp>
      <p:pic>
        <p:nvPicPr>
          <p:cNvPr id="5" name="Picture 7"/>
          <p:cNvPicPr>
            <a:picLocks noChangeAspect="1" noChangeArrowheads="1"/>
          </p:cNvPicPr>
          <p:nvPr/>
        </p:nvPicPr>
        <p:blipFill>
          <a:blip r:embed="rId3" cstate="print"/>
          <a:srcRect/>
          <a:stretch>
            <a:fillRect/>
          </a:stretch>
        </p:blipFill>
        <p:spPr bwMode="auto">
          <a:xfrm>
            <a:off x="381000" y="2208213"/>
            <a:ext cx="4487863" cy="3278187"/>
          </a:xfrm>
          <a:prstGeom prst="rect">
            <a:avLst/>
          </a:prstGeom>
          <a:noFill/>
          <a:ln w="9525">
            <a:noFill/>
            <a:miter lim="800000"/>
            <a:headEnd/>
            <a:tailEnd/>
          </a:ln>
        </p:spPr>
      </p:pic>
      <p:pic>
        <p:nvPicPr>
          <p:cNvPr id="6" name="Picture 7" descr="rfid-pallet.gif"/>
          <p:cNvPicPr>
            <a:picLocks noChangeAspect="1"/>
          </p:cNvPicPr>
          <p:nvPr/>
        </p:nvPicPr>
        <p:blipFill>
          <a:blip r:embed="rId4" cstate="print"/>
          <a:srcRect/>
          <a:stretch>
            <a:fillRect/>
          </a:stretch>
        </p:blipFill>
        <p:spPr bwMode="auto">
          <a:xfrm>
            <a:off x="5167313" y="2557463"/>
            <a:ext cx="3481387" cy="2820987"/>
          </a:xfrm>
          <a:prstGeom prst="rect">
            <a:avLst/>
          </a:prstGeom>
          <a:noFill/>
          <a:ln w="9525">
            <a:noFill/>
            <a:miter lim="800000"/>
            <a:headEnd/>
            <a:tailEnd/>
          </a:ln>
        </p:spPr>
      </p:pic>
      <p:sp>
        <p:nvSpPr>
          <p:cNvPr id="7" name="Rectangle 6"/>
          <p:cNvSpPr/>
          <p:nvPr/>
        </p:nvSpPr>
        <p:spPr>
          <a:xfrm>
            <a:off x="5240338" y="1447800"/>
            <a:ext cx="3286125" cy="58737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Packaging Structure</a:t>
            </a:r>
          </a:p>
        </p:txBody>
      </p:sp>
      <p:sp>
        <p:nvSpPr>
          <p:cNvPr id="8" name="Rectangle 7"/>
          <p:cNvSpPr/>
          <p:nvPr/>
        </p:nvSpPr>
        <p:spPr>
          <a:xfrm>
            <a:off x="655638" y="1447800"/>
            <a:ext cx="3287712" cy="58737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Product Structure</a:t>
            </a:r>
          </a:p>
        </p:txBody>
      </p:sp>
      <p:sp>
        <p:nvSpPr>
          <p:cNvPr id="9" name="Slide Number Placeholder 1"/>
          <p:cNvSpPr>
            <a:spLocks noGrp="1"/>
          </p:cNvSpPr>
          <p:nvPr>
            <p:ph type="sldNum" sz="quarter" idx="12"/>
          </p:nvPr>
        </p:nvSpPr>
        <p:spPr>
          <a:xfrm>
            <a:off x="692264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13</a:t>
            </a:fld>
            <a:endParaRPr lang="en-US" dirty="0">
              <a:solidFill>
                <a:schemeClr val="bg1"/>
              </a:solidFill>
              <a:latin typeface="Century Gothic"/>
              <a:cs typeface="Century Gothic"/>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14</a:t>
            </a:fld>
            <a:endParaRPr lang="en-US" dirty="0">
              <a:solidFill>
                <a:schemeClr val="bg1"/>
              </a:solidFill>
              <a:latin typeface="Century Gothic"/>
              <a:cs typeface="Century Gothic"/>
            </a:endParaRPr>
          </a:p>
        </p:txBody>
      </p:sp>
      <p:sp>
        <p:nvSpPr>
          <p:cNvPr id="4" name="Title 3"/>
          <p:cNvSpPr>
            <a:spLocks noGrp="1"/>
          </p:cNvSpPr>
          <p:nvPr>
            <p:ph type="title"/>
          </p:nvPr>
        </p:nvSpPr>
        <p:spPr>
          <a:xfrm>
            <a:off x="0" y="607452"/>
            <a:ext cx="9144000" cy="708730"/>
          </a:xfrm>
        </p:spPr>
        <p:txBody>
          <a:bodyPr>
            <a:normAutofit fontScale="90000"/>
          </a:bodyPr>
          <a:lstStyle/>
          <a:p>
            <a:r>
              <a:rPr lang="en-US" dirty="0" smtClean="0"/>
              <a:t>Serial Stages and Package/Item Unit Transactions</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sp>
        <p:nvSpPr>
          <p:cNvPr id="7" name="Oval 6"/>
          <p:cNvSpPr/>
          <p:nvPr/>
        </p:nvSpPr>
        <p:spPr>
          <a:xfrm>
            <a:off x="1333500" y="2456871"/>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accent1">
                    <a:lumMod val="50000"/>
                  </a:schemeClr>
                </a:solidFill>
              </a:rPr>
              <a:t>Pending</a:t>
            </a:r>
            <a:endParaRPr lang="en-US" sz="1400" b="1" dirty="0">
              <a:solidFill>
                <a:schemeClr val="accent1">
                  <a:lumMod val="50000"/>
                </a:schemeClr>
              </a:solidFill>
            </a:endParaRPr>
          </a:p>
        </p:txBody>
      </p:sp>
      <p:sp>
        <p:nvSpPr>
          <p:cNvPr id="8" name="Oval 7"/>
          <p:cNvSpPr/>
          <p:nvPr/>
        </p:nvSpPr>
        <p:spPr>
          <a:xfrm>
            <a:off x="2438400" y="1662544"/>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accent1">
                    <a:lumMod val="50000"/>
                  </a:schemeClr>
                </a:solidFill>
              </a:rPr>
              <a:t>New</a:t>
            </a:r>
            <a:endParaRPr lang="en-US" sz="1400" b="1" dirty="0">
              <a:solidFill>
                <a:schemeClr val="accent1">
                  <a:lumMod val="50000"/>
                </a:schemeClr>
              </a:solidFill>
            </a:endParaRPr>
          </a:p>
        </p:txBody>
      </p:sp>
      <p:sp>
        <p:nvSpPr>
          <p:cNvPr id="9" name="Oval 8"/>
          <p:cNvSpPr/>
          <p:nvPr/>
        </p:nvSpPr>
        <p:spPr>
          <a:xfrm>
            <a:off x="1333500" y="3176153"/>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accent1">
                    <a:lumMod val="50000"/>
                  </a:schemeClr>
                </a:solidFill>
              </a:rPr>
              <a:t>Aggregated</a:t>
            </a:r>
            <a:endParaRPr lang="en-US" sz="1400" b="1" dirty="0">
              <a:solidFill>
                <a:schemeClr val="accent1">
                  <a:lumMod val="50000"/>
                </a:schemeClr>
              </a:solidFill>
            </a:endParaRPr>
          </a:p>
        </p:txBody>
      </p:sp>
      <p:sp>
        <p:nvSpPr>
          <p:cNvPr id="10" name="Oval 9"/>
          <p:cNvSpPr/>
          <p:nvPr/>
        </p:nvSpPr>
        <p:spPr>
          <a:xfrm>
            <a:off x="241300" y="1662544"/>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accent1">
                    <a:lumMod val="50000"/>
                  </a:schemeClr>
                </a:solidFill>
              </a:rPr>
              <a:t>Booked</a:t>
            </a:r>
            <a:endParaRPr lang="en-US" sz="1400" b="1" dirty="0">
              <a:solidFill>
                <a:schemeClr val="accent1">
                  <a:lumMod val="50000"/>
                </a:schemeClr>
              </a:solidFill>
            </a:endParaRPr>
          </a:p>
        </p:txBody>
      </p:sp>
      <p:sp>
        <p:nvSpPr>
          <p:cNvPr id="11" name="Oval 10"/>
          <p:cNvSpPr/>
          <p:nvPr/>
        </p:nvSpPr>
        <p:spPr>
          <a:xfrm>
            <a:off x="1333500" y="3891971"/>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accent1">
                    <a:lumMod val="50000"/>
                  </a:schemeClr>
                </a:solidFill>
              </a:rPr>
              <a:t>Active</a:t>
            </a:r>
            <a:endParaRPr lang="en-US" sz="1400" b="1" dirty="0">
              <a:solidFill>
                <a:schemeClr val="accent1">
                  <a:lumMod val="50000"/>
                </a:schemeClr>
              </a:solidFill>
            </a:endParaRPr>
          </a:p>
        </p:txBody>
      </p:sp>
      <p:sp>
        <p:nvSpPr>
          <p:cNvPr id="12" name="Oval 11"/>
          <p:cNvSpPr/>
          <p:nvPr/>
        </p:nvSpPr>
        <p:spPr>
          <a:xfrm>
            <a:off x="1333500" y="4628571"/>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accent1">
                    <a:lumMod val="50000"/>
                  </a:schemeClr>
                </a:solidFill>
              </a:rPr>
              <a:t>Picked</a:t>
            </a:r>
            <a:endParaRPr lang="en-US" sz="1400" b="1" dirty="0">
              <a:solidFill>
                <a:schemeClr val="accent1">
                  <a:lumMod val="50000"/>
                </a:schemeClr>
              </a:solidFill>
            </a:endParaRPr>
          </a:p>
        </p:txBody>
      </p:sp>
      <p:sp>
        <p:nvSpPr>
          <p:cNvPr id="13" name="Oval 12"/>
          <p:cNvSpPr/>
          <p:nvPr/>
        </p:nvSpPr>
        <p:spPr>
          <a:xfrm>
            <a:off x="241300" y="5327071"/>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accent1">
                    <a:lumMod val="50000"/>
                  </a:schemeClr>
                </a:solidFill>
              </a:rPr>
              <a:t>Consumed</a:t>
            </a:r>
            <a:endParaRPr lang="en-US" sz="1400" b="1" dirty="0">
              <a:solidFill>
                <a:schemeClr val="accent1">
                  <a:lumMod val="50000"/>
                </a:schemeClr>
              </a:solidFill>
            </a:endParaRPr>
          </a:p>
        </p:txBody>
      </p:sp>
      <p:sp>
        <p:nvSpPr>
          <p:cNvPr id="14" name="Oval 13"/>
          <p:cNvSpPr/>
          <p:nvPr/>
        </p:nvSpPr>
        <p:spPr>
          <a:xfrm>
            <a:off x="2438400" y="5327071"/>
            <a:ext cx="2057400" cy="636155"/>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a:innerShdw blurRad="63500" dist="50800" dir="27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err="1" smtClean="0">
                <a:solidFill>
                  <a:schemeClr val="accent1">
                    <a:lumMod val="50000"/>
                  </a:schemeClr>
                </a:solidFill>
              </a:rPr>
              <a:t>Decommed</a:t>
            </a:r>
            <a:endParaRPr lang="en-US" sz="1400" b="1" dirty="0">
              <a:solidFill>
                <a:schemeClr val="accent1">
                  <a:lumMod val="50000"/>
                </a:schemeClr>
              </a:solidFill>
            </a:endParaRPr>
          </a:p>
        </p:txBody>
      </p:sp>
      <p:sp>
        <p:nvSpPr>
          <p:cNvPr id="16" name="TextBox 15"/>
          <p:cNvSpPr txBox="1"/>
          <p:nvPr/>
        </p:nvSpPr>
        <p:spPr>
          <a:xfrm>
            <a:off x="3872360" y="2381147"/>
            <a:ext cx="4814440" cy="2862322"/>
          </a:xfrm>
          <a:prstGeom prst="rect">
            <a:avLst/>
          </a:prstGeom>
          <a:noFill/>
        </p:spPr>
        <p:txBody>
          <a:bodyPr wrap="square" rtlCol="0">
            <a:spAutoFit/>
          </a:bodyPr>
          <a:lstStyle/>
          <a:p>
            <a:pPr algn="l"/>
            <a:r>
              <a:rPr lang="en-US" sz="1800" b="1" dirty="0" smtClean="0">
                <a:solidFill>
                  <a:srgbClr val="00B0F0"/>
                </a:solidFill>
                <a:latin typeface="Courier New" pitchFamily="49" charset="0"/>
                <a:cs typeface="Courier New" pitchFamily="49" charset="0"/>
              </a:rPr>
              <a:t>Transaction   Pack Unit Item Unit   </a:t>
            </a:r>
          </a:p>
          <a:p>
            <a:pPr algn="l"/>
            <a:r>
              <a:rPr lang="en-US" sz="1800" b="1" dirty="0" smtClean="0">
                <a:solidFill>
                  <a:schemeClr val="accent1">
                    <a:lumMod val="75000"/>
                  </a:schemeClr>
                </a:solidFill>
                <a:latin typeface="Courier New" pitchFamily="49" charset="0"/>
                <a:cs typeface="Courier New" pitchFamily="49" charset="0"/>
              </a:rPr>
              <a:t>Commission:   PCK-COM,  SER-COM</a:t>
            </a:r>
          </a:p>
          <a:p>
            <a:pPr algn="l"/>
            <a:r>
              <a:rPr lang="en-US" sz="1800" b="1" dirty="0" smtClean="0">
                <a:solidFill>
                  <a:schemeClr val="accent1">
                    <a:lumMod val="75000"/>
                  </a:schemeClr>
                </a:solidFill>
                <a:latin typeface="Courier New" pitchFamily="49" charset="0"/>
                <a:cs typeface="Courier New" pitchFamily="49" charset="0"/>
              </a:rPr>
              <a:t>Stage Change: PCK-CHS,  SER-CHS</a:t>
            </a:r>
          </a:p>
          <a:p>
            <a:pPr algn="l"/>
            <a:r>
              <a:rPr lang="en-US" sz="1800" b="1" dirty="0" smtClean="0">
                <a:solidFill>
                  <a:schemeClr val="accent1">
                    <a:lumMod val="75000"/>
                  </a:schemeClr>
                </a:solidFill>
                <a:latin typeface="Courier New" pitchFamily="49" charset="0"/>
                <a:cs typeface="Courier New" pitchFamily="49" charset="0"/>
              </a:rPr>
              <a:t>Pack Build:   PCK-BLD,  SER-BLD</a:t>
            </a:r>
          </a:p>
          <a:p>
            <a:pPr algn="l"/>
            <a:r>
              <a:rPr lang="en-US" sz="1800" b="1" dirty="0" smtClean="0">
                <a:solidFill>
                  <a:schemeClr val="accent1">
                    <a:lumMod val="75000"/>
                  </a:schemeClr>
                </a:solidFill>
                <a:latin typeface="Courier New" pitchFamily="49" charset="0"/>
                <a:cs typeface="Courier New" pitchFamily="49" charset="0"/>
              </a:rPr>
              <a:t>Pack remove:  PCK-RMV</a:t>
            </a:r>
          </a:p>
          <a:p>
            <a:pPr algn="l"/>
            <a:r>
              <a:rPr lang="en-US" sz="1800" b="1" dirty="0" smtClean="0">
                <a:solidFill>
                  <a:schemeClr val="accent1">
                    <a:lumMod val="75000"/>
                  </a:schemeClr>
                </a:solidFill>
                <a:latin typeface="Courier New" pitchFamily="49" charset="0"/>
                <a:cs typeface="Courier New" pitchFamily="49" charset="0"/>
              </a:rPr>
              <a:t>Pack Move:    PCK-MOV,  SER-MOV</a:t>
            </a:r>
          </a:p>
          <a:p>
            <a:pPr algn="l"/>
            <a:r>
              <a:rPr lang="en-US" sz="1800" b="1" dirty="0" smtClean="0">
                <a:solidFill>
                  <a:schemeClr val="accent1">
                    <a:lumMod val="75000"/>
                  </a:schemeClr>
                </a:solidFill>
                <a:latin typeface="Courier New" pitchFamily="49" charset="0"/>
                <a:cs typeface="Courier New" pitchFamily="49" charset="0"/>
              </a:rPr>
              <a:t>Pack receipt: PCK-RCT,  SER-RCT</a:t>
            </a:r>
          </a:p>
          <a:p>
            <a:pPr algn="l"/>
            <a:r>
              <a:rPr lang="en-US" sz="1800" b="1" dirty="0" smtClean="0">
                <a:solidFill>
                  <a:schemeClr val="accent1">
                    <a:lumMod val="75000"/>
                  </a:schemeClr>
                </a:solidFill>
                <a:latin typeface="Courier New" pitchFamily="49" charset="0"/>
                <a:cs typeface="Courier New" pitchFamily="49" charset="0"/>
              </a:rPr>
              <a:t>Pack Issue:   PCK-ISS,  SER-ISS</a:t>
            </a:r>
          </a:p>
          <a:p>
            <a:pPr algn="l"/>
            <a:r>
              <a:rPr lang="en-US" sz="1800" b="1" dirty="0" smtClean="0">
                <a:solidFill>
                  <a:schemeClr val="accent1">
                    <a:lumMod val="75000"/>
                  </a:schemeClr>
                </a:solidFill>
                <a:latin typeface="Courier New" pitchFamily="49" charset="0"/>
                <a:cs typeface="Courier New" pitchFamily="49" charset="0"/>
              </a:rPr>
              <a:t>Decommission: PCK-DEC,  SER-DEC</a:t>
            </a:r>
          </a:p>
          <a:p>
            <a:pPr algn="l"/>
            <a:endParaRPr lang="en-US" sz="1800" b="1" dirty="0" smtClean="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Pack Create and Label Printing</a:t>
            </a:r>
            <a:endParaRPr lang="en-US" dirty="0"/>
          </a:p>
        </p:txBody>
      </p:sp>
      <p:sp>
        <p:nvSpPr>
          <p:cNvPr id="4" name="Text Placeholder 3"/>
          <p:cNvSpPr>
            <a:spLocks noGrp="1"/>
          </p:cNvSpPr>
          <p:nvPr>
            <p:ph type="body" sz="quarter" idx="11"/>
          </p:nvPr>
        </p:nvSpPr>
        <p:spPr/>
        <p:txBody>
          <a:bodyPr/>
          <a:lstStyle/>
          <a:p>
            <a:r>
              <a:rPr lang="en-US" dirty="0" smtClean="0"/>
              <a:t>Introduction to Serialization</a:t>
            </a:r>
          </a:p>
        </p:txBody>
      </p:sp>
      <p:pic>
        <p:nvPicPr>
          <p:cNvPr id="5" name="Picture 4" descr="http://dclips.fundraw.com/zobo500dir/cardboard_box_jarno_vasa_.jpg"/>
          <p:cNvPicPr>
            <a:picLocks noChangeAspect="1" noChangeArrowheads="1"/>
          </p:cNvPicPr>
          <p:nvPr/>
        </p:nvPicPr>
        <p:blipFill>
          <a:blip r:embed="rId3" cstate="print"/>
          <a:srcRect/>
          <a:stretch>
            <a:fillRect/>
          </a:stretch>
        </p:blipFill>
        <p:spPr bwMode="auto">
          <a:xfrm>
            <a:off x="694860" y="1957485"/>
            <a:ext cx="1534561" cy="880918"/>
          </a:xfrm>
          <a:prstGeom prst="rect">
            <a:avLst/>
          </a:prstGeom>
          <a:noFill/>
        </p:spPr>
      </p:pic>
      <p:pic>
        <p:nvPicPr>
          <p:cNvPr id="6" name="Picture 5" descr="images (1).jpg"/>
          <p:cNvPicPr>
            <a:picLocks noChangeAspect="1"/>
          </p:cNvPicPr>
          <p:nvPr/>
        </p:nvPicPr>
        <p:blipFill>
          <a:blip r:embed="rId4" cstate="print"/>
          <a:stretch>
            <a:fillRect/>
          </a:stretch>
        </p:blipFill>
        <p:spPr>
          <a:xfrm>
            <a:off x="6172200" y="1828800"/>
            <a:ext cx="990601" cy="1210192"/>
          </a:xfrm>
          <a:prstGeom prst="rect">
            <a:avLst/>
          </a:prstGeom>
        </p:spPr>
      </p:pic>
      <p:pic>
        <p:nvPicPr>
          <p:cNvPr id="7" name="Picture 9" descr="http://www.florencepallets.com/pallet.gif"/>
          <p:cNvPicPr>
            <a:picLocks noChangeAspect="1" noChangeArrowheads="1"/>
          </p:cNvPicPr>
          <p:nvPr/>
        </p:nvPicPr>
        <p:blipFill>
          <a:blip r:embed="rId5" cstate="print"/>
          <a:srcRect/>
          <a:stretch>
            <a:fillRect/>
          </a:stretch>
        </p:blipFill>
        <p:spPr bwMode="auto">
          <a:xfrm>
            <a:off x="3048000" y="1981200"/>
            <a:ext cx="1984357" cy="906845"/>
          </a:xfrm>
          <a:prstGeom prst="rect">
            <a:avLst/>
          </a:prstGeom>
          <a:noFill/>
        </p:spPr>
      </p:pic>
      <p:sp>
        <p:nvSpPr>
          <p:cNvPr id="8" name="Slide Number Placeholder 1"/>
          <p:cNvSpPr>
            <a:spLocks noGrp="1"/>
          </p:cNvSpPr>
          <p:nvPr>
            <p:ph type="sldNum" sz="quarter" idx="12"/>
          </p:nvPr>
        </p:nvSpPr>
        <p:spPr>
          <a:xfrm>
            <a:off x="692264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15</a:t>
            </a:fld>
            <a:endParaRPr lang="en-US" dirty="0">
              <a:solidFill>
                <a:schemeClr val="bg1"/>
              </a:solidFill>
              <a:latin typeface="Century Gothic"/>
              <a:cs typeface="Century Gothic"/>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Pack Build</a:t>
            </a:r>
            <a:endParaRPr lang="en-US" dirty="0"/>
          </a:p>
        </p:txBody>
      </p:sp>
      <p:sp>
        <p:nvSpPr>
          <p:cNvPr id="4" name="Text Placeholder 3"/>
          <p:cNvSpPr>
            <a:spLocks noGrp="1"/>
          </p:cNvSpPr>
          <p:nvPr>
            <p:ph type="body" sz="quarter" idx="11"/>
          </p:nvPr>
        </p:nvSpPr>
        <p:spPr/>
        <p:txBody>
          <a:bodyPr/>
          <a:lstStyle/>
          <a:p>
            <a:r>
              <a:rPr lang="en-US" dirty="0" smtClean="0"/>
              <a:t>Introduction to Serialization</a:t>
            </a:r>
          </a:p>
        </p:txBody>
      </p:sp>
      <p:pic>
        <p:nvPicPr>
          <p:cNvPr id="5" name="Picture 4" descr="http://dclips.fundraw.com/zobo500dir/cardboard_box_jarno_vasa_.jpg"/>
          <p:cNvPicPr>
            <a:picLocks noChangeAspect="1" noChangeArrowheads="1"/>
          </p:cNvPicPr>
          <p:nvPr/>
        </p:nvPicPr>
        <p:blipFill>
          <a:blip r:embed="rId3" cstate="print"/>
          <a:srcRect/>
          <a:stretch>
            <a:fillRect/>
          </a:stretch>
        </p:blipFill>
        <p:spPr bwMode="auto">
          <a:xfrm>
            <a:off x="3733800" y="1676400"/>
            <a:ext cx="1600894" cy="1250934"/>
          </a:xfrm>
          <a:prstGeom prst="rect">
            <a:avLst/>
          </a:prstGeom>
          <a:noFill/>
        </p:spPr>
      </p:pic>
      <p:pic>
        <p:nvPicPr>
          <p:cNvPr id="6"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6781800" y="1861508"/>
            <a:ext cx="1123618" cy="957892"/>
          </a:xfrm>
          <a:prstGeom prst="rect">
            <a:avLst/>
          </a:prstGeom>
          <a:noFill/>
        </p:spPr>
      </p:pic>
      <p:sp>
        <p:nvSpPr>
          <p:cNvPr id="7" name="Right Arrow 6"/>
          <p:cNvSpPr/>
          <p:nvPr/>
        </p:nvSpPr>
        <p:spPr bwMode="auto">
          <a:xfrm>
            <a:off x="5943600" y="4767680"/>
            <a:ext cx="425732" cy="195868"/>
          </a:xfrm>
          <a:prstGeom prst="rightArrow">
            <a:avLst>
              <a:gd name="adj1" fmla="val 34210"/>
              <a:gd name="adj2" fmla="val 5000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ahoma" pitchFamily="34" charset="0"/>
            </a:endParaRPr>
          </a:p>
        </p:txBody>
      </p:sp>
      <p:sp>
        <p:nvSpPr>
          <p:cNvPr id="8" name="Cross 7"/>
          <p:cNvSpPr/>
          <p:nvPr/>
        </p:nvSpPr>
        <p:spPr bwMode="auto">
          <a:xfrm>
            <a:off x="3048000" y="2209800"/>
            <a:ext cx="278628" cy="306671"/>
          </a:xfrm>
          <a:prstGeom prst="plus">
            <a:avLst>
              <a:gd name="adj" fmla="val 4019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ahoma" pitchFamily="34" charset="0"/>
            </a:endParaRPr>
          </a:p>
        </p:txBody>
      </p:sp>
      <p:pic>
        <p:nvPicPr>
          <p:cNvPr id="9" name="Picture 9" descr="http://www.florencepallets.com/pallet.gif"/>
          <p:cNvPicPr>
            <a:picLocks noChangeAspect="1" noChangeArrowheads="1"/>
          </p:cNvPicPr>
          <p:nvPr/>
        </p:nvPicPr>
        <p:blipFill>
          <a:blip r:embed="rId5" cstate="print"/>
          <a:srcRect/>
          <a:stretch>
            <a:fillRect/>
          </a:stretch>
        </p:blipFill>
        <p:spPr bwMode="auto">
          <a:xfrm>
            <a:off x="3771900" y="4361996"/>
            <a:ext cx="1778682" cy="1353004"/>
          </a:xfrm>
          <a:prstGeom prst="rect">
            <a:avLst/>
          </a:prstGeom>
          <a:noFill/>
        </p:spPr>
      </p:pic>
      <p:grpSp>
        <p:nvGrpSpPr>
          <p:cNvPr id="38" name="Group 37"/>
          <p:cNvGrpSpPr/>
          <p:nvPr/>
        </p:nvGrpSpPr>
        <p:grpSpPr>
          <a:xfrm>
            <a:off x="1371600" y="1676400"/>
            <a:ext cx="909166" cy="1066298"/>
            <a:chOff x="570424" y="1541629"/>
            <a:chExt cx="388386" cy="609328"/>
          </a:xfrm>
        </p:grpSpPr>
        <p:grpSp>
          <p:nvGrpSpPr>
            <p:cNvPr id="39" name="Group 74"/>
            <p:cNvGrpSpPr/>
            <p:nvPr/>
          </p:nvGrpSpPr>
          <p:grpSpPr>
            <a:xfrm>
              <a:off x="570424" y="1628676"/>
              <a:ext cx="294608" cy="486509"/>
              <a:chOff x="-773360" y="1556792"/>
              <a:chExt cx="904867" cy="1207368"/>
            </a:xfrm>
          </p:grpSpPr>
          <p:pic>
            <p:nvPicPr>
              <p:cNvPr id="42" name="Picture 41" descr="bottle.gif"/>
              <p:cNvPicPr>
                <a:picLocks noChangeAspect="1"/>
              </p:cNvPicPr>
              <p:nvPr/>
            </p:nvPicPr>
            <p:blipFill>
              <a:blip r:embed="rId6" cstate="print"/>
              <a:srcRect l="36431" r="32554" b="4558"/>
              <a:stretch>
                <a:fillRect/>
              </a:stretch>
            </p:blipFill>
            <p:spPr>
              <a:xfrm>
                <a:off x="-180528" y="1556792"/>
                <a:ext cx="312035" cy="936104"/>
              </a:xfrm>
              <a:prstGeom prst="rect">
                <a:avLst/>
              </a:prstGeom>
            </p:spPr>
          </p:pic>
          <p:pic>
            <p:nvPicPr>
              <p:cNvPr id="43" name="Picture 42" descr="bottle.gif"/>
              <p:cNvPicPr>
                <a:picLocks noChangeAspect="1"/>
              </p:cNvPicPr>
              <p:nvPr/>
            </p:nvPicPr>
            <p:blipFill>
              <a:blip r:embed="rId6" cstate="print"/>
              <a:srcRect l="36431" r="32554" b="4558"/>
              <a:stretch>
                <a:fillRect/>
              </a:stretch>
            </p:blipFill>
            <p:spPr>
              <a:xfrm>
                <a:off x="-773360" y="1828056"/>
                <a:ext cx="312035" cy="936104"/>
              </a:xfrm>
              <a:prstGeom prst="rect">
                <a:avLst/>
              </a:prstGeom>
            </p:spPr>
          </p:pic>
        </p:grpSp>
        <p:pic>
          <p:nvPicPr>
            <p:cNvPr id="40" name="Picture 39" descr="bottle.gif"/>
            <p:cNvPicPr>
              <a:picLocks noChangeAspect="1"/>
            </p:cNvPicPr>
            <p:nvPr/>
          </p:nvPicPr>
          <p:blipFill>
            <a:blip r:embed="rId6" cstate="print"/>
            <a:srcRect l="36431" r="32554" b="4558"/>
            <a:stretch>
              <a:fillRect/>
            </a:stretch>
          </p:blipFill>
          <p:spPr>
            <a:xfrm>
              <a:off x="669661" y="1541629"/>
              <a:ext cx="101593" cy="377203"/>
            </a:xfrm>
            <a:prstGeom prst="rect">
              <a:avLst/>
            </a:prstGeom>
          </p:spPr>
        </p:pic>
        <p:pic>
          <p:nvPicPr>
            <p:cNvPr id="41" name="Picture 40" descr="bottle.gif"/>
            <p:cNvPicPr>
              <a:picLocks noChangeAspect="1"/>
            </p:cNvPicPr>
            <p:nvPr/>
          </p:nvPicPr>
          <p:blipFill>
            <a:blip r:embed="rId6" cstate="print"/>
            <a:srcRect l="36431" r="32554" b="4558"/>
            <a:stretch>
              <a:fillRect/>
            </a:stretch>
          </p:blipFill>
          <p:spPr>
            <a:xfrm>
              <a:off x="857217" y="1773754"/>
              <a:ext cx="101593" cy="377203"/>
            </a:xfrm>
            <a:prstGeom prst="rect">
              <a:avLst/>
            </a:prstGeom>
          </p:spPr>
        </p:pic>
      </p:grpSp>
      <p:pic>
        <p:nvPicPr>
          <p:cNvPr id="45" name="Content Placeholder 44" descr="images (10).jpg"/>
          <p:cNvPicPr>
            <a:picLocks noGrp="1" noChangeAspect="1"/>
          </p:cNvPicPr>
          <p:nvPr>
            <p:ph idx="1"/>
          </p:nvPr>
        </p:nvPicPr>
        <p:blipFill>
          <a:blip r:embed="rId7" cstate="print"/>
          <a:stretch>
            <a:fillRect/>
          </a:stretch>
        </p:blipFill>
        <p:spPr>
          <a:xfrm>
            <a:off x="6515100" y="4134686"/>
            <a:ext cx="1866900" cy="1580314"/>
          </a:xfrm>
          <a:prstGeom prst="rect">
            <a:avLst/>
          </a:prstGeom>
        </p:spPr>
      </p:pic>
      <p:pic>
        <p:nvPicPr>
          <p:cNvPr id="48"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1009982" y="3886200"/>
            <a:ext cx="818818" cy="698048"/>
          </a:xfrm>
          <a:prstGeom prst="rect">
            <a:avLst/>
          </a:prstGeom>
          <a:noFill/>
        </p:spPr>
      </p:pic>
      <p:pic>
        <p:nvPicPr>
          <p:cNvPr id="49"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1905000" y="3886200"/>
            <a:ext cx="818818" cy="698048"/>
          </a:xfrm>
          <a:prstGeom prst="rect">
            <a:avLst/>
          </a:prstGeom>
          <a:noFill/>
        </p:spPr>
      </p:pic>
      <p:pic>
        <p:nvPicPr>
          <p:cNvPr id="50"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533400" y="4572000"/>
            <a:ext cx="818818" cy="698048"/>
          </a:xfrm>
          <a:prstGeom prst="rect">
            <a:avLst/>
          </a:prstGeom>
          <a:noFill/>
        </p:spPr>
      </p:pic>
      <p:pic>
        <p:nvPicPr>
          <p:cNvPr id="51"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1371600" y="4559752"/>
            <a:ext cx="818818" cy="698048"/>
          </a:xfrm>
          <a:prstGeom prst="rect">
            <a:avLst/>
          </a:prstGeom>
          <a:noFill/>
        </p:spPr>
      </p:pic>
      <p:pic>
        <p:nvPicPr>
          <p:cNvPr id="53"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2229182" y="4559752"/>
            <a:ext cx="818818" cy="698048"/>
          </a:xfrm>
          <a:prstGeom prst="rect">
            <a:avLst/>
          </a:prstGeom>
          <a:noFill/>
        </p:spPr>
      </p:pic>
      <p:pic>
        <p:nvPicPr>
          <p:cNvPr id="54"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2286000" y="5257800"/>
            <a:ext cx="818818" cy="698048"/>
          </a:xfrm>
          <a:prstGeom prst="rect">
            <a:avLst/>
          </a:prstGeom>
          <a:noFill/>
        </p:spPr>
      </p:pic>
      <p:pic>
        <p:nvPicPr>
          <p:cNvPr id="55"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609600" y="5257800"/>
            <a:ext cx="818818" cy="698048"/>
          </a:xfrm>
          <a:prstGeom prst="rect">
            <a:avLst/>
          </a:prstGeom>
          <a:noFill/>
        </p:spPr>
      </p:pic>
      <p:pic>
        <p:nvPicPr>
          <p:cNvPr id="56"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1447800" y="5257800"/>
            <a:ext cx="818818" cy="698048"/>
          </a:xfrm>
          <a:prstGeom prst="rect">
            <a:avLst/>
          </a:prstGeom>
          <a:noFill/>
        </p:spPr>
      </p:pic>
      <p:sp>
        <p:nvSpPr>
          <p:cNvPr id="57" name="Cross 56"/>
          <p:cNvSpPr/>
          <p:nvPr/>
        </p:nvSpPr>
        <p:spPr bwMode="auto">
          <a:xfrm>
            <a:off x="3200400" y="4722529"/>
            <a:ext cx="278628" cy="306671"/>
          </a:xfrm>
          <a:prstGeom prst="plus">
            <a:avLst>
              <a:gd name="adj" fmla="val 4019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ahoma" pitchFamily="34" charset="0"/>
            </a:endParaRPr>
          </a:p>
        </p:txBody>
      </p:sp>
      <p:sp>
        <p:nvSpPr>
          <p:cNvPr id="58" name="Right Arrow 57"/>
          <p:cNvSpPr/>
          <p:nvPr/>
        </p:nvSpPr>
        <p:spPr bwMode="auto">
          <a:xfrm>
            <a:off x="5867400" y="2286000"/>
            <a:ext cx="425732" cy="195868"/>
          </a:xfrm>
          <a:prstGeom prst="rightArrow">
            <a:avLst>
              <a:gd name="adj1" fmla="val 34210"/>
              <a:gd name="adj2" fmla="val 5000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ahoma" pitchFamily="34" charset="0"/>
            </a:endParaRPr>
          </a:p>
        </p:txBody>
      </p:sp>
      <p:sp>
        <p:nvSpPr>
          <p:cNvPr id="26" name="Slide Number Placeholder 1"/>
          <p:cNvSpPr>
            <a:spLocks noGrp="1"/>
          </p:cNvSpPr>
          <p:nvPr>
            <p:ph type="sldNum" sz="quarter" idx="12"/>
          </p:nvPr>
        </p:nvSpPr>
        <p:spPr>
          <a:xfrm>
            <a:off x="692264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16</a:t>
            </a:fld>
            <a:endParaRPr lang="en-US" dirty="0">
              <a:solidFill>
                <a:schemeClr val="bg1"/>
              </a:solidFill>
              <a:latin typeface="Century Gothic"/>
              <a:cs typeface="Century Gothic"/>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Pack Move</a:t>
            </a:r>
            <a:endParaRPr lang="en-US" dirty="0"/>
          </a:p>
        </p:txBody>
      </p:sp>
      <p:sp>
        <p:nvSpPr>
          <p:cNvPr id="4" name="Text Placeholder 3"/>
          <p:cNvSpPr>
            <a:spLocks noGrp="1"/>
          </p:cNvSpPr>
          <p:nvPr>
            <p:ph type="body" sz="quarter" idx="11"/>
          </p:nvPr>
        </p:nvSpPr>
        <p:spPr/>
        <p:txBody>
          <a:bodyPr/>
          <a:lstStyle/>
          <a:p>
            <a:r>
              <a:rPr lang="en-US" dirty="0" smtClean="0"/>
              <a:t>Introduction to Serialization</a:t>
            </a:r>
          </a:p>
        </p:txBody>
      </p:sp>
      <p:pic>
        <p:nvPicPr>
          <p:cNvPr id="5" name="Content Placeholder 44" descr="images (10).jpg"/>
          <p:cNvPicPr>
            <a:picLocks noGrp="1" noChangeAspect="1"/>
          </p:cNvPicPr>
          <p:nvPr>
            <p:ph idx="1"/>
          </p:nvPr>
        </p:nvPicPr>
        <p:blipFill>
          <a:blip r:embed="rId3" cstate="print">
            <a:duotone>
              <a:schemeClr val="bg2">
                <a:shade val="45000"/>
                <a:satMod val="135000"/>
              </a:schemeClr>
              <a:prstClr val="white"/>
            </a:duotone>
          </a:blip>
          <a:stretch>
            <a:fillRect/>
          </a:stretch>
        </p:blipFill>
        <p:spPr>
          <a:xfrm>
            <a:off x="1066800" y="2124075"/>
            <a:ext cx="2171700" cy="183832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pic>
      <p:pic>
        <p:nvPicPr>
          <p:cNvPr id="6" name="Content Placeholder 44" descr="images (10).jpg"/>
          <p:cNvPicPr>
            <a:picLocks noChangeAspect="1"/>
          </p:cNvPicPr>
          <p:nvPr/>
        </p:nvPicPr>
        <p:blipFill>
          <a:blip r:embed="rId3" cstate="print"/>
          <a:stretch>
            <a:fillRect/>
          </a:stretch>
        </p:blipFill>
        <p:spPr bwMode="auto">
          <a:xfrm>
            <a:off x="5791200" y="2133600"/>
            <a:ext cx="2171700" cy="1838325"/>
          </a:xfrm>
          <a:prstGeom prst="rect">
            <a:avLst/>
          </a:prstGeom>
          <a:noFill/>
          <a:ln w="9525">
            <a:noFill/>
            <a:miter lim="800000"/>
            <a:headEnd/>
            <a:tailEnd/>
          </a:ln>
        </p:spPr>
      </p:pic>
      <p:sp>
        <p:nvSpPr>
          <p:cNvPr id="7" name="Right Arrow 6"/>
          <p:cNvSpPr/>
          <p:nvPr/>
        </p:nvSpPr>
        <p:spPr bwMode="auto">
          <a:xfrm>
            <a:off x="4191000" y="2895600"/>
            <a:ext cx="335261" cy="171932"/>
          </a:xfrm>
          <a:prstGeom prst="rightArrow">
            <a:avLst>
              <a:gd name="adj1" fmla="val 34210"/>
              <a:gd name="adj2" fmla="val 5000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ahoma" pitchFamily="34" charset="0"/>
            </a:endParaRPr>
          </a:p>
        </p:txBody>
      </p:sp>
      <p:sp>
        <p:nvSpPr>
          <p:cNvPr id="8" name="Slide Number Placeholder 1"/>
          <p:cNvSpPr>
            <a:spLocks noGrp="1"/>
          </p:cNvSpPr>
          <p:nvPr>
            <p:ph type="sldNum" sz="quarter" idx="12"/>
          </p:nvPr>
        </p:nvSpPr>
        <p:spPr>
          <a:xfrm>
            <a:off x="692264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17</a:t>
            </a:fld>
            <a:endParaRPr lang="en-US" dirty="0">
              <a:solidFill>
                <a:schemeClr val="bg1"/>
              </a:solidFill>
              <a:latin typeface="Century Gothic"/>
              <a:cs typeface="Century Gothic"/>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Pack Remove</a:t>
            </a:r>
            <a:endParaRPr lang="en-US" dirty="0"/>
          </a:p>
        </p:txBody>
      </p:sp>
      <p:sp>
        <p:nvSpPr>
          <p:cNvPr id="4" name="Text Placeholder 3"/>
          <p:cNvSpPr>
            <a:spLocks noGrp="1"/>
          </p:cNvSpPr>
          <p:nvPr>
            <p:ph type="body" sz="quarter" idx="11"/>
          </p:nvPr>
        </p:nvSpPr>
        <p:spPr/>
        <p:txBody>
          <a:bodyPr/>
          <a:lstStyle/>
          <a:p>
            <a:r>
              <a:rPr lang="en-US" dirty="0" smtClean="0"/>
              <a:t>Introduction to Serialization</a:t>
            </a:r>
          </a:p>
        </p:txBody>
      </p:sp>
      <p:pic>
        <p:nvPicPr>
          <p:cNvPr id="8" name="Content Placeholder 44" descr="images (10).jpg"/>
          <p:cNvPicPr>
            <a:picLocks noGrp="1" noChangeAspect="1"/>
          </p:cNvPicPr>
          <p:nvPr>
            <p:ph idx="1"/>
          </p:nvPr>
        </p:nvPicPr>
        <p:blipFill>
          <a:blip r:embed="rId3" cstate="print"/>
          <a:stretch>
            <a:fillRect/>
          </a:stretch>
        </p:blipFill>
        <p:spPr>
          <a:xfrm>
            <a:off x="838200" y="1633345"/>
            <a:ext cx="1866900" cy="1580314"/>
          </a:xfrm>
          <a:prstGeom prst="rect">
            <a:avLst/>
          </a:prstGeom>
        </p:spPr>
      </p:pic>
      <p:pic>
        <p:nvPicPr>
          <p:cNvPr id="9"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6934200" y="2090545"/>
            <a:ext cx="818818" cy="698048"/>
          </a:xfrm>
          <a:prstGeom prst="rect">
            <a:avLst/>
          </a:prstGeom>
          <a:noFill/>
        </p:spPr>
      </p:pic>
      <p:pic>
        <p:nvPicPr>
          <p:cNvPr id="10" name="Picture 9" descr="http://dclips.fundraw.com/zobo500dir/cardboard_box_jarno_vasa_.jpg"/>
          <p:cNvPicPr>
            <a:picLocks noChangeAspect="1" noChangeArrowheads="1"/>
          </p:cNvPicPr>
          <p:nvPr/>
        </p:nvPicPr>
        <p:blipFill>
          <a:blip r:embed="rId5" cstate="print"/>
          <a:srcRect/>
          <a:stretch>
            <a:fillRect/>
          </a:stretch>
        </p:blipFill>
        <p:spPr bwMode="auto">
          <a:xfrm>
            <a:off x="3733106" y="4235466"/>
            <a:ext cx="1600894" cy="1250934"/>
          </a:xfrm>
          <a:prstGeom prst="rect">
            <a:avLst/>
          </a:prstGeom>
          <a:noFill/>
        </p:spPr>
      </p:pic>
      <p:pic>
        <p:nvPicPr>
          <p:cNvPr id="11" name="Picture 2" descr="http://www.ruthshempfoods.com/shop/images/cardboard%20box%201.jpg"/>
          <p:cNvPicPr>
            <a:picLocks noChangeAspect="1" noChangeArrowheads="1"/>
          </p:cNvPicPr>
          <p:nvPr/>
        </p:nvPicPr>
        <p:blipFill>
          <a:blip r:embed="rId4" cstate="print"/>
          <a:srcRect l="15965" t="11445" r="15614" b="16403"/>
          <a:stretch>
            <a:fillRect/>
          </a:stretch>
        </p:blipFill>
        <p:spPr bwMode="auto">
          <a:xfrm>
            <a:off x="1066800" y="4464066"/>
            <a:ext cx="1123618" cy="957892"/>
          </a:xfrm>
          <a:prstGeom prst="rect">
            <a:avLst/>
          </a:prstGeom>
          <a:noFill/>
        </p:spPr>
      </p:pic>
      <p:sp>
        <p:nvSpPr>
          <p:cNvPr id="12" name="Cross 11"/>
          <p:cNvSpPr/>
          <p:nvPr/>
        </p:nvSpPr>
        <p:spPr bwMode="auto">
          <a:xfrm>
            <a:off x="5867400" y="4692666"/>
            <a:ext cx="278628" cy="306671"/>
          </a:xfrm>
          <a:prstGeom prst="plus">
            <a:avLst>
              <a:gd name="adj" fmla="val 4019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ahoma" pitchFamily="34" charset="0"/>
            </a:endParaRPr>
          </a:p>
        </p:txBody>
      </p:sp>
      <p:grpSp>
        <p:nvGrpSpPr>
          <p:cNvPr id="13" name="Group 12"/>
          <p:cNvGrpSpPr/>
          <p:nvPr/>
        </p:nvGrpSpPr>
        <p:grpSpPr>
          <a:xfrm>
            <a:off x="6781800" y="4311666"/>
            <a:ext cx="909166" cy="1066298"/>
            <a:chOff x="570424" y="1541629"/>
            <a:chExt cx="388386" cy="609328"/>
          </a:xfrm>
        </p:grpSpPr>
        <p:grpSp>
          <p:nvGrpSpPr>
            <p:cNvPr id="14" name="Group 74"/>
            <p:cNvGrpSpPr/>
            <p:nvPr/>
          </p:nvGrpSpPr>
          <p:grpSpPr>
            <a:xfrm>
              <a:off x="570424" y="1628676"/>
              <a:ext cx="294608" cy="486509"/>
              <a:chOff x="-773360" y="1556792"/>
              <a:chExt cx="904867" cy="1207368"/>
            </a:xfrm>
          </p:grpSpPr>
          <p:pic>
            <p:nvPicPr>
              <p:cNvPr id="17" name="Picture 16" descr="bottle.gif"/>
              <p:cNvPicPr>
                <a:picLocks noChangeAspect="1"/>
              </p:cNvPicPr>
              <p:nvPr/>
            </p:nvPicPr>
            <p:blipFill>
              <a:blip r:embed="rId6" cstate="print"/>
              <a:srcRect l="36431" r="32554" b="4558"/>
              <a:stretch>
                <a:fillRect/>
              </a:stretch>
            </p:blipFill>
            <p:spPr>
              <a:xfrm>
                <a:off x="-180528" y="1556792"/>
                <a:ext cx="312035" cy="936104"/>
              </a:xfrm>
              <a:prstGeom prst="rect">
                <a:avLst/>
              </a:prstGeom>
            </p:spPr>
          </p:pic>
          <p:pic>
            <p:nvPicPr>
              <p:cNvPr id="18" name="Picture 17" descr="bottle.gif"/>
              <p:cNvPicPr>
                <a:picLocks noChangeAspect="1"/>
              </p:cNvPicPr>
              <p:nvPr/>
            </p:nvPicPr>
            <p:blipFill>
              <a:blip r:embed="rId6" cstate="print"/>
              <a:srcRect l="36431" r="32554" b="4558"/>
              <a:stretch>
                <a:fillRect/>
              </a:stretch>
            </p:blipFill>
            <p:spPr>
              <a:xfrm>
                <a:off x="-773360" y="1828056"/>
                <a:ext cx="312035" cy="936104"/>
              </a:xfrm>
              <a:prstGeom prst="rect">
                <a:avLst/>
              </a:prstGeom>
            </p:spPr>
          </p:pic>
        </p:grpSp>
        <p:pic>
          <p:nvPicPr>
            <p:cNvPr id="15" name="Picture 14" descr="bottle.gif"/>
            <p:cNvPicPr>
              <a:picLocks noChangeAspect="1"/>
            </p:cNvPicPr>
            <p:nvPr/>
          </p:nvPicPr>
          <p:blipFill>
            <a:blip r:embed="rId6" cstate="print"/>
            <a:srcRect l="36431" r="32554" b="4558"/>
            <a:stretch>
              <a:fillRect/>
            </a:stretch>
          </p:blipFill>
          <p:spPr>
            <a:xfrm>
              <a:off x="669661" y="1541629"/>
              <a:ext cx="101593" cy="377203"/>
            </a:xfrm>
            <a:prstGeom prst="rect">
              <a:avLst/>
            </a:prstGeom>
          </p:spPr>
        </p:pic>
        <p:pic>
          <p:nvPicPr>
            <p:cNvPr id="16" name="Picture 15" descr="bottle.gif"/>
            <p:cNvPicPr>
              <a:picLocks noChangeAspect="1"/>
            </p:cNvPicPr>
            <p:nvPr/>
          </p:nvPicPr>
          <p:blipFill>
            <a:blip r:embed="rId6" cstate="print"/>
            <a:srcRect l="36431" r="32554" b="4558"/>
            <a:stretch>
              <a:fillRect/>
            </a:stretch>
          </p:blipFill>
          <p:spPr>
            <a:xfrm>
              <a:off x="857217" y="1773754"/>
              <a:ext cx="101593" cy="377203"/>
            </a:xfrm>
            <a:prstGeom prst="rect">
              <a:avLst/>
            </a:prstGeom>
          </p:spPr>
        </p:pic>
      </p:grpSp>
      <p:sp>
        <p:nvSpPr>
          <p:cNvPr id="19" name="Right Arrow 18"/>
          <p:cNvSpPr/>
          <p:nvPr/>
        </p:nvSpPr>
        <p:spPr bwMode="auto">
          <a:xfrm>
            <a:off x="2743200" y="4768866"/>
            <a:ext cx="425732" cy="195868"/>
          </a:xfrm>
          <a:prstGeom prst="rightArrow">
            <a:avLst>
              <a:gd name="adj1" fmla="val 34210"/>
              <a:gd name="adj2" fmla="val 5000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ahoma" pitchFamily="34" charset="0"/>
            </a:endParaRPr>
          </a:p>
        </p:txBody>
      </p:sp>
      <p:sp>
        <p:nvSpPr>
          <p:cNvPr id="20" name="Right Arrow 19"/>
          <p:cNvSpPr/>
          <p:nvPr/>
        </p:nvSpPr>
        <p:spPr bwMode="auto">
          <a:xfrm>
            <a:off x="3124200" y="2242945"/>
            <a:ext cx="425732" cy="195868"/>
          </a:xfrm>
          <a:prstGeom prst="rightArrow">
            <a:avLst>
              <a:gd name="adj1" fmla="val 34210"/>
              <a:gd name="adj2" fmla="val 5000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Tahoma" pitchFamily="34" charset="0"/>
            </a:endParaRPr>
          </a:p>
        </p:txBody>
      </p:sp>
      <p:sp>
        <p:nvSpPr>
          <p:cNvPr id="21" name="Cross 20"/>
          <p:cNvSpPr/>
          <p:nvPr/>
        </p:nvSpPr>
        <p:spPr bwMode="auto">
          <a:xfrm>
            <a:off x="6172200" y="2242945"/>
            <a:ext cx="278628" cy="306671"/>
          </a:xfrm>
          <a:prstGeom prst="plus">
            <a:avLst>
              <a:gd name="adj" fmla="val 40190"/>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ahoma" pitchFamily="34" charset="0"/>
            </a:endParaRPr>
          </a:p>
        </p:txBody>
      </p:sp>
      <p:pic>
        <p:nvPicPr>
          <p:cNvPr id="1029" name="Picture 5"/>
          <p:cNvPicPr>
            <a:picLocks noChangeAspect="1" noChangeArrowheads="1"/>
          </p:cNvPicPr>
          <p:nvPr/>
        </p:nvPicPr>
        <p:blipFill>
          <a:blip r:embed="rId7" cstate="print"/>
          <a:srcRect/>
          <a:stretch>
            <a:fillRect/>
          </a:stretch>
        </p:blipFill>
        <p:spPr bwMode="auto">
          <a:xfrm>
            <a:off x="3961774" y="1676400"/>
            <a:ext cx="1753226" cy="1507447"/>
          </a:xfrm>
          <a:prstGeom prst="rect">
            <a:avLst/>
          </a:prstGeom>
          <a:noFill/>
          <a:ln w="9525">
            <a:noFill/>
            <a:miter lim="800000"/>
            <a:headEnd/>
            <a:tailEnd/>
          </a:ln>
        </p:spPr>
      </p:pic>
      <p:sp>
        <p:nvSpPr>
          <p:cNvPr id="22" name="Slide Number Placeholder 1"/>
          <p:cNvSpPr>
            <a:spLocks noGrp="1"/>
          </p:cNvSpPr>
          <p:nvPr>
            <p:ph type="sldNum" sz="quarter" idx="12"/>
          </p:nvPr>
        </p:nvSpPr>
        <p:spPr>
          <a:xfrm>
            <a:off x="692264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18</a:t>
            </a:fld>
            <a:endParaRPr lang="en-US" dirty="0">
              <a:solidFill>
                <a:schemeClr val="bg1"/>
              </a:solidFill>
              <a:latin typeface="Century Gothic"/>
              <a:cs typeface="Century Gothic"/>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19</a:t>
            </a:fld>
            <a:endParaRPr lang="en-US" dirty="0">
              <a:solidFill>
                <a:schemeClr val="bg1"/>
              </a:solidFill>
              <a:latin typeface="Century Gothic"/>
              <a:cs typeface="Century Gothic"/>
            </a:endParaRPr>
          </a:p>
        </p:txBody>
      </p:sp>
      <p:sp>
        <p:nvSpPr>
          <p:cNvPr id="3" name="Content Placeholder 2"/>
          <p:cNvSpPr>
            <a:spLocks noGrp="1"/>
          </p:cNvSpPr>
          <p:nvPr>
            <p:ph idx="1"/>
          </p:nvPr>
        </p:nvSpPr>
        <p:spPr/>
        <p:txBody>
          <a:bodyPr>
            <a:normAutofit fontScale="70000" lnSpcReduction="20000"/>
          </a:bodyPr>
          <a:lstStyle/>
          <a:p>
            <a:pPr eaLnBrk="1" hangingPunct="1"/>
            <a:r>
              <a:rPr lang="en-US" dirty="0" smtClean="0">
                <a:solidFill>
                  <a:srgbClr val="4F4F4F"/>
                </a:solidFill>
                <a:latin typeface="Century Gothic" pitchFamily="34" charset="0"/>
                <a:cs typeface="Century Gothic" pitchFamily="34" charset="0"/>
              </a:rPr>
              <a:t>Course Objective </a:t>
            </a:r>
          </a:p>
          <a:p>
            <a:pPr eaLnBrk="1" hangingPunct="1"/>
            <a:r>
              <a:rPr lang="en-US" dirty="0" smtClean="0">
                <a:solidFill>
                  <a:srgbClr val="4F4F4F"/>
                </a:solidFill>
                <a:latin typeface="Century Gothic" pitchFamily="34" charset="0"/>
                <a:cs typeface="Century Gothic" pitchFamily="34" charset="0"/>
              </a:rPr>
              <a:t>Course Overview</a:t>
            </a:r>
          </a:p>
          <a:p>
            <a:pPr eaLnBrk="1" hangingPunct="1"/>
            <a:r>
              <a:rPr lang="en-US" dirty="0" smtClean="0"/>
              <a:t>Packaged Inventory</a:t>
            </a:r>
          </a:p>
          <a:p>
            <a:pPr eaLnBrk="1" hangingPunct="1"/>
            <a:r>
              <a:rPr lang="en-US" dirty="0" smtClean="0"/>
              <a:t>Packaging Incoming Goods</a:t>
            </a:r>
          </a:p>
          <a:p>
            <a:pPr eaLnBrk="1" hangingPunct="1"/>
            <a:r>
              <a:rPr lang="en-US" dirty="0" smtClean="0"/>
              <a:t>Packaging Outgoing Goods</a:t>
            </a:r>
          </a:p>
          <a:p>
            <a:pPr eaLnBrk="1" hangingPunct="1"/>
            <a:r>
              <a:rPr lang="en-US" dirty="0" smtClean="0"/>
              <a:t>Stock Movements at the Floor</a:t>
            </a:r>
          </a:p>
          <a:p>
            <a:pPr eaLnBrk="1" hangingPunct="1"/>
            <a:r>
              <a:rPr lang="en-US" dirty="0" smtClean="0"/>
              <a:t>Item Unit Serialization</a:t>
            </a:r>
          </a:p>
          <a:p>
            <a:pPr eaLnBrk="1" hangingPunct="1"/>
            <a:r>
              <a:rPr lang="en-US" dirty="0" smtClean="0"/>
              <a:t>Packaging &amp; Item Unit Serialization</a:t>
            </a:r>
          </a:p>
          <a:p>
            <a:pPr eaLnBrk="1" hangingPunct="1"/>
            <a:r>
              <a:rPr lang="en-US" dirty="0" smtClean="0">
                <a:solidFill>
                  <a:srgbClr val="4F4F4F"/>
                </a:solidFill>
                <a:latin typeface="Century Gothic" pitchFamily="34" charset="0"/>
                <a:cs typeface="Century Gothic" pitchFamily="34" charset="0"/>
              </a:rPr>
              <a:t>Terminology</a:t>
            </a:r>
          </a:p>
          <a:p>
            <a:pPr eaLnBrk="1" hangingPunct="1"/>
            <a:r>
              <a:rPr lang="en-US" dirty="0" smtClean="0"/>
              <a:t>Product Structure vs. Packing Structure</a:t>
            </a:r>
          </a:p>
          <a:p>
            <a:pPr eaLnBrk="1" hangingPunct="1"/>
            <a:r>
              <a:rPr lang="en-US" dirty="0" smtClean="0"/>
              <a:t>Serial Stages &amp; Package/Item Unit Transactions</a:t>
            </a:r>
          </a:p>
          <a:p>
            <a:pPr eaLnBrk="1" hangingPunct="1"/>
            <a:r>
              <a:rPr lang="en-US" dirty="0" smtClean="0"/>
              <a:t>Pack Create / Label Print</a:t>
            </a:r>
          </a:p>
          <a:p>
            <a:pPr eaLnBrk="1" hangingPunct="1"/>
            <a:r>
              <a:rPr lang="en-US" dirty="0" smtClean="0"/>
              <a:t>Pack Build</a:t>
            </a:r>
          </a:p>
          <a:p>
            <a:pPr eaLnBrk="1" hangingPunct="1"/>
            <a:r>
              <a:rPr lang="en-US" dirty="0" smtClean="0"/>
              <a:t>Pack Move</a:t>
            </a:r>
          </a:p>
          <a:p>
            <a:pPr eaLnBrk="1" hangingPunct="1"/>
            <a:r>
              <a:rPr lang="en-US" dirty="0" smtClean="0"/>
              <a:t>Pack Remove</a:t>
            </a:r>
          </a:p>
          <a:p>
            <a:pPr eaLnBrk="1" hangingPunct="1"/>
            <a:endParaRPr lang="en-US" dirty="0" smtClean="0">
              <a:solidFill>
                <a:srgbClr val="4F4F4F"/>
              </a:solidFill>
              <a:latin typeface="Century Gothic" pitchFamily="34" charset="0"/>
              <a:cs typeface="Century Gothic" pitchFamily="34" charset="0"/>
            </a:endParaRPr>
          </a:p>
          <a:p>
            <a:endParaRPr lang="en-US" dirty="0" smtClean="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Summary</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457200" y="304800"/>
            <a:ext cx="8153400" cy="5867400"/>
          </a:xfrm>
        </p:spPr>
        <p:txBody>
          <a:bodyPr/>
          <a:lstStyle/>
          <a:p>
            <a:pPr eaLnBrk="1" hangingPunct="1">
              <a:lnSpc>
                <a:spcPct val="70000"/>
              </a:lnSpc>
            </a:pPr>
            <a:r>
              <a:rPr lang="en-US" sz="1800" dirty="0" smtClean="0">
                <a:solidFill>
                  <a:srgbClr val="4F4F4F"/>
                </a:solidFill>
                <a:latin typeface="Century Gothic" pitchFamily="34" charset="0"/>
                <a:cs typeface="Century Gothic" pitchFamily="34" charset="0"/>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eaLnBrk="1" hangingPunct="1">
              <a:lnSpc>
                <a:spcPct val="70000"/>
              </a:lnSpc>
            </a:pPr>
            <a:r>
              <a:rPr lang="en-US" sz="1800" dirty="0" smtClean="0">
                <a:solidFill>
                  <a:srgbClr val="4F4F4F"/>
                </a:solidFill>
                <a:latin typeface="Century Gothic" pitchFamily="34" charset="0"/>
                <a:cs typeface="Century Gothic" pitchFamily="34" charset="0"/>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eaLnBrk="1" hangingPunct="1">
              <a:lnSpc>
                <a:spcPct val="70000"/>
              </a:lnSpc>
            </a:pPr>
            <a:r>
              <a:rPr lang="en-US" sz="1800" dirty="0" smtClean="0">
                <a:solidFill>
                  <a:srgbClr val="4F4F4F"/>
                </a:solidFill>
                <a:latin typeface="Century Gothic" pitchFamily="34" charset="0"/>
                <a:cs typeface="Century Gothic" pitchFamily="34" charset="0"/>
              </a:rPr>
              <a:t>QAD and MFG/PRO are registered trademarks of QAD Inc. The QAD logo is a trademark of QAD Inc.</a:t>
            </a:r>
          </a:p>
          <a:p>
            <a:pPr eaLnBrk="1" hangingPunct="1">
              <a:lnSpc>
                <a:spcPct val="70000"/>
              </a:lnSpc>
            </a:pPr>
            <a:r>
              <a:rPr lang="en-US" sz="1800" dirty="0" smtClean="0">
                <a:solidFill>
                  <a:srgbClr val="4F4F4F"/>
                </a:solidFill>
                <a:latin typeface="Century Gothic" pitchFamily="34" charset="0"/>
                <a:cs typeface="Century Gothic" pitchFamily="34" charset="0"/>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eaLnBrk="1" hangingPunct="1">
              <a:lnSpc>
                <a:spcPct val="70000"/>
              </a:lnSpc>
            </a:pPr>
            <a:r>
              <a:rPr lang="en-US" sz="1800" dirty="0" smtClean="0">
                <a:solidFill>
                  <a:srgbClr val="4F4F4F"/>
                </a:solidFill>
                <a:latin typeface="Century Gothic" pitchFamily="34" charset="0"/>
                <a:cs typeface="Century Gothic" pitchFamily="34" charset="0"/>
              </a:rPr>
              <a:t>Copyright © 2011 by QAD Inc.</a:t>
            </a:r>
          </a:p>
          <a:p>
            <a:pPr eaLnBrk="1" hangingPunct="1">
              <a:lnSpc>
                <a:spcPct val="70000"/>
              </a:lnSpc>
              <a:buFont typeface="Webdings" pitchFamily="18" charset="2"/>
              <a:buNone/>
            </a:pPr>
            <a:endParaRPr lang="en-US" sz="1800" b="1" dirty="0" smtClean="0">
              <a:solidFill>
                <a:srgbClr val="4F4F4F"/>
              </a:solidFill>
              <a:latin typeface="Century Gothic" pitchFamily="34" charset="0"/>
              <a:cs typeface="Century Gothic" pitchFamily="34" charset="0"/>
            </a:endParaRPr>
          </a:p>
          <a:p>
            <a:pPr eaLnBrk="1" hangingPunct="1">
              <a:lnSpc>
                <a:spcPct val="70000"/>
              </a:lnSpc>
            </a:pPr>
            <a:r>
              <a:rPr lang="en-US" sz="1800" b="1" dirty="0" smtClean="0">
                <a:solidFill>
                  <a:srgbClr val="4F4F4F"/>
                </a:solidFill>
                <a:latin typeface="Century Gothic" pitchFamily="34" charset="0"/>
                <a:cs typeface="Century Gothic" pitchFamily="34" charset="0"/>
              </a:rPr>
              <a:t>QAD Inc.</a:t>
            </a:r>
            <a:br>
              <a:rPr lang="en-US" sz="1800" b="1"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100 Innovation Place</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Santa Barbara, California 93108</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Phone (805) 684-6614</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Fax (805) 684-1890</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http://www.qad.com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Facilities</a:t>
            </a:r>
          </a:p>
        </p:txBody>
      </p:sp>
      <p:grpSp>
        <p:nvGrpSpPr>
          <p:cNvPr id="7171" name="Group 92"/>
          <p:cNvGrpSpPr>
            <a:grpSpLocks/>
          </p:cNvGrpSpPr>
          <p:nvPr/>
        </p:nvGrpSpPr>
        <p:grpSpPr bwMode="auto">
          <a:xfrm>
            <a:off x="1138238" y="982663"/>
            <a:ext cx="6869112" cy="5037137"/>
            <a:chOff x="717" y="979"/>
            <a:chExt cx="4327" cy="3173"/>
          </a:xfrm>
        </p:grpSpPr>
        <p:grpSp>
          <p:nvGrpSpPr>
            <p:cNvPr id="7172" name="Group 78"/>
            <p:cNvGrpSpPr>
              <a:grpSpLocks/>
            </p:cNvGrpSpPr>
            <p:nvPr/>
          </p:nvGrpSpPr>
          <p:grpSpPr bwMode="auto">
            <a:xfrm>
              <a:off x="718" y="3231"/>
              <a:ext cx="4320" cy="921"/>
              <a:chOff x="718" y="3339"/>
              <a:chExt cx="4320" cy="921"/>
            </a:xfrm>
          </p:grpSpPr>
          <p:grpSp>
            <p:nvGrpSpPr>
              <p:cNvPr id="7224" name="Group 76"/>
              <p:cNvGrpSpPr>
                <a:grpSpLocks/>
              </p:cNvGrpSpPr>
              <p:nvPr/>
            </p:nvGrpSpPr>
            <p:grpSpPr bwMode="auto">
              <a:xfrm>
                <a:off x="4174" y="3339"/>
                <a:ext cx="864" cy="921"/>
                <a:chOff x="4174" y="3339"/>
                <a:chExt cx="864" cy="921"/>
              </a:xfrm>
            </p:grpSpPr>
            <p:sp>
              <p:nvSpPr>
                <p:cNvPr id="7244"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sz="1800" b="1" dirty="0"/>
                    <a:t>Smoking</a:t>
                  </a:r>
                </a:p>
              </p:txBody>
            </p:sp>
            <p:grpSp>
              <p:nvGrpSpPr>
                <p:cNvPr id="7245" name="Group 65"/>
                <p:cNvGrpSpPr>
                  <a:grpSpLocks/>
                </p:cNvGrpSpPr>
                <p:nvPr/>
              </p:nvGrpSpPr>
              <p:grpSpPr bwMode="auto">
                <a:xfrm>
                  <a:off x="4260" y="3339"/>
                  <a:ext cx="691" cy="691"/>
                  <a:chOff x="4332" y="3206"/>
                  <a:chExt cx="638" cy="628"/>
                </a:xfrm>
              </p:grpSpPr>
              <p:sp>
                <p:nvSpPr>
                  <p:cNvPr id="7246"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endParaRPr lang="en-US" dirty="0"/>
                  </a:p>
                </p:txBody>
              </p:sp>
              <p:grpSp>
                <p:nvGrpSpPr>
                  <p:cNvPr id="7247" name="Group 64"/>
                  <p:cNvGrpSpPr>
                    <a:grpSpLocks/>
                  </p:cNvGrpSpPr>
                  <p:nvPr/>
                </p:nvGrpSpPr>
                <p:grpSpPr bwMode="auto">
                  <a:xfrm>
                    <a:off x="4426" y="3364"/>
                    <a:ext cx="441" cy="277"/>
                    <a:chOff x="4507" y="3397"/>
                    <a:chExt cx="316" cy="198"/>
                  </a:xfrm>
                </p:grpSpPr>
                <p:grpSp>
                  <p:nvGrpSpPr>
                    <p:cNvPr id="7248" name="Group 32"/>
                    <p:cNvGrpSpPr>
                      <a:grpSpLocks/>
                    </p:cNvGrpSpPr>
                    <p:nvPr/>
                  </p:nvGrpSpPr>
                  <p:grpSpPr bwMode="auto">
                    <a:xfrm>
                      <a:off x="4507" y="3549"/>
                      <a:ext cx="316" cy="46"/>
                      <a:chOff x="4682" y="3335"/>
                      <a:chExt cx="337" cy="49"/>
                    </a:xfrm>
                  </p:grpSpPr>
                  <p:sp>
                    <p:nvSpPr>
                      <p:cNvPr id="7252"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dirty="0"/>
                      </a:p>
                    </p:txBody>
                  </p:sp>
                  <p:sp>
                    <p:nvSpPr>
                      <p:cNvPr id="7253"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dirty="0"/>
                      </a:p>
                    </p:txBody>
                  </p:sp>
                  <p:sp>
                    <p:nvSpPr>
                      <p:cNvPr id="68643"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defRPr/>
                        </a:pPr>
                        <a:endParaRPr lang="en-US" dirty="0"/>
                      </a:p>
                    </p:txBody>
                  </p:sp>
                </p:grpSp>
                <p:grpSp>
                  <p:nvGrpSpPr>
                    <p:cNvPr id="7249" name="Group 36"/>
                    <p:cNvGrpSpPr>
                      <a:grpSpLocks/>
                    </p:cNvGrpSpPr>
                    <p:nvPr/>
                  </p:nvGrpSpPr>
                  <p:grpSpPr bwMode="auto">
                    <a:xfrm>
                      <a:off x="4638" y="3397"/>
                      <a:ext cx="185" cy="147"/>
                      <a:chOff x="4822" y="3171"/>
                      <a:chExt cx="197" cy="158"/>
                    </a:xfrm>
                  </p:grpSpPr>
                  <p:sp>
                    <p:nvSpPr>
                      <p:cNvPr id="68645"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en-US" dirty="0"/>
                      </a:p>
                    </p:txBody>
                  </p:sp>
                  <p:sp>
                    <p:nvSpPr>
                      <p:cNvPr id="68646"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en-US" dirty="0"/>
                      </a:p>
                    </p:txBody>
                  </p:sp>
                </p:grpSp>
              </p:grpSp>
            </p:grpSp>
          </p:grpSp>
          <p:grpSp>
            <p:nvGrpSpPr>
              <p:cNvPr id="7225" name="Group 75"/>
              <p:cNvGrpSpPr>
                <a:grpSpLocks/>
              </p:cNvGrpSpPr>
              <p:nvPr/>
            </p:nvGrpSpPr>
            <p:grpSpPr bwMode="auto">
              <a:xfrm>
                <a:off x="2447" y="3339"/>
                <a:ext cx="864" cy="921"/>
                <a:chOff x="2447" y="3339"/>
                <a:chExt cx="864" cy="921"/>
              </a:xfrm>
            </p:grpSpPr>
            <p:sp>
              <p:nvSpPr>
                <p:cNvPr id="7238"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sz="1800" b="1" dirty="0"/>
                    <a:t>Parking</a:t>
                  </a:r>
                </a:p>
              </p:txBody>
            </p:sp>
            <p:grpSp>
              <p:nvGrpSpPr>
                <p:cNvPr id="7239" name="Group 41"/>
                <p:cNvGrpSpPr>
                  <a:grpSpLocks/>
                </p:cNvGrpSpPr>
                <p:nvPr/>
              </p:nvGrpSpPr>
              <p:grpSpPr bwMode="auto">
                <a:xfrm>
                  <a:off x="2532" y="3339"/>
                  <a:ext cx="691" cy="691"/>
                  <a:chOff x="2544" y="3017"/>
                  <a:chExt cx="681" cy="679"/>
                </a:xfrm>
              </p:grpSpPr>
              <p:sp>
                <p:nvSpPr>
                  <p:cNvPr id="7240"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endParaRPr lang="en-US" dirty="0"/>
                  </a:p>
                </p:txBody>
              </p:sp>
              <p:grpSp>
                <p:nvGrpSpPr>
                  <p:cNvPr id="7241" name="Group 43"/>
                  <p:cNvGrpSpPr>
                    <a:grpSpLocks/>
                  </p:cNvGrpSpPr>
                  <p:nvPr/>
                </p:nvGrpSpPr>
                <p:grpSpPr bwMode="auto">
                  <a:xfrm>
                    <a:off x="2697" y="3120"/>
                    <a:ext cx="375" cy="497"/>
                    <a:chOff x="2712" y="3093"/>
                    <a:chExt cx="375" cy="497"/>
                  </a:xfrm>
                </p:grpSpPr>
                <p:sp>
                  <p:nvSpPr>
                    <p:cNvPr id="7242" name="Freeform 44"/>
                    <p:cNvSpPr>
                      <a:spLocks/>
                    </p:cNvSpPr>
                    <p:nvPr/>
                  </p:nvSpPr>
                  <p:spPr bwMode="auto">
                    <a:xfrm>
                      <a:off x="2712" y="3093"/>
                      <a:ext cx="375" cy="497"/>
                    </a:xfrm>
                    <a:custGeom>
                      <a:avLst/>
                      <a:gdLst>
                        <a:gd name="T0" fmla="*/ 0 w 1503"/>
                        <a:gd name="T1" fmla="*/ 0 h 1989"/>
                        <a:gd name="T2" fmla="*/ 0 w 1503"/>
                        <a:gd name="T3" fmla="*/ 0 h 1989"/>
                        <a:gd name="T4" fmla="*/ 0 w 1503"/>
                        <a:gd name="T5" fmla="*/ 0 h 1989"/>
                        <a:gd name="T6" fmla="*/ 0 w 1503"/>
                        <a:gd name="T7" fmla="*/ 0 h 1989"/>
                        <a:gd name="T8" fmla="*/ 0 w 1503"/>
                        <a:gd name="T9" fmla="*/ 0 h 1989"/>
                        <a:gd name="T10" fmla="*/ 0 w 1503"/>
                        <a:gd name="T11" fmla="*/ 0 h 1989"/>
                        <a:gd name="T12" fmla="*/ 0 w 1503"/>
                        <a:gd name="T13" fmla="*/ 0 h 1989"/>
                        <a:gd name="T14" fmla="*/ 0 w 1503"/>
                        <a:gd name="T15" fmla="*/ 0 h 1989"/>
                        <a:gd name="T16" fmla="*/ 0 w 1503"/>
                        <a:gd name="T17" fmla="*/ 0 h 1989"/>
                        <a:gd name="T18" fmla="*/ 0 w 1503"/>
                        <a:gd name="T19" fmla="*/ 0 h 1989"/>
                        <a:gd name="T20" fmla="*/ 0 w 1503"/>
                        <a:gd name="T21" fmla="*/ 0 h 1989"/>
                        <a:gd name="T22" fmla="*/ 0 w 1503"/>
                        <a:gd name="T23" fmla="*/ 0 h 1989"/>
                        <a:gd name="T24" fmla="*/ 0 w 1503"/>
                        <a:gd name="T25" fmla="*/ 0 h 1989"/>
                        <a:gd name="T26" fmla="*/ 0 w 1503"/>
                        <a:gd name="T27" fmla="*/ 0 h 1989"/>
                        <a:gd name="T28" fmla="*/ 0 w 1503"/>
                        <a:gd name="T29" fmla="*/ 0 h 1989"/>
                        <a:gd name="T30" fmla="*/ 0 w 1503"/>
                        <a:gd name="T31" fmla="*/ 0 h 1989"/>
                        <a:gd name="T32" fmla="*/ 0 w 1503"/>
                        <a:gd name="T33" fmla="*/ 0 h 1989"/>
                        <a:gd name="T34" fmla="*/ 0 w 1503"/>
                        <a:gd name="T35" fmla="*/ 0 h 1989"/>
                        <a:gd name="T36" fmla="*/ 0 w 1503"/>
                        <a:gd name="T37" fmla="*/ 0 h 1989"/>
                        <a:gd name="T38" fmla="*/ 0 w 1503"/>
                        <a:gd name="T39" fmla="*/ 0 h 1989"/>
                        <a:gd name="T40" fmla="*/ 0 w 1503"/>
                        <a:gd name="T41" fmla="*/ 0 h 1989"/>
                        <a:gd name="T42" fmla="*/ 0 w 1503"/>
                        <a:gd name="T43" fmla="*/ 0 h 1989"/>
                        <a:gd name="T44" fmla="*/ 0 w 1503"/>
                        <a:gd name="T45" fmla="*/ 0 h 1989"/>
                        <a:gd name="T46" fmla="*/ 0 w 1503"/>
                        <a:gd name="T47" fmla="*/ 0 h 1989"/>
                        <a:gd name="T48" fmla="*/ 0 w 1503"/>
                        <a:gd name="T49" fmla="*/ 0 h 1989"/>
                        <a:gd name="T50" fmla="*/ 0 w 1503"/>
                        <a:gd name="T51" fmla="*/ 0 h 1989"/>
                        <a:gd name="T52" fmla="*/ 0 w 1503"/>
                        <a:gd name="T53" fmla="*/ 0 h 1989"/>
                        <a:gd name="T54" fmla="*/ 0 w 1503"/>
                        <a:gd name="T55" fmla="*/ 0 h 1989"/>
                        <a:gd name="T56" fmla="*/ 0 w 1503"/>
                        <a:gd name="T57" fmla="*/ 0 h 1989"/>
                        <a:gd name="T58" fmla="*/ 0 w 1503"/>
                        <a:gd name="T59" fmla="*/ 0 h 1989"/>
                        <a:gd name="T60" fmla="*/ 0 w 1503"/>
                        <a:gd name="T61" fmla="*/ 0 h 1989"/>
                        <a:gd name="T62" fmla="*/ 0 w 1503"/>
                        <a:gd name="T63" fmla="*/ 0 h 1989"/>
                        <a:gd name="T64" fmla="*/ 0 w 1503"/>
                        <a:gd name="T65" fmla="*/ 0 h 1989"/>
                        <a:gd name="T66" fmla="*/ 0 w 1503"/>
                        <a:gd name="T67" fmla="*/ 0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dirty="0"/>
                    </a:p>
                  </p:txBody>
                </p:sp>
                <p:sp>
                  <p:nvSpPr>
                    <p:cNvPr id="7243" name="Freeform 45"/>
                    <p:cNvSpPr>
                      <a:spLocks/>
                    </p:cNvSpPr>
                    <p:nvPr/>
                  </p:nvSpPr>
                  <p:spPr bwMode="auto">
                    <a:xfrm>
                      <a:off x="2812" y="3175"/>
                      <a:ext cx="175" cy="142"/>
                    </a:xfrm>
                    <a:custGeom>
                      <a:avLst/>
                      <a:gdLst>
                        <a:gd name="T0" fmla="*/ 0 w 702"/>
                        <a:gd name="T1" fmla="*/ 0 h 569"/>
                        <a:gd name="T2" fmla="*/ 0 w 702"/>
                        <a:gd name="T3" fmla="*/ 0 h 569"/>
                        <a:gd name="T4" fmla="*/ 0 w 702"/>
                        <a:gd name="T5" fmla="*/ 0 h 569"/>
                        <a:gd name="T6" fmla="*/ 0 w 702"/>
                        <a:gd name="T7" fmla="*/ 0 h 569"/>
                        <a:gd name="T8" fmla="*/ 0 w 702"/>
                        <a:gd name="T9" fmla="*/ 0 h 569"/>
                        <a:gd name="T10" fmla="*/ 0 w 702"/>
                        <a:gd name="T11" fmla="*/ 0 h 569"/>
                        <a:gd name="T12" fmla="*/ 0 w 702"/>
                        <a:gd name="T13" fmla="*/ 0 h 569"/>
                        <a:gd name="T14" fmla="*/ 0 w 702"/>
                        <a:gd name="T15" fmla="*/ 0 h 569"/>
                        <a:gd name="T16" fmla="*/ 0 w 702"/>
                        <a:gd name="T17" fmla="*/ 0 h 569"/>
                        <a:gd name="T18" fmla="*/ 0 w 702"/>
                        <a:gd name="T19" fmla="*/ 0 h 569"/>
                        <a:gd name="T20" fmla="*/ 0 w 702"/>
                        <a:gd name="T21" fmla="*/ 0 h 569"/>
                        <a:gd name="T22" fmla="*/ 0 w 702"/>
                        <a:gd name="T23" fmla="*/ 0 h 569"/>
                        <a:gd name="T24" fmla="*/ 0 w 702"/>
                        <a:gd name="T25" fmla="*/ 0 h 569"/>
                        <a:gd name="T26" fmla="*/ 0 w 702"/>
                        <a:gd name="T27" fmla="*/ 0 h 569"/>
                        <a:gd name="T28" fmla="*/ 0 w 702"/>
                        <a:gd name="T29" fmla="*/ 0 h 569"/>
                        <a:gd name="T30" fmla="*/ 0 w 702"/>
                        <a:gd name="T31" fmla="*/ 0 h 569"/>
                        <a:gd name="T32" fmla="*/ 0 w 702"/>
                        <a:gd name="T33" fmla="*/ 0 h 569"/>
                        <a:gd name="T34" fmla="*/ 0 w 702"/>
                        <a:gd name="T35" fmla="*/ 0 h 569"/>
                        <a:gd name="T36" fmla="*/ 0 w 702"/>
                        <a:gd name="T37" fmla="*/ 0 h 569"/>
                        <a:gd name="T38" fmla="*/ 0 w 702"/>
                        <a:gd name="T39" fmla="*/ 0 h 569"/>
                        <a:gd name="T40" fmla="*/ 0 w 702"/>
                        <a:gd name="T41" fmla="*/ 0 h 569"/>
                        <a:gd name="T42" fmla="*/ 0 w 702"/>
                        <a:gd name="T43" fmla="*/ 0 h 569"/>
                        <a:gd name="T44" fmla="*/ 0 w 702"/>
                        <a:gd name="T45" fmla="*/ 0 h 569"/>
                        <a:gd name="T46" fmla="*/ 0 w 702"/>
                        <a:gd name="T47" fmla="*/ 0 h 569"/>
                        <a:gd name="T48" fmla="*/ 0 w 702"/>
                        <a:gd name="T49" fmla="*/ 0 h 569"/>
                        <a:gd name="T50" fmla="*/ 0 w 702"/>
                        <a:gd name="T51" fmla="*/ 0 h 569"/>
                        <a:gd name="T52" fmla="*/ 0 w 702"/>
                        <a:gd name="T53" fmla="*/ 0 h 569"/>
                        <a:gd name="T54" fmla="*/ 0 w 702"/>
                        <a:gd name="T55" fmla="*/ 0 h 569"/>
                        <a:gd name="T56" fmla="*/ 0 w 702"/>
                        <a:gd name="T57" fmla="*/ 0 h 569"/>
                        <a:gd name="T58" fmla="*/ 0 w 702"/>
                        <a:gd name="T59" fmla="*/ 0 h 569"/>
                        <a:gd name="T60" fmla="*/ 0 w 702"/>
                        <a:gd name="T61" fmla="*/ 0 h 569"/>
                        <a:gd name="T62" fmla="*/ 0 w 702"/>
                        <a:gd name="T63" fmla="*/ 0 h 569"/>
                        <a:gd name="T64" fmla="*/ 0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dirty="0"/>
                    </a:p>
                  </p:txBody>
                </p:sp>
              </p:grpSp>
            </p:grpSp>
          </p:grpSp>
          <p:grpSp>
            <p:nvGrpSpPr>
              <p:cNvPr id="7226" name="Group 74"/>
              <p:cNvGrpSpPr>
                <a:grpSpLocks/>
              </p:cNvGrpSpPr>
              <p:nvPr/>
            </p:nvGrpSpPr>
            <p:grpSpPr bwMode="auto">
              <a:xfrm>
                <a:off x="718" y="3339"/>
                <a:ext cx="864" cy="921"/>
                <a:chOff x="718" y="3339"/>
                <a:chExt cx="864" cy="921"/>
              </a:xfrm>
            </p:grpSpPr>
            <p:sp>
              <p:nvSpPr>
                <p:cNvPr id="7227"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sz="1800" b="1" dirty="0"/>
                    <a:t>Restrooms</a:t>
                  </a:r>
                </a:p>
              </p:txBody>
            </p:sp>
            <p:grpSp>
              <p:nvGrpSpPr>
                <p:cNvPr id="7228" name="Group 48"/>
                <p:cNvGrpSpPr>
                  <a:grpSpLocks/>
                </p:cNvGrpSpPr>
                <p:nvPr/>
              </p:nvGrpSpPr>
              <p:grpSpPr bwMode="auto">
                <a:xfrm>
                  <a:off x="805" y="3339"/>
                  <a:ext cx="691" cy="691"/>
                  <a:chOff x="1440" y="3024"/>
                  <a:chExt cx="681" cy="679"/>
                </a:xfrm>
              </p:grpSpPr>
              <p:sp>
                <p:nvSpPr>
                  <p:cNvPr id="7229" name="AutoShape 49"/>
                  <p:cNvSpPr>
                    <a:spLocks noChangeArrowheads="1"/>
                  </p:cNvSpPr>
                  <p:nvPr/>
                </p:nvSpPr>
                <p:spPr bwMode="auto">
                  <a:xfrm>
                    <a:off x="1440" y="3024"/>
                    <a:ext cx="681" cy="679"/>
                  </a:xfrm>
                  <a:prstGeom prst="roundRect">
                    <a:avLst>
                      <a:gd name="adj" fmla="val 12440"/>
                    </a:avLst>
                  </a:prstGeom>
                  <a:noFill/>
                  <a:ln w="25400">
                    <a:solidFill>
                      <a:srgbClr val="000000"/>
                    </a:solidFill>
                    <a:round/>
                    <a:headEnd/>
                    <a:tailEnd/>
                  </a:ln>
                </p:spPr>
                <p:txBody>
                  <a:bodyPr/>
                  <a:lstStyle/>
                  <a:p>
                    <a:endParaRPr lang="en-US" dirty="0"/>
                  </a:p>
                </p:txBody>
              </p:sp>
              <p:grpSp>
                <p:nvGrpSpPr>
                  <p:cNvPr id="7230" name="Group 50"/>
                  <p:cNvGrpSpPr>
                    <a:grpSpLocks/>
                  </p:cNvGrpSpPr>
                  <p:nvPr/>
                </p:nvGrpSpPr>
                <p:grpSpPr bwMode="auto">
                  <a:xfrm>
                    <a:off x="1505" y="3103"/>
                    <a:ext cx="559" cy="545"/>
                    <a:chOff x="625" y="3069"/>
                    <a:chExt cx="559" cy="545"/>
                  </a:xfrm>
                </p:grpSpPr>
                <p:grpSp>
                  <p:nvGrpSpPr>
                    <p:cNvPr id="7231" name="Group 51"/>
                    <p:cNvGrpSpPr>
                      <a:grpSpLocks/>
                    </p:cNvGrpSpPr>
                    <p:nvPr/>
                  </p:nvGrpSpPr>
                  <p:grpSpPr bwMode="auto">
                    <a:xfrm>
                      <a:off x="625" y="3075"/>
                      <a:ext cx="209" cy="539"/>
                      <a:chOff x="625" y="3075"/>
                      <a:chExt cx="209" cy="539"/>
                    </a:xfrm>
                  </p:grpSpPr>
                  <p:sp>
                    <p:nvSpPr>
                      <p:cNvPr id="7236" name="Freeform 52"/>
                      <p:cNvSpPr>
                        <a:spLocks/>
                      </p:cNvSpPr>
                      <p:nvPr/>
                    </p:nvSpPr>
                    <p:spPr bwMode="auto">
                      <a:xfrm>
                        <a:off x="625" y="3177"/>
                        <a:ext cx="209" cy="437"/>
                      </a:xfrm>
                      <a:custGeom>
                        <a:avLst/>
                        <a:gdLst>
                          <a:gd name="T0" fmla="*/ 0 w 837"/>
                          <a:gd name="T1" fmla="*/ 0 h 1747"/>
                          <a:gd name="T2" fmla="*/ 0 w 837"/>
                          <a:gd name="T3" fmla="*/ 0 h 1747"/>
                          <a:gd name="T4" fmla="*/ 0 w 837"/>
                          <a:gd name="T5" fmla="*/ 0 h 1747"/>
                          <a:gd name="T6" fmla="*/ 0 w 837"/>
                          <a:gd name="T7" fmla="*/ 0 h 1747"/>
                          <a:gd name="T8" fmla="*/ 0 w 837"/>
                          <a:gd name="T9" fmla="*/ 0 h 1747"/>
                          <a:gd name="T10" fmla="*/ 0 w 837"/>
                          <a:gd name="T11" fmla="*/ 0 h 1747"/>
                          <a:gd name="T12" fmla="*/ 0 w 837"/>
                          <a:gd name="T13" fmla="*/ 0 h 1747"/>
                          <a:gd name="T14" fmla="*/ 0 w 837"/>
                          <a:gd name="T15" fmla="*/ 0 h 1747"/>
                          <a:gd name="T16" fmla="*/ 0 w 837"/>
                          <a:gd name="T17" fmla="*/ 0 h 1747"/>
                          <a:gd name="T18" fmla="*/ 0 w 837"/>
                          <a:gd name="T19" fmla="*/ 0 h 1747"/>
                          <a:gd name="T20" fmla="*/ 0 w 837"/>
                          <a:gd name="T21" fmla="*/ 0 h 1747"/>
                          <a:gd name="T22" fmla="*/ 0 w 837"/>
                          <a:gd name="T23" fmla="*/ 0 h 1747"/>
                          <a:gd name="T24" fmla="*/ 0 w 837"/>
                          <a:gd name="T25" fmla="*/ 0 h 1747"/>
                          <a:gd name="T26" fmla="*/ 0 w 837"/>
                          <a:gd name="T27" fmla="*/ 0 h 1747"/>
                          <a:gd name="T28" fmla="*/ 0 w 837"/>
                          <a:gd name="T29" fmla="*/ 0 h 1747"/>
                          <a:gd name="T30" fmla="*/ 0 w 837"/>
                          <a:gd name="T31" fmla="*/ 0 h 1747"/>
                          <a:gd name="T32" fmla="*/ 0 w 837"/>
                          <a:gd name="T33" fmla="*/ 1 h 1747"/>
                          <a:gd name="T34" fmla="*/ 0 w 837"/>
                          <a:gd name="T35" fmla="*/ 1 h 1747"/>
                          <a:gd name="T36" fmla="*/ 0 w 837"/>
                          <a:gd name="T37" fmla="*/ 1 h 1747"/>
                          <a:gd name="T38" fmla="*/ 0 w 837"/>
                          <a:gd name="T39" fmla="*/ 1 h 1747"/>
                          <a:gd name="T40" fmla="*/ 0 w 837"/>
                          <a:gd name="T41" fmla="*/ 1 h 1747"/>
                          <a:gd name="T42" fmla="*/ 0 w 837"/>
                          <a:gd name="T43" fmla="*/ 1 h 1747"/>
                          <a:gd name="T44" fmla="*/ 0 w 837"/>
                          <a:gd name="T45" fmla="*/ 1 h 1747"/>
                          <a:gd name="T46" fmla="*/ 0 w 837"/>
                          <a:gd name="T47" fmla="*/ 1 h 1747"/>
                          <a:gd name="T48" fmla="*/ 0 w 837"/>
                          <a:gd name="T49" fmla="*/ 1 h 1747"/>
                          <a:gd name="T50" fmla="*/ 0 w 837"/>
                          <a:gd name="T51" fmla="*/ 0 h 1747"/>
                          <a:gd name="T52" fmla="*/ 0 w 837"/>
                          <a:gd name="T53" fmla="*/ 1 h 1747"/>
                          <a:gd name="T54" fmla="*/ 0 w 837"/>
                          <a:gd name="T55" fmla="*/ 1 h 1747"/>
                          <a:gd name="T56" fmla="*/ 0 w 837"/>
                          <a:gd name="T57" fmla="*/ 1 h 1747"/>
                          <a:gd name="T58" fmla="*/ 0 w 837"/>
                          <a:gd name="T59" fmla="*/ 1 h 1747"/>
                          <a:gd name="T60" fmla="*/ 0 w 837"/>
                          <a:gd name="T61" fmla="*/ 1 h 1747"/>
                          <a:gd name="T62" fmla="*/ 0 w 837"/>
                          <a:gd name="T63" fmla="*/ 1 h 1747"/>
                          <a:gd name="T64" fmla="*/ 0 w 837"/>
                          <a:gd name="T65" fmla="*/ 1 h 1747"/>
                          <a:gd name="T66" fmla="*/ 0 w 837"/>
                          <a:gd name="T67" fmla="*/ 1 h 1747"/>
                          <a:gd name="T68" fmla="*/ 0 w 837"/>
                          <a:gd name="T69" fmla="*/ 0 h 1747"/>
                          <a:gd name="T70" fmla="*/ 0 w 837"/>
                          <a:gd name="T71" fmla="*/ 0 h 1747"/>
                          <a:gd name="T72" fmla="*/ 0 w 837"/>
                          <a:gd name="T73" fmla="*/ 0 h 1747"/>
                          <a:gd name="T74" fmla="*/ 0 w 837"/>
                          <a:gd name="T75" fmla="*/ 0 h 1747"/>
                          <a:gd name="T76" fmla="*/ 0 w 837"/>
                          <a:gd name="T77" fmla="*/ 0 h 1747"/>
                          <a:gd name="T78" fmla="*/ 0 w 837"/>
                          <a:gd name="T79" fmla="*/ 0 h 1747"/>
                          <a:gd name="T80" fmla="*/ 0 w 837"/>
                          <a:gd name="T81" fmla="*/ 0 h 1747"/>
                          <a:gd name="T82" fmla="*/ 0 w 837"/>
                          <a:gd name="T83" fmla="*/ 0 h 1747"/>
                          <a:gd name="T84" fmla="*/ 0 w 837"/>
                          <a:gd name="T85" fmla="*/ 0 h 1747"/>
                          <a:gd name="T86" fmla="*/ 0 w 837"/>
                          <a:gd name="T87" fmla="*/ 0 h 1747"/>
                          <a:gd name="T88" fmla="*/ 0 w 837"/>
                          <a:gd name="T89" fmla="*/ 0 h 1747"/>
                          <a:gd name="T90" fmla="*/ 0 w 837"/>
                          <a:gd name="T91" fmla="*/ 0 h 1747"/>
                          <a:gd name="T92" fmla="*/ 0 w 837"/>
                          <a:gd name="T93" fmla="*/ 0 h 1747"/>
                          <a:gd name="T94" fmla="*/ 0 w 837"/>
                          <a:gd name="T95" fmla="*/ 0 h 1747"/>
                          <a:gd name="T96" fmla="*/ 0 w 837"/>
                          <a:gd name="T97" fmla="*/ 0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dirty="0"/>
                      </a:p>
                    </p:txBody>
                  </p:sp>
                  <p:sp>
                    <p:nvSpPr>
                      <p:cNvPr id="7237"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dirty="0"/>
                      </a:p>
                    </p:txBody>
                  </p:sp>
                </p:grpSp>
                <p:grpSp>
                  <p:nvGrpSpPr>
                    <p:cNvPr id="7232" name="Group 54"/>
                    <p:cNvGrpSpPr>
                      <a:grpSpLocks/>
                    </p:cNvGrpSpPr>
                    <p:nvPr/>
                  </p:nvGrpSpPr>
                  <p:grpSpPr bwMode="auto">
                    <a:xfrm>
                      <a:off x="934" y="3075"/>
                      <a:ext cx="250" cy="538"/>
                      <a:chOff x="934" y="3075"/>
                      <a:chExt cx="250" cy="538"/>
                    </a:xfrm>
                  </p:grpSpPr>
                  <p:sp>
                    <p:nvSpPr>
                      <p:cNvPr id="7234" name="Freeform 55"/>
                      <p:cNvSpPr>
                        <a:spLocks/>
                      </p:cNvSpPr>
                      <p:nvPr/>
                    </p:nvSpPr>
                    <p:spPr bwMode="auto">
                      <a:xfrm>
                        <a:off x="934" y="3177"/>
                        <a:ext cx="250" cy="436"/>
                      </a:xfrm>
                      <a:custGeom>
                        <a:avLst/>
                        <a:gdLst>
                          <a:gd name="T0" fmla="*/ 0 w 1002"/>
                          <a:gd name="T1" fmla="*/ 0 h 1744"/>
                          <a:gd name="T2" fmla="*/ 0 w 1002"/>
                          <a:gd name="T3" fmla="*/ 0 h 1744"/>
                          <a:gd name="T4" fmla="*/ 0 w 1002"/>
                          <a:gd name="T5" fmla="*/ 0 h 1744"/>
                          <a:gd name="T6" fmla="*/ 0 w 1002"/>
                          <a:gd name="T7" fmla="*/ 0 h 1744"/>
                          <a:gd name="T8" fmla="*/ 0 w 1002"/>
                          <a:gd name="T9" fmla="*/ 0 h 1744"/>
                          <a:gd name="T10" fmla="*/ 0 w 1002"/>
                          <a:gd name="T11" fmla="*/ 0 h 1744"/>
                          <a:gd name="T12" fmla="*/ 0 w 1002"/>
                          <a:gd name="T13" fmla="*/ 0 h 1744"/>
                          <a:gd name="T14" fmla="*/ 0 w 1002"/>
                          <a:gd name="T15" fmla="*/ 0 h 1744"/>
                          <a:gd name="T16" fmla="*/ 0 w 1002"/>
                          <a:gd name="T17" fmla="*/ 0 h 1744"/>
                          <a:gd name="T18" fmla="*/ 0 w 1002"/>
                          <a:gd name="T19" fmla="*/ 0 h 1744"/>
                          <a:gd name="T20" fmla="*/ 0 w 1002"/>
                          <a:gd name="T21" fmla="*/ 0 h 1744"/>
                          <a:gd name="T22" fmla="*/ 0 w 1002"/>
                          <a:gd name="T23" fmla="*/ 0 h 1744"/>
                          <a:gd name="T24" fmla="*/ 0 w 1002"/>
                          <a:gd name="T25" fmla="*/ 0 h 1744"/>
                          <a:gd name="T26" fmla="*/ 0 w 1002"/>
                          <a:gd name="T27" fmla="*/ 0 h 1744"/>
                          <a:gd name="T28" fmla="*/ 0 w 1002"/>
                          <a:gd name="T29" fmla="*/ 0 h 1744"/>
                          <a:gd name="T30" fmla="*/ 0 w 1002"/>
                          <a:gd name="T31" fmla="*/ 1 h 1744"/>
                          <a:gd name="T32" fmla="*/ 0 w 1002"/>
                          <a:gd name="T33" fmla="*/ 1 h 1744"/>
                          <a:gd name="T34" fmla="*/ 0 w 1002"/>
                          <a:gd name="T35" fmla="*/ 1 h 1744"/>
                          <a:gd name="T36" fmla="*/ 0 w 1002"/>
                          <a:gd name="T37" fmla="*/ 1 h 1744"/>
                          <a:gd name="T38" fmla="*/ 0 w 1002"/>
                          <a:gd name="T39" fmla="*/ 1 h 1744"/>
                          <a:gd name="T40" fmla="*/ 0 w 1002"/>
                          <a:gd name="T41" fmla="*/ 1 h 1744"/>
                          <a:gd name="T42" fmla="*/ 0 w 1002"/>
                          <a:gd name="T43" fmla="*/ 1 h 1744"/>
                          <a:gd name="T44" fmla="*/ 0 w 1002"/>
                          <a:gd name="T45" fmla="*/ 1 h 1744"/>
                          <a:gd name="T46" fmla="*/ 0 w 1002"/>
                          <a:gd name="T47" fmla="*/ 1 h 1744"/>
                          <a:gd name="T48" fmla="*/ 0 w 1002"/>
                          <a:gd name="T49" fmla="*/ 1 h 1744"/>
                          <a:gd name="T50" fmla="*/ 0 w 1002"/>
                          <a:gd name="T51" fmla="*/ 1 h 1744"/>
                          <a:gd name="T52" fmla="*/ 0 w 1002"/>
                          <a:gd name="T53" fmla="*/ 1 h 1744"/>
                          <a:gd name="T54" fmla="*/ 0 w 1002"/>
                          <a:gd name="T55" fmla="*/ 1 h 1744"/>
                          <a:gd name="T56" fmla="*/ 0 w 1002"/>
                          <a:gd name="T57" fmla="*/ 1 h 1744"/>
                          <a:gd name="T58" fmla="*/ 0 w 1002"/>
                          <a:gd name="T59" fmla="*/ 1 h 1744"/>
                          <a:gd name="T60" fmla="*/ 0 w 1002"/>
                          <a:gd name="T61" fmla="*/ 1 h 1744"/>
                          <a:gd name="T62" fmla="*/ 0 w 1002"/>
                          <a:gd name="T63" fmla="*/ 1 h 1744"/>
                          <a:gd name="T64" fmla="*/ 0 w 1002"/>
                          <a:gd name="T65" fmla="*/ 1 h 1744"/>
                          <a:gd name="T66" fmla="*/ 0 w 1002"/>
                          <a:gd name="T67" fmla="*/ 0 h 1744"/>
                          <a:gd name="T68" fmla="*/ 0 w 1002"/>
                          <a:gd name="T69" fmla="*/ 0 h 1744"/>
                          <a:gd name="T70" fmla="*/ 0 w 1002"/>
                          <a:gd name="T71" fmla="*/ 0 h 1744"/>
                          <a:gd name="T72" fmla="*/ 0 w 1002"/>
                          <a:gd name="T73" fmla="*/ 0 h 1744"/>
                          <a:gd name="T74" fmla="*/ 0 w 1002"/>
                          <a:gd name="T75" fmla="*/ 0 h 1744"/>
                          <a:gd name="T76" fmla="*/ 0 w 1002"/>
                          <a:gd name="T77" fmla="*/ 0 h 1744"/>
                          <a:gd name="T78" fmla="*/ 0 w 1002"/>
                          <a:gd name="T79" fmla="*/ 0 h 1744"/>
                          <a:gd name="T80" fmla="*/ 0 w 1002"/>
                          <a:gd name="T81" fmla="*/ 0 h 1744"/>
                          <a:gd name="T82" fmla="*/ 0 w 1002"/>
                          <a:gd name="T83" fmla="*/ 0 h 1744"/>
                          <a:gd name="T84" fmla="*/ 0 w 1002"/>
                          <a:gd name="T85" fmla="*/ 0 h 1744"/>
                          <a:gd name="T86" fmla="*/ 0 w 1002"/>
                          <a:gd name="T87" fmla="*/ 0 h 1744"/>
                          <a:gd name="T88" fmla="*/ 0 w 1002"/>
                          <a:gd name="T89" fmla="*/ 0 h 1744"/>
                          <a:gd name="T90" fmla="*/ 0 w 1002"/>
                          <a:gd name="T91" fmla="*/ 0 h 1744"/>
                          <a:gd name="T92" fmla="*/ 0 w 1002"/>
                          <a:gd name="T93" fmla="*/ 0 h 1744"/>
                          <a:gd name="T94" fmla="*/ 0 w 1002"/>
                          <a:gd name="T95" fmla="*/ 0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dirty="0"/>
                      </a:p>
                    </p:txBody>
                  </p:sp>
                  <p:sp>
                    <p:nvSpPr>
                      <p:cNvPr id="7235"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dirty="0"/>
                      </a:p>
                    </p:txBody>
                  </p:sp>
                </p:grpSp>
                <p:sp>
                  <p:nvSpPr>
                    <p:cNvPr id="7233"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dirty="0"/>
                    </a:p>
                  </p:txBody>
                </p:sp>
              </p:grpSp>
            </p:grpSp>
          </p:grpSp>
        </p:grpSp>
        <p:grpSp>
          <p:nvGrpSpPr>
            <p:cNvPr id="7173" name="Group 73"/>
            <p:cNvGrpSpPr>
              <a:grpSpLocks/>
            </p:cNvGrpSpPr>
            <p:nvPr/>
          </p:nvGrpSpPr>
          <p:grpSpPr bwMode="auto">
            <a:xfrm>
              <a:off x="717" y="2125"/>
              <a:ext cx="4327" cy="923"/>
              <a:chOff x="717" y="2151"/>
              <a:chExt cx="4327" cy="923"/>
            </a:xfrm>
          </p:grpSpPr>
          <p:grpSp>
            <p:nvGrpSpPr>
              <p:cNvPr id="7205" name="Group 70"/>
              <p:cNvGrpSpPr>
                <a:grpSpLocks/>
              </p:cNvGrpSpPr>
              <p:nvPr/>
            </p:nvGrpSpPr>
            <p:grpSpPr bwMode="auto">
              <a:xfrm>
                <a:off x="717" y="2151"/>
                <a:ext cx="864" cy="923"/>
                <a:chOff x="717" y="2151"/>
                <a:chExt cx="864" cy="923"/>
              </a:xfrm>
            </p:grpSpPr>
            <p:sp>
              <p:nvSpPr>
                <p:cNvPr id="7217"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sz="1800" b="1" dirty="0"/>
                    <a:t>Messages</a:t>
                  </a:r>
                </a:p>
              </p:txBody>
            </p:sp>
            <p:grpSp>
              <p:nvGrpSpPr>
                <p:cNvPr id="7218" name="Group 9"/>
                <p:cNvGrpSpPr>
                  <a:grpSpLocks/>
                </p:cNvGrpSpPr>
                <p:nvPr/>
              </p:nvGrpSpPr>
              <p:grpSpPr bwMode="auto">
                <a:xfrm>
                  <a:off x="805" y="2151"/>
                  <a:ext cx="691" cy="691"/>
                  <a:chOff x="567" y="1891"/>
                  <a:chExt cx="681" cy="679"/>
                </a:xfrm>
              </p:grpSpPr>
              <p:sp>
                <p:nvSpPr>
                  <p:cNvPr id="7219" name="AutoShape 10"/>
                  <p:cNvSpPr>
                    <a:spLocks noChangeArrowheads="1"/>
                  </p:cNvSpPr>
                  <p:nvPr/>
                </p:nvSpPr>
                <p:spPr bwMode="auto">
                  <a:xfrm>
                    <a:off x="567" y="1891"/>
                    <a:ext cx="681" cy="679"/>
                  </a:xfrm>
                  <a:prstGeom prst="roundRect">
                    <a:avLst>
                      <a:gd name="adj" fmla="val 12440"/>
                    </a:avLst>
                  </a:prstGeom>
                  <a:noFill/>
                  <a:ln w="25400">
                    <a:solidFill>
                      <a:srgbClr val="000000"/>
                    </a:solidFill>
                    <a:round/>
                    <a:headEnd/>
                    <a:tailEnd/>
                  </a:ln>
                </p:spPr>
                <p:txBody>
                  <a:bodyPr/>
                  <a:lstStyle/>
                  <a:p>
                    <a:endParaRPr lang="en-US" dirty="0"/>
                  </a:p>
                </p:txBody>
              </p:sp>
              <p:grpSp>
                <p:nvGrpSpPr>
                  <p:cNvPr id="7220" name="Group 11"/>
                  <p:cNvGrpSpPr>
                    <a:grpSpLocks/>
                  </p:cNvGrpSpPr>
                  <p:nvPr/>
                </p:nvGrpSpPr>
                <p:grpSpPr bwMode="auto">
                  <a:xfrm>
                    <a:off x="658" y="2064"/>
                    <a:ext cx="494" cy="366"/>
                    <a:chOff x="1581" y="2706"/>
                    <a:chExt cx="494" cy="366"/>
                  </a:xfrm>
                </p:grpSpPr>
                <p:sp>
                  <p:nvSpPr>
                    <p:cNvPr id="7221"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dirty="0"/>
                    </a:p>
                  </p:txBody>
                </p:sp>
                <p:sp>
                  <p:nvSpPr>
                    <p:cNvPr id="7222"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dirty="0"/>
                    </a:p>
                  </p:txBody>
                </p:sp>
                <p:sp>
                  <p:nvSpPr>
                    <p:cNvPr id="7223" name="Freeform 14"/>
                    <p:cNvSpPr>
                      <a:spLocks/>
                    </p:cNvSpPr>
                    <p:nvPr/>
                  </p:nvSpPr>
                  <p:spPr bwMode="auto">
                    <a:xfrm>
                      <a:off x="1609" y="2733"/>
                      <a:ext cx="438" cy="311"/>
                    </a:xfrm>
                    <a:custGeom>
                      <a:avLst/>
                      <a:gdLst>
                        <a:gd name="T0" fmla="*/ 0 w 1755"/>
                        <a:gd name="T1" fmla="*/ 0 h 1242"/>
                        <a:gd name="T2" fmla="*/ 0 w 1755"/>
                        <a:gd name="T3" fmla="*/ 0 h 1242"/>
                        <a:gd name="T4" fmla="*/ 0 w 1755"/>
                        <a:gd name="T5" fmla="*/ 0 h 1242"/>
                        <a:gd name="T6" fmla="*/ 0 w 1755"/>
                        <a:gd name="T7" fmla="*/ 0 h 1242"/>
                        <a:gd name="T8" fmla="*/ 0 w 1755"/>
                        <a:gd name="T9" fmla="*/ 0 h 1242"/>
                        <a:gd name="T10" fmla="*/ 0 w 1755"/>
                        <a:gd name="T11" fmla="*/ 0 h 1242"/>
                        <a:gd name="T12" fmla="*/ 0 w 1755"/>
                        <a:gd name="T13" fmla="*/ 0 h 1242"/>
                        <a:gd name="T14" fmla="*/ 0 w 1755"/>
                        <a:gd name="T15" fmla="*/ 0 h 1242"/>
                        <a:gd name="T16" fmla="*/ 0 w 1755"/>
                        <a:gd name="T17" fmla="*/ 0 h 1242"/>
                        <a:gd name="T18" fmla="*/ 0 w 1755"/>
                        <a:gd name="T19" fmla="*/ 0 h 1242"/>
                        <a:gd name="T20" fmla="*/ 0 w 1755"/>
                        <a:gd name="T21" fmla="*/ 0 h 1242"/>
                        <a:gd name="T22" fmla="*/ 0 w 1755"/>
                        <a:gd name="T23" fmla="*/ 0 h 1242"/>
                        <a:gd name="T24" fmla="*/ 0 w 1755"/>
                        <a:gd name="T25" fmla="*/ 0 h 1242"/>
                        <a:gd name="T26" fmla="*/ 0 w 1755"/>
                        <a:gd name="T27" fmla="*/ 0 h 1242"/>
                        <a:gd name="T28" fmla="*/ 0 w 1755"/>
                        <a:gd name="T29" fmla="*/ 0 h 1242"/>
                        <a:gd name="T30" fmla="*/ 0 w 1755"/>
                        <a:gd name="T31" fmla="*/ 0 h 1242"/>
                        <a:gd name="T32" fmla="*/ 0 w 1755"/>
                        <a:gd name="T33" fmla="*/ 0 h 1242"/>
                        <a:gd name="T34" fmla="*/ 0 w 1755"/>
                        <a:gd name="T35" fmla="*/ 0 h 1242"/>
                        <a:gd name="T36" fmla="*/ 0 w 1755"/>
                        <a:gd name="T37" fmla="*/ 0 h 1242"/>
                        <a:gd name="T38" fmla="*/ 0 w 1755"/>
                        <a:gd name="T39" fmla="*/ 0 h 1242"/>
                        <a:gd name="T40" fmla="*/ 0 w 1755"/>
                        <a:gd name="T41" fmla="*/ 0 h 1242"/>
                        <a:gd name="T42" fmla="*/ 0 w 1755"/>
                        <a:gd name="T43" fmla="*/ 0 h 1242"/>
                        <a:gd name="T44" fmla="*/ 0 w 1755"/>
                        <a:gd name="T45" fmla="*/ 0 h 1242"/>
                        <a:gd name="T46" fmla="*/ 0 w 1755"/>
                        <a:gd name="T47" fmla="*/ 0 h 1242"/>
                        <a:gd name="T48" fmla="*/ 0 w 1755"/>
                        <a:gd name="T49" fmla="*/ 0 h 1242"/>
                        <a:gd name="T50" fmla="*/ 0 w 1755"/>
                        <a:gd name="T51" fmla="*/ 0 h 1242"/>
                        <a:gd name="T52" fmla="*/ 0 w 1755"/>
                        <a:gd name="T53" fmla="*/ 0 h 1242"/>
                        <a:gd name="T54" fmla="*/ 0 w 1755"/>
                        <a:gd name="T55" fmla="*/ 0 h 1242"/>
                        <a:gd name="T56" fmla="*/ 0 w 1755"/>
                        <a:gd name="T57" fmla="*/ 0 h 1242"/>
                        <a:gd name="T58" fmla="*/ 0 w 1755"/>
                        <a:gd name="T59" fmla="*/ 0 h 1242"/>
                        <a:gd name="T60" fmla="*/ 0 w 1755"/>
                        <a:gd name="T61" fmla="*/ 0 h 1242"/>
                        <a:gd name="T62" fmla="*/ 0 w 1755"/>
                        <a:gd name="T63" fmla="*/ 0 h 1242"/>
                        <a:gd name="T64" fmla="*/ 0 w 1755"/>
                        <a:gd name="T65" fmla="*/ 0 h 1242"/>
                        <a:gd name="T66" fmla="*/ 0 w 1755"/>
                        <a:gd name="T67" fmla="*/ 0 h 1242"/>
                        <a:gd name="T68" fmla="*/ 0 w 1755"/>
                        <a:gd name="T69" fmla="*/ 0 h 1242"/>
                        <a:gd name="T70" fmla="*/ 0 w 1755"/>
                        <a:gd name="T71" fmla="*/ 0 h 1242"/>
                        <a:gd name="T72" fmla="*/ 0 w 1755"/>
                        <a:gd name="T73" fmla="*/ 0 h 1242"/>
                        <a:gd name="T74" fmla="*/ 0 w 1755"/>
                        <a:gd name="T75" fmla="*/ 0 h 1242"/>
                        <a:gd name="T76" fmla="*/ 0 w 1755"/>
                        <a:gd name="T77" fmla="*/ 0 h 1242"/>
                        <a:gd name="T78" fmla="*/ 0 w 1755"/>
                        <a:gd name="T79" fmla="*/ 0 h 1242"/>
                        <a:gd name="T80" fmla="*/ 0 w 1755"/>
                        <a:gd name="T81" fmla="*/ 0 h 1242"/>
                        <a:gd name="T82" fmla="*/ 0 w 1755"/>
                        <a:gd name="T83" fmla="*/ 0 h 1242"/>
                        <a:gd name="T84" fmla="*/ 0 w 1755"/>
                        <a:gd name="T85" fmla="*/ 0 h 1242"/>
                        <a:gd name="T86" fmla="*/ 0 w 1755"/>
                        <a:gd name="T87" fmla="*/ 0 h 1242"/>
                        <a:gd name="T88" fmla="*/ 0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endParaRPr lang="en-US" dirty="0"/>
                    </a:p>
                  </p:txBody>
                </p:sp>
              </p:grpSp>
            </p:grpSp>
          </p:grpSp>
          <p:grpSp>
            <p:nvGrpSpPr>
              <p:cNvPr id="7206" name="Group 71"/>
              <p:cNvGrpSpPr>
                <a:grpSpLocks/>
              </p:cNvGrpSpPr>
              <p:nvPr/>
            </p:nvGrpSpPr>
            <p:grpSpPr bwMode="auto">
              <a:xfrm>
                <a:off x="2447" y="2151"/>
                <a:ext cx="864" cy="923"/>
                <a:chOff x="2447" y="2151"/>
                <a:chExt cx="864" cy="923"/>
              </a:xfrm>
            </p:grpSpPr>
            <p:sp>
              <p:nvSpPr>
                <p:cNvPr id="7210"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sz="1800" b="1" dirty="0"/>
                    <a:t>Breaks</a:t>
                  </a:r>
                </a:p>
              </p:txBody>
            </p:sp>
            <p:grpSp>
              <p:nvGrpSpPr>
                <p:cNvPr id="7211" name="Group 61"/>
                <p:cNvGrpSpPr>
                  <a:grpSpLocks/>
                </p:cNvGrpSpPr>
                <p:nvPr/>
              </p:nvGrpSpPr>
              <p:grpSpPr bwMode="auto">
                <a:xfrm>
                  <a:off x="2533" y="2151"/>
                  <a:ext cx="691" cy="691"/>
                  <a:chOff x="2479" y="2162"/>
                  <a:chExt cx="639" cy="628"/>
                </a:xfrm>
              </p:grpSpPr>
              <p:sp>
                <p:nvSpPr>
                  <p:cNvPr id="7212" name="AutoShape 18"/>
                  <p:cNvSpPr>
                    <a:spLocks noChangeArrowheads="1"/>
                  </p:cNvSpPr>
                  <p:nvPr/>
                </p:nvSpPr>
                <p:spPr bwMode="auto">
                  <a:xfrm>
                    <a:off x="2479" y="2162"/>
                    <a:ext cx="639" cy="628"/>
                  </a:xfrm>
                  <a:prstGeom prst="roundRect">
                    <a:avLst>
                      <a:gd name="adj" fmla="val 12440"/>
                    </a:avLst>
                  </a:prstGeom>
                  <a:noFill/>
                  <a:ln w="25400">
                    <a:solidFill>
                      <a:srgbClr val="000000"/>
                    </a:solidFill>
                    <a:round/>
                    <a:headEnd/>
                    <a:tailEnd/>
                  </a:ln>
                </p:spPr>
                <p:txBody>
                  <a:bodyPr/>
                  <a:lstStyle/>
                  <a:p>
                    <a:endParaRPr lang="en-US" dirty="0"/>
                  </a:p>
                </p:txBody>
              </p:sp>
              <p:grpSp>
                <p:nvGrpSpPr>
                  <p:cNvPr id="7213" name="Group 60"/>
                  <p:cNvGrpSpPr>
                    <a:grpSpLocks/>
                  </p:cNvGrpSpPr>
                  <p:nvPr/>
                </p:nvGrpSpPr>
                <p:grpSpPr bwMode="auto">
                  <a:xfrm>
                    <a:off x="2554" y="2340"/>
                    <a:ext cx="474" cy="272"/>
                    <a:chOff x="2554" y="2340"/>
                    <a:chExt cx="474" cy="272"/>
                  </a:xfrm>
                </p:grpSpPr>
                <p:sp>
                  <p:nvSpPr>
                    <p:cNvPr id="68630"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dirty="0"/>
                    </a:p>
                  </p:txBody>
                </p:sp>
                <p:sp>
                  <p:nvSpPr>
                    <p:cNvPr id="68631"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dirty="0"/>
                    </a:p>
                  </p:txBody>
                </p:sp>
                <p:sp>
                  <p:nvSpPr>
                    <p:cNvPr id="68628"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dirty="0"/>
                    </a:p>
                  </p:txBody>
                </p:sp>
              </p:grpSp>
            </p:grpSp>
          </p:grpSp>
          <p:grpSp>
            <p:nvGrpSpPr>
              <p:cNvPr id="7207" name="Group 72"/>
              <p:cNvGrpSpPr>
                <a:grpSpLocks/>
              </p:cNvGrpSpPr>
              <p:nvPr/>
            </p:nvGrpSpPr>
            <p:grpSpPr bwMode="auto">
              <a:xfrm>
                <a:off x="4170" y="2258"/>
                <a:ext cx="874" cy="816"/>
                <a:chOff x="4170" y="2258"/>
                <a:chExt cx="874" cy="816"/>
              </a:xfrm>
            </p:grpSpPr>
            <p:sp>
              <p:nvSpPr>
                <p:cNvPr id="7208"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eaLnBrk="0" hangingPunct="0"/>
                  <a:r>
                    <a:rPr lang="en-US" sz="4400" b="1" dirty="0">
                      <a:solidFill>
                        <a:srgbClr val="FF3300"/>
                      </a:solidFill>
                    </a:rPr>
                    <a:t>EXIT</a:t>
                  </a:r>
                </a:p>
              </p:txBody>
            </p:sp>
            <p:sp>
              <p:nvSpPr>
                <p:cNvPr id="7209"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sz="1800" b="1" dirty="0"/>
                    <a:t>Exits</a:t>
                  </a:r>
                </a:p>
              </p:txBody>
            </p:sp>
          </p:grpSp>
        </p:grpSp>
        <p:grpSp>
          <p:nvGrpSpPr>
            <p:cNvPr id="7174" name="Group 91"/>
            <p:cNvGrpSpPr>
              <a:grpSpLocks/>
            </p:cNvGrpSpPr>
            <p:nvPr/>
          </p:nvGrpSpPr>
          <p:grpSpPr bwMode="auto">
            <a:xfrm>
              <a:off x="718" y="979"/>
              <a:ext cx="4320" cy="966"/>
              <a:chOff x="718" y="979"/>
              <a:chExt cx="4320" cy="966"/>
            </a:xfrm>
          </p:grpSpPr>
          <p:grpSp>
            <p:nvGrpSpPr>
              <p:cNvPr id="7175" name="Group 68"/>
              <p:cNvGrpSpPr>
                <a:grpSpLocks/>
              </p:cNvGrpSpPr>
              <p:nvPr/>
            </p:nvGrpSpPr>
            <p:grpSpPr bwMode="auto">
              <a:xfrm>
                <a:off x="4174" y="1024"/>
                <a:ext cx="864" cy="921"/>
                <a:chOff x="4174" y="1231"/>
                <a:chExt cx="864" cy="921"/>
              </a:xfrm>
            </p:grpSpPr>
            <p:sp>
              <p:nvSpPr>
                <p:cNvPr id="7201"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sz="1800" b="1" dirty="0"/>
                    <a:t>Emergency</a:t>
                  </a:r>
                </a:p>
              </p:txBody>
            </p:sp>
            <p:grpSp>
              <p:nvGrpSpPr>
                <p:cNvPr id="7202" name="Group 26"/>
                <p:cNvGrpSpPr>
                  <a:grpSpLocks/>
                </p:cNvGrpSpPr>
                <p:nvPr/>
              </p:nvGrpSpPr>
              <p:grpSpPr bwMode="auto">
                <a:xfrm>
                  <a:off x="4260" y="1231"/>
                  <a:ext cx="691" cy="691"/>
                  <a:chOff x="3639" y="768"/>
                  <a:chExt cx="681" cy="679"/>
                </a:xfrm>
              </p:grpSpPr>
              <p:sp>
                <p:nvSpPr>
                  <p:cNvPr id="7203"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endParaRPr lang="en-US" dirty="0"/>
                  </a:p>
                </p:txBody>
              </p:sp>
              <p:sp>
                <p:nvSpPr>
                  <p:cNvPr id="7204" name="Freeform 28"/>
                  <p:cNvSpPr>
                    <a:spLocks/>
                  </p:cNvSpPr>
                  <p:nvPr/>
                </p:nvSpPr>
                <p:spPr bwMode="auto">
                  <a:xfrm>
                    <a:off x="3696" y="816"/>
                    <a:ext cx="573" cy="573"/>
                  </a:xfrm>
                  <a:custGeom>
                    <a:avLst/>
                    <a:gdLst>
                      <a:gd name="T0" fmla="*/ 0 w 2290"/>
                      <a:gd name="T1" fmla="*/ 0 h 2290"/>
                      <a:gd name="T2" fmla="*/ 1 w 2290"/>
                      <a:gd name="T3" fmla="*/ 0 h 2290"/>
                      <a:gd name="T4" fmla="*/ 1 w 2290"/>
                      <a:gd name="T5" fmla="*/ 0 h 2290"/>
                      <a:gd name="T6" fmla="*/ 1 w 2290"/>
                      <a:gd name="T7" fmla="*/ 0 h 2290"/>
                      <a:gd name="T8" fmla="*/ 1 w 2290"/>
                      <a:gd name="T9" fmla="*/ 1 h 2290"/>
                      <a:gd name="T10" fmla="*/ 1 w 2290"/>
                      <a:gd name="T11" fmla="*/ 1 h 2290"/>
                      <a:gd name="T12" fmla="*/ 1 w 2290"/>
                      <a:gd name="T13" fmla="*/ 1 h 2290"/>
                      <a:gd name="T14" fmla="*/ 0 w 2290"/>
                      <a:gd name="T15" fmla="*/ 1 h 2290"/>
                      <a:gd name="T16" fmla="*/ 0 w 2290"/>
                      <a:gd name="T17" fmla="*/ 1 h 2290"/>
                      <a:gd name="T18" fmla="*/ 0 w 2290"/>
                      <a:gd name="T19" fmla="*/ 1 h 2290"/>
                      <a:gd name="T20" fmla="*/ 0 w 2290"/>
                      <a:gd name="T21" fmla="*/ 0 h 2290"/>
                      <a:gd name="T22" fmla="*/ 0 w 2290"/>
                      <a:gd name="T23" fmla="*/ 0 h 2290"/>
                      <a:gd name="T24" fmla="*/ 0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dirty="0"/>
                  </a:p>
                </p:txBody>
              </p:sp>
            </p:grpSp>
          </p:grpSp>
          <p:grpSp>
            <p:nvGrpSpPr>
              <p:cNvPr id="7176" name="Group 67"/>
              <p:cNvGrpSpPr>
                <a:grpSpLocks/>
              </p:cNvGrpSpPr>
              <p:nvPr/>
            </p:nvGrpSpPr>
            <p:grpSpPr bwMode="auto">
              <a:xfrm>
                <a:off x="2446" y="979"/>
                <a:ext cx="864" cy="966"/>
                <a:chOff x="2446" y="1186"/>
                <a:chExt cx="864" cy="966"/>
              </a:xfrm>
            </p:grpSpPr>
            <p:sp>
              <p:nvSpPr>
                <p:cNvPr id="7199"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sz="1800" b="1" dirty="0"/>
                    <a:t>Class Hours</a:t>
                  </a:r>
                </a:p>
              </p:txBody>
            </p:sp>
            <p:pic>
              <p:nvPicPr>
                <p:cNvPr id="7200" name="Picture 59"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nvGrpSpPr>
              <p:cNvPr id="7177" name="Group 90"/>
              <p:cNvGrpSpPr>
                <a:grpSpLocks/>
              </p:cNvGrpSpPr>
              <p:nvPr/>
            </p:nvGrpSpPr>
            <p:grpSpPr bwMode="auto">
              <a:xfrm>
                <a:off x="718" y="1002"/>
                <a:ext cx="864" cy="943"/>
                <a:chOff x="718" y="1002"/>
                <a:chExt cx="864" cy="943"/>
              </a:xfrm>
            </p:grpSpPr>
            <p:sp>
              <p:nvSpPr>
                <p:cNvPr id="7178"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eaLnBrk="0" hangingPunct="0"/>
                  <a:r>
                    <a:rPr lang="en-US" sz="1800" b="1" dirty="0"/>
                    <a:t>Phone/Fax</a:t>
                  </a:r>
                </a:p>
              </p:txBody>
            </p:sp>
            <p:grpSp>
              <p:nvGrpSpPr>
                <p:cNvPr id="7179" name="Group 89"/>
                <p:cNvGrpSpPr>
                  <a:grpSpLocks/>
                </p:cNvGrpSpPr>
                <p:nvPr/>
              </p:nvGrpSpPr>
              <p:grpSpPr bwMode="auto">
                <a:xfrm>
                  <a:off x="767" y="1002"/>
                  <a:ext cx="765" cy="736"/>
                  <a:chOff x="767" y="1002"/>
                  <a:chExt cx="765" cy="736"/>
                </a:xfrm>
              </p:grpSpPr>
              <p:sp>
                <p:nvSpPr>
                  <p:cNvPr id="7180"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dirty="0"/>
                  </a:p>
                </p:txBody>
              </p:sp>
              <p:grpSp>
                <p:nvGrpSpPr>
                  <p:cNvPr id="7181" name="Group 88"/>
                  <p:cNvGrpSpPr>
                    <a:grpSpLocks/>
                  </p:cNvGrpSpPr>
                  <p:nvPr/>
                </p:nvGrpSpPr>
                <p:grpSpPr bwMode="auto">
                  <a:xfrm>
                    <a:off x="793" y="1026"/>
                    <a:ext cx="715" cy="689"/>
                    <a:chOff x="793" y="1026"/>
                    <a:chExt cx="715" cy="689"/>
                  </a:xfrm>
                </p:grpSpPr>
                <p:sp>
                  <p:nvSpPr>
                    <p:cNvPr id="7182" name="Oval 70"/>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endParaRPr lang="en-US" dirty="0"/>
                    </a:p>
                  </p:txBody>
                </p:sp>
                <p:grpSp>
                  <p:nvGrpSpPr>
                    <p:cNvPr id="7183" name="Group 87"/>
                    <p:cNvGrpSpPr>
                      <a:grpSpLocks/>
                    </p:cNvGrpSpPr>
                    <p:nvPr/>
                  </p:nvGrpSpPr>
                  <p:grpSpPr bwMode="auto">
                    <a:xfrm>
                      <a:off x="870" y="1180"/>
                      <a:ext cx="560" cy="381"/>
                      <a:chOff x="870" y="1180"/>
                      <a:chExt cx="560" cy="381"/>
                    </a:xfrm>
                  </p:grpSpPr>
                  <p:grpSp>
                    <p:nvGrpSpPr>
                      <p:cNvPr id="7184" name="Group 83"/>
                      <p:cNvGrpSpPr>
                        <a:grpSpLocks/>
                      </p:cNvGrpSpPr>
                      <p:nvPr/>
                    </p:nvGrpSpPr>
                    <p:grpSpPr bwMode="auto">
                      <a:xfrm>
                        <a:off x="870" y="1180"/>
                        <a:ext cx="560" cy="178"/>
                        <a:chOff x="870" y="1180"/>
                        <a:chExt cx="560" cy="178"/>
                      </a:xfrm>
                    </p:grpSpPr>
                    <p:sp>
                      <p:nvSpPr>
                        <p:cNvPr id="25684" name="Freeform 8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dirty="0"/>
                        </a:p>
                      </p:txBody>
                    </p:sp>
                    <p:sp>
                      <p:nvSpPr>
                        <p:cNvPr id="25685" name="Freeform 8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dirty="0"/>
                        </a:p>
                      </p:txBody>
                    </p:sp>
                    <p:sp>
                      <p:nvSpPr>
                        <p:cNvPr id="25686" name="Freeform 8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dirty="0"/>
                        </a:p>
                      </p:txBody>
                    </p:sp>
                  </p:grpSp>
                  <p:grpSp>
                    <p:nvGrpSpPr>
                      <p:cNvPr id="7185" name="Group 72"/>
                      <p:cNvGrpSpPr>
                        <a:grpSpLocks/>
                      </p:cNvGrpSpPr>
                      <p:nvPr/>
                    </p:nvGrpSpPr>
                    <p:grpSpPr bwMode="auto">
                      <a:xfrm>
                        <a:off x="955" y="1264"/>
                        <a:ext cx="389" cy="297"/>
                        <a:chOff x="955" y="1264"/>
                        <a:chExt cx="389" cy="297"/>
                      </a:xfrm>
                    </p:grpSpPr>
                    <p:grpSp>
                      <p:nvGrpSpPr>
                        <p:cNvPr id="7191" name="Group 73"/>
                        <p:cNvGrpSpPr>
                          <a:grpSpLocks/>
                        </p:cNvGrpSpPr>
                        <p:nvPr/>
                      </p:nvGrpSpPr>
                      <p:grpSpPr bwMode="auto">
                        <a:xfrm>
                          <a:off x="1066" y="1264"/>
                          <a:ext cx="165" cy="27"/>
                          <a:chOff x="1066" y="1264"/>
                          <a:chExt cx="165" cy="27"/>
                        </a:xfrm>
                      </p:grpSpPr>
                      <p:sp>
                        <p:nvSpPr>
                          <p:cNvPr id="7194" name="AutoShape 74"/>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endParaRPr lang="en-US" dirty="0"/>
                          </a:p>
                        </p:txBody>
                      </p:sp>
                      <p:sp>
                        <p:nvSpPr>
                          <p:cNvPr id="7195" name="AutoShape 75"/>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endParaRPr lang="en-US" dirty="0"/>
                          </a:p>
                        </p:txBody>
                      </p:sp>
                    </p:grpSp>
                    <p:sp>
                      <p:nvSpPr>
                        <p:cNvPr id="7192" name="Freeform 76"/>
                        <p:cNvSpPr>
                          <a:spLocks/>
                        </p:cNvSpPr>
                        <p:nvPr/>
                      </p:nvSpPr>
                      <p:spPr bwMode="auto">
                        <a:xfrm>
                          <a:off x="962" y="1282"/>
                          <a:ext cx="375" cy="121"/>
                        </a:xfrm>
                        <a:custGeom>
                          <a:avLst/>
                          <a:gdLst>
                            <a:gd name="T0" fmla="*/ 1 w 1502"/>
                            <a:gd name="T1" fmla="*/ 0 h 484"/>
                            <a:gd name="T2" fmla="*/ 4 w 1502"/>
                            <a:gd name="T3" fmla="*/ 0 h 484"/>
                            <a:gd name="T4" fmla="*/ 6 w 1502"/>
                            <a:gd name="T5" fmla="*/ 2 h 484"/>
                            <a:gd name="T6" fmla="*/ 0 w 1502"/>
                            <a:gd name="T7" fmla="*/ 2 h 484"/>
                            <a:gd name="T8" fmla="*/ 1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endParaRPr lang="en-US" dirty="0"/>
                        </a:p>
                      </p:txBody>
                    </p:sp>
                    <p:sp>
                      <p:nvSpPr>
                        <p:cNvPr id="25677" name="AutoShape 77"/>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defRPr/>
                          </a:pPr>
                          <a:endParaRPr lang="en-US" dirty="0"/>
                        </a:p>
                      </p:txBody>
                    </p:sp>
                  </p:grpSp>
                  <p:grpSp>
                    <p:nvGrpSpPr>
                      <p:cNvPr id="7186" name="Group 78"/>
                      <p:cNvGrpSpPr>
                        <a:grpSpLocks/>
                      </p:cNvGrpSpPr>
                      <p:nvPr/>
                    </p:nvGrpSpPr>
                    <p:grpSpPr bwMode="auto">
                      <a:xfrm>
                        <a:off x="1057" y="1288"/>
                        <a:ext cx="190" cy="163"/>
                        <a:chOff x="1057" y="1288"/>
                        <a:chExt cx="190" cy="163"/>
                      </a:xfrm>
                    </p:grpSpPr>
                    <p:sp>
                      <p:nvSpPr>
                        <p:cNvPr id="7187" name="Freeform 79"/>
                        <p:cNvSpPr>
                          <a:spLocks/>
                        </p:cNvSpPr>
                        <p:nvPr/>
                      </p:nvSpPr>
                      <p:spPr bwMode="auto">
                        <a:xfrm>
                          <a:off x="1058" y="1288"/>
                          <a:ext cx="189" cy="162"/>
                        </a:xfrm>
                        <a:custGeom>
                          <a:avLst/>
                          <a:gdLst>
                            <a:gd name="T0" fmla="*/ 0 w 758"/>
                            <a:gd name="T1" fmla="*/ 0 h 652"/>
                            <a:gd name="T2" fmla="*/ 0 w 758"/>
                            <a:gd name="T3" fmla="*/ 2 h 652"/>
                            <a:gd name="T4" fmla="*/ 3 w 758"/>
                            <a:gd name="T5" fmla="*/ 2 h 652"/>
                            <a:gd name="T6" fmla="*/ 2 w 758"/>
                            <a:gd name="T7" fmla="*/ 0 h 652"/>
                            <a:gd name="T8" fmla="*/ 0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endParaRPr lang="en-US" dirty="0"/>
                        </a:p>
                      </p:txBody>
                    </p:sp>
                    <p:sp>
                      <p:nvSpPr>
                        <p:cNvPr id="7188" name="Freeform 80"/>
                        <p:cNvSpPr>
                          <a:spLocks/>
                        </p:cNvSpPr>
                        <p:nvPr/>
                      </p:nvSpPr>
                      <p:spPr bwMode="auto">
                        <a:xfrm>
                          <a:off x="1057" y="1288"/>
                          <a:ext cx="74" cy="163"/>
                        </a:xfrm>
                        <a:custGeom>
                          <a:avLst/>
                          <a:gdLst>
                            <a:gd name="T0" fmla="*/ 1 w 295"/>
                            <a:gd name="T1" fmla="*/ 0 h 651"/>
                            <a:gd name="T2" fmla="*/ 0 w 295"/>
                            <a:gd name="T3" fmla="*/ 3 h 651"/>
                            <a:gd name="T4" fmla="*/ 1 w 295"/>
                            <a:gd name="T5" fmla="*/ 3 h 651"/>
                            <a:gd name="T6" fmla="*/ 1 w 295"/>
                            <a:gd name="T7" fmla="*/ 0 h 651"/>
                            <a:gd name="T8" fmla="*/ 1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endParaRPr lang="en-US" dirty="0"/>
                        </a:p>
                      </p:txBody>
                    </p:sp>
                    <p:sp>
                      <p:nvSpPr>
                        <p:cNvPr id="25681" name="Freeform 81"/>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defRPr/>
                          </a:pPr>
                          <a:endParaRPr lang="en-US" dirty="0"/>
                        </a:p>
                      </p:txBody>
                    </p:sp>
                    <p:sp>
                      <p:nvSpPr>
                        <p:cNvPr id="7190" name="Freeform 82"/>
                        <p:cNvSpPr>
                          <a:spLocks/>
                        </p:cNvSpPr>
                        <p:nvPr/>
                      </p:nvSpPr>
                      <p:spPr bwMode="auto">
                        <a:xfrm>
                          <a:off x="1073" y="1331"/>
                          <a:ext cx="158" cy="53"/>
                        </a:xfrm>
                        <a:custGeom>
                          <a:avLst/>
                          <a:gdLst>
                            <a:gd name="T0" fmla="*/ 0 w 631"/>
                            <a:gd name="T1" fmla="*/ 0 h 213"/>
                            <a:gd name="T2" fmla="*/ 0 w 631"/>
                            <a:gd name="T3" fmla="*/ 1 h 213"/>
                            <a:gd name="T4" fmla="*/ 3 w 631"/>
                            <a:gd name="T5" fmla="*/ 1 h 213"/>
                            <a:gd name="T6" fmla="*/ 2 w 631"/>
                            <a:gd name="T7" fmla="*/ 0 h 213"/>
                            <a:gd name="T8" fmla="*/ 0 w 631"/>
                            <a:gd name="T9" fmla="*/ 0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endParaRPr lang="en-US" dirty="0"/>
                        </a:p>
                      </p:txBody>
                    </p:sp>
                  </p:grpSp>
                </p:grpSp>
              </p:gr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4</a:t>
            </a:fld>
            <a:endParaRPr lang="en-US" dirty="0">
              <a:solidFill>
                <a:schemeClr val="bg1"/>
              </a:solidFill>
              <a:latin typeface="Century Gothic"/>
              <a:cs typeface="Century Gothic"/>
            </a:endParaRPr>
          </a:p>
        </p:txBody>
      </p:sp>
      <p:sp>
        <p:nvSpPr>
          <p:cNvPr id="3" name="Content Placeholder 2"/>
          <p:cNvSpPr>
            <a:spLocks noGrp="1"/>
          </p:cNvSpPr>
          <p:nvPr>
            <p:ph idx="1"/>
          </p:nvPr>
        </p:nvSpPr>
        <p:spPr/>
        <p:txBody>
          <a:bodyPr>
            <a:normAutofit/>
          </a:bodyPr>
          <a:lstStyle/>
          <a:p>
            <a:pPr eaLnBrk="1" hangingPunct="1">
              <a:buFont typeface="Webdings" pitchFamily="18" charset="2"/>
              <a:buNone/>
            </a:pPr>
            <a:r>
              <a:rPr lang="en-US" b="1" dirty="0" smtClean="0">
                <a:solidFill>
                  <a:srgbClr val="4F4F4F"/>
                </a:solidFill>
                <a:latin typeface="Century Gothic" pitchFamily="34" charset="0"/>
                <a:cs typeface="Century Gothic" pitchFamily="34" charset="0"/>
              </a:rPr>
              <a:t>In this </a:t>
            </a:r>
            <a:r>
              <a:rPr lang="en-US" b="1" dirty="0" smtClean="0">
                <a:solidFill>
                  <a:srgbClr val="4F4F4F"/>
                </a:solidFill>
                <a:latin typeface="Century Gothic" pitchFamily="34" charset="0"/>
                <a:cs typeface="Century Gothic" pitchFamily="34" charset="0"/>
              </a:rPr>
              <a:t>course, </a:t>
            </a:r>
            <a:r>
              <a:rPr lang="en-US" b="1" dirty="0" smtClean="0">
                <a:solidFill>
                  <a:srgbClr val="4F4F4F"/>
                </a:solidFill>
                <a:latin typeface="Century Gothic" pitchFamily="34" charset="0"/>
                <a:cs typeface="Century Gothic" pitchFamily="34" charset="0"/>
              </a:rPr>
              <a:t>you will learn how to:</a:t>
            </a:r>
          </a:p>
          <a:p>
            <a:pPr eaLnBrk="1" hangingPunct="1"/>
            <a:r>
              <a:rPr lang="en-US" dirty="0" smtClean="0">
                <a:solidFill>
                  <a:srgbClr val="4F4F4F"/>
                </a:solidFill>
                <a:latin typeface="Century Gothic" pitchFamily="34" charset="0"/>
                <a:cs typeface="Century Gothic" pitchFamily="34" charset="0"/>
              </a:rPr>
              <a:t>Identify key business considerations to analyze before setting up and using Serialization</a:t>
            </a:r>
          </a:p>
          <a:p>
            <a:pPr eaLnBrk="1" hangingPunct="1"/>
            <a:r>
              <a:rPr lang="en-US" dirty="0" smtClean="0">
                <a:solidFill>
                  <a:srgbClr val="4F4F4F"/>
                </a:solidFill>
                <a:latin typeface="Century Gothic" pitchFamily="34" charset="0"/>
                <a:cs typeface="Century Gothic" pitchFamily="34" charset="0"/>
              </a:rPr>
              <a:t>Set up Serialization for the most effective use in your organization</a:t>
            </a:r>
          </a:p>
          <a:p>
            <a:pPr eaLnBrk="1" hangingPunct="1"/>
            <a:r>
              <a:rPr lang="en-US" dirty="0" smtClean="0">
                <a:solidFill>
                  <a:srgbClr val="4F4F4F"/>
                </a:solidFill>
                <a:latin typeface="Century Gothic" pitchFamily="34" charset="0"/>
                <a:cs typeface="Century Gothic" pitchFamily="34" charset="0"/>
              </a:rPr>
              <a:t>Use and manage Serialization effectively</a:t>
            </a:r>
          </a:p>
          <a:p>
            <a:pPr>
              <a:buNone/>
            </a:pPr>
            <a:endParaRPr lang="en-US" dirty="0" smtClean="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Course Objectives</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5</a:t>
            </a:fld>
            <a:endParaRPr lang="en-US" dirty="0">
              <a:solidFill>
                <a:schemeClr val="bg1"/>
              </a:solidFill>
              <a:latin typeface="Century Gothic"/>
              <a:cs typeface="Century Gothic"/>
            </a:endParaRPr>
          </a:p>
        </p:txBody>
      </p:sp>
      <p:sp>
        <p:nvSpPr>
          <p:cNvPr id="3" name="Content Placeholder 2"/>
          <p:cNvSpPr>
            <a:spLocks noGrp="1"/>
          </p:cNvSpPr>
          <p:nvPr>
            <p:ph idx="1"/>
          </p:nvPr>
        </p:nvSpPr>
        <p:spPr/>
        <p:txBody>
          <a:bodyPr>
            <a:normAutofit lnSpcReduction="10000"/>
          </a:bodyPr>
          <a:lstStyle/>
          <a:p>
            <a:pPr eaLnBrk="1" hangingPunct="1"/>
            <a:r>
              <a:rPr lang="en-US" b="1" dirty="0" smtClean="0">
                <a:solidFill>
                  <a:srgbClr val="4F4F4F"/>
                </a:solidFill>
                <a:latin typeface="Century Gothic" pitchFamily="34" charset="0"/>
                <a:cs typeface="Century Gothic" pitchFamily="34" charset="0"/>
              </a:rPr>
              <a:t>Introduction to Serialization</a:t>
            </a:r>
          </a:p>
          <a:p>
            <a:pPr eaLnBrk="1" hangingPunct="1"/>
            <a:r>
              <a:rPr lang="en-US" dirty="0" smtClean="0">
                <a:solidFill>
                  <a:srgbClr val="4F4F4F"/>
                </a:solidFill>
                <a:latin typeface="Century Gothic" pitchFamily="34" charset="0"/>
                <a:cs typeface="Century Gothic" pitchFamily="34" charset="0"/>
              </a:rPr>
              <a:t>Business Considerations</a:t>
            </a:r>
          </a:p>
          <a:p>
            <a:pPr eaLnBrk="1" hangingPunct="1"/>
            <a:r>
              <a:rPr lang="en-US" dirty="0" smtClean="0">
                <a:solidFill>
                  <a:srgbClr val="4F4F4F"/>
                </a:solidFill>
                <a:latin typeface="Century Gothic" pitchFamily="34" charset="0"/>
                <a:cs typeface="Century Gothic" pitchFamily="34" charset="0"/>
              </a:rPr>
              <a:t>Serialization Setup</a:t>
            </a:r>
          </a:p>
          <a:p>
            <a:pPr eaLnBrk="1" hangingPunct="1"/>
            <a:r>
              <a:rPr lang="en-US" dirty="0" smtClean="0">
                <a:solidFill>
                  <a:srgbClr val="4F4F4F"/>
                </a:solidFill>
                <a:latin typeface="Century Gothic" pitchFamily="34" charset="0"/>
                <a:cs typeface="Century Gothic" pitchFamily="34" charset="0"/>
              </a:rPr>
              <a:t>Inventory Transactions</a:t>
            </a:r>
          </a:p>
          <a:p>
            <a:pPr eaLnBrk="1" hangingPunct="1"/>
            <a:r>
              <a:rPr lang="en-US" dirty="0" smtClean="0">
                <a:solidFill>
                  <a:srgbClr val="4F4F4F"/>
                </a:solidFill>
                <a:latin typeface="Century Gothic" pitchFamily="34" charset="0"/>
                <a:cs typeface="Century Gothic" pitchFamily="34" charset="0"/>
              </a:rPr>
              <a:t>Inbound Receipts</a:t>
            </a:r>
          </a:p>
          <a:p>
            <a:pPr eaLnBrk="1" hangingPunct="1"/>
            <a:r>
              <a:rPr lang="en-US" dirty="0" smtClean="0">
                <a:solidFill>
                  <a:srgbClr val="4F4F4F"/>
                </a:solidFill>
                <a:latin typeface="Century Gothic" pitchFamily="34" charset="0"/>
                <a:cs typeface="Century Gothic" pitchFamily="34" charset="0"/>
              </a:rPr>
              <a:t>Discrete Production</a:t>
            </a:r>
          </a:p>
          <a:p>
            <a:pPr eaLnBrk="1" hangingPunct="1"/>
            <a:r>
              <a:rPr lang="en-US" dirty="0" smtClean="0">
                <a:solidFill>
                  <a:srgbClr val="4F4F4F"/>
                </a:solidFill>
                <a:latin typeface="Century Gothic" pitchFamily="34" charset="0"/>
                <a:cs typeface="Century Gothic" pitchFamily="34" charset="0"/>
              </a:rPr>
              <a:t>Repetitive Production</a:t>
            </a:r>
          </a:p>
          <a:p>
            <a:pPr eaLnBrk="1" hangingPunct="1"/>
            <a:r>
              <a:rPr lang="en-US" dirty="0" smtClean="0">
                <a:solidFill>
                  <a:srgbClr val="4F4F4F"/>
                </a:solidFill>
                <a:latin typeface="Century Gothic" pitchFamily="34" charset="0"/>
                <a:cs typeface="Century Gothic" pitchFamily="34" charset="0"/>
              </a:rPr>
              <a:t>Outbound Shipments</a:t>
            </a:r>
          </a:p>
          <a:p>
            <a:pPr eaLnBrk="1" hangingPunct="1"/>
            <a:r>
              <a:rPr lang="en-US" dirty="0" smtClean="0"/>
              <a:t>Cycle Count</a:t>
            </a:r>
          </a:p>
          <a:p>
            <a:pPr eaLnBrk="1" hangingPunct="1"/>
            <a:r>
              <a:rPr lang="en-US" dirty="0" smtClean="0"/>
              <a:t>Physical Inventory</a:t>
            </a:r>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Course Overview</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descr="imagesCAE66CBY.jpg"/>
          <p:cNvPicPr>
            <a:picLocks noChangeAspect="1"/>
          </p:cNvPicPr>
          <p:nvPr/>
        </p:nvPicPr>
        <p:blipFill>
          <a:blip r:embed="rId3" cstate="print"/>
          <a:stretch>
            <a:fillRect/>
          </a:stretch>
        </p:blipFill>
        <p:spPr>
          <a:xfrm>
            <a:off x="6198353" y="2172810"/>
            <a:ext cx="2336047" cy="1713390"/>
          </a:xfrm>
          <a:prstGeom prst="rect">
            <a:avLst/>
          </a:prstGeom>
          <a:ln>
            <a:noFill/>
          </a:ln>
          <a:effectLst>
            <a:outerShdw blurRad="292100" dist="139700" dir="2700000" algn="tl" rotWithShape="0">
              <a:srgbClr val="333333">
                <a:alpha val="65000"/>
              </a:srgbClr>
            </a:outerShdw>
          </a:effectLst>
        </p:spPr>
      </p:pic>
      <p:sp>
        <p:nvSpPr>
          <p:cNvPr id="2" name="Content Placeholder 1"/>
          <p:cNvSpPr>
            <a:spLocks noGrp="1"/>
          </p:cNvSpPr>
          <p:nvPr>
            <p:ph idx="1"/>
          </p:nvPr>
        </p:nvSpPr>
        <p:spPr>
          <a:xfrm>
            <a:off x="457200" y="1316182"/>
            <a:ext cx="8458200" cy="4999951"/>
          </a:xfrm>
        </p:spPr>
        <p:txBody>
          <a:bodyPr/>
          <a:lstStyle/>
          <a:p>
            <a:r>
              <a:rPr lang="en-US" dirty="0" smtClean="0"/>
              <a:t>Identify packs by a unique ID (License Plate)</a:t>
            </a:r>
          </a:p>
          <a:p>
            <a:endParaRPr lang="en-US" dirty="0" smtClean="0"/>
          </a:p>
          <a:p>
            <a:pPr lvl="1"/>
            <a:endParaRPr lang="en-US" dirty="0" smtClean="0"/>
          </a:p>
          <a:p>
            <a:pPr lvl="1"/>
            <a:endParaRPr lang="en-US" dirty="0" smtClean="0"/>
          </a:p>
          <a:p>
            <a:endParaRPr lang="en-US" dirty="0"/>
          </a:p>
        </p:txBody>
      </p:sp>
      <p:sp>
        <p:nvSpPr>
          <p:cNvPr id="3" name="Title 2"/>
          <p:cNvSpPr>
            <a:spLocks noGrp="1"/>
          </p:cNvSpPr>
          <p:nvPr>
            <p:ph type="title"/>
          </p:nvPr>
        </p:nvSpPr>
        <p:spPr>
          <a:xfrm>
            <a:off x="457200" y="607452"/>
            <a:ext cx="8458200" cy="708730"/>
          </a:xfrm>
        </p:spPr>
        <p:txBody>
          <a:bodyPr>
            <a:normAutofit/>
          </a:bodyPr>
          <a:lstStyle/>
          <a:p>
            <a:r>
              <a:rPr lang="en-US" dirty="0" smtClean="0"/>
              <a:t>Packaged Inventory</a:t>
            </a:r>
            <a:endParaRPr lang="en-US" dirty="0"/>
          </a:p>
        </p:txBody>
      </p:sp>
      <p:sp>
        <p:nvSpPr>
          <p:cNvPr id="4" name="Text Placeholder 3"/>
          <p:cNvSpPr>
            <a:spLocks noGrp="1"/>
          </p:cNvSpPr>
          <p:nvPr>
            <p:ph type="body" sz="quarter" idx="11"/>
          </p:nvPr>
        </p:nvSpPr>
        <p:spPr/>
        <p:txBody>
          <a:bodyPr/>
          <a:lstStyle/>
          <a:p>
            <a:r>
              <a:rPr lang="en-US" dirty="0" smtClean="0"/>
              <a:t>Introduction to Serialization</a:t>
            </a:r>
          </a:p>
        </p:txBody>
      </p:sp>
      <p:sp>
        <p:nvSpPr>
          <p:cNvPr id="5" name="Slide Number Placeholder 1"/>
          <p:cNvSpPr>
            <a:spLocks noGrp="1"/>
          </p:cNvSpPr>
          <p:nvPr>
            <p:ph type="sldNum" sz="quarter" idx="12"/>
          </p:nvPr>
        </p:nvSpPr>
        <p:spPr>
          <a:xfrm>
            <a:off x="692264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6</a:t>
            </a:fld>
            <a:endParaRPr lang="en-US" dirty="0">
              <a:solidFill>
                <a:schemeClr val="bg1"/>
              </a:solidFill>
              <a:latin typeface="Century Gothic"/>
              <a:cs typeface="Century Gothic"/>
            </a:endParaRPr>
          </a:p>
        </p:txBody>
      </p:sp>
      <p:sp>
        <p:nvSpPr>
          <p:cNvPr id="22" name="Rounded Rectangle 21"/>
          <p:cNvSpPr/>
          <p:nvPr/>
        </p:nvSpPr>
        <p:spPr bwMode="auto">
          <a:xfrm>
            <a:off x="593677" y="2069307"/>
            <a:ext cx="2617040" cy="1938696"/>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23" name="Rounded Rectangle 22"/>
          <p:cNvSpPr/>
          <p:nvPr/>
        </p:nvSpPr>
        <p:spPr bwMode="auto">
          <a:xfrm>
            <a:off x="3332159" y="2068283"/>
            <a:ext cx="2612185" cy="1940745"/>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24" name="Rounded Rectangle 23"/>
          <p:cNvSpPr/>
          <p:nvPr/>
        </p:nvSpPr>
        <p:spPr bwMode="auto">
          <a:xfrm>
            <a:off x="6053931" y="2069307"/>
            <a:ext cx="2614612" cy="1938696"/>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25" name="Rounded Rectangle 24"/>
          <p:cNvSpPr/>
          <p:nvPr/>
        </p:nvSpPr>
        <p:spPr bwMode="auto">
          <a:xfrm>
            <a:off x="594890" y="4185596"/>
            <a:ext cx="2614614" cy="1918342"/>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26" name="Rounded Rectangle 25"/>
          <p:cNvSpPr/>
          <p:nvPr/>
        </p:nvSpPr>
        <p:spPr bwMode="auto">
          <a:xfrm>
            <a:off x="3332159" y="4185597"/>
            <a:ext cx="2612185" cy="1918341"/>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sp>
        <p:nvSpPr>
          <p:cNvPr id="27" name="Rounded Rectangle 26"/>
          <p:cNvSpPr/>
          <p:nvPr/>
        </p:nvSpPr>
        <p:spPr bwMode="auto">
          <a:xfrm>
            <a:off x="6053930" y="4185596"/>
            <a:ext cx="2614614" cy="1918342"/>
          </a:xfrm>
          <a:prstGeom prst="roundRect">
            <a:avLst>
              <a:gd name="adj" fmla="val 11075"/>
            </a:avLst>
          </a:prstGeom>
          <a:noFill/>
          <a:ln w="38100">
            <a:solidFill>
              <a:srgbClr val="D9D9D9"/>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sz="2800" kern="1200">
                <a:solidFill>
                  <a:schemeClr val="lt1"/>
                </a:solidFill>
                <a:latin typeface="+mn-lt"/>
                <a:ea typeface="+mn-ea"/>
                <a:cs typeface="+mn-cs"/>
              </a:defRPr>
            </a:lvl1pPr>
            <a:lvl2pPr marL="457200" algn="l" rtl="0" fontAlgn="base">
              <a:spcBef>
                <a:spcPct val="0"/>
              </a:spcBef>
              <a:spcAft>
                <a:spcPct val="0"/>
              </a:spcAft>
              <a:defRPr sz="2800" kern="1200">
                <a:solidFill>
                  <a:schemeClr val="lt1"/>
                </a:solidFill>
                <a:latin typeface="+mn-lt"/>
                <a:ea typeface="+mn-ea"/>
                <a:cs typeface="+mn-cs"/>
              </a:defRPr>
            </a:lvl2pPr>
            <a:lvl3pPr marL="914400" algn="l" rtl="0" fontAlgn="base">
              <a:spcBef>
                <a:spcPct val="0"/>
              </a:spcBef>
              <a:spcAft>
                <a:spcPct val="0"/>
              </a:spcAft>
              <a:defRPr sz="2800" kern="1200">
                <a:solidFill>
                  <a:schemeClr val="lt1"/>
                </a:solidFill>
                <a:latin typeface="+mn-lt"/>
                <a:ea typeface="+mn-ea"/>
                <a:cs typeface="+mn-cs"/>
              </a:defRPr>
            </a:lvl3pPr>
            <a:lvl4pPr marL="1371600" algn="l" rtl="0" fontAlgn="base">
              <a:spcBef>
                <a:spcPct val="0"/>
              </a:spcBef>
              <a:spcAft>
                <a:spcPct val="0"/>
              </a:spcAft>
              <a:defRPr sz="2800" kern="1200">
                <a:solidFill>
                  <a:schemeClr val="lt1"/>
                </a:solidFill>
                <a:latin typeface="+mn-lt"/>
                <a:ea typeface="+mn-ea"/>
                <a:cs typeface="+mn-cs"/>
              </a:defRPr>
            </a:lvl4pPr>
            <a:lvl5pPr marL="1828800" algn="l" rtl="0" fontAlgn="base">
              <a:spcBef>
                <a:spcPct val="0"/>
              </a:spcBef>
              <a:spcAft>
                <a:spcPct val="0"/>
              </a:spcAft>
              <a:defRPr sz="2800" kern="1200">
                <a:solidFill>
                  <a:schemeClr val="lt1"/>
                </a:solidFill>
                <a:latin typeface="+mn-lt"/>
                <a:ea typeface="+mn-ea"/>
                <a:cs typeface="+mn-cs"/>
              </a:defRPr>
            </a:lvl5pPr>
            <a:lvl6pPr marL="2286000" algn="l" defTabSz="914400" rtl="0" eaLnBrk="1" latinLnBrk="0" hangingPunct="1">
              <a:defRPr sz="2800" kern="1200">
                <a:solidFill>
                  <a:schemeClr val="lt1"/>
                </a:solidFill>
                <a:latin typeface="+mn-lt"/>
                <a:ea typeface="+mn-ea"/>
                <a:cs typeface="+mn-cs"/>
              </a:defRPr>
            </a:lvl6pPr>
            <a:lvl7pPr marL="2743200" algn="l" defTabSz="914400" rtl="0" eaLnBrk="1" latinLnBrk="0" hangingPunct="1">
              <a:defRPr sz="2800" kern="1200">
                <a:solidFill>
                  <a:schemeClr val="lt1"/>
                </a:solidFill>
                <a:latin typeface="+mn-lt"/>
                <a:ea typeface="+mn-ea"/>
                <a:cs typeface="+mn-cs"/>
              </a:defRPr>
            </a:lvl7pPr>
            <a:lvl8pPr marL="3200400" algn="l" defTabSz="914400" rtl="0" eaLnBrk="1" latinLnBrk="0" hangingPunct="1">
              <a:defRPr sz="2800" kern="1200">
                <a:solidFill>
                  <a:schemeClr val="lt1"/>
                </a:solidFill>
                <a:latin typeface="+mn-lt"/>
                <a:ea typeface="+mn-ea"/>
                <a:cs typeface="+mn-cs"/>
              </a:defRPr>
            </a:lvl8pPr>
            <a:lvl9pPr marL="3657600" algn="l" defTabSz="914400" rtl="0" eaLnBrk="1" latinLnBrk="0" hangingPunct="1">
              <a:defRPr sz="2800" kern="1200">
                <a:solidFill>
                  <a:schemeClr val="lt1"/>
                </a:solidFill>
                <a:latin typeface="+mn-lt"/>
                <a:ea typeface="+mn-ea"/>
                <a:cs typeface="+mn-cs"/>
              </a:defRPr>
            </a:lvl9pPr>
          </a:lstStyle>
          <a:p>
            <a:pPr algn="ctr">
              <a:defRPr/>
            </a:pPr>
            <a:endParaRPr lang="en-GB" dirty="0"/>
          </a:p>
        </p:txBody>
      </p:sp>
      <p:pic>
        <p:nvPicPr>
          <p:cNvPr id="37" name="Picture 36" descr="label.png"/>
          <p:cNvPicPr>
            <a:picLocks noChangeAspect="1"/>
          </p:cNvPicPr>
          <p:nvPr/>
        </p:nvPicPr>
        <p:blipFill>
          <a:blip r:embed="rId4" cstate="print"/>
          <a:stretch>
            <a:fillRect/>
          </a:stretch>
        </p:blipFill>
        <p:spPr>
          <a:xfrm>
            <a:off x="7239000" y="2909244"/>
            <a:ext cx="1242060" cy="976956"/>
          </a:xfrm>
          <a:prstGeom prst="rect">
            <a:avLst/>
          </a:prstGeom>
        </p:spPr>
      </p:pic>
      <p:pic>
        <p:nvPicPr>
          <p:cNvPr id="43" name="Picture 42" descr="imagesCAXEBPSF.jpg"/>
          <p:cNvPicPr>
            <a:picLocks noChangeAspect="1"/>
          </p:cNvPicPr>
          <p:nvPr/>
        </p:nvPicPr>
        <p:blipFill>
          <a:blip r:embed="rId5" cstate="print"/>
          <a:stretch>
            <a:fillRect/>
          </a:stretch>
        </p:blipFill>
        <p:spPr>
          <a:xfrm>
            <a:off x="731520" y="2132040"/>
            <a:ext cx="2240280" cy="1754160"/>
          </a:xfrm>
          <a:prstGeom prst="rect">
            <a:avLst/>
          </a:prstGeom>
          <a:ln>
            <a:noFill/>
          </a:ln>
          <a:effectLst>
            <a:outerShdw blurRad="292100" dist="139700" dir="2700000" algn="tl" rotWithShape="0">
              <a:srgbClr val="333333">
                <a:alpha val="65000"/>
              </a:srgbClr>
            </a:outerShdw>
          </a:effectLst>
        </p:spPr>
      </p:pic>
      <p:pic>
        <p:nvPicPr>
          <p:cNvPr id="44" name="Picture 43" descr="imagesCAA3WLFH.jpg"/>
          <p:cNvPicPr>
            <a:picLocks noChangeAspect="1"/>
          </p:cNvPicPr>
          <p:nvPr/>
        </p:nvPicPr>
        <p:blipFill>
          <a:blip r:embed="rId6" cstate="print"/>
          <a:stretch>
            <a:fillRect/>
          </a:stretch>
        </p:blipFill>
        <p:spPr>
          <a:xfrm>
            <a:off x="6280879" y="4392289"/>
            <a:ext cx="2127354" cy="1516871"/>
          </a:xfrm>
          <a:prstGeom prst="rect">
            <a:avLst/>
          </a:prstGeom>
          <a:ln>
            <a:noFill/>
          </a:ln>
          <a:effectLst>
            <a:outerShdw blurRad="292100" dist="139700" dir="2700000" algn="tl" rotWithShape="0">
              <a:srgbClr val="333333">
                <a:alpha val="65000"/>
              </a:srgbClr>
            </a:outerShdw>
          </a:effectLst>
        </p:spPr>
      </p:pic>
      <p:pic>
        <p:nvPicPr>
          <p:cNvPr id="45" name="Picture 44" descr="imagesCAR57QCL.jpg"/>
          <p:cNvPicPr>
            <a:picLocks noChangeAspect="1"/>
          </p:cNvPicPr>
          <p:nvPr/>
        </p:nvPicPr>
        <p:blipFill>
          <a:blip r:embed="rId7" cstate="print"/>
          <a:stretch>
            <a:fillRect/>
          </a:stretch>
        </p:blipFill>
        <p:spPr>
          <a:xfrm>
            <a:off x="3657600" y="4392289"/>
            <a:ext cx="1973580" cy="1478280"/>
          </a:xfrm>
          <a:prstGeom prst="rect">
            <a:avLst/>
          </a:prstGeom>
          <a:ln>
            <a:noFill/>
          </a:ln>
          <a:effectLst>
            <a:outerShdw blurRad="292100" dist="139700" dir="2700000" algn="tl" rotWithShape="0">
              <a:srgbClr val="333333">
                <a:alpha val="65000"/>
              </a:srgbClr>
            </a:outerShdw>
          </a:effectLst>
        </p:spPr>
      </p:pic>
      <p:pic>
        <p:nvPicPr>
          <p:cNvPr id="49" name="Picture 48" descr="rfid.png"/>
          <p:cNvPicPr>
            <a:picLocks noChangeAspect="1"/>
          </p:cNvPicPr>
          <p:nvPr/>
        </p:nvPicPr>
        <p:blipFill>
          <a:blip r:embed="rId8" cstate="print"/>
          <a:stretch>
            <a:fillRect/>
          </a:stretch>
        </p:blipFill>
        <p:spPr>
          <a:xfrm>
            <a:off x="1074420" y="4369920"/>
            <a:ext cx="1897380" cy="1539240"/>
          </a:xfrm>
          <a:prstGeom prst="rect">
            <a:avLst/>
          </a:prstGeom>
          <a:ln>
            <a:noFill/>
          </a:ln>
          <a:effectLst>
            <a:outerShdw blurRad="292100" dist="139700" dir="2700000" algn="tl" rotWithShape="0">
              <a:srgbClr val="333333">
                <a:alpha val="65000"/>
              </a:srgbClr>
            </a:outerShdw>
          </a:effectLst>
        </p:spPr>
      </p:pic>
      <p:pic>
        <p:nvPicPr>
          <p:cNvPr id="54" name="Picture 53" descr="imagesCAHYSK7Q.jpg"/>
          <p:cNvPicPr>
            <a:picLocks noChangeAspect="1"/>
          </p:cNvPicPr>
          <p:nvPr/>
        </p:nvPicPr>
        <p:blipFill>
          <a:blip r:embed="rId9" cstate="print"/>
          <a:stretch>
            <a:fillRect/>
          </a:stretch>
        </p:blipFill>
        <p:spPr>
          <a:xfrm>
            <a:off x="3520440" y="2209800"/>
            <a:ext cx="2194560" cy="1643802"/>
          </a:xfrm>
          <a:prstGeom prst="rect">
            <a:avLst/>
          </a:prstGeom>
          <a:ln>
            <a:noFill/>
          </a:ln>
          <a:effectLst>
            <a:outerShdw blurRad="292100" dist="139700" dir="2700000" algn="tl" rotWithShape="0">
              <a:srgbClr val="333333">
                <a:alpha val="65000"/>
              </a:srgbClr>
            </a:outerShdw>
          </a:effectLst>
        </p:spPr>
      </p:pic>
      <p:pic>
        <p:nvPicPr>
          <p:cNvPr id="40" name="Picture 39" descr="imagesCAID5F8S.jpg"/>
          <p:cNvPicPr>
            <a:picLocks noChangeAspect="1"/>
          </p:cNvPicPr>
          <p:nvPr/>
        </p:nvPicPr>
        <p:blipFill>
          <a:blip r:embed="rId10" cstate="print"/>
          <a:stretch>
            <a:fillRect/>
          </a:stretch>
        </p:blipFill>
        <p:spPr>
          <a:xfrm>
            <a:off x="731520" y="5334000"/>
            <a:ext cx="944880" cy="642657"/>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7</a:t>
            </a:fld>
            <a:endParaRPr lang="en-US" dirty="0">
              <a:solidFill>
                <a:schemeClr val="bg1"/>
              </a:solidFill>
              <a:latin typeface="Century Gothic"/>
              <a:cs typeface="Century Gothic"/>
            </a:endParaRPr>
          </a:p>
        </p:txBody>
      </p:sp>
      <p:sp>
        <p:nvSpPr>
          <p:cNvPr id="3" name="Content Placeholder 2"/>
          <p:cNvSpPr>
            <a:spLocks noGrp="1"/>
          </p:cNvSpPr>
          <p:nvPr>
            <p:ph idx="1"/>
          </p:nvPr>
        </p:nvSpPr>
        <p:spPr>
          <a:xfrm>
            <a:off x="457200" y="1316182"/>
            <a:ext cx="8599040" cy="4999951"/>
          </a:xfrm>
        </p:spPr>
        <p:txBody>
          <a:bodyPr>
            <a:normAutofit/>
          </a:bodyPr>
          <a:lstStyle/>
          <a:p>
            <a:endParaRPr lang="en-US" sz="2000" dirty="0" smtClean="0"/>
          </a:p>
          <a:p>
            <a:pPr lvl="2"/>
            <a:endParaRPr lang="en-US" dirty="0" smtClean="0"/>
          </a:p>
          <a:p>
            <a:pPr fontAlgn="t"/>
            <a:endParaRPr lang="en-US" sz="2200" dirty="0" smtClean="0"/>
          </a:p>
          <a:p>
            <a:endParaRPr lang="en-US" dirty="0" smtClean="0"/>
          </a:p>
        </p:txBody>
      </p:sp>
      <p:sp>
        <p:nvSpPr>
          <p:cNvPr id="4" name="Title 3"/>
          <p:cNvSpPr>
            <a:spLocks noGrp="1"/>
          </p:cNvSpPr>
          <p:nvPr>
            <p:ph type="title"/>
          </p:nvPr>
        </p:nvSpPr>
        <p:spPr/>
        <p:txBody>
          <a:bodyPr/>
          <a:lstStyle/>
          <a:p>
            <a:r>
              <a:rPr lang="en-US" dirty="0" smtClean="0"/>
              <a:t>Packaging Incoming Goods</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pic>
        <p:nvPicPr>
          <p:cNvPr id="6" name="Picture 2" descr="C:\Users\gvb\Documents\QAD\R&amp;D\PROJECTS (R&amp;D)\SAQ\Serialization\Training Docs EE2015\WHSE Pictures\IMG_3952.JPG"/>
          <p:cNvPicPr>
            <a:picLocks noChangeAspect="1" noChangeArrowheads="1"/>
          </p:cNvPicPr>
          <p:nvPr/>
        </p:nvPicPr>
        <p:blipFill>
          <a:blip r:embed="rId3" cstate="print"/>
          <a:srcRect/>
          <a:stretch>
            <a:fillRect/>
          </a:stretch>
        </p:blipFill>
        <p:spPr bwMode="auto">
          <a:xfrm rot="5400000">
            <a:off x="4817288" y="2077182"/>
            <a:ext cx="4979422" cy="3498479"/>
          </a:xfrm>
          <a:prstGeom prst="rect">
            <a:avLst/>
          </a:prstGeom>
          <a:noFill/>
        </p:spPr>
      </p:pic>
      <p:pic>
        <p:nvPicPr>
          <p:cNvPr id="7" name="Picture 16" descr="C:\Users\gvb\Documents\QAD\R&amp;D\PROJECTS (R&amp;D)\SAQ\Serialization\Training Docs EE2015\WHSE Pictures\IMG_1199.JPG"/>
          <p:cNvPicPr>
            <a:picLocks noChangeAspect="1" noChangeArrowheads="1"/>
          </p:cNvPicPr>
          <p:nvPr/>
        </p:nvPicPr>
        <p:blipFill>
          <a:blip r:embed="rId4" cstate="print"/>
          <a:srcRect/>
          <a:stretch>
            <a:fillRect/>
          </a:stretch>
        </p:blipFill>
        <p:spPr bwMode="auto">
          <a:xfrm>
            <a:off x="212120" y="1316182"/>
            <a:ext cx="2908368" cy="2181276"/>
          </a:xfrm>
          <a:prstGeom prst="rect">
            <a:avLst/>
          </a:prstGeom>
          <a:noFill/>
        </p:spPr>
      </p:pic>
      <p:pic>
        <p:nvPicPr>
          <p:cNvPr id="9" name="Picture 21" descr="C:\Users\gvb\Documents\QAD\R&amp;D\PROJECTS (R&amp;D)\SAQ\Serialization\Training Docs EE2015\WHSE Pictures\IMG_1254.JPG"/>
          <p:cNvPicPr>
            <a:picLocks noChangeAspect="1" noChangeArrowheads="1"/>
          </p:cNvPicPr>
          <p:nvPr/>
        </p:nvPicPr>
        <p:blipFill>
          <a:blip r:embed="rId5" cstate="print"/>
          <a:srcRect l="5636" r="19581"/>
          <a:stretch>
            <a:fillRect/>
          </a:stretch>
        </p:blipFill>
        <p:spPr bwMode="auto">
          <a:xfrm rot="5400000">
            <a:off x="3278683" y="1333583"/>
            <a:ext cx="2160748" cy="2167003"/>
          </a:xfrm>
          <a:prstGeom prst="rect">
            <a:avLst/>
          </a:prstGeom>
          <a:noFill/>
        </p:spPr>
      </p:pic>
      <p:pic>
        <p:nvPicPr>
          <p:cNvPr id="10" name="Picture 9" descr="C:\Users\gvb\Documents\QAD\Customers\LEAR\Philippines\Pictures\120604Migracio\IMG_1013.jpg"/>
          <p:cNvPicPr>
            <a:picLocks noChangeAspect="1" noChangeArrowheads="1"/>
          </p:cNvPicPr>
          <p:nvPr/>
        </p:nvPicPr>
        <p:blipFill>
          <a:blip r:embed="rId6" cstate="print"/>
          <a:srcRect/>
          <a:stretch>
            <a:fillRect/>
          </a:stretch>
        </p:blipFill>
        <p:spPr bwMode="auto">
          <a:xfrm>
            <a:off x="2915816" y="3616359"/>
            <a:ext cx="2520479" cy="2734610"/>
          </a:xfrm>
          <a:prstGeom prst="rect">
            <a:avLst/>
          </a:prstGeom>
          <a:noFill/>
        </p:spPr>
      </p:pic>
      <p:pic>
        <p:nvPicPr>
          <p:cNvPr id="11" name="Picture 3" descr="C:\Users\gvb\Documents\QAD\Customers\LEAR\Philippines\Pictures\120604Migracio\IMG_1015.jpg"/>
          <p:cNvPicPr>
            <a:picLocks noChangeAspect="1" noChangeArrowheads="1"/>
          </p:cNvPicPr>
          <p:nvPr/>
        </p:nvPicPr>
        <p:blipFill>
          <a:blip r:embed="rId7" cstate="print"/>
          <a:srcRect/>
          <a:stretch>
            <a:fillRect/>
          </a:stretch>
        </p:blipFill>
        <p:spPr bwMode="auto">
          <a:xfrm>
            <a:off x="228600" y="3624826"/>
            <a:ext cx="2543606" cy="269977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l="36191"/>
          <a:stretch>
            <a:fillRect/>
          </a:stretch>
        </p:blipFill>
        <p:spPr bwMode="auto">
          <a:xfrm>
            <a:off x="5803504" y="1601334"/>
            <a:ext cx="3188096" cy="4686081"/>
          </a:xfrm>
          <a:prstGeom prst="rect">
            <a:avLst/>
          </a:prstGeom>
          <a:noFill/>
          <a:ln w="9525">
            <a:noFill/>
            <a:miter lim="800000"/>
            <a:headEnd/>
            <a:tailEnd/>
          </a:ln>
        </p:spPr>
      </p:pic>
      <p:sp>
        <p:nvSpPr>
          <p:cNvPr id="2" name="Slide Number Placeholder 1"/>
          <p:cNvSpPr>
            <a:spLocks noGrp="1"/>
          </p:cNvSpPr>
          <p:nvPr>
            <p:ph type="sldNum" sz="quarter" idx="12"/>
          </p:nvPr>
        </p:nvSpPr>
        <p:spPr>
          <a:xfrm>
            <a:off x="6858000" y="6460255"/>
            <a:ext cx="2133600" cy="365125"/>
          </a:xfrm>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8</a:t>
            </a:fld>
            <a:endParaRPr lang="en-US" dirty="0">
              <a:solidFill>
                <a:schemeClr val="bg1"/>
              </a:solidFill>
              <a:latin typeface="Century Gothic"/>
              <a:cs typeface="Century Gothic"/>
            </a:endParaRPr>
          </a:p>
        </p:txBody>
      </p:sp>
      <p:sp>
        <p:nvSpPr>
          <p:cNvPr id="4" name="Title 3"/>
          <p:cNvSpPr>
            <a:spLocks noGrp="1"/>
          </p:cNvSpPr>
          <p:nvPr>
            <p:ph type="title"/>
          </p:nvPr>
        </p:nvSpPr>
        <p:spPr/>
        <p:txBody>
          <a:bodyPr/>
          <a:lstStyle/>
          <a:p>
            <a:r>
              <a:rPr lang="en-US" dirty="0" smtClean="0"/>
              <a:t>Packaging Outgoing Goods</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pic>
        <p:nvPicPr>
          <p:cNvPr id="14" name="Picture 2" descr="Description: C:\Users\sinorodi\Documents\A - אבי קדוש\BID\BID PIC\IMG_0621.JPG"/>
          <p:cNvPicPr>
            <a:picLocks noChangeAspect="1" noChangeArrowheads="1"/>
          </p:cNvPicPr>
          <p:nvPr/>
        </p:nvPicPr>
        <p:blipFill>
          <a:blip r:embed="rId4" cstate="print"/>
          <a:srcRect/>
          <a:stretch>
            <a:fillRect/>
          </a:stretch>
        </p:blipFill>
        <p:spPr bwMode="auto">
          <a:xfrm>
            <a:off x="179618" y="1601335"/>
            <a:ext cx="2700976" cy="2363354"/>
          </a:xfrm>
          <a:prstGeom prst="rect">
            <a:avLst/>
          </a:prstGeom>
          <a:noFill/>
          <a:ln w="9525">
            <a:noFill/>
            <a:miter lim="800000"/>
            <a:headEnd/>
            <a:tailEnd/>
          </a:ln>
        </p:spPr>
      </p:pic>
      <p:pic>
        <p:nvPicPr>
          <p:cNvPr id="15" name="Picture 14" descr="IMG_0666.JPG"/>
          <p:cNvPicPr>
            <a:picLocks noChangeAspect="1"/>
          </p:cNvPicPr>
          <p:nvPr/>
        </p:nvPicPr>
        <p:blipFill>
          <a:blip r:embed="rId5" cstate="print"/>
          <a:stretch>
            <a:fillRect/>
          </a:stretch>
        </p:blipFill>
        <p:spPr>
          <a:xfrm>
            <a:off x="179619" y="4077073"/>
            <a:ext cx="2700975" cy="2210344"/>
          </a:xfrm>
          <a:prstGeom prst="rect">
            <a:avLst/>
          </a:prstGeom>
        </p:spPr>
      </p:pic>
      <p:pic>
        <p:nvPicPr>
          <p:cNvPr id="16" name="Picture 9" descr="C:\Users\gvb\Documents\QAD\R&amp;D\PROJECTS (R&amp;D)\SAQ\Serialization\Training Docs EE2015\WHSE Pictures\IMG_4033.JPG"/>
          <p:cNvPicPr>
            <a:picLocks noChangeAspect="1" noChangeArrowheads="1"/>
          </p:cNvPicPr>
          <p:nvPr/>
        </p:nvPicPr>
        <p:blipFill>
          <a:blip r:embed="rId6" cstate="print"/>
          <a:srcRect r="14209"/>
          <a:stretch>
            <a:fillRect/>
          </a:stretch>
        </p:blipFill>
        <p:spPr bwMode="auto">
          <a:xfrm rot="5400000" flipV="1">
            <a:off x="3145056" y="1422192"/>
            <a:ext cx="2363354" cy="2721641"/>
          </a:xfrm>
          <a:prstGeom prst="rect">
            <a:avLst/>
          </a:prstGeom>
          <a:noFill/>
        </p:spPr>
      </p:pic>
      <p:pic>
        <p:nvPicPr>
          <p:cNvPr id="18" name="Picture 22" descr="C:\Users\gvb\Documents\QAD\R&amp;D\PROJECTS (R&amp;D)\SAQ\Serialization\Training Docs EE2015\WHSE Pictures\IMG_1261.JPG"/>
          <p:cNvPicPr>
            <a:picLocks noChangeAspect="1" noChangeArrowheads="1"/>
          </p:cNvPicPr>
          <p:nvPr/>
        </p:nvPicPr>
        <p:blipFill>
          <a:blip r:embed="rId7" cstate="print"/>
          <a:srcRect t="41592"/>
          <a:stretch>
            <a:fillRect/>
          </a:stretch>
        </p:blipFill>
        <p:spPr bwMode="auto">
          <a:xfrm>
            <a:off x="2965913" y="4077073"/>
            <a:ext cx="2721641" cy="221034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vert="horz" lIns="91440" tIns="45720" rIns="91440" bIns="45720" rtlCol="0" anchor="ctr"/>
          <a:lstStyle/>
          <a:p>
            <a:pPr algn="r" defTabSz="457200"/>
            <a:fld id="{D295FD85-0E9A-9A4B-AEA4-CF6493BFD0E6}" type="slidenum">
              <a:rPr lang="en-US" smtClean="0">
                <a:solidFill>
                  <a:schemeClr val="bg1"/>
                </a:solidFill>
                <a:latin typeface="Century Gothic"/>
                <a:cs typeface="Century Gothic"/>
              </a:rPr>
              <a:pPr algn="r" defTabSz="457200"/>
              <a:t>9</a:t>
            </a:fld>
            <a:endParaRPr lang="en-US" dirty="0">
              <a:solidFill>
                <a:schemeClr val="bg1"/>
              </a:solidFill>
              <a:latin typeface="Century Gothic"/>
              <a:cs typeface="Century Gothic"/>
            </a:endParaRPr>
          </a:p>
        </p:txBody>
      </p:sp>
      <p:sp>
        <p:nvSpPr>
          <p:cNvPr id="4" name="Title 3"/>
          <p:cNvSpPr>
            <a:spLocks noGrp="1"/>
          </p:cNvSpPr>
          <p:nvPr>
            <p:ph type="title"/>
          </p:nvPr>
        </p:nvSpPr>
        <p:spPr/>
        <p:txBody>
          <a:bodyPr/>
          <a:lstStyle/>
          <a:p>
            <a:r>
              <a:rPr lang="en-US" dirty="0" smtClean="0"/>
              <a:t>Stock Movements on the Floor</a:t>
            </a:r>
            <a:endParaRPr lang="en-US" dirty="0"/>
          </a:p>
        </p:txBody>
      </p:sp>
      <p:sp>
        <p:nvSpPr>
          <p:cNvPr id="5" name="Text Placeholder 4"/>
          <p:cNvSpPr>
            <a:spLocks noGrp="1"/>
          </p:cNvSpPr>
          <p:nvPr>
            <p:ph type="body" sz="quarter" idx="11"/>
          </p:nvPr>
        </p:nvSpPr>
        <p:spPr/>
        <p:txBody>
          <a:bodyPr/>
          <a:lstStyle/>
          <a:p>
            <a:r>
              <a:rPr lang="en-US" dirty="0" smtClean="0"/>
              <a:t>Introduction to Serialization</a:t>
            </a:r>
          </a:p>
        </p:txBody>
      </p:sp>
      <p:pic>
        <p:nvPicPr>
          <p:cNvPr id="10" name="Picture 4" descr="C:\Users\gvb\Documents\QAD\R&amp;D\PROJECTS (R&amp;D)\SAQ\Serialization\Training Docs EE2015\WHSE Pictures\IMG_3960.JPG"/>
          <p:cNvPicPr>
            <a:picLocks noChangeAspect="1" noChangeArrowheads="1"/>
          </p:cNvPicPr>
          <p:nvPr/>
        </p:nvPicPr>
        <p:blipFill>
          <a:blip r:embed="rId3" cstate="print"/>
          <a:srcRect/>
          <a:stretch>
            <a:fillRect/>
          </a:stretch>
        </p:blipFill>
        <p:spPr bwMode="auto">
          <a:xfrm rot="5400000">
            <a:off x="6741037" y="1869563"/>
            <a:ext cx="2154903" cy="1616178"/>
          </a:xfrm>
          <a:prstGeom prst="rect">
            <a:avLst/>
          </a:prstGeom>
          <a:noFill/>
        </p:spPr>
      </p:pic>
      <p:pic>
        <p:nvPicPr>
          <p:cNvPr id="13" name="Picture 12" descr="C:\Users\gvb\Documents\QAD\R&amp;D\PROJECTS (R&amp;D)\SAQ\Serialization\Training Docs EE2015\WHSE Pictures\IMG_4045.JPG"/>
          <p:cNvPicPr>
            <a:picLocks noChangeAspect="1" noChangeArrowheads="1"/>
          </p:cNvPicPr>
          <p:nvPr/>
        </p:nvPicPr>
        <p:blipFill>
          <a:blip r:embed="rId4" cstate="print"/>
          <a:srcRect t="6999"/>
          <a:stretch>
            <a:fillRect/>
          </a:stretch>
        </p:blipFill>
        <p:spPr bwMode="auto">
          <a:xfrm flipH="1" flipV="1">
            <a:off x="6425688" y="4038600"/>
            <a:ext cx="2184912" cy="1524000"/>
          </a:xfrm>
          <a:prstGeom prst="rect">
            <a:avLst/>
          </a:prstGeom>
          <a:noFill/>
        </p:spPr>
      </p:pic>
      <p:pic>
        <p:nvPicPr>
          <p:cNvPr id="17" name="Picture 28" descr="C:\Users\gvb\Documents\QAD\R&amp;D\PROJECTS (R&amp;D)\SAQ\Serialization\Training Docs EE2015\WHSE Pictures\IMG_3947.JPG"/>
          <p:cNvPicPr>
            <a:picLocks noChangeAspect="1" noChangeArrowheads="1"/>
          </p:cNvPicPr>
          <p:nvPr/>
        </p:nvPicPr>
        <p:blipFill>
          <a:blip r:embed="rId5" cstate="print"/>
          <a:srcRect l="18637"/>
          <a:stretch>
            <a:fillRect/>
          </a:stretch>
        </p:blipFill>
        <p:spPr bwMode="auto">
          <a:xfrm>
            <a:off x="5486400" y="1600200"/>
            <a:ext cx="1162861" cy="1905626"/>
          </a:xfrm>
          <a:prstGeom prst="rect">
            <a:avLst/>
          </a:prstGeom>
          <a:noFill/>
        </p:spPr>
      </p:pic>
      <p:pic>
        <p:nvPicPr>
          <p:cNvPr id="20" name="Picture 19" descr="material Handler4.png"/>
          <p:cNvPicPr>
            <a:picLocks noChangeAspect="1"/>
          </p:cNvPicPr>
          <p:nvPr/>
        </p:nvPicPr>
        <p:blipFill>
          <a:blip r:embed="rId6" cstate="print"/>
          <a:stretch>
            <a:fillRect/>
          </a:stretch>
        </p:blipFill>
        <p:spPr>
          <a:xfrm>
            <a:off x="533400" y="3886200"/>
            <a:ext cx="2714040" cy="1719821"/>
          </a:xfrm>
          <a:prstGeom prst="rect">
            <a:avLst/>
          </a:prstGeom>
        </p:spPr>
      </p:pic>
      <p:pic>
        <p:nvPicPr>
          <p:cNvPr id="4098" name="Picture 2" descr="C:\Users\gvb\Documents\QAD\Customers\LEAR\Philippines\Pictures\120604Migracio\IMG_0047.jpg"/>
          <p:cNvPicPr>
            <a:picLocks noChangeAspect="1" noChangeArrowheads="1"/>
          </p:cNvPicPr>
          <p:nvPr/>
        </p:nvPicPr>
        <p:blipFill>
          <a:blip r:embed="rId7" cstate="print"/>
          <a:srcRect/>
          <a:stretch>
            <a:fillRect/>
          </a:stretch>
        </p:blipFill>
        <p:spPr bwMode="auto">
          <a:xfrm>
            <a:off x="3632674" y="3886200"/>
            <a:ext cx="2310926" cy="1733017"/>
          </a:xfrm>
          <a:prstGeom prst="rect">
            <a:avLst/>
          </a:prstGeom>
          <a:noFill/>
        </p:spPr>
      </p:pic>
      <p:pic>
        <p:nvPicPr>
          <p:cNvPr id="4102" name="Picture 6" descr="C:\Users\gvb\Documents\QAD\Customers\LEAR\Philippines\Pictures\120604Migracio\IMG_0021.jpg"/>
          <p:cNvPicPr>
            <a:picLocks noChangeAspect="1" noChangeArrowheads="1"/>
          </p:cNvPicPr>
          <p:nvPr/>
        </p:nvPicPr>
        <p:blipFill>
          <a:blip r:embed="rId8" cstate="print"/>
          <a:srcRect/>
          <a:stretch>
            <a:fillRect/>
          </a:stretch>
        </p:blipFill>
        <p:spPr bwMode="auto">
          <a:xfrm>
            <a:off x="533400" y="1600200"/>
            <a:ext cx="2527595" cy="1895539"/>
          </a:xfrm>
          <a:prstGeom prst="rect">
            <a:avLst/>
          </a:prstGeom>
          <a:noFill/>
        </p:spPr>
      </p:pic>
      <p:pic>
        <p:nvPicPr>
          <p:cNvPr id="1027" name="Picture 3" descr="C:\Users\gvb\Documents\QAD\R&amp;D\PROJECTS (R&amp;D)\SAQ\Serialization\Training Docs EE2015\WHSE Pictures\IMG_0051.jpg"/>
          <p:cNvPicPr>
            <a:picLocks noChangeAspect="1" noChangeArrowheads="1"/>
          </p:cNvPicPr>
          <p:nvPr/>
        </p:nvPicPr>
        <p:blipFill>
          <a:blip r:embed="rId9" cstate="print"/>
          <a:srcRect l="26634" t="17390" r="25657"/>
          <a:stretch>
            <a:fillRect/>
          </a:stretch>
        </p:blipFill>
        <p:spPr bwMode="auto">
          <a:xfrm>
            <a:off x="3429000" y="1600200"/>
            <a:ext cx="1677043" cy="189554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4337</TotalTime>
  <Words>2369</Words>
  <Application>Microsoft Office PowerPoint</Application>
  <PresentationFormat>On-screen Show (4:3)</PresentationFormat>
  <Paragraphs>248</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QAD 2010 Template</vt:lpstr>
      <vt:lpstr>Introduction to Serialization</vt:lpstr>
      <vt:lpstr>Slide 2</vt:lpstr>
      <vt:lpstr>Facilities</vt:lpstr>
      <vt:lpstr>Course Objectives</vt:lpstr>
      <vt:lpstr>Course Overview</vt:lpstr>
      <vt:lpstr>Packaged Inventory</vt:lpstr>
      <vt:lpstr>Packaging Incoming Goods</vt:lpstr>
      <vt:lpstr>Packaging Outgoing Goods</vt:lpstr>
      <vt:lpstr>Stock Movements on the Floor</vt:lpstr>
      <vt:lpstr>Item Unit Serialization</vt:lpstr>
      <vt:lpstr>Packaging and Item Unit Serialization</vt:lpstr>
      <vt:lpstr>Terminology</vt:lpstr>
      <vt:lpstr>Product Structure vs. Packing Structure</vt:lpstr>
      <vt:lpstr>Serial Stages and Package/Item Unit Transactions</vt:lpstr>
      <vt:lpstr>Pack Create and Label Printing</vt:lpstr>
      <vt:lpstr>Pack Build</vt:lpstr>
      <vt:lpstr>Pack Move</vt:lpstr>
      <vt:lpstr>Pack Remove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[Book Title]</dc:title>
  <dc:creator>njm</dc:creator>
  <cp:lastModifiedBy>ymg</cp:lastModifiedBy>
  <cp:revision>236</cp:revision>
  <dcterms:created xsi:type="dcterms:W3CDTF">2009-06-02T22:56:33Z</dcterms:created>
  <dcterms:modified xsi:type="dcterms:W3CDTF">2016-04-22T15:47:09Z</dcterms:modified>
</cp:coreProperties>
</file>