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52" r:id="rId1"/>
  </p:sldMasterIdLst>
  <p:notesMasterIdLst>
    <p:notesMasterId r:id="rId37"/>
  </p:notesMasterIdLst>
  <p:handoutMasterIdLst>
    <p:handoutMasterId r:id="rId38"/>
  </p:handoutMasterIdLst>
  <p:sldIdLst>
    <p:sldId id="293" r:id="rId2"/>
    <p:sldId id="29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95" r:id="rId12"/>
    <p:sldId id="296" r:id="rId13"/>
    <p:sldId id="268" r:id="rId14"/>
    <p:sldId id="294" r:id="rId15"/>
    <p:sldId id="270" r:id="rId16"/>
    <p:sldId id="298" r:id="rId17"/>
    <p:sldId id="301" r:id="rId18"/>
    <p:sldId id="302" r:id="rId19"/>
    <p:sldId id="274" r:id="rId20"/>
    <p:sldId id="303" r:id="rId21"/>
    <p:sldId id="276" r:id="rId22"/>
    <p:sldId id="277" r:id="rId23"/>
    <p:sldId id="278" r:id="rId24"/>
    <p:sldId id="279" r:id="rId25"/>
    <p:sldId id="280" r:id="rId26"/>
    <p:sldId id="299" r:id="rId27"/>
    <p:sldId id="282" r:id="rId28"/>
    <p:sldId id="283" r:id="rId29"/>
    <p:sldId id="284" r:id="rId30"/>
    <p:sldId id="285" r:id="rId31"/>
    <p:sldId id="286" r:id="rId32"/>
    <p:sldId id="304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4" autoAdjust="0"/>
    <p:restoredTop sz="94660" autoAdjust="0"/>
  </p:normalViewPr>
  <p:slideViewPr>
    <p:cSldViewPr snapToGrid="0">
      <p:cViewPr>
        <p:scale>
          <a:sx n="80" d="100"/>
          <a:sy n="80" d="100"/>
        </p:scale>
        <p:origin x="-1212" y="-66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FE36A29C-20AE-4322-BA7E-2942A3C10D06}" type="datetime1">
              <a:rPr lang="en-US"/>
              <a:pPr>
                <a:defRPr/>
              </a:pPr>
              <a:t>8/9/2012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CB2B98FC-25A6-45BD-B779-75868C2C43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8E93A798-859A-4016-BF97-698E60AB3E60}" type="datetime1">
              <a:rPr lang="en-US"/>
              <a:pPr>
                <a:defRPr/>
              </a:pPr>
              <a:t>8/9/2012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D6295A05-A0A8-4F59-8C2E-0909892402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634796" y="6638544"/>
            <a:ext cx="150920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625918" y="6638544"/>
            <a:ext cx="1518082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759083" y="6638544"/>
            <a:ext cx="138491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9386" y="6638544"/>
            <a:ext cx="162461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34796" y="6638544"/>
            <a:ext cx="150920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6951216" y="6638544"/>
            <a:ext cx="219278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SSM-CWT-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053388" y="6638544"/>
            <a:ext cx="1090612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SSM-CWT-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and Warranty Types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7634288" y="6638925"/>
            <a:ext cx="1509712" cy="219075"/>
          </a:xfrm>
          <a:noFill/>
        </p:spPr>
        <p:txBody>
          <a:bodyPr/>
          <a:lstStyle/>
          <a:p>
            <a:r>
              <a:rPr lang="en-US" dirty="0" smtClean="0"/>
              <a:t>SSM-CWT-010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Warranty Type vs. Contract Type 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SSM-CWT-100</a:t>
            </a:r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270" y="927766"/>
            <a:ext cx="6646863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88470" y="2899441"/>
            <a:ext cx="1960563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Can be customized for an end-user </a:t>
            </a:r>
            <a:r>
              <a:rPr lang="en-US" sz="1400" dirty="0" smtClean="0">
                <a:latin typeface="+mj-lt"/>
              </a:rPr>
              <a:t>type</a:t>
            </a:r>
          </a:p>
          <a:p>
            <a:pPr>
              <a:defRPr/>
            </a:pPr>
            <a:r>
              <a:rPr lang="en-US" sz="1400" dirty="0" smtClean="0">
                <a:latin typeface="+mj-lt"/>
              </a:rPr>
              <a:t>- Duration </a:t>
            </a:r>
            <a:r>
              <a:rPr lang="en-US" sz="1400" dirty="0">
                <a:latin typeface="+mj-lt"/>
              </a:rPr>
              <a:t>is measured in </a:t>
            </a:r>
            <a:r>
              <a:rPr lang="en-US" sz="1400" dirty="0" smtClean="0">
                <a:latin typeface="+mj-lt"/>
              </a:rPr>
              <a:t>days</a:t>
            </a:r>
            <a:endParaRPr lang="en-US" sz="1400" dirty="0">
              <a:latin typeface="+mj-lt"/>
            </a:endParaRPr>
          </a:p>
        </p:txBody>
      </p:sp>
      <p:sp>
        <p:nvSpPr>
          <p:cNvPr id="25607" name="Left Brace 7"/>
          <p:cNvSpPr>
            <a:spLocks/>
          </p:cNvSpPr>
          <p:nvPr/>
        </p:nvSpPr>
        <p:spPr bwMode="auto">
          <a:xfrm>
            <a:off x="602795" y="2119978"/>
            <a:ext cx="160338" cy="466725"/>
          </a:xfrm>
          <a:prstGeom prst="leftBrace">
            <a:avLst>
              <a:gd name="adj1" fmla="val 8328"/>
              <a:gd name="adj2" fmla="val 50000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08" name="Elbow Connector 9"/>
          <p:cNvCxnSpPr>
            <a:cxnSpLocks noChangeShapeType="1"/>
            <a:endCxn id="25607" idx="1"/>
          </p:cNvCxnSpPr>
          <p:nvPr/>
        </p:nvCxnSpPr>
        <p:spPr bwMode="auto">
          <a:xfrm rot="10800000" flipH="1">
            <a:off x="288469" y="2353342"/>
            <a:ext cx="314325" cy="1072485"/>
          </a:xfrm>
          <a:prstGeom prst="bentConnector3">
            <a:avLst>
              <a:gd name="adj1" fmla="val -72727"/>
            </a:avLst>
          </a:prstGeom>
          <a:noFill/>
          <a:ln w="1905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pic>
        <p:nvPicPr>
          <p:cNvPr id="25609" name="Picture 10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2708" y="1319878"/>
            <a:ext cx="6646862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0" name="Rectangle 11"/>
          <p:cNvSpPr>
            <a:spLocks noChangeArrowheads="1"/>
          </p:cNvSpPr>
          <p:nvPr/>
        </p:nvSpPr>
        <p:spPr bwMode="auto">
          <a:xfrm>
            <a:off x="3060245" y="2310478"/>
            <a:ext cx="89535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5611" name="Rectangle 12"/>
          <p:cNvSpPr>
            <a:spLocks noChangeArrowheads="1"/>
          </p:cNvSpPr>
          <p:nvPr/>
        </p:nvSpPr>
        <p:spPr bwMode="auto">
          <a:xfrm>
            <a:off x="3050720" y="2920078"/>
            <a:ext cx="89535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2" name="Elbow Connector 14"/>
          <p:cNvCxnSpPr>
            <a:cxnSpLocks noChangeShapeType="1"/>
          </p:cNvCxnSpPr>
          <p:nvPr/>
        </p:nvCxnSpPr>
        <p:spPr bwMode="auto">
          <a:xfrm flipH="1" flipV="1">
            <a:off x="3810001" y="2438401"/>
            <a:ext cx="2684796" cy="2231906"/>
          </a:xfrm>
          <a:prstGeom prst="bentConnector3">
            <a:avLst>
              <a:gd name="adj1" fmla="val -851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5613" name="Elbow Connector 17"/>
          <p:cNvCxnSpPr>
            <a:cxnSpLocks noChangeShapeType="1"/>
            <a:endCxn id="25611" idx="2"/>
          </p:cNvCxnSpPr>
          <p:nvPr/>
        </p:nvCxnSpPr>
        <p:spPr bwMode="auto">
          <a:xfrm rot="10800000">
            <a:off x="3498395" y="3177253"/>
            <a:ext cx="729452" cy="149305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4227847" y="4263103"/>
            <a:ext cx="226695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Duration is measured 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in </a:t>
            </a:r>
            <a:r>
              <a:rPr lang="en-US" sz="1400" dirty="0" smtClean="0">
                <a:latin typeface="+mj-lt"/>
              </a:rPr>
              <a:t>months - </a:t>
            </a:r>
            <a:r>
              <a:rPr lang="en-US" sz="1400" dirty="0">
                <a:latin typeface="+mj-lt"/>
              </a:rPr>
              <a:t>Includes a contract price </a:t>
            </a:r>
            <a:r>
              <a:rPr lang="en-US" sz="1400" dirty="0" smtClean="0">
                <a:latin typeface="+mj-lt"/>
              </a:rPr>
              <a:t>list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607" grpId="0" animBg="1"/>
      <p:bldP spid="25610" grpId="0"/>
      <p:bldP spid="25611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j-lt"/>
              </a:rPr>
              <a:t>Warranty Type</a:t>
            </a:r>
          </a:p>
        </p:txBody>
      </p:sp>
      <p:sp>
        <p:nvSpPr>
          <p:cNvPr id="2662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b="0" dirty="0" smtClean="0">
                <a:latin typeface="+mj-lt"/>
              </a:rPr>
              <a:t>SSM-CWT-110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6503957" y="4101175"/>
            <a:ext cx="1828800" cy="13716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Warranty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terms and conditions come 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with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item 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when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item </a:t>
            </a: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enters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the installed base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4377971" y="1592423"/>
            <a:ext cx="1828800" cy="137160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noAutofit/>
          </a:bodyPr>
          <a:lstStyle/>
          <a:p>
            <a:pPr algn="ctr">
              <a:defRPr/>
            </a:pPr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Warranty type is linked to the item almost like a component in a product </a:t>
            </a:r>
            <a:r>
              <a:rPr lang="en-US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structure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269120" y="1495696"/>
            <a:ext cx="3931920" cy="1565055"/>
            <a:chOff x="252376" y="1104992"/>
            <a:chExt cx="3931920" cy="1565055"/>
          </a:xfrm>
        </p:grpSpPr>
        <p:sp>
          <p:nvSpPr>
            <p:cNvPr id="26631" name="Rectangle 8"/>
            <p:cNvSpPr>
              <a:spLocks noChangeArrowheads="1"/>
            </p:cNvSpPr>
            <p:nvPr/>
          </p:nvSpPr>
          <p:spPr bwMode="auto">
            <a:xfrm>
              <a:off x="252376" y="1104992"/>
              <a:ext cx="3931920" cy="1565055"/>
            </a:xfrm>
            <a:prstGeom prst="roundRect">
              <a:avLst>
                <a:gd name="adj" fmla="val 9793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</p:spPr>
          <p:txBody>
            <a:bodyPr wrap="square" lIns="90488" tIns="44450" rIns="90488" bIns="44450">
              <a:noAutofit/>
            </a:bodyPr>
            <a:lstStyle/>
            <a:p>
              <a:pPr>
                <a:tabLst>
                  <a:tab pos="2400300" algn="r"/>
                </a:tabLst>
              </a:pPr>
              <a:endPara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0" name="Rounded Rectangle 9"/>
            <p:cNvSpPr>
              <a:spLocks noChangeArrowheads="1"/>
            </p:cNvSpPr>
            <p:nvPr/>
          </p:nvSpPr>
          <p:spPr bwMode="auto">
            <a:xfrm>
              <a:off x="399061" y="1246909"/>
              <a:ext cx="3638550" cy="531812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45720" tIns="0" rIns="45720" bIns="45720" anchor="ctr">
              <a:noAutofit/>
            </a:bodyPr>
            <a:lstStyle/>
            <a:p>
              <a:pPr algn="ctr">
                <a:tabLst>
                  <a:tab pos="2400300" algn="r"/>
                </a:tabLst>
              </a:pPr>
              <a:r>
                <a:rPr lang="en-US" sz="1400" dirty="0" smtClean="0">
                  <a:latin typeface="+mj-lt"/>
                </a:rPr>
                <a:t>Service Item Maintenance (11.3.7)</a:t>
              </a:r>
            </a:p>
            <a:p>
              <a:pPr algn="ctr"/>
              <a:r>
                <a:rPr lang="en-US" sz="1200" b="0" dirty="0" smtClean="0">
                  <a:latin typeface="+mj-lt"/>
                </a:rPr>
                <a:t>Item: 10-10000             Item Engineering Data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26633" name="Rectangle 10"/>
            <p:cNvSpPr>
              <a:spLocks noChangeArrowheads="1"/>
            </p:cNvSpPr>
            <p:nvPr/>
          </p:nvSpPr>
          <p:spPr bwMode="auto">
            <a:xfrm>
              <a:off x="403824" y="1887631"/>
              <a:ext cx="3629025" cy="663545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45720" tIns="0" rIns="45720" bIns="45720" anchor="t">
              <a:noAutofit/>
            </a:bodyPr>
            <a:lstStyle/>
            <a:p>
              <a:pPr algn="ctr"/>
              <a:r>
                <a:rPr lang="en-US" sz="1400" dirty="0" smtClean="0">
                  <a:latin typeface="+mj-lt"/>
                </a:rPr>
                <a:t>Item Service Data</a:t>
              </a:r>
            </a:p>
            <a:p>
              <a:pPr algn="ctr"/>
              <a:endParaRPr lang="en-US" sz="1000" dirty="0" smtClean="0">
                <a:latin typeface="+mj-lt"/>
              </a:endParaRPr>
            </a:p>
            <a:p>
              <a:r>
                <a:rPr lang="en-US" sz="1200" dirty="0" smtClean="0">
                  <a:latin typeface="+mj-lt"/>
                </a:rPr>
                <a:t>Warranty Code: </a:t>
              </a:r>
              <a:r>
                <a:rPr lang="en-US" sz="1200" b="0" dirty="0" smtClean="0">
                  <a:latin typeface="+mj-lt"/>
                </a:rPr>
                <a:t>W-1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69120" y="3237159"/>
            <a:ext cx="3931920" cy="3099633"/>
            <a:chOff x="285865" y="3173151"/>
            <a:chExt cx="3931920" cy="3099633"/>
          </a:xfrm>
        </p:grpSpPr>
        <p:sp>
          <p:nvSpPr>
            <p:cNvPr id="26635" name="Rectangle 12"/>
            <p:cNvSpPr>
              <a:spLocks noChangeArrowheads="1"/>
            </p:cNvSpPr>
            <p:nvPr/>
          </p:nvSpPr>
          <p:spPr bwMode="auto">
            <a:xfrm>
              <a:off x="285865" y="3173151"/>
              <a:ext cx="3931920" cy="3099633"/>
            </a:xfrm>
            <a:prstGeom prst="roundRect">
              <a:avLst>
                <a:gd name="adj" fmla="val 8685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45720" tIns="0" rIns="45720" bIns="45720">
              <a:noAutofit/>
            </a:bodyPr>
            <a:lstStyle/>
            <a:p>
              <a:pPr algn="ctr">
                <a:tabLst>
                  <a:tab pos="2400300" algn="r"/>
                </a:tabLst>
              </a:pPr>
              <a:r>
                <a:rPr lang="en-US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Warranty Type Maintenance (</a:t>
              </a:r>
              <a:r>
                <a:rPr lang="en-US" sz="1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11.3.15)</a:t>
              </a:r>
              <a:endParaRPr lang="en-US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6636" name="Rectangle 13"/>
            <p:cNvSpPr>
              <a:spLocks noChangeArrowheads="1"/>
            </p:cNvSpPr>
            <p:nvPr/>
          </p:nvSpPr>
          <p:spPr bwMode="auto">
            <a:xfrm>
              <a:off x="432550" y="3585203"/>
              <a:ext cx="3638550" cy="531812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r>
                <a:rPr lang="en-US" sz="1200" dirty="0" smtClean="0">
                  <a:latin typeface="+mj-lt"/>
                </a:rPr>
                <a:t>Warranty Type: </a:t>
              </a:r>
              <a:r>
                <a:rPr lang="en-US" sz="1200" b="0" dirty="0" smtClean="0">
                  <a:latin typeface="+mj-lt"/>
                </a:rPr>
                <a:t>W-1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26637" name="Rectangle 14"/>
            <p:cNvSpPr>
              <a:spLocks noChangeArrowheads="1"/>
            </p:cNvSpPr>
            <p:nvPr/>
          </p:nvSpPr>
          <p:spPr bwMode="auto">
            <a:xfrm>
              <a:off x="437313" y="4248396"/>
              <a:ext cx="3629025" cy="1887228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45720" tIns="0" rIns="45720" bIns="45720" anchor="t">
              <a:noAutofit/>
            </a:bodyPr>
            <a:lstStyle/>
            <a:p>
              <a:pPr algn="ctr"/>
              <a:r>
                <a:rPr lang="en-US" sz="1400" dirty="0" smtClean="0">
                  <a:latin typeface="+mj-lt"/>
                </a:rPr>
                <a:t>Warranty Coverage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SUN: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MON: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TUE: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WED: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THU: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FRI: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SAT: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Holidays:</a:t>
              </a:r>
            </a:p>
          </p:txBody>
        </p:sp>
      </p:grpSp>
      <p:cxnSp>
        <p:nvCxnSpPr>
          <p:cNvPr id="26644" name="Elbow Connector 22"/>
          <p:cNvCxnSpPr>
            <a:cxnSpLocks noChangeShapeType="1"/>
            <a:stCxn id="26631" idx="3"/>
            <a:endCxn id="8" idx="1"/>
          </p:cNvCxnSpPr>
          <p:nvPr/>
        </p:nvCxnSpPr>
        <p:spPr bwMode="auto">
          <a:xfrm flipV="1">
            <a:off x="4201040" y="2278223"/>
            <a:ext cx="176931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6645" name="Elbow Connector 24"/>
          <p:cNvCxnSpPr>
            <a:cxnSpLocks noChangeShapeType="1"/>
            <a:stCxn id="8" idx="3"/>
            <a:endCxn id="28" idx="1"/>
          </p:cNvCxnSpPr>
          <p:nvPr/>
        </p:nvCxnSpPr>
        <p:spPr bwMode="auto">
          <a:xfrm>
            <a:off x="6206771" y="2278223"/>
            <a:ext cx="37249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6648" name="Elbow Connector 31"/>
          <p:cNvCxnSpPr>
            <a:cxnSpLocks noChangeShapeType="1"/>
            <a:stCxn id="7" idx="1"/>
            <a:endCxn id="26635" idx="3"/>
          </p:cNvCxnSpPr>
          <p:nvPr/>
        </p:nvCxnSpPr>
        <p:spPr bwMode="auto">
          <a:xfrm rot="10800000" flipV="1">
            <a:off x="4201041" y="4786974"/>
            <a:ext cx="2302917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grpSp>
        <p:nvGrpSpPr>
          <p:cNvPr id="61" name="Group 60"/>
          <p:cNvGrpSpPr/>
          <p:nvPr/>
        </p:nvGrpSpPr>
        <p:grpSpPr>
          <a:xfrm>
            <a:off x="6579261" y="758188"/>
            <a:ext cx="2313184" cy="2895600"/>
            <a:chOff x="6579261" y="749044"/>
            <a:chExt cx="2313184" cy="2895600"/>
          </a:xfrm>
        </p:grpSpPr>
        <p:pic>
          <p:nvPicPr>
            <p:cNvPr id="26626" name="Picture 24" descr="Region Capture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l="19433" t="10018" r="10408" b="12628"/>
            <a:stretch>
              <a:fillRect/>
            </a:stretch>
          </p:blipFill>
          <p:spPr bwMode="auto">
            <a:xfrm>
              <a:off x="6580251" y="749044"/>
              <a:ext cx="2312194" cy="2895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Rectangle 27"/>
            <p:cNvSpPr/>
            <p:nvPr/>
          </p:nvSpPr>
          <p:spPr>
            <a:xfrm>
              <a:off x="6579261" y="1058201"/>
              <a:ext cx="1678192" cy="242175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  <p:cxnSp>
        <p:nvCxnSpPr>
          <p:cNvPr id="26647" name="Elbow Connector 29"/>
          <p:cNvCxnSpPr>
            <a:cxnSpLocks noChangeShapeType="1"/>
            <a:stCxn id="28" idx="2"/>
            <a:endCxn id="7" idx="0"/>
          </p:cNvCxnSpPr>
          <p:nvPr/>
        </p:nvCxnSpPr>
        <p:spPr bwMode="auto">
          <a:xfrm rot="5400000">
            <a:off x="7112320" y="3795138"/>
            <a:ext cx="612074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Type</a:t>
            </a:r>
          </a:p>
        </p:txBody>
      </p:sp>
      <p:sp>
        <p:nvSpPr>
          <p:cNvPr id="276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SSM-CWT-120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6473663" y="4485830"/>
            <a:ext cx="2290763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Contract line items specify which items are covered by the contract terms and conditions.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070005" y="1644981"/>
            <a:ext cx="1825625" cy="15294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Contract type is linked to a contract as a template that can be </a:t>
            </a:r>
            <a:r>
              <a:rPr lang="en-US" sz="1400" dirty="0" smtClean="0">
                <a:latin typeface="+mj-lt"/>
              </a:rPr>
              <a:t>customized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642808" y="4366649"/>
            <a:ext cx="2541587" cy="15294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dirty="0">
                <a:latin typeface="+mj-lt"/>
              </a:rPr>
              <a:t>Contract terms and conditions are derived from the contract and contract type when the item is referenced on a Call or </a:t>
            </a:r>
            <a:r>
              <a:rPr lang="en-US" sz="1400" dirty="0" smtClean="0">
                <a:latin typeface="+mj-lt"/>
              </a:rPr>
              <a:t>RMA</a:t>
            </a:r>
            <a:endParaRPr lang="en-US" sz="1400" dirty="0">
              <a:latin typeface="+mj-lt"/>
            </a:endParaRPr>
          </a:p>
        </p:txBody>
      </p:sp>
      <p:cxnSp>
        <p:nvCxnSpPr>
          <p:cNvPr id="27663" name="Elbow Connector 24"/>
          <p:cNvCxnSpPr>
            <a:cxnSpLocks noChangeShapeType="1"/>
            <a:stCxn id="26" idx="3"/>
            <a:endCxn id="10" idx="1"/>
          </p:cNvCxnSpPr>
          <p:nvPr/>
        </p:nvCxnSpPr>
        <p:spPr bwMode="auto">
          <a:xfrm>
            <a:off x="3679115" y="2409729"/>
            <a:ext cx="390890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grpSp>
        <p:nvGrpSpPr>
          <p:cNvPr id="44" name="Group 43"/>
          <p:cNvGrpSpPr/>
          <p:nvPr/>
        </p:nvGrpSpPr>
        <p:grpSpPr>
          <a:xfrm>
            <a:off x="148088" y="978693"/>
            <a:ext cx="3531027" cy="2862072"/>
            <a:chOff x="148088" y="871113"/>
            <a:chExt cx="3531027" cy="2862072"/>
          </a:xfrm>
        </p:grpSpPr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148088" y="871113"/>
              <a:ext cx="3531027" cy="2862072"/>
            </a:xfrm>
            <a:prstGeom prst="roundRect">
              <a:avLst>
                <a:gd name="adj" fmla="val 10334"/>
              </a:avLst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45720" tIns="0" rIns="45720" bIns="45720">
              <a:noAutofit/>
            </a:bodyPr>
            <a:lstStyle/>
            <a:p>
              <a:pPr algn="ctr">
                <a:tabLst>
                  <a:tab pos="2400300" algn="r"/>
                </a:tabLst>
              </a:pPr>
              <a:endPara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7" name="Rectangle 13"/>
            <p:cNvSpPr>
              <a:spLocks noChangeArrowheads="1"/>
            </p:cNvSpPr>
            <p:nvPr/>
          </p:nvSpPr>
          <p:spPr bwMode="auto">
            <a:xfrm>
              <a:off x="262498" y="1008041"/>
              <a:ext cx="3291840" cy="658599"/>
            </a:xfrm>
            <a:prstGeom prst="round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150000"/>
                </a:lnSpc>
              </a:pPr>
              <a:r>
                <a:rPr lang="en-US" sz="1400" dirty="0" smtClean="0">
                  <a:latin typeface="+mj-lt"/>
                </a:rPr>
                <a:t>Contract Type Maintenance (11.5.10)</a:t>
              </a:r>
            </a:p>
            <a:p>
              <a:pPr>
                <a:lnSpc>
                  <a:spcPct val="150000"/>
                </a:lnSpc>
              </a:pPr>
              <a:r>
                <a:rPr lang="en-US" sz="1200" dirty="0" smtClean="0">
                  <a:latin typeface="+mj-lt"/>
                </a:rPr>
                <a:t>Contract Type</a:t>
              </a:r>
              <a:r>
                <a:rPr lang="en-US" sz="1200" b="0" dirty="0" smtClean="0">
                  <a:latin typeface="+mj-lt"/>
                </a:rPr>
                <a:t>: </a:t>
              </a:r>
              <a:r>
                <a:rPr lang="en-US" sz="1400" b="0" dirty="0" smtClean="0">
                  <a:latin typeface="+mj-lt"/>
                </a:rPr>
                <a:t>1yr</a:t>
              </a:r>
              <a:endParaRPr lang="en-US" sz="1200" b="0" dirty="0">
                <a:latin typeface="+mj-lt"/>
              </a:endParaRPr>
            </a:p>
          </p:txBody>
        </p:sp>
        <p:sp>
          <p:nvSpPr>
            <p:cNvPr id="28" name="Rectangle 14"/>
            <p:cNvSpPr>
              <a:spLocks noChangeArrowheads="1"/>
            </p:cNvSpPr>
            <p:nvPr/>
          </p:nvSpPr>
          <p:spPr bwMode="auto">
            <a:xfrm>
              <a:off x="267262" y="1763637"/>
              <a:ext cx="3291840" cy="1837233"/>
            </a:xfrm>
            <a:prstGeom prst="roundRect">
              <a:avLst>
                <a:gd name="adj" fmla="val 6215"/>
              </a:avLst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45720" tIns="0" rIns="45720" bIns="45720" anchor="t">
              <a:noAutofit/>
            </a:bodyPr>
            <a:lstStyle/>
            <a:p>
              <a:pPr algn="ctr"/>
              <a:r>
                <a:rPr lang="en-US" sz="1400" dirty="0" smtClean="0">
                  <a:latin typeface="+mj-lt"/>
                </a:rPr>
                <a:t>Contract Coverage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SUN: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MON: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TUE: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WED: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THU: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FRI: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SAT:</a:t>
              </a:r>
            </a:p>
            <a:p>
              <a:pPr>
                <a:spcBef>
                  <a:spcPct val="20000"/>
                </a:spcBef>
              </a:pPr>
              <a:r>
                <a:rPr lang="en-US" sz="1000" b="0" dirty="0" smtClean="0">
                  <a:latin typeface="+mj-lt"/>
                </a:rPr>
                <a:t>Holidays: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571294" y="1247679"/>
            <a:ext cx="2095500" cy="2324100"/>
            <a:chOff x="6818728" y="1140099"/>
            <a:chExt cx="2095500" cy="2324100"/>
          </a:xfrm>
        </p:grpSpPr>
        <p:pic>
          <p:nvPicPr>
            <p:cNvPr id="27652" name="Picture 22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18728" y="1140099"/>
              <a:ext cx="2095500" cy="2324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Rectangle 31"/>
            <p:cNvSpPr/>
            <p:nvPr/>
          </p:nvSpPr>
          <p:spPr>
            <a:xfrm>
              <a:off x="7000488" y="1336656"/>
              <a:ext cx="1731981" cy="1930987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664" name="Elbow Connector 26"/>
          <p:cNvCxnSpPr>
            <a:cxnSpLocks noChangeShapeType="1"/>
            <a:stCxn id="10" idx="3"/>
            <a:endCxn id="32" idx="1"/>
          </p:cNvCxnSpPr>
          <p:nvPr/>
        </p:nvCxnSpPr>
        <p:spPr bwMode="auto">
          <a:xfrm>
            <a:off x="5895630" y="2409730"/>
            <a:ext cx="857424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7665" name="Elbow Connector 28"/>
          <p:cNvCxnSpPr>
            <a:cxnSpLocks noChangeShapeType="1"/>
            <a:stCxn id="32" idx="2"/>
            <a:endCxn id="9" idx="0"/>
          </p:cNvCxnSpPr>
          <p:nvPr/>
        </p:nvCxnSpPr>
        <p:spPr bwMode="auto">
          <a:xfrm rot="5400000">
            <a:off x="7063742" y="3930526"/>
            <a:ext cx="1110607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grpSp>
        <p:nvGrpSpPr>
          <p:cNvPr id="45" name="Group 44"/>
          <p:cNvGrpSpPr/>
          <p:nvPr/>
        </p:nvGrpSpPr>
        <p:grpSpPr>
          <a:xfrm>
            <a:off x="4158341" y="3767184"/>
            <a:ext cx="2257425" cy="2609850"/>
            <a:chOff x="4158341" y="3767184"/>
            <a:chExt cx="2257425" cy="2609850"/>
          </a:xfrm>
        </p:grpSpPr>
        <p:pic>
          <p:nvPicPr>
            <p:cNvPr id="27651" name="Picture 23" descr="Region Capture.png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158341" y="3767184"/>
              <a:ext cx="2257425" cy="2609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" name="Rectangle 38"/>
            <p:cNvSpPr/>
            <p:nvPr/>
          </p:nvSpPr>
          <p:spPr>
            <a:xfrm>
              <a:off x="4197509" y="4077148"/>
              <a:ext cx="1570616" cy="210849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666" name="Elbow Connector 30"/>
          <p:cNvCxnSpPr>
            <a:cxnSpLocks noChangeShapeType="1"/>
            <a:stCxn id="9" idx="1"/>
            <a:endCxn id="39" idx="3"/>
          </p:cNvCxnSpPr>
          <p:nvPr/>
        </p:nvCxnSpPr>
        <p:spPr bwMode="auto">
          <a:xfrm rot="10800000" flipV="1">
            <a:off x="5768125" y="5131396"/>
            <a:ext cx="705538" cy="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7667" name="Elbow Connector 32"/>
          <p:cNvCxnSpPr>
            <a:cxnSpLocks noChangeShapeType="1"/>
            <a:stCxn id="39" idx="1"/>
            <a:endCxn id="12" idx="3"/>
          </p:cNvCxnSpPr>
          <p:nvPr/>
        </p:nvCxnSpPr>
        <p:spPr bwMode="auto">
          <a:xfrm rot="10800000">
            <a:off x="3184395" y="5131398"/>
            <a:ext cx="1013114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Coverage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SSM-CWT-130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2699442" y="1166029"/>
            <a:ext cx="3665537" cy="4886326"/>
            <a:chOff x="2699442" y="1166029"/>
            <a:chExt cx="3665537" cy="4886326"/>
          </a:xfrm>
        </p:grpSpPr>
        <p:sp>
          <p:nvSpPr>
            <p:cNvPr id="34" name="Line 14"/>
            <p:cNvSpPr>
              <a:spLocks noChangeShapeType="1"/>
            </p:cNvSpPr>
            <p:nvPr/>
          </p:nvSpPr>
          <p:spPr bwMode="auto">
            <a:xfrm>
              <a:off x="5842692" y="1762929"/>
              <a:ext cx="0" cy="3300413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3259829" y="1253342"/>
              <a:ext cx="0" cy="3298825"/>
            </a:xfrm>
            <a:prstGeom prst="line">
              <a:avLst/>
            </a:prstGeom>
            <a:noFill/>
            <a:ln w="381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30" name="Group 5"/>
            <p:cNvGrpSpPr>
              <a:grpSpLocks/>
            </p:cNvGrpSpPr>
            <p:nvPr/>
          </p:nvGrpSpPr>
          <p:grpSpPr bwMode="auto">
            <a:xfrm>
              <a:off x="4463154" y="1315254"/>
              <a:ext cx="192087" cy="4495800"/>
              <a:chOff x="2811" y="1488"/>
              <a:chExt cx="121" cy="2832"/>
            </a:xfrm>
          </p:grpSpPr>
          <p:sp>
            <p:nvSpPr>
              <p:cNvPr id="45" name="Line 6"/>
              <p:cNvSpPr>
                <a:spLocks noChangeShapeType="1"/>
              </p:cNvSpPr>
              <p:nvPr/>
            </p:nvSpPr>
            <p:spPr bwMode="auto">
              <a:xfrm>
                <a:off x="2874" y="1488"/>
                <a:ext cx="0" cy="2832"/>
              </a:xfrm>
              <a:prstGeom prst="lin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0">
                <a:solidFill>
                  <a:schemeClr val="accent1">
                    <a:lumMod val="60000"/>
                    <a:lumOff val="40000"/>
                  </a:schemeClr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2811" y="1488"/>
                <a:ext cx="0" cy="2832"/>
              </a:xfrm>
              <a:prstGeom prst="line">
                <a:avLst/>
              </a:prstGeom>
              <a:solidFill>
                <a:schemeClr val="accent1"/>
              </a:solidFill>
              <a:ln w="50800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7" name="Line 8"/>
              <p:cNvSpPr>
                <a:spLocks noChangeShapeType="1"/>
              </p:cNvSpPr>
              <p:nvPr/>
            </p:nvSpPr>
            <p:spPr bwMode="auto">
              <a:xfrm>
                <a:off x="2932" y="1488"/>
                <a:ext cx="0" cy="2832"/>
              </a:xfrm>
              <a:prstGeom prst="lin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63500">
                <a:solidFill>
                  <a:schemeClr val="accent1">
                    <a:lumMod val="40000"/>
                    <a:lumOff val="60000"/>
                  </a:schemeClr>
                </a:solidFill>
                <a:round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5000"/>
                  </a:prstClr>
                </a:outerShdw>
              </a:effectLst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sp>
          <p:nvSpPr>
            <p:cNvPr id="31" name="AutoShape 9"/>
            <p:cNvSpPr>
              <a:spLocks/>
            </p:cNvSpPr>
            <p:nvPr/>
          </p:nvSpPr>
          <p:spPr bwMode="auto">
            <a:xfrm rot="6078083">
              <a:off x="4386954" y="-13483"/>
              <a:ext cx="381000" cy="2954337"/>
            </a:xfrm>
            <a:prstGeom prst="leftBrace">
              <a:avLst>
                <a:gd name="adj1" fmla="val 193854"/>
                <a:gd name="adj2" fmla="val 50000"/>
              </a:avLst>
            </a:prstGeom>
            <a:noFill/>
            <a:ln w="127000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3" name="AutoShape 13"/>
            <p:cNvSpPr>
              <a:spLocks noChangeArrowheads="1"/>
            </p:cNvSpPr>
            <p:nvPr/>
          </p:nvSpPr>
          <p:spPr bwMode="auto">
            <a:xfrm>
              <a:off x="2699442" y="4366429"/>
              <a:ext cx="1100137" cy="417513"/>
            </a:xfrm>
            <a:custGeom>
              <a:avLst/>
              <a:gdLst>
                <a:gd name="T0" fmla="*/ 19 w 21600"/>
                <a:gd name="T1" fmla="*/ 2 h 21600"/>
                <a:gd name="T2" fmla="*/ 11 w 21600"/>
                <a:gd name="T3" fmla="*/ 3 h 21600"/>
                <a:gd name="T4" fmla="*/ 3 w 21600"/>
                <a:gd name="T5" fmla="*/ 2 h 21600"/>
                <a:gd name="T6" fmla="*/ 1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88 w 21600"/>
                <a:gd name="T13" fmla="*/ 4517 h 21600"/>
                <a:gd name="T14" fmla="*/ 17112 w 21600"/>
                <a:gd name="T15" fmla="*/ 170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shade val="30000"/>
                    <a:satMod val="115000"/>
                  </a:schemeClr>
                </a:gs>
                <a:gs pos="50000">
                  <a:schemeClr val="accent4">
                    <a:shade val="67500"/>
                    <a:satMod val="115000"/>
                  </a:schemeClr>
                </a:gs>
                <a:gs pos="100000">
                  <a:schemeClr val="accent4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sp>
          <p:nvSpPr>
            <p:cNvPr id="35" name="AutoShape 17"/>
            <p:cNvSpPr>
              <a:spLocks noChangeArrowheads="1"/>
            </p:cNvSpPr>
            <p:nvPr/>
          </p:nvSpPr>
          <p:spPr bwMode="auto">
            <a:xfrm>
              <a:off x="5264842" y="4944279"/>
              <a:ext cx="1100137" cy="417513"/>
            </a:xfrm>
            <a:custGeom>
              <a:avLst/>
              <a:gdLst>
                <a:gd name="T0" fmla="*/ 19 w 21600"/>
                <a:gd name="T1" fmla="*/ 2 h 21600"/>
                <a:gd name="T2" fmla="*/ 11 w 21600"/>
                <a:gd name="T3" fmla="*/ 3 h 21600"/>
                <a:gd name="T4" fmla="*/ 3 w 21600"/>
                <a:gd name="T5" fmla="*/ 2 h 21600"/>
                <a:gd name="T6" fmla="*/ 1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88 w 21600"/>
                <a:gd name="T13" fmla="*/ 4517 h 21600"/>
                <a:gd name="T14" fmla="*/ 17112 w 21600"/>
                <a:gd name="T15" fmla="*/ 170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shade val="30000"/>
                    <a:satMod val="115000"/>
                  </a:schemeClr>
                </a:gs>
                <a:gs pos="50000">
                  <a:schemeClr val="accent4">
                    <a:shade val="67500"/>
                    <a:satMod val="115000"/>
                  </a:schemeClr>
                </a:gs>
                <a:gs pos="100000">
                  <a:schemeClr val="accent4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17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endParaRPr lang="en-US"/>
            </a:p>
          </p:txBody>
        </p:sp>
        <p:grpSp>
          <p:nvGrpSpPr>
            <p:cNvPr id="36" name="Group 18"/>
            <p:cNvGrpSpPr>
              <a:grpSpLocks/>
            </p:cNvGrpSpPr>
            <p:nvPr/>
          </p:nvGrpSpPr>
          <p:grpSpPr bwMode="auto">
            <a:xfrm>
              <a:off x="4413942" y="1166029"/>
              <a:ext cx="293687" cy="293688"/>
              <a:chOff x="2784" y="1058"/>
              <a:chExt cx="185" cy="185"/>
            </a:xfrm>
          </p:grpSpPr>
          <p:sp>
            <p:nvSpPr>
              <p:cNvPr id="41" name="Oval 19"/>
              <p:cNvSpPr>
                <a:spLocks noChangeArrowheads="1"/>
              </p:cNvSpPr>
              <p:nvPr/>
            </p:nvSpPr>
            <p:spPr bwMode="auto">
              <a:xfrm>
                <a:off x="2784" y="1058"/>
                <a:ext cx="185" cy="185"/>
              </a:xfrm>
              <a:prstGeom prst="ellipse">
                <a:avLst/>
              </a:prstGeom>
              <a:solidFill>
                <a:schemeClr val="accent1"/>
              </a:solidFill>
              <a:ln w="3175" algn="ctr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auto">
              <a:xfrm>
                <a:off x="2805" y="1064"/>
                <a:ext cx="156" cy="156"/>
              </a:xfrm>
              <a:prstGeom prst="ellipse">
                <a:avLst/>
              </a:prstGeom>
              <a:solidFill>
                <a:srgbClr val="DAE4F2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auto">
              <a:xfrm>
                <a:off x="2845" y="1068"/>
                <a:ext cx="101" cy="101"/>
              </a:xfrm>
              <a:prstGeom prst="ellipse">
                <a:avLst/>
              </a:prstGeom>
              <a:solidFill>
                <a:srgbClr val="E9EFF7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auto">
              <a:xfrm>
                <a:off x="2883" y="1072"/>
                <a:ext cx="55" cy="5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grpSp>
          <p:nvGrpSpPr>
            <p:cNvPr id="37" name="Group 24"/>
            <p:cNvGrpSpPr>
              <a:grpSpLocks/>
            </p:cNvGrpSpPr>
            <p:nvPr/>
          </p:nvGrpSpPr>
          <p:grpSpPr bwMode="auto">
            <a:xfrm>
              <a:off x="3574154" y="5596742"/>
              <a:ext cx="1978025" cy="455613"/>
              <a:chOff x="2255" y="3849"/>
              <a:chExt cx="1246" cy="287"/>
            </a:xfrm>
          </p:grpSpPr>
          <p:sp>
            <p:nvSpPr>
              <p:cNvPr id="39" name="AutoShape 25"/>
              <p:cNvSpPr>
                <a:spLocks noChangeArrowheads="1"/>
              </p:cNvSpPr>
              <p:nvPr/>
            </p:nvSpPr>
            <p:spPr bwMode="auto">
              <a:xfrm rot="10800000">
                <a:off x="2255" y="3849"/>
                <a:ext cx="1006" cy="28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accent1"/>
                </a:solidFill>
                <a:miter lim="800000"/>
                <a:headEnd/>
                <a:tailEnd/>
              </a:ln>
              <a:effectLst/>
            </p:spPr>
            <p:txBody>
              <a:bodyPr rot="10800000" lIns="86493" tIns="43247" rIns="86493" bIns="43247" anchor="ctr"/>
              <a:lstStyle/>
              <a:p>
                <a:pPr eaLnBrk="0" hangingPunct="0">
                  <a:defRPr/>
                </a:pPr>
                <a:endPara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40" name="AutoShape 26"/>
              <p:cNvSpPr>
                <a:spLocks noChangeArrowheads="1"/>
              </p:cNvSpPr>
              <p:nvPr/>
            </p:nvSpPr>
            <p:spPr bwMode="auto">
              <a:xfrm rot="-10800000">
                <a:off x="2495" y="3849"/>
                <a:ext cx="1006" cy="287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38100">
                <a:solidFill>
                  <a:schemeClr val="accent1"/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10800000" lIns="86493" tIns="43247" rIns="86493" bIns="43247" anchor="ctr"/>
              <a:lstStyle/>
              <a:p>
                <a:pPr eaLnBrk="0" hangingPunct="0">
                  <a:defRPr/>
                </a:pPr>
                <a:endParaRPr lang="en-US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38" name="AutoShape 27"/>
            <p:cNvSpPr>
              <a:spLocks noChangeArrowheads="1"/>
            </p:cNvSpPr>
            <p:nvPr/>
          </p:nvSpPr>
          <p:spPr bwMode="auto">
            <a:xfrm rot="10800000">
              <a:off x="3991667" y="5615792"/>
              <a:ext cx="1135062" cy="417513"/>
            </a:xfrm>
            <a:custGeom>
              <a:avLst/>
              <a:gdLst>
                <a:gd name="G0" fmla="+- 2334 0 0"/>
                <a:gd name="G1" fmla="+- 21600 0 2334"/>
                <a:gd name="G2" fmla="*/ 2334 1 2"/>
                <a:gd name="G3" fmla="+- 21600 0 G2"/>
                <a:gd name="G4" fmla="+/ 2334 21600 2"/>
                <a:gd name="G5" fmla="+/ G1 0 2"/>
                <a:gd name="G6" fmla="*/ 21600 21600 2334"/>
                <a:gd name="G7" fmla="*/ G6 1 2"/>
                <a:gd name="G8" fmla="+- 21600 0 G7"/>
                <a:gd name="G9" fmla="*/ 21600 1 2"/>
                <a:gd name="G10" fmla="+- 2334 0 G9"/>
                <a:gd name="G11" fmla="?: G10 G8 0"/>
                <a:gd name="G12" fmla="?: G10 G7 21600"/>
                <a:gd name="T0" fmla="*/ 20433 w 21600"/>
                <a:gd name="T1" fmla="*/ 10800 h 21600"/>
                <a:gd name="T2" fmla="*/ 10800 w 21600"/>
                <a:gd name="T3" fmla="*/ 21600 h 21600"/>
                <a:gd name="T4" fmla="*/ 1167 w 21600"/>
                <a:gd name="T5" fmla="*/ 10800 h 21600"/>
                <a:gd name="T6" fmla="*/ 10800 w 21600"/>
                <a:gd name="T7" fmla="*/ 0 h 21600"/>
                <a:gd name="T8" fmla="*/ 2967 w 21600"/>
                <a:gd name="T9" fmla="*/ 2967 h 21600"/>
                <a:gd name="T10" fmla="*/ 18633 w 21600"/>
                <a:gd name="T11" fmla="*/ 1863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334" y="21600"/>
                  </a:lnTo>
                  <a:lnTo>
                    <a:pt x="19266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38100">
              <a:noFill/>
              <a:miter lim="800000"/>
              <a:headEnd/>
              <a:tailEnd/>
            </a:ln>
            <a:effectLst/>
          </p:spPr>
          <p:txBody>
            <a:bodyPr rot="10800000" wrap="none" lIns="86493" tIns="43247" rIns="86493" bIns="43247" anchor="ctr"/>
            <a:lstStyle/>
            <a:p>
              <a:pPr eaLnBrk="0" hangingPunct="0">
                <a:defRPr/>
              </a:pPr>
              <a:endPara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Business Overview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SSM-CWT-140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16682" y="1009588"/>
            <a:ext cx="2514600" cy="219456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038" tIns="46038" rIns="46038" bIns="46038" anchor="t" anchorCtr="1"/>
          <a:lstStyle/>
          <a:p>
            <a:pPr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When a company provides service on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 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item, it may be covered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under</a:t>
            </a:r>
          </a:p>
          <a:p>
            <a:pPr marL="223838" indent="-223838"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Warranty</a:t>
            </a:r>
          </a:p>
          <a:p>
            <a:pPr marL="223838" indent="-223838"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Contract</a:t>
            </a:r>
          </a:p>
          <a:p>
            <a:pPr marL="223838" indent="-223838"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Not covered</a:t>
            </a: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2897982" y="1009588"/>
            <a:ext cx="2514600" cy="219456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46038" rIns="0" bIns="0" anchor="t" anchorCtr="1"/>
          <a:lstStyle/>
          <a:p>
            <a:pPr marL="223838" indent="-223838">
              <a:defRPr/>
            </a:pP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Service is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requested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23838" indent="-223838">
              <a:lnSpc>
                <a:spcPct val="85000"/>
              </a:lnSpc>
              <a:spcBef>
                <a:spcPct val="10000"/>
              </a:spcBef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created 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documenting the </a:t>
            </a: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incident</a:t>
            </a:r>
            <a:endParaRPr lang="en-US" sz="1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23838" indent="-223838">
              <a:lnSpc>
                <a:spcPct val="85000"/>
              </a:lnSpc>
              <a:spcBef>
                <a:spcPct val="10000"/>
              </a:spcBef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 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quote may be </a:t>
            </a: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created</a:t>
            </a:r>
            <a:endParaRPr lang="en-US" sz="1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23838" indent="-223838">
              <a:lnSpc>
                <a:spcPct val="85000"/>
              </a:lnSpc>
              <a:spcBef>
                <a:spcPct val="10000"/>
              </a:spcBef>
              <a:buSzPct val="70000"/>
              <a:buFont typeface="Arial" pitchFamily="34" charset="0"/>
              <a:buChar char="•"/>
              <a:defRPr/>
            </a:pP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Engineer 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may be assigned</a:t>
            </a: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6512719" y="1009588"/>
            <a:ext cx="2514600" cy="219456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038" tIns="46038" rIns="46038" bIns="46038" anchor="t" anchorCtr="1"/>
          <a:lstStyle/>
          <a:p>
            <a:pPr>
              <a:defRPr/>
            </a:pP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Engineer needs to order 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 parts for the call or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replace 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inventory in </a:t>
            </a:r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possession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5401469" y="1848839"/>
            <a:ext cx="1114425" cy="49244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sz="1600" i="1" dirty="0" smtClean="0">
                <a:latin typeface="+mj-lt"/>
              </a:rPr>
              <a:t>Repair </a:t>
            </a:r>
            <a:r>
              <a:rPr lang="en-US" sz="1600" i="1" dirty="0">
                <a:latin typeface="+mj-lt"/>
              </a:rPr>
              <a:t>is</a:t>
            </a:r>
          </a:p>
          <a:p>
            <a:pPr algn="ctr">
              <a:defRPr/>
            </a:pPr>
            <a:r>
              <a:rPr lang="en-US" sz="1600" i="1" dirty="0">
                <a:latin typeface="+mj-lt"/>
              </a:rPr>
              <a:t>necessary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1762919" y="3879759"/>
            <a:ext cx="5619750" cy="1828800"/>
            <a:chOff x="2038350" y="4328111"/>
            <a:chExt cx="5619750" cy="1828800"/>
          </a:xfrm>
        </p:grpSpPr>
        <p:sp>
          <p:nvSpPr>
            <p:cNvPr id="20" name="Rectangle 5"/>
            <p:cNvSpPr>
              <a:spLocks noChangeArrowheads="1"/>
            </p:cNvSpPr>
            <p:nvPr/>
          </p:nvSpPr>
          <p:spPr bwMode="auto">
            <a:xfrm>
              <a:off x="2038350" y="4328111"/>
              <a:ext cx="2514600" cy="1828800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6038" tIns="46038" rIns="46038" bIns="46038" anchor="t" anchorCtr="1"/>
            <a:lstStyle/>
            <a:p>
              <a:pPr marL="223838" indent="-223838">
                <a:buSzPct val="70000"/>
                <a:buFont typeface="Arial" pitchFamily="34" charset="0"/>
                <a:buChar char="•"/>
                <a:defRPr/>
              </a:pPr>
              <a:r>
                <a:rPr 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Time usage of engineer needs to </a:t>
              </a:r>
              <a:r>
                <a:rPr lang="en-US" sz="1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 be recorded</a:t>
              </a:r>
              <a:endPara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 marL="223838" indent="-223838">
                <a:buSzPct val="70000"/>
                <a:buFont typeface="Arial" pitchFamily="34" charset="0"/>
                <a:buChar char="•"/>
                <a:defRPr/>
              </a:pPr>
              <a:r>
                <a:rPr 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Parts used in repair need to be </a:t>
              </a:r>
              <a:r>
                <a:rPr lang="en-US" sz="1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recorded</a:t>
              </a:r>
              <a:endPara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Rectangle 6"/>
            <p:cNvSpPr>
              <a:spLocks noChangeArrowheads="1"/>
            </p:cNvSpPr>
            <p:nvPr/>
          </p:nvSpPr>
          <p:spPr bwMode="auto">
            <a:xfrm>
              <a:off x="5143500" y="4328111"/>
              <a:ext cx="2514600" cy="1828800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46038" tIns="46038" rIns="46038" bIns="46038" anchor="t" anchorCtr="1"/>
            <a:lstStyle/>
            <a:p>
              <a:pPr>
                <a:defRPr/>
              </a:pPr>
              <a:r>
                <a:rPr lang="en-US" sz="1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Invoice </a:t>
              </a:r>
              <a:r>
                <a:rPr 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reflecting </a:t>
              </a:r>
              <a:br>
                <a:rPr 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</a:br>
              <a:r>
                <a:rPr 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the activity needs to be presented to the end </a:t>
              </a:r>
              <a:r>
                <a:rPr lang="en-US" sz="1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user/customer</a:t>
              </a:r>
              <a:endPara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cxnSp>
        <p:nvCxnSpPr>
          <p:cNvPr id="22" name="Elbow Connector 40"/>
          <p:cNvCxnSpPr>
            <a:cxnSpLocks noChangeShapeType="1"/>
            <a:stCxn id="18" idx="2"/>
            <a:endCxn id="20" idx="1"/>
          </p:cNvCxnSpPr>
          <p:nvPr/>
        </p:nvCxnSpPr>
        <p:spPr bwMode="auto">
          <a:xfrm rot="5400000">
            <a:off x="3971464" y="995603"/>
            <a:ext cx="1590011" cy="6007100"/>
          </a:xfrm>
          <a:prstGeom prst="bentConnector4">
            <a:avLst>
              <a:gd name="adj1" fmla="val 21245"/>
              <a:gd name="adj2" fmla="val 10380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3" name="Elbow Connector 45"/>
          <p:cNvCxnSpPr>
            <a:cxnSpLocks noChangeShapeType="1"/>
            <a:stCxn id="17" idx="3"/>
            <a:endCxn id="18" idx="1"/>
          </p:cNvCxnSpPr>
          <p:nvPr/>
        </p:nvCxnSpPr>
        <p:spPr bwMode="auto">
          <a:xfrm>
            <a:off x="5412582" y="2106868"/>
            <a:ext cx="1100137" cy="1588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4" name="Elbow Connector 47"/>
          <p:cNvCxnSpPr>
            <a:cxnSpLocks noChangeShapeType="1"/>
            <a:stCxn id="16" idx="3"/>
            <a:endCxn id="17" idx="1"/>
          </p:cNvCxnSpPr>
          <p:nvPr/>
        </p:nvCxnSpPr>
        <p:spPr bwMode="auto">
          <a:xfrm>
            <a:off x="2631282" y="2106868"/>
            <a:ext cx="266700" cy="1588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5" name="Elbow Connector 49"/>
          <p:cNvCxnSpPr>
            <a:cxnSpLocks noChangeShapeType="1"/>
            <a:stCxn id="20" idx="3"/>
            <a:endCxn id="21" idx="1"/>
          </p:cNvCxnSpPr>
          <p:nvPr/>
        </p:nvCxnSpPr>
        <p:spPr bwMode="auto">
          <a:xfrm>
            <a:off x="4277519" y="4794159"/>
            <a:ext cx="59055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3764880" y="3258153"/>
            <a:ext cx="1809792" cy="5822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i="1" dirty="0">
                <a:latin typeface="+mj-lt"/>
              </a:rPr>
              <a:t>Broken </a:t>
            </a:r>
            <a:r>
              <a:rPr lang="en-US" sz="1600" i="1" dirty="0" smtClean="0">
                <a:latin typeface="+mj-lt"/>
              </a:rPr>
              <a:t>item</a:t>
            </a:r>
          </a:p>
          <a:p>
            <a:pPr algn="ctr">
              <a:defRPr/>
            </a:pPr>
            <a:r>
              <a:rPr lang="en-US" sz="1600" i="1" dirty="0" smtClean="0">
                <a:latin typeface="+mj-lt"/>
              </a:rPr>
              <a:t>can </a:t>
            </a:r>
            <a:r>
              <a:rPr lang="en-US" sz="1600" i="1" dirty="0">
                <a:latin typeface="+mj-lt"/>
              </a:rPr>
              <a:t>be repaired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Overview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SSM-CWT-150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95300" y="968453"/>
            <a:ext cx="3121025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800" b="0" dirty="0">
                <a:latin typeface="+mj-lt"/>
              </a:rPr>
              <a:t>When a repair is necessary...</a:t>
            </a:r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2391156" y="2955536"/>
            <a:ext cx="5845175" cy="193811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marL="223838" indent="-223838">
              <a:defRPr/>
            </a:pPr>
            <a:r>
              <a:rPr lang="en-US" sz="1800" dirty="0">
                <a:latin typeface="+mj-lt"/>
              </a:rPr>
              <a:t>The recording of information needs to:</a:t>
            </a: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Accurately reflect what is covered and what should be </a:t>
            </a:r>
            <a:r>
              <a:rPr lang="en-US" sz="1800" b="0" dirty="0" smtClean="0">
                <a:latin typeface="+mj-lt"/>
              </a:rPr>
              <a:t>billed</a:t>
            </a:r>
            <a:endParaRPr lang="en-US" sz="1800" b="0" dirty="0">
              <a:latin typeface="+mj-lt"/>
            </a:endParaRP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Direct the costs to the proper GL </a:t>
            </a:r>
            <a:r>
              <a:rPr lang="en-US" sz="1800" b="0" dirty="0" smtClean="0">
                <a:latin typeface="+mj-lt"/>
              </a:rPr>
              <a:t>accounts</a:t>
            </a:r>
            <a:endParaRPr lang="en-US" sz="1800" b="0" dirty="0">
              <a:latin typeface="+mj-lt"/>
            </a:endParaRP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Direct the revenue to the proper GL </a:t>
            </a:r>
            <a:r>
              <a:rPr lang="en-US" sz="1800" b="0" dirty="0" smtClean="0">
                <a:latin typeface="+mj-lt"/>
              </a:rPr>
              <a:t>accounts</a:t>
            </a:r>
            <a:endParaRPr lang="en-US" sz="1800" b="0" dirty="0">
              <a:latin typeface="+mj-lt"/>
            </a:endParaRPr>
          </a:p>
          <a:p>
            <a:pPr marL="223838" indent="-223838">
              <a:buSzPct val="70000"/>
              <a:buFont typeface="Wingdings" pitchFamily="2" charset="2"/>
              <a:buChar char="l"/>
              <a:defRPr/>
            </a:pPr>
            <a:r>
              <a:rPr lang="en-US" sz="1800" b="0" dirty="0">
                <a:latin typeface="+mj-lt"/>
              </a:rPr>
              <a:t>Provide a source for subsequent </a:t>
            </a:r>
            <a:r>
              <a:rPr lang="en-US" sz="1800" b="0" dirty="0" smtClean="0">
                <a:latin typeface="+mj-lt"/>
              </a:rPr>
              <a:t>reporting</a:t>
            </a:r>
            <a:endParaRPr lang="en-US" sz="1800" b="0" dirty="0">
              <a:latin typeface="+mj-lt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5749924" y="5178503"/>
            <a:ext cx="2900362" cy="90963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038" tIns="46038" rIns="46038" bIns="46038" anchor="ctr" anchorCtr="1"/>
          <a:lstStyle/>
          <a:p>
            <a:pPr>
              <a:lnSpc>
                <a:spcPct val="95000"/>
              </a:lnSpc>
              <a:defRPr/>
            </a:pPr>
            <a:r>
              <a:rPr lang="en-US" sz="1800" dirty="0">
                <a:latin typeface="+mj-lt"/>
              </a:rPr>
              <a:t>An invoice is created for the </a:t>
            </a:r>
            <a:r>
              <a:rPr lang="en-US" sz="1800" dirty="0" smtClean="0">
                <a:latin typeface="+mj-lt"/>
              </a:rPr>
              <a:t>customer</a:t>
            </a:r>
            <a:endParaRPr lang="en-US" sz="1800" dirty="0">
              <a:latin typeface="+mj-lt"/>
            </a:endParaRP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632651" y="1466928"/>
            <a:ext cx="2900362" cy="123666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6038" tIns="46038" rIns="46038" bIns="46038" anchor="ctr" anchorCtr="1"/>
          <a:lstStyle/>
          <a:p>
            <a:pPr>
              <a:lnSpc>
                <a:spcPct val="95000"/>
              </a:lnSpc>
              <a:defRPr/>
            </a:pPr>
            <a:r>
              <a:rPr lang="en-US" sz="1800" dirty="0">
                <a:latin typeface="+mj-lt"/>
              </a:rPr>
              <a:t>The engineer needs to order repair parts for the call or replace inventory in </a:t>
            </a:r>
            <a:r>
              <a:rPr lang="en-US" sz="1800" dirty="0" smtClean="0">
                <a:latin typeface="+mj-lt"/>
              </a:rPr>
              <a:t>possession</a:t>
            </a:r>
            <a:endParaRPr lang="en-US" sz="1800" dirty="0">
              <a:latin typeface="+mj-lt"/>
            </a:endParaRPr>
          </a:p>
        </p:txBody>
      </p:sp>
      <p:cxnSp>
        <p:nvCxnSpPr>
          <p:cNvPr id="30728" name="Shape 10"/>
          <p:cNvCxnSpPr>
            <a:cxnSpLocks noChangeShapeType="1"/>
            <a:endCxn id="5" idx="1"/>
          </p:cNvCxnSpPr>
          <p:nvPr/>
        </p:nvCxnSpPr>
        <p:spPr bwMode="auto">
          <a:xfrm rot="16200000" flipH="1">
            <a:off x="1626491" y="3159931"/>
            <a:ext cx="1221006" cy="308324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29" name="Shape 12"/>
          <p:cNvCxnSpPr>
            <a:cxnSpLocks noChangeShapeType="1"/>
            <a:stCxn id="5" idx="2"/>
            <a:endCxn id="6" idx="1"/>
          </p:cNvCxnSpPr>
          <p:nvPr/>
        </p:nvCxnSpPr>
        <p:spPr bwMode="auto">
          <a:xfrm rot="16200000" flipH="1">
            <a:off x="5162001" y="5045398"/>
            <a:ext cx="739667" cy="436180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/>
          <a:p>
            <a:r>
              <a:rPr lang="en-US" dirty="0" smtClean="0"/>
              <a:t>Business Overview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SSM-CWT-160</a:t>
            </a:r>
          </a:p>
        </p:txBody>
      </p:sp>
      <p:sp>
        <p:nvSpPr>
          <p:cNvPr id="31748" name="Rectangle 2"/>
          <p:cNvSpPr>
            <a:spLocks noChangeArrowheads="1"/>
          </p:cNvSpPr>
          <p:nvPr/>
        </p:nvSpPr>
        <p:spPr bwMode="auto">
          <a:xfrm>
            <a:off x="7077927" y="2076093"/>
            <a:ext cx="1370013" cy="307498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2" name="Group 96"/>
          <p:cNvGrpSpPr/>
          <p:nvPr/>
        </p:nvGrpSpPr>
        <p:grpSpPr>
          <a:xfrm>
            <a:off x="7173177" y="2239606"/>
            <a:ext cx="1179512" cy="865187"/>
            <a:chOff x="6812757" y="2239606"/>
            <a:chExt cx="1179512" cy="865187"/>
          </a:xfrm>
        </p:grpSpPr>
        <p:sp>
          <p:nvSpPr>
            <p:cNvPr id="31749" name="Rectangle 3"/>
            <p:cNvSpPr>
              <a:spLocks noChangeArrowheads="1"/>
            </p:cNvSpPr>
            <p:nvPr/>
          </p:nvSpPr>
          <p:spPr bwMode="auto">
            <a:xfrm>
              <a:off x="6812757" y="2239606"/>
              <a:ext cx="1179512" cy="865187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" name="Group 90"/>
            <p:cNvGrpSpPr/>
            <p:nvPr/>
          </p:nvGrpSpPr>
          <p:grpSpPr>
            <a:xfrm>
              <a:off x="7146132" y="2350731"/>
              <a:ext cx="512763" cy="149225"/>
              <a:chOff x="7572375" y="2350731"/>
              <a:chExt cx="512763" cy="149225"/>
            </a:xfrm>
          </p:grpSpPr>
          <p:sp>
            <p:nvSpPr>
              <p:cNvPr id="31750" name="Freeform 4"/>
              <p:cNvSpPr>
                <a:spLocks/>
              </p:cNvSpPr>
              <p:nvPr/>
            </p:nvSpPr>
            <p:spPr bwMode="auto">
              <a:xfrm>
                <a:off x="7572375" y="2363431"/>
                <a:ext cx="512763" cy="136525"/>
              </a:xfrm>
              <a:custGeom>
                <a:avLst/>
                <a:gdLst>
                  <a:gd name="T0" fmla="*/ 2147483647 w 323"/>
                  <a:gd name="T1" fmla="*/ 2147483647 h 86"/>
                  <a:gd name="T2" fmla="*/ 2147483647 w 323"/>
                  <a:gd name="T3" fmla="*/ 2147483647 h 86"/>
                  <a:gd name="T4" fmla="*/ 2147483647 w 323"/>
                  <a:gd name="T5" fmla="*/ 2147483647 h 86"/>
                  <a:gd name="T6" fmla="*/ 2147483647 w 323"/>
                  <a:gd name="T7" fmla="*/ 2147483647 h 86"/>
                  <a:gd name="T8" fmla="*/ 2147483647 w 323"/>
                  <a:gd name="T9" fmla="*/ 0 h 86"/>
                  <a:gd name="T10" fmla="*/ 2147483647 w 323"/>
                  <a:gd name="T11" fmla="*/ 2147483647 h 86"/>
                  <a:gd name="T12" fmla="*/ 2147483647 w 323"/>
                  <a:gd name="T13" fmla="*/ 2147483647 h 86"/>
                  <a:gd name="T14" fmla="*/ 2147483647 w 323"/>
                  <a:gd name="T15" fmla="*/ 2147483647 h 86"/>
                  <a:gd name="T16" fmla="*/ 0 w 323"/>
                  <a:gd name="T17" fmla="*/ 2147483647 h 86"/>
                  <a:gd name="T18" fmla="*/ 2147483647 w 323"/>
                  <a:gd name="T19" fmla="*/ 2147483647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3"/>
                  <a:gd name="T31" fmla="*/ 0 h 86"/>
                  <a:gd name="T32" fmla="*/ 323 w 323"/>
                  <a:gd name="T33" fmla="*/ 86 h 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3" h="86">
                    <a:moveTo>
                      <a:pt x="21" y="33"/>
                    </a:moveTo>
                    <a:lnTo>
                      <a:pt x="50" y="69"/>
                    </a:lnTo>
                    <a:lnTo>
                      <a:pt x="309" y="69"/>
                    </a:lnTo>
                    <a:lnTo>
                      <a:pt x="275" y="27"/>
                    </a:lnTo>
                    <a:lnTo>
                      <a:pt x="275" y="0"/>
                    </a:lnTo>
                    <a:lnTo>
                      <a:pt x="322" y="58"/>
                    </a:lnTo>
                    <a:lnTo>
                      <a:pt x="322" y="85"/>
                    </a:lnTo>
                    <a:lnTo>
                      <a:pt x="43" y="85"/>
                    </a:lnTo>
                    <a:lnTo>
                      <a:pt x="0" y="33"/>
                    </a:lnTo>
                    <a:lnTo>
                      <a:pt x="21" y="33"/>
                    </a:lnTo>
                  </a:path>
                </a:pathLst>
              </a:custGeom>
              <a:solidFill>
                <a:srgbClr val="5F5F5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751" name="Freeform 5"/>
              <p:cNvSpPr>
                <a:spLocks/>
              </p:cNvSpPr>
              <p:nvPr/>
            </p:nvSpPr>
            <p:spPr bwMode="auto">
              <a:xfrm>
                <a:off x="7572375" y="23507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0 w 144"/>
                  <a:gd name="T7" fmla="*/ 2147483647 h 38"/>
                  <a:gd name="T8" fmla="*/ 0 w 144"/>
                  <a:gd name="T9" fmla="*/ 2147483647 h 38"/>
                  <a:gd name="T10" fmla="*/ 2147483647 w 144"/>
                  <a:gd name="T11" fmla="*/ 2147483647 h 38"/>
                  <a:gd name="T12" fmla="*/ 2147483647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5" y="12"/>
                    </a:moveTo>
                    <a:lnTo>
                      <a:pt x="19" y="0"/>
                    </a:lnTo>
                    <a:lnTo>
                      <a:pt x="7" y="0"/>
                    </a:lnTo>
                    <a:lnTo>
                      <a:pt x="0" y="12"/>
                    </a:lnTo>
                    <a:lnTo>
                      <a:pt x="0" y="37"/>
                    </a:lnTo>
                    <a:lnTo>
                      <a:pt x="143" y="37"/>
                    </a:lnTo>
                    <a:lnTo>
                      <a:pt x="143" y="12"/>
                    </a:lnTo>
                    <a:lnTo>
                      <a:pt x="15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752" name="Freeform 6"/>
              <p:cNvSpPr>
                <a:spLocks/>
              </p:cNvSpPr>
              <p:nvPr/>
            </p:nvSpPr>
            <p:spPr bwMode="auto">
              <a:xfrm>
                <a:off x="7789863" y="23507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2147483647 w 144"/>
                  <a:gd name="T7" fmla="*/ 2147483647 h 38"/>
                  <a:gd name="T8" fmla="*/ 2147483647 w 144"/>
                  <a:gd name="T9" fmla="*/ 2147483647 h 38"/>
                  <a:gd name="T10" fmla="*/ 0 w 144"/>
                  <a:gd name="T11" fmla="*/ 2147483647 h 38"/>
                  <a:gd name="T12" fmla="*/ 0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28" y="12"/>
                    </a:moveTo>
                    <a:lnTo>
                      <a:pt x="124" y="0"/>
                    </a:lnTo>
                    <a:lnTo>
                      <a:pt x="136" y="0"/>
                    </a:lnTo>
                    <a:lnTo>
                      <a:pt x="143" y="12"/>
                    </a:lnTo>
                    <a:lnTo>
                      <a:pt x="143" y="37"/>
                    </a:lnTo>
                    <a:lnTo>
                      <a:pt x="0" y="37"/>
                    </a:lnTo>
                    <a:lnTo>
                      <a:pt x="0" y="12"/>
                    </a:lnTo>
                    <a:lnTo>
                      <a:pt x="128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753" name="Freeform 7"/>
              <p:cNvSpPr>
                <a:spLocks/>
              </p:cNvSpPr>
              <p:nvPr/>
            </p:nvSpPr>
            <p:spPr bwMode="auto">
              <a:xfrm>
                <a:off x="7572375" y="2350731"/>
                <a:ext cx="20638" cy="12700"/>
              </a:xfrm>
              <a:custGeom>
                <a:avLst/>
                <a:gdLst>
                  <a:gd name="T0" fmla="*/ 2147483647 w 13"/>
                  <a:gd name="T1" fmla="*/ 2147483647 h 8"/>
                  <a:gd name="T2" fmla="*/ 2147483647 w 13"/>
                  <a:gd name="T3" fmla="*/ 0 h 8"/>
                  <a:gd name="T4" fmla="*/ 2147483647 w 13"/>
                  <a:gd name="T5" fmla="*/ 0 h 8"/>
                  <a:gd name="T6" fmla="*/ 0 w 13"/>
                  <a:gd name="T7" fmla="*/ 2147483647 h 8"/>
                  <a:gd name="T8" fmla="*/ 2147483647 w 13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8"/>
                  <a:gd name="T17" fmla="*/ 13 w 1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8">
                    <a:moveTo>
                      <a:pt x="10" y="7"/>
                    </a:moveTo>
                    <a:lnTo>
                      <a:pt x="12" y="0"/>
                    </a:lnTo>
                    <a:lnTo>
                      <a:pt x="4" y="0"/>
                    </a:lnTo>
                    <a:lnTo>
                      <a:pt x="0" y="7"/>
                    </a:lnTo>
                    <a:lnTo>
                      <a:pt x="10" y="7"/>
                    </a:lnTo>
                  </a:path>
                </a:pathLst>
              </a:custGeom>
              <a:solidFill>
                <a:srgbClr val="80808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754" name="Freeform 8"/>
              <p:cNvSpPr>
                <a:spLocks/>
              </p:cNvSpPr>
              <p:nvPr/>
            </p:nvSpPr>
            <p:spPr bwMode="auto">
              <a:xfrm>
                <a:off x="7997825" y="2350731"/>
                <a:ext cx="20638" cy="12700"/>
              </a:xfrm>
              <a:custGeom>
                <a:avLst/>
                <a:gdLst>
                  <a:gd name="T0" fmla="*/ 2147483647 w 13"/>
                  <a:gd name="T1" fmla="*/ 2147483647 h 8"/>
                  <a:gd name="T2" fmla="*/ 0 w 13"/>
                  <a:gd name="T3" fmla="*/ 0 h 8"/>
                  <a:gd name="T4" fmla="*/ 2147483647 w 13"/>
                  <a:gd name="T5" fmla="*/ 0 h 8"/>
                  <a:gd name="T6" fmla="*/ 2147483647 w 13"/>
                  <a:gd name="T7" fmla="*/ 2147483647 h 8"/>
                  <a:gd name="T8" fmla="*/ 2147483647 w 13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8"/>
                  <a:gd name="T17" fmla="*/ 13 w 1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8">
                    <a:moveTo>
                      <a:pt x="2" y="7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2" y="7"/>
                    </a:lnTo>
                    <a:lnTo>
                      <a:pt x="2" y="7"/>
                    </a:lnTo>
                  </a:path>
                </a:pathLst>
              </a:custGeom>
              <a:solidFill>
                <a:srgbClr val="80808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7352507" y="2950806"/>
              <a:ext cx="100012" cy="101600"/>
              <a:chOff x="4879" y="2081"/>
              <a:chExt cx="63" cy="64"/>
            </a:xfrm>
          </p:grpSpPr>
          <p:sp>
            <p:nvSpPr>
              <p:cNvPr id="31835" name="Oval 10"/>
              <p:cNvSpPr>
                <a:spLocks noChangeArrowheads="1"/>
              </p:cNvSpPr>
              <p:nvPr/>
            </p:nvSpPr>
            <p:spPr bwMode="auto">
              <a:xfrm>
                <a:off x="4884" y="2085"/>
                <a:ext cx="58" cy="60"/>
              </a:xfrm>
              <a:prstGeom prst="ellipse">
                <a:avLst/>
              </a:prstGeom>
              <a:solidFill>
                <a:srgbClr val="3F3F3F"/>
              </a:solidFill>
              <a:ln w="12700">
                <a:solidFill>
                  <a:srgbClr val="3F3F3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5" name="Group 11"/>
              <p:cNvGrpSpPr>
                <a:grpSpLocks/>
              </p:cNvGrpSpPr>
              <p:nvPr/>
            </p:nvGrpSpPr>
            <p:grpSpPr bwMode="auto">
              <a:xfrm>
                <a:off x="4879" y="2081"/>
                <a:ext cx="58" cy="60"/>
                <a:chOff x="4879" y="2081"/>
                <a:chExt cx="58" cy="60"/>
              </a:xfrm>
            </p:grpSpPr>
            <p:sp>
              <p:nvSpPr>
                <p:cNvPr id="31837" name="Oval 12"/>
                <p:cNvSpPr>
                  <a:spLocks noChangeArrowheads="1"/>
                </p:cNvSpPr>
                <p:nvPr/>
              </p:nvSpPr>
              <p:spPr bwMode="auto">
                <a:xfrm>
                  <a:off x="4879" y="2081"/>
                  <a:ext cx="58" cy="60"/>
                </a:xfrm>
                <a:prstGeom prst="ellipse">
                  <a:avLst/>
                </a:prstGeom>
                <a:solidFill>
                  <a:schemeClr val="tx1">
                    <a:lumMod val="10000"/>
                    <a:lumOff val="90000"/>
                  </a:schemeClr>
                </a:soli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38" name="Oval 13"/>
                <p:cNvSpPr>
                  <a:spLocks noChangeArrowheads="1"/>
                </p:cNvSpPr>
                <p:nvPr/>
              </p:nvSpPr>
              <p:spPr bwMode="auto">
                <a:xfrm>
                  <a:off x="4904" y="2095"/>
                  <a:ext cx="7" cy="7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sp>
        <p:nvSpPr>
          <p:cNvPr id="31758" name="Rectangle 51"/>
          <p:cNvSpPr>
            <a:spLocks noChangeArrowheads="1"/>
          </p:cNvSpPr>
          <p:nvPr/>
        </p:nvSpPr>
        <p:spPr bwMode="auto">
          <a:xfrm>
            <a:off x="7292240" y="2672993"/>
            <a:ext cx="941387" cy="211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Expense</a:t>
            </a:r>
          </a:p>
        </p:txBody>
      </p:sp>
      <p:sp>
        <p:nvSpPr>
          <p:cNvPr id="56" name="Freeform 54"/>
          <p:cNvSpPr>
            <a:spLocks/>
          </p:cNvSpPr>
          <p:nvPr/>
        </p:nvSpPr>
        <p:spPr bwMode="auto">
          <a:xfrm>
            <a:off x="4308056" y="906104"/>
            <a:ext cx="1033272" cy="630936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Motel</a:t>
            </a:r>
            <a:endParaRPr lang="en-US" sz="1400" dirty="0">
              <a:latin typeface="+mj-lt"/>
            </a:endParaRPr>
          </a:p>
        </p:txBody>
      </p:sp>
      <p:sp>
        <p:nvSpPr>
          <p:cNvPr id="31799" name="Freeform 57"/>
          <p:cNvSpPr>
            <a:spLocks/>
          </p:cNvSpPr>
          <p:nvPr/>
        </p:nvSpPr>
        <p:spPr bwMode="auto">
          <a:xfrm>
            <a:off x="4308056" y="5525730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Overtime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31797" name="Freeform 60"/>
          <p:cNvSpPr>
            <a:spLocks/>
          </p:cNvSpPr>
          <p:nvPr/>
        </p:nvSpPr>
        <p:spPr bwMode="auto">
          <a:xfrm>
            <a:off x="4308056" y="4692292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Regular</a:t>
            </a:r>
          </a:p>
          <a:p>
            <a:pPr algn="ctr"/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31795" name="Freeform 63"/>
          <p:cNvSpPr>
            <a:spLocks/>
          </p:cNvSpPr>
          <p:nvPr/>
        </p:nvSpPr>
        <p:spPr bwMode="auto">
          <a:xfrm>
            <a:off x="4308056" y="3247667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Repair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  <p:sp>
        <p:nvSpPr>
          <p:cNvPr id="31793" name="Freeform 66"/>
          <p:cNvSpPr>
            <a:spLocks/>
          </p:cNvSpPr>
          <p:nvPr/>
        </p:nvSpPr>
        <p:spPr bwMode="auto">
          <a:xfrm>
            <a:off x="4308056" y="1699855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  <a:gd name="connsiteX0" fmla="*/ 0 w 652"/>
              <a:gd name="connsiteY0" fmla="*/ 77 h 398"/>
              <a:gd name="connsiteX1" fmla="*/ 1 w 652"/>
              <a:gd name="connsiteY1" fmla="*/ 236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30"/>
                  <a:pt x="1" y="183"/>
                  <a:pt x="1" y="236"/>
                </a:cubicBezTo>
                <a:cubicBezTo>
                  <a:pt x="1" y="290"/>
                  <a:pt x="0" y="344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Plane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Ticket</a:t>
            </a:r>
            <a:endParaRPr lang="en-US" sz="1400" dirty="0">
              <a:latin typeface="+mj-lt"/>
            </a:endParaRPr>
          </a:p>
        </p:txBody>
      </p:sp>
      <p:sp>
        <p:nvSpPr>
          <p:cNvPr id="71" name="Rectangle 69"/>
          <p:cNvSpPr>
            <a:spLocks noChangeArrowheads="1"/>
          </p:cNvSpPr>
          <p:nvPr/>
        </p:nvSpPr>
        <p:spPr bwMode="auto">
          <a:xfrm>
            <a:off x="394837" y="1820569"/>
            <a:ext cx="3059113" cy="3409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r>
              <a:rPr lang="en-US" sz="1200" dirty="0" smtClean="0">
                <a:latin typeface="+mj-lt"/>
              </a:rPr>
              <a:t>CALL REPORT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Arrived at customer site via flight 222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Stayed at Roadway Motel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2 breakfasts, 1 lunch, 1 dinner @$51.20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4311-2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4217-5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quart lubricant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box rags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7 hours regular time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2 hours overtime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Customer back up and running at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9:12 pm on Sept. 12, 2009.</a:t>
            </a:r>
          </a:p>
          <a:p>
            <a:pPr>
              <a:defRPr/>
            </a:pPr>
            <a:endParaRPr lang="en-US" sz="1200" dirty="0">
              <a:latin typeface="+mj-lt"/>
            </a:endParaRPr>
          </a:p>
        </p:txBody>
      </p:sp>
      <p:sp>
        <p:nvSpPr>
          <p:cNvPr id="31791" name="Freeform 73"/>
          <p:cNvSpPr>
            <a:spLocks/>
          </p:cNvSpPr>
          <p:nvPr/>
        </p:nvSpPr>
        <p:spPr bwMode="auto">
          <a:xfrm>
            <a:off x="4308056" y="2476143"/>
            <a:ext cx="1033272" cy="630936"/>
          </a:xfrm>
          <a:custGeom>
            <a:avLst/>
            <a:gdLst>
              <a:gd name="T0" fmla="*/ 0 w 653"/>
              <a:gd name="T1" fmla="*/ 399 h 400"/>
              <a:gd name="T2" fmla="*/ 652 w 653"/>
              <a:gd name="T3" fmla="*/ 77 h 400"/>
              <a:gd name="T4" fmla="*/ 618 w 653"/>
              <a:gd name="T5" fmla="*/ 77 h 400"/>
              <a:gd name="T6" fmla="*/ 585 w 653"/>
              <a:gd name="T7" fmla="*/ 77 h 400"/>
              <a:gd name="T8" fmla="*/ 551 w 653"/>
              <a:gd name="T9" fmla="*/ 77 h 400"/>
              <a:gd name="T10" fmla="*/ 517 w 653"/>
              <a:gd name="T11" fmla="*/ 77 h 400"/>
              <a:gd name="T12" fmla="*/ 484 w 653"/>
              <a:gd name="T13" fmla="*/ 77 h 400"/>
              <a:gd name="T14" fmla="*/ 450 w 653"/>
              <a:gd name="T15" fmla="*/ 77 h 400"/>
              <a:gd name="T16" fmla="*/ 416 w 653"/>
              <a:gd name="T17" fmla="*/ 77 h 400"/>
              <a:gd name="T18" fmla="*/ 383 w 653"/>
              <a:gd name="T19" fmla="*/ 77 h 400"/>
              <a:gd name="T20" fmla="*/ 376 w 653"/>
              <a:gd name="T21" fmla="*/ 68 h 400"/>
              <a:gd name="T22" fmla="*/ 371 w 653"/>
              <a:gd name="T23" fmla="*/ 58 h 400"/>
              <a:gd name="T24" fmla="*/ 367 w 653"/>
              <a:gd name="T25" fmla="*/ 47 h 400"/>
              <a:gd name="T26" fmla="*/ 363 w 653"/>
              <a:gd name="T27" fmla="*/ 35 h 400"/>
              <a:gd name="T28" fmla="*/ 359 w 653"/>
              <a:gd name="T29" fmla="*/ 23 h 400"/>
              <a:gd name="T30" fmla="*/ 353 w 653"/>
              <a:gd name="T31" fmla="*/ 13 h 400"/>
              <a:gd name="T32" fmla="*/ 347 w 653"/>
              <a:gd name="T33" fmla="*/ 5 h 400"/>
              <a:gd name="T34" fmla="*/ 339 w 653"/>
              <a:gd name="T35" fmla="*/ 0 h 400"/>
              <a:gd name="T36" fmla="*/ 312 w 653"/>
              <a:gd name="T37" fmla="*/ 0 h 400"/>
              <a:gd name="T38" fmla="*/ 285 w 653"/>
              <a:gd name="T39" fmla="*/ 0 h 400"/>
              <a:gd name="T40" fmla="*/ 257 w 653"/>
              <a:gd name="T41" fmla="*/ 0 h 400"/>
              <a:gd name="T42" fmla="*/ 228 w 653"/>
              <a:gd name="T43" fmla="*/ 0 h 400"/>
              <a:gd name="T44" fmla="*/ 200 w 653"/>
              <a:gd name="T45" fmla="*/ 1 h 400"/>
              <a:gd name="T46" fmla="*/ 171 w 653"/>
              <a:gd name="T47" fmla="*/ 1 h 400"/>
              <a:gd name="T48" fmla="*/ 145 w 653"/>
              <a:gd name="T49" fmla="*/ 1 h 400"/>
              <a:gd name="T50" fmla="*/ 118 w 653"/>
              <a:gd name="T51" fmla="*/ 1 h 400"/>
              <a:gd name="T52" fmla="*/ 109 w 653"/>
              <a:gd name="T53" fmla="*/ 6 h 400"/>
              <a:gd name="T54" fmla="*/ 101 w 653"/>
              <a:gd name="T55" fmla="*/ 13 h 400"/>
              <a:gd name="T56" fmla="*/ 94 w 653"/>
              <a:gd name="T57" fmla="*/ 23 h 400"/>
              <a:gd name="T58" fmla="*/ 89 w 653"/>
              <a:gd name="T59" fmla="*/ 35 h 400"/>
              <a:gd name="T60" fmla="*/ 83 w 653"/>
              <a:gd name="T61" fmla="*/ 47 h 400"/>
              <a:gd name="T62" fmla="*/ 78 w 653"/>
              <a:gd name="T63" fmla="*/ 58 h 400"/>
              <a:gd name="T64" fmla="*/ 73 w 653"/>
              <a:gd name="T65" fmla="*/ 68 h 400"/>
              <a:gd name="T66" fmla="*/ 68 w 653"/>
              <a:gd name="T67" fmla="*/ 77 h 4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400"/>
              <a:gd name="T104" fmla="*/ 653 w 653"/>
              <a:gd name="T105" fmla="*/ 400 h 4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400">
                <a:moveTo>
                  <a:pt x="0" y="77"/>
                </a:moveTo>
                <a:lnTo>
                  <a:pt x="0" y="399"/>
                </a:lnTo>
                <a:lnTo>
                  <a:pt x="652" y="398"/>
                </a:lnTo>
                <a:lnTo>
                  <a:pt x="652" y="77"/>
                </a:lnTo>
                <a:lnTo>
                  <a:pt x="635" y="77"/>
                </a:lnTo>
                <a:lnTo>
                  <a:pt x="618" y="77"/>
                </a:lnTo>
                <a:lnTo>
                  <a:pt x="601" y="77"/>
                </a:lnTo>
                <a:lnTo>
                  <a:pt x="585" y="77"/>
                </a:lnTo>
                <a:lnTo>
                  <a:pt x="567" y="77"/>
                </a:lnTo>
                <a:lnTo>
                  <a:pt x="551" y="77"/>
                </a:lnTo>
                <a:lnTo>
                  <a:pt x="533" y="77"/>
                </a:lnTo>
                <a:lnTo>
                  <a:pt x="517" y="77"/>
                </a:lnTo>
                <a:lnTo>
                  <a:pt x="500" y="77"/>
                </a:lnTo>
                <a:lnTo>
                  <a:pt x="484" y="77"/>
                </a:lnTo>
                <a:lnTo>
                  <a:pt x="466" y="77"/>
                </a:lnTo>
                <a:lnTo>
                  <a:pt x="450" y="77"/>
                </a:lnTo>
                <a:lnTo>
                  <a:pt x="432" y="77"/>
                </a:lnTo>
                <a:lnTo>
                  <a:pt x="416" y="77"/>
                </a:lnTo>
                <a:lnTo>
                  <a:pt x="399" y="77"/>
                </a:lnTo>
                <a:lnTo>
                  <a:pt x="383" y="77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5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5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Meals</a:t>
            </a:r>
            <a:endParaRPr lang="en-US" sz="1400" dirty="0">
              <a:latin typeface="+mj-lt"/>
            </a:endParaRPr>
          </a:p>
        </p:txBody>
      </p:sp>
      <p:sp>
        <p:nvSpPr>
          <p:cNvPr id="31785" name="Rectangle 91"/>
          <p:cNvSpPr>
            <a:spLocks noChangeArrowheads="1"/>
          </p:cNvSpPr>
          <p:nvPr/>
        </p:nvSpPr>
        <p:spPr bwMode="auto">
          <a:xfrm>
            <a:off x="5890318" y="1761839"/>
            <a:ext cx="941387" cy="4905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Travel</a:t>
            </a:r>
          </a:p>
          <a:p>
            <a:pPr algn="ctr"/>
            <a:r>
              <a:rPr lang="en-US" sz="1400" dirty="0">
                <a:latin typeface="+mj-lt"/>
              </a:rPr>
              <a:t>Expense</a:t>
            </a:r>
          </a:p>
        </p:txBody>
      </p:sp>
      <p:sp>
        <p:nvSpPr>
          <p:cNvPr id="31786" name="Rectangle 92"/>
          <p:cNvSpPr>
            <a:spLocks noChangeArrowheads="1"/>
          </p:cNvSpPr>
          <p:nvPr/>
        </p:nvSpPr>
        <p:spPr bwMode="auto">
          <a:xfrm>
            <a:off x="5890318" y="3815683"/>
            <a:ext cx="941387" cy="2111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Items</a:t>
            </a:r>
          </a:p>
        </p:txBody>
      </p:sp>
      <p:sp>
        <p:nvSpPr>
          <p:cNvPr id="31787" name="Rectangle 93"/>
          <p:cNvSpPr>
            <a:spLocks noChangeArrowheads="1"/>
          </p:cNvSpPr>
          <p:nvPr/>
        </p:nvSpPr>
        <p:spPr bwMode="auto">
          <a:xfrm>
            <a:off x="5890318" y="5321395"/>
            <a:ext cx="941387" cy="2111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>
                <a:latin typeface="+mj-lt"/>
              </a:rPr>
              <a:t>Labor</a:t>
            </a:r>
          </a:p>
        </p:txBody>
      </p:sp>
      <p:sp>
        <p:nvSpPr>
          <p:cNvPr id="31789" name="Freeform 95"/>
          <p:cNvSpPr>
            <a:spLocks/>
          </p:cNvSpPr>
          <p:nvPr/>
        </p:nvSpPr>
        <p:spPr bwMode="auto">
          <a:xfrm>
            <a:off x="4308056" y="3977917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Consumed</a:t>
            </a:r>
          </a:p>
          <a:p>
            <a:pPr algn="ctr"/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  <p:grpSp>
        <p:nvGrpSpPr>
          <p:cNvPr id="6" name="Group 97"/>
          <p:cNvGrpSpPr/>
          <p:nvPr/>
        </p:nvGrpSpPr>
        <p:grpSpPr>
          <a:xfrm>
            <a:off x="7173177" y="3196868"/>
            <a:ext cx="1179512" cy="862013"/>
            <a:chOff x="6812757" y="3196868"/>
            <a:chExt cx="1179512" cy="862013"/>
          </a:xfrm>
        </p:grpSpPr>
        <p:sp>
          <p:nvSpPr>
            <p:cNvPr id="31818" name="Rectangle 16"/>
            <p:cNvSpPr>
              <a:spLocks noChangeArrowheads="1"/>
            </p:cNvSpPr>
            <p:nvPr/>
          </p:nvSpPr>
          <p:spPr bwMode="auto">
            <a:xfrm>
              <a:off x="6812757" y="3196868"/>
              <a:ext cx="1179512" cy="862013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7352507" y="3930293"/>
              <a:ext cx="100013" cy="101600"/>
              <a:chOff x="4879" y="2698"/>
              <a:chExt cx="63" cy="64"/>
            </a:xfrm>
            <a:solidFill>
              <a:schemeClr val="accent4"/>
            </a:solidFill>
          </p:grpSpPr>
          <p:sp>
            <p:nvSpPr>
              <p:cNvPr id="31825" name="Oval 28"/>
              <p:cNvSpPr>
                <a:spLocks noChangeArrowheads="1"/>
              </p:cNvSpPr>
              <p:nvPr/>
            </p:nvSpPr>
            <p:spPr bwMode="auto">
              <a:xfrm>
                <a:off x="4884" y="2702"/>
                <a:ext cx="58" cy="60"/>
              </a:xfrm>
              <a:prstGeom prst="ellipse">
                <a:avLst/>
              </a:prstGeom>
              <a:grpFill/>
              <a:ln w="12700">
                <a:solidFill>
                  <a:srgbClr val="3F3F3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8" name="Group 29"/>
              <p:cNvGrpSpPr>
                <a:grpSpLocks/>
              </p:cNvGrpSpPr>
              <p:nvPr/>
            </p:nvGrpSpPr>
            <p:grpSpPr bwMode="auto">
              <a:xfrm>
                <a:off x="4879" y="2698"/>
                <a:ext cx="58" cy="60"/>
                <a:chOff x="4879" y="2698"/>
                <a:chExt cx="58" cy="60"/>
              </a:xfrm>
              <a:grpFill/>
            </p:grpSpPr>
            <p:sp>
              <p:nvSpPr>
                <p:cNvPr id="31827" name="Oval 30"/>
                <p:cNvSpPr>
                  <a:spLocks noChangeArrowheads="1"/>
                </p:cNvSpPr>
                <p:nvPr/>
              </p:nvSpPr>
              <p:spPr bwMode="auto">
                <a:xfrm>
                  <a:off x="4879" y="2698"/>
                  <a:ext cx="58" cy="60"/>
                </a:xfrm>
                <a:prstGeom prst="ellipse">
                  <a:avLst/>
                </a:prstGeom>
                <a:solidFill>
                  <a:schemeClr val="tx1">
                    <a:lumMod val="10000"/>
                    <a:lumOff val="90000"/>
                  </a:schemeClr>
                </a:soli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28" name="Oval 31"/>
                <p:cNvSpPr>
                  <a:spLocks noChangeArrowheads="1"/>
                </p:cNvSpPr>
                <p:nvPr/>
              </p:nvSpPr>
              <p:spPr bwMode="auto">
                <a:xfrm>
                  <a:off x="4904" y="2712"/>
                  <a:ext cx="7" cy="7"/>
                </a:xfrm>
                <a:prstGeom prst="ellipse">
                  <a:avLst/>
                </a:prstGeom>
                <a:grpFill/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9" name="Group 88"/>
            <p:cNvGrpSpPr/>
            <p:nvPr/>
          </p:nvGrpSpPr>
          <p:grpSpPr>
            <a:xfrm>
              <a:off x="7146132" y="3310851"/>
              <a:ext cx="512763" cy="149225"/>
              <a:chOff x="7548562" y="3303231"/>
              <a:chExt cx="512763" cy="149225"/>
            </a:xfrm>
          </p:grpSpPr>
          <p:sp>
            <p:nvSpPr>
              <p:cNvPr id="83" name="Freeform 4"/>
              <p:cNvSpPr>
                <a:spLocks/>
              </p:cNvSpPr>
              <p:nvPr/>
            </p:nvSpPr>
            <p:spPr bwMode="auto">
              <a:xfrm>
                <a:off x="7548562" y="3315931"/>
                <a:ext cx="512763" cy="136525"/>
              </a:xfrm>
              <a:custGeom>
                <a:avLst/>
                <a:gdLst>
                  <a:gd name="T0" fmla="*/ 2147483647 w 323"/>
                  <a:gd name="T1" fmla="*/ 2147483647 h 86"/>
                  <a:gd name="T2" fmla="*/ 2147483647 w 323"/>
                  <a:gd name="T3" fmla="*/ 2147483647 h 86"/>
                  <a:gd name="T4" fmla="*/ 2147483647 w 323"/>
                  <a:gd name="T5" fmla="*/ 2147483647 h 86"/>
                  <a:gd name="T6" fmla="*/ 2147483647 w 323"/>
                  <a:gd name="T7" fmla="*/ 2147483647 h 86"/>
                  <a:gd name="T8" fmla="*/ 2147483647 w 323"/>
                  <a:gd name="T9" fmla="*/ 0 h 86"/>
                  <a:gd name="T10" fmla="*/ 2147483647 w 323"/>
                  <a:gd name="T11" fmla="*/ 2147483647 h 86"/>
                  <a:gd name="T12" fmla="*/ 2147483647 w 323"/>
                  <a:gd name="T13" fmla="*/ 2147483647 h 86"/>
                  <a:gd name="T14" fmla="*/ 2147483647 w 323"/>
                  <a:gd name="T15" fmla="*/ 2147483647 h 86"/>
                  <a:gd name="T16" fmla="*/ 0 w 323"/>
                  <a:gd name="T17" fmla="*/ 2147483647 h 86"/>
                  <a:gd name="T18" fmla="*/ 2147483647 w 323"/>
                  <a:gd name="T19" fmla="*/ 2147483647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3"/>
                  <a:gd name="T31" fmla="*/ 0 h 86"/>
                  <a:gd name="T32" fmla="*/ 323 w 323"/>
                  <a:gd name="T33" fmla="*/ 86 h 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3" h="86">
                    <a:moveTo>
                      <a:pt x="21" y="33"/>
                    </a:moveTo>
                    <a:lnTo>
                      <a:pt x="50" y="69"/>
                    </a:lnTo>
                    <a:lnTo>
                      <a:pt x="309" y="69"/>
                    </a:lnTo>
                    <a:lnTo>
                      <a:pt x="275" y="27"/>
                    </a:lnTo>
                    <a:lnTo>
                      <a:pt x="275" y="0"/>
                    </a:lnTo>
                    <a:lnTo>
                      <a:pt x="322" y="58"/>
                    </a:lnTo>
                    <a:lnTo>
                      <a:pt x="322" y="85"/>
                    </a:lnTo>
                    <a:lnTo>
                      <a:pt x="43" y="85"/>
                    </a:lnTo>
                    <a:lnTo>
                      <a:pt x="0" y="33"/>
                    </a:lnTo>
                    <a:lnTo>
                      <a:pt x="21" y="33"/>
                    </a:lnTo>
                  </a:path>
                </a:pathLst>
              </a:custGeom>
              <a:solidFill>
                <a:srgbClr val="5F5F5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4" name="Freeform 5"/>
              <p:cNvSpPr>
                <a:spLocks/>
              </p:cNvSpPr>
              <p:nvPr/>
            </p:nvSpPr>
            <p:spPr bwMode="auto">
              <a:xfrm>
                <a:off x="7548562" y="33032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0 w 144"/>
                  <a:gd name="T7" fmla="*/ 2147483647 h 38"/>
                  <a:gd name="T8" fmla="*/ 0 w 144"/>
                  <a:gd name="T9" fmla="*/ 2147483647 h 38"/>
                  <a:gd name="T10" fmla="*/ 2147483647 w 144"/>
                  <a:gd name="T11" fmla="*/ 2147483647 h 38"/>
                  <a:gd name="T12" fmla="*/ 2147483647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5" y="12"/>
                    </a:moveTo>
                    <a:lnTo>
                      <a:pt x="19" y="0"/>
                    </a:lnTo>
                    <a:lnTo>
                      <a:pt x="7" y="0"/>
                    </a:lnTo>
                    <a:lnTo>
                      <a:pt x="0" y="12"/>
                    </a:lnTo>
                    <a:lnTo>
                      <a:pt x="0" y="37"/>
                    </a:lnTo>
                    <a:lnTo>
                      <a:pt x="143" y="37"/>
                    </a:lnTo>
                    <a:lnTo>
                      <a:pt x="143" y="12"/>
                    </a:lnTo>
                    <a:lnTo>
                      <a:pt x="15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5" name="Freeform 6"/>
              <p:cNvSpPr>
                <a:spLocks/>
              </p:cNvSpPr>
              <p:nvPr/>
            </p:nvSpPr>
            <p:spPr bwMode="auto">
              <a:xfrm>
                <a:off x="7766050" y="3303231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2147483647 w 144"/>
                  <a:gd name="T7" fmla="*/ 2147483647 h 38"/>
                  <a:gd name="T8" fmla="*/ 2147483647 w 144"/>
                  <a:gd name="T9" fmla="*/ 2147483647 h 38"/>
                  <a:gd name="T10" fmla="*/ 0 w 144"/>
                  <a:gd name="T11" fmla="*/ 2147483647 h 38"/>
                  <a:gd name="T12" fmla="*/ 0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28" y="12"/>
                    </a:moveTo>
                    <a:lnTo>
                      <a:pt x="124" y="0"/>
                    </a:lnTo>
                    <a:lnTo>
                      <a:pt x="136" y="0"/>
                    </a:lnTo>
                    <a:lnTo>
                      <a:pt x="143" y="12"/>
                    </a:lnTo>
                    <a:lnTo>
                      <a:pt x="143" y="37"/>
                    </a:lnTo>
                    <a:lnTo>
                      <a:pt x="0" y="37"/>
                    </a:lnTo>
                    <a:lnTo>
                      <a:pt x="0" y="12"/>
                    </a:lnTo>
                    <a:lnTo>
                      <a:pt x="128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</p:grpSp>
      <p:grpSp>
        <p:nvGrpSpPr>
          <p:cNvPr id="10" name="Group 98"/>
          <p:cNvGrpSpPr/>
          <p:nvPr/>
        </p:nvGrpSpPr>
        <p:grpSpPr>
          <a:xfrm>
            <a:off x="7173177" y="4166831"/>
            <a:ext cx="1179512" cy="865187"/>
            <a:chOff x="6812757" y="4166831"/>
            <a:chExt cx="1179512" cy="865187"/>
          </a:xfrm>
        </p:grpSpPr>
        <p:sp>
          <p:nvSpPr>
            <p:cNvPr id="31801" name="Rectangle 34"/>
            <p:cNvSpPr>
              <a:spLocks noChangeArrowheads="1"/>
            </p:cNvSpPr>
            <p:nvPr/>
          </p:nvSpPr>
          <p:spPr bwMode="auto">
            <a:xfrm>
              <a:off x="6812757" y="4166831"/>
              <a:ext cx="1179512" cy="865187"/>
            </a:xfrm>
            <a:prstGeom prst="rect">
              <a:avLst/>
            </a:prstGeom>
            <a:solidFill>
              <a:schemeClr val="accent4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11" name="Group 89"/>
            <p:cNvGrpSpPr/>
            <p:nvPr/>
          </p:nvGrpSpPr>
          <p:grpSpPr>
            <a:xfrm>
              <a:off x="7146132" y="4278115"/>
              <a:ext cx="512763" cy="149225"/>
              <a:chOff x="7558087" y="4300975"/>
              <a:chExt cx="512763" cy="149225"/>
            </a:xfrm>
          </p:grpSpPr>
          <p:sp>
            <p:nvSpPr>
              <p:cNvPr id="86" name="Freeform 4"/>
              <p:cNvSpPr>
                <a:spLocks/>
              </p:cNvSpPr>
              <p:nvPr/>
            </p:nvSpPr>
            <p:spPr bwMode="auto">
              <a:xfrm>
                <a:off x="7558087" y="4313675"/>
                <a:ext cx="512763" cy="136525"/>
              </a:xfrm>
              <a:custGeom>
                <a:avLst/>
                <a:gdLst>
                  <a:gd name="T0" fmla="*/ 2147483647 w 323"/>
                  <a:gd name="T1" fmla="*/ 2147483647 h 86"/>
                  <a:gd name="T2" fmla="*/ 2147483647 w 323"/>
                  <a:gd name="T3" fmla="*/ 2147483647 h 86"/>
                  <a:gd name="T4" fmla="*/ 2147483647 w 323"/>
                  <a:gd name="T5" fmla="*/ 2147483647 h 86"/>
                  <a:gd name="T6" fmla="*/ 2147483647 w 323"/>
                  <a:gd name="T7" fmla="*/ 2147483647 h 86"/>
                  <a:gd name="T8" fmla="*/ 2147483647 w 323"/>
                  <a:gd name="T9" fmla="*/ 0 h 86"/>
                  <a:gd name="T10" fmla="*/ 2147483647 w 323"/>
                  <a:gd name="T11" fmla="*/ 2147483647 h 86"/>
                  <a:gd name="T12" fmla="*/ 2147483647 w 323"/>
                  <a:gd name="T13" fmla="*/ 2147483647 h 86"/>
                  <a:gd name="T14" fmla="*/ 2147483647 w 323"/>
                  <a:gd name="T15" fmla="*/ 2147483647 h 86"/>
                  <a:gd name="T16" fmla="*/ 0 w 323"/>
                  <a:gd name="T17" fmla="*/ 2147483647 h 86"/>
                  <a:gd name="T18" fmla="*/ 2147483647 w 323"/>
                  <a:gd name="T19" fmla="*/ 2147483647 h 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23"/>
                  <a:gd name="T31" fmla="*/ 0 h 86"/>
                  <a:gd name="T32" fmla="*/ 323 w 323"/>
                  <a:gd name="T33" fmla="*/ 86 h 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23" h="86">
                    <a:moveTo>
                      <a:pt x="21" y="33"/>
                    </a:moveTo>
                    <a:lnTo>
                      <a:pt x="50" y="69"/>
                    </a:lnTo>
                    <a:lnTo>
                      <a:pt x="309" y="69"/>
                    </a:lnTo>
                    <a:lnTo>
                      <a:pt x="275" y="27"/>
                    </a:lnTo>
                    <a:lnTo>
                      <a:pt x="275" y="0"/>
                    </a:lnTo>
                    <a:lnTo>
                      <a:pt x="322" y="58"/>
                    </a:lnTo>
                    <a:lnTo>
                      <a:pt x="322" y="85"/>
                    </a:lnTo>
                    <a:lnTo>
                      <a:pt x="43" y="85"/>
                    </a:lnTo>
                    <a:lnTo>
                      <a:pt x="0" y="33"/>
                    </a:lnTo>
                    <a:lnTo>
                      <a:pt x="21" y="33"/>
                    </a:lnTo>
                  </a:path>
                </a:pathLst>
              </a:custGeom>
              <a:solidFill>
                <a:srgbClr val="5F5F5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7" name="Freeform 5"/>
              <p:cNvSpPr>
                <a:spLocks/>
              </p:cNvSpPr>
              <p:nvPr/>
            </p:nvSpPr>
            <p:spPr bwMode="auto">
              <a:xfrm>
                <a:off x="7558087" y="4300975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0 w 144"/>
                  <a:gd name="T7" fmla="*/ 2147483647 h 38"/>
                  <a:gd name="T8" fmla="*/ 0 w 144"/>
                  <a:gd name="T9" fmla="*/ 2147483647 h 38"/>
                  <a:gd name="T10" fmla="*/ 2147483647 w 144"/>
                  <a:gd name="T11" fmla="*/ 2147483647 h 38"/>
                  <a:gd name="T12" fmla="*/ 2147483647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5" y="12"/>
                    </a:moveTo>
                    <a:lnTo>
                      <a:pt x="19" y="0"/>
                    </a:lnTo>
                    <a:lnTo>
                      <a:pt x="7" y="0"/>
                    </a:lnTo>
                    <a:lnTo>
                      <a:pt x="0" y="12"/>
                    </a:lnTo>
                    <a:lnTo>
                      <a:pt x="0" y="37"/>
                    </a:lnTo>
                    <a:lnTo>
                      <a:pt x="143" y="37"/>
                    </a:lnTo>
                    <a:lnTo>
                      <a:pt x="143" y="12"/>
                    </a:lnTo>
                    <a:lnTo>
                      <a:pt x="15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88" name="Freeform 6"/>
              <p:cNvSpPr>
                <a:spLocks/>
              </p:cNvSpPr>
              <p:nvPr/>
            </p:nvSpPr>
            <p:spPr bwMode="auto">
              <a:xfrm>
                <a:off x="7775575" y="4300975"/>
                <a:ext cx="228600" cy="60325"/>
              </a:xfrm>
              <a:custGeom>
                <a:avLst/>
                <a:gdLst>
                  <a:gd name="T0" fmla="*/ 2147483647 w 144"/>
                  <a:gd name="T1" fmla="*/ 2147483647 h 38"/>
                  <a:gd name="T2" fmla="*/ 2147483647 w 144"/>
                  <a:gd name="T3" fmla="*/ 0 h 38"/>
                  <a:gd name="T4" fmla="*/ 2147483647 w 144"/>
                  <a:gd name="T5" fmla="*/ 0 h 38"/>
                  <a:gd name="T6" fmla="*/ 2147483647 w 144"/>
                  <a:gd name="T7" fmla="*/ 2147483647 h 38"/>
                  <a:gd name="T8" fmla="*/ 2147483647 w 144"/>
                  <a:gd name="T9" fmla="*/ 2147483647 h 38"/>
                  <a:gd name="T10" fmla="*/ 0 w 144"/>
                  <a:gd name="T11" fmla="*/ 2147483647 h 38"/>
                  <a:gd name="T12" fmla="*/ 0 w 144"/>
                  <a:gd name="T13" fmla="*/ 2147483647 h 38"/>
                  <a:gd name="T14" fmla="*/ 2147483647 w 144"/>
                  <a:gd name="T15" fmla="*/ 2147483647 h 3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4"/>
                  <a:gd name="T25" fmla="*/ 0 h 38"/>
                  <a:gd name="T26" fmla="*/ 144 w 144"/>
                  <a:gd name="T27" fmla="*/ 38 h 3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4" h="38">
                    <a:moveTo>
                      <a:pt x="128" y="12"/>
                    </a:moveTo>
                    <a:lnTo>
                      <a:pt x="124" y="0"/>
                    </a:lnTo>
                    <a:lnTo>
                      <a:pt x="136" y="0"/>
                    </a:lnTo>
                    <a:lnTo>
                      <a:pt x="143" y="12"/>
                    </a:lnTo>
                    <a:lnTo>
                      <a:pt x="143" y="37"/>
                    </a:lnTo>
                    <a:lnTo>
                      <a:pt x="0" y="37"/>
                    </a:lnTo>
                    <a:lnTo>
                      <a:pt x="0" y="12"/>
                    </a:lnTo>
                    <a:lnTo>
                      <a:pt x="128" y="12"/>
                    </a:lnTo>
                  </a:path>
                </a:pathLst>
              </a:custGeom>
              <a:solidFill>
                <a:srgbClr val="C0C0C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12" name="Group 9"/>
            <p:cNvGrpSpPr>
              <a:grpSpLocks/>
            </p:cNvGrpSpPr>
            <p:nvPr/>
          </p:nvGrpSpPr>
          <p:grpSpPr bwMode="auto">
            <a:xfrm>
              <a:off x="7352507" y="4886286"/>
              <a:ext cx="100012" cy="101600"/>
              <a:chOff x="4879" y="2081"/>
              <a:chExt cx="63" cy="64"/>
            </a:xfrm>
          </p:grpSpPr>
          <p:sp>
            <p:nvSpPr>
              <p:cNvPr id="93" name="Oval 10"/>
              <p:cNvSpPr>
                <a:spLocks noChangeArrowheads="1"/>
              </p:cNvSpPr>
              <p:nvPr/>
            </p:nvSpPr>
            <p:spPr bwMode="auto">
              <a:xfrm>
                <a:off x="4884" y="2085"/>
                <a:ext cx="58" cy="60"/>
              </a:xfrm>
              <a:prstGeom prst="ellipse">
                <a:avLst/>
              </a:prstGeom>
              <a:solidFill>
                <a:srgbClr val="3F3F3F"/>
              </a:solidFill>
              <a:ln w="12700">
                <a:solidFill>
                  <a:srgbClr val="3F3F3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3" name="Group 11"/>
              <p:cNvGrpSpPr>
                <a:grpSpLocks/>
              </p:cNvGrpSpPr>
              <p:nvPr/>
            </p:nvGrpSpPr>
            <p:grpSpPr bwMode="auto">
              <a:xfrm>
                <a:off x="4879" y="2081"/>
                <a:ext cx="58" cy="60"/>
                <a:chOff x="4879" y="2081"/>
                <a:chExt cx="58" cy="60"/>
              </a:xfrm>
            </p:grpSpPr>
            <p:sp>
              <p:nvSpPr>
                <p:cNvPr id="95" name="Oval 12"/>
                <p:cNvSpPr>
                  <a:spLocks noChangeArrowheads="1"/>
                </p:cNvSpPr>
                <p:nvPr/>
              </p:nvSpPr>
              <p:spPr bwMode="auto">
                <a:xfrm>
                  <a:off x="4879" y="2081"/>
                  <a:ext cx="58" cy="60"/>
                </a:xfrm>
                <a:prstGeom prst="ellipse">
                  <a:avLst/>
                </a:prstGeom>
                <a:solidFill>
                  <a:schemeClr val="tx1">
                    <a:lumMod val="10000"/>
                    <a:lumOff val="90000"/>
                  </a:schemeClr>
                </a:solidFill>
                <a:ln w="12700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6" name="Oval 13"/>
                <p:cNvSpPr>
                  <a:spLocks noChangeArrowheads="1"/>
                </p:cNvSpPr>
                <p:nvPr/>
              </p:nvSpPr>
              <p:spPr bwMode="auto">
                <a:xfrm>
                  <a:off x="4904" y="2095"/>
                  <a:ext cx="7" cy="7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sp>
        <p:nvSpPr>
          <p:cNvPr id="31759" name="Rectangle 52"/>
          <p:cNvSpPr>
            <a:spLocks noChangeArrowheads="1"/>
          </p:cNvSpPr>
          <p:nvPr/>
        </p:nvSpPr>
        <p:spPr bwMode="auto">
          <a:xfrm>
            <a:off x="7292239" y="3676293"/>
            <a:ext cx="941388" cy="211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>
                <a:latin typeface="+mj-lt"/>
              </a:rPr>
              <a:t>Items</a:t>
            </a:r>
          </a:p>
        </p:txBody>
      </p:sp>
      <p:sp>
        <p:nvSpPr>
          <p:cNvPr id="31760" name="Rectangle 53"/>
          <p:cNvSpPr>
            <a:spLocks noChangeArrowheads="1"/>
          </p:cNvSpPr>
          <p:nvPr/>
        </p:nvSpPr>
        <p:spPr bwMode="auto">
          <a:xfrm>
            <a:off x="7292240" y="4676418"/>
            <a:ext cx="941387" cy="21113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Labor</a:t>
            </a:r>
          </a:p>
        </p:txBody>
      </p:sp>
      <p:sp>
        <p:nvSpPr>
          <p:cNvPr id="70" name="Rectangle 69"/>
          <p:cNvSpPr/>
          <p:nvPr/>
        </p:nvSpPr>
        <p:spPr>
          <a:xfrm>
            <a:off x="3123940" y="27452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/>
          <p:cNvSpPr/>
          <p:nvPr/>
        </p:nvSpPr>
        <p:spPr>
          <a:xfrm>
            <a:off x="2342890" y="29103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3252210" y="31071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/>
          <p:cNvSpPr/>
          <p:nvPr/>
        </p:nvSpPr>
        <p:spPr>
          <a:xfrm>
            <a:off x="2056378" y="36532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/>
          <p:cNvSpPr/>
          <p:nvPr/>
        </p:nvSpPr>
        <p:spPr>
          <a:xfrm>
            <a:off x="2057140" y="38374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/>
          <p:cNvSpPr/>
          <p:nvPr/>
        </p:nvSpPr>
        <p:spPr>
          <a:xfrm>
            <a:off x="2495290" y="41993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/>
          <p:cNvSpPr/>
          <p:nvPr/>
        </p:nvSpPr>
        <p:spPr>
          <a:xfrm>
            <a:off x="2257165" y="43771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Shape 88"/>
          <p:cNvCxnSpPr>
            <a:stCxn id="72" idx="3"/>
            <a:endCxn id="94" idx="1"/>
          </p:cNvCxnSpPr>
          <p:nvPr/>
        </p:nvCxnSpPr>
        <p:spPr>
          <a:xfrm flipV="1">
            <a:off x="2434330" y="1219191"/>
            <a:ext cx="1873726" cy="175972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4" name="Freeform 54"/>
          <p:cNvSpPr>
            <a:spLocks/>
          </p:cNvSpPr>
          <p:nvPr/>
        </p:nvSpPr>
        <p:spPr bwMode="auto">
          <a:xfrm>
            <a:off x="4308056" y="903723"/>
            <a:ext cx="1033272" cy="630936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91440" rIns="0" bIns="0" anchor="ctr"/>
          <a:lstStyle/>
          <a:p>
            <a:pPr algn="ctr">
              <a:defRPr/>
            </a:pPr>
            <a:endParaRPr lang="en-US" sz="1400" dirty="0">
              <a:latin typeface="+mj-lt"/>
            </a:endParaRPr>
          </a:p>
        </p:txBody>
      </p:sp>
      <p:sp>
        <p:nvSpPr>
          <p:cNvPr id="97" name="Freeform 57"/>
          <p:cNvSpPr>
            <a:spLocks/>
          </p:cNvSpPr>
          <p:nvPr/>
        </p:nvSpPr>
        <p:spPr bwMode="auto">
          <a:xfrm>
            <a:off x="4308056" y="5523349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98" name="Freeform 60"/>
          <p:cNvSpPr>
            <a:spLocks/>
          </p:cNvSpPr>
          <p:nvPr/>
        </p:nvSpPr>
        <p:spPr bwMode="auto">
          <a:xfrm>
            <a:off x="4308056" y="4689911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99" name="Freeform 63"/>
          <p:cNvSpPr>
            <a:spLocks/>
          </p:cNvSpPr>
          <p:nvPr/>
        </p:nvSpPr>
        <p:spPr bwMode="auto">
          <a:xfrm>
            <a:off x="4308056" y="3245286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100" name="Freeform 66"/>
          <p:cNvSpPr>
            <a:spLocks/>
          </p:cNvSpPr>
          <p:nvPr/>
        </p:nvSpPr>
        <p:spPr bwMode="auto">
          <a:xfrm>
            <a:off x="4308056" y="1697474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101" name="Freeform 73"/>
          <p:cNvSpPr>
            <a:spLocks/>
          </p:cNvSpPr>
          <p:nvPr/>
        </p:nvSpPr>
        <p:spPr bwMode="auto">
          <a:xfrm>
            <a:off x="4308056" y="2473762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102" name="Freeform 95"/>
          <p:cNvSpPr>
            <a:spLocks/>
          </p:cNvSpPr>
          <p:nvPr/>
        </p:nvSpPr>
        <p:spPr bwMode="auto">
          <a:xfrm>
            <a:off x="4308056" y="3975536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cxnSp>
        <p:nvCxnSpPr>
          <p:cNvPr id="106" name="Elbow Connector 105"/>
          <p:cNvCxnSpPr>
            <a:stCxn id="70" idx="3"/>
            <a:endCxn id="100" idx="1"/>
          </p:cNvCxnSpPr>
          <p:nvPr/>
        </p:nvCxnSpPr>
        <p:spPr>
          <a:xfrm flipV="1">
            <a:off x="3215380" y="2012942"/>
            <a:ext cx="1092676" cy="80087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8" name="Elbow Connector 107"/>
          <p:cNvCxnSpPr>
            <a:stCxn id="73" idx="3"/>
            <a:endCxn id="101" idx="1"/>
          </p:cNvCxnSpPr>
          <p:nvPr/>
        </p:nvCxnSpPr>
        <p:spPr>
          <a:xfrm flipV="1">
            <a:off x="3343650" y="2789230"/>
            <a:ext cx="964406" cy="38653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Elbow Connector 109"/>
          <p:cNvCxnSpPr>
            <a:stCxn id="74" idx="3"/>
            <a:endCxn id="99" idx="1"/>
          </p:cNvCxnSpPr>
          <p:nvPr/>
        </p:nvCxnSpPr>
        <p:spPr>
          <a:xfrm flipV="1">
            <a:off x="2147818" y="3560754"/>
            <a:ext cx="2160238" cy="16110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Elbow Connector 111"/>
          <p:cNvCxnSpPr>
            <a:stCxn id="76" idx="3"/>
            <a:endCxn id="102" idx="1"/>
          </p:cNvCxnSpPr>
          <p:nvPr/>
        </p:nvCxnSpPr>
        <p:spPr>
          <a:xfrm>
            <a:off x="2148580" y="3906012"/>
            <a:ext cx="2159476" cy="38499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Elbow Connector 113"/>
          <p:cNvCxnSpPr>
            <a:stCxn id="78" idx="3"/>
            <a:endCxn id="98" idx="1"/>
          </p:cNvCxnSpPr>
          <p:nvPr/>
        </p:nvCxnSpPr>
        <p:spPr>
          <a:xfrm>
            <a:off x="2586730" y="4267962"/>
            <a:ext cx="1721326" cy="73741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79" idx="3"/>
            <a:endCxn id="97" idx="1"/>
          </p:cNvCxnSpPr>
          <p:nvPr/>
        </p:nvCxnSpPr>
        <p:spPr>
          <a:xfrm>
            <a:off x="2348605" y="4445762"/>
            <a:ext cx="1959451" cy="139305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Right Bracket 89"/>
          <p:cNvSpPr/>
          <p:nvPr/>
        </p:nvSpPr>
        <p:spPr>
          <a:xfrm>
            <a:off x="5519160" y="1311360"/>
            <a:ext cx="228600" cy="1563624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ight Bracket 90"/>
          <p:cNvSpPr/>
          <p:nvPr/>
        </p:nvSpPr>
        <p:spPr>
          <a:xfrm>
            <a:off x="5519160" y="5021670"/>
            <a:ext cx="228600" cy="832104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ight Bracket 91"/>
          <p:cNvSpPr/>
          <p:nvPr/>
        </p:nvSpPr>
        <p:spPr>
          <a:xfrm>
            <a:off x="5519160" y="3616902"/>
            <a:ext cx="228600" cy="716280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Overview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SSM-CWT-170</a:t>
            </a:r>
          </a:p>
        </p:txBody>
      </p:sp>
      <p:grpSp>
        <p:nvGrpSpPr>
          <p:cNvPr id="387" name="Group 386"/>
          <p:cNvGrpSpPr/>
          <p:nvPr/>
        </p:nvGrpSpPr>
        <p:grpSpPr>
          <a:xfrm>
            <a:off x="7402455" y="1649349"/>
            <a:ext cx="1370013" cy="3074988"/>
            <a:chOff x="6923247" y="2076093"/>
            <a:chExt cx="1370013" cy="3074988"/>
          </a:xfrm>
        </p:grpSpPr>
        <p:sp>
          <p:nvSpPr>
            <p:cNvPr id="388" name="Rectangle 2"/>
            <p:cNvSpPr>
              <a:spLocks noChangeArrowheads="1"/>
            </p:cNvSpPr>
            <p:nvPr/>
          </p:nvSpPr>
          <p:spPr bwMode="auto">
            <a:xfrm>
              <a:off x="6923247" y="2076093"/>
              <a:ext cx="1370013" cy="30749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89" name="Group 96"/>
            <p:cNvGrpSpPr/>
            <p:nvPr/>
          </p:nvGrpSpPr>
          <p:grpSpPr>
            <a:xfrm>
              <a:off x="7018497" y="2239606"/>
              <a:ext cx="1179512" cy="865187"/>
              <a:chOff x="6812757" y="2239606"/>
              <a:chExt cx="1179512" cy="865187"/>
            </a:xfrm>
          </p:grpSpPr>
          <p:sp>
            <p:nvSpPr>
              <p:cNvPr id="415" name="Rectangle 3"/>
              <p:cNvSpPr>
                <a:spLocks noChangeArrowheads="1"/>
              </p:cNvSpPr>
              <p:nvPr/>
            </p:nvSpPr>
            <p:spPr bwMode="auto">
              <a:xfrm>
                <a:off x="6812757" y="2239606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16" name="Group 90"/>
              <p:cNvGrpSpPr/>
              <p:nvPr/>
            </p:nvGrpSpPr>
            <p:grpSpPr>
              <a:xfrm>
                <a:off x="7146132" y="2350731"/>
                <a:ext cx="512763" cy="149225"/>
                <a:chOff x="7572375" y="2350731"/>
                <a:chExt cx="512763" cy="149225"/>
              </a:xfrm>
            </p:grpSpPr>
            <p:sp>
              <p:nvSpPr>
                <p:cNvPr id="422" name="Freeform 4"/>
                <p:cNvSpPr>
                  <a:spLocks/>
                </p:cNvSpPr>
                <p:nvPr/>
              </p:nvSpPr>
              <p:spPr bwMode="auto">
                <a:xfrm>
                  <a:off x="7572375" y="23634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3" name="Freeform 5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4" name="Freeform 6"/>
                <p:cNvSpPr>
                  <a:spLocks/>
                </p:cNvSpPr>
                <p:nvPr/>
              </p:nvSpPr>
              <p:spPr bwMode="auto">
                <a:xfrm>
                  <a:off x="7789863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5" name="Freeform 7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2147483647 w 13"/>
                    <a:gd name="T3" fmla="*/ 0 h 8"/>
                    <a:gd name="T4" fmla="*/ 2147483647 w 13"/>
                    <a:gd name="T5" fmla="*/ 0 h 8"/>
                    <a:gd name="T6" fmla="*/ 0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10" y="7"/>
                      </a:move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10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6" name="Freeform 8"/>
                <p:cNvSpPr>
                  <a:spLocks/>
                </p:cNvSpPr>
                <p:nvPr/>
              </p:nvSpPr>
              <p:spPr bwMode="auto">
                <a:xfrm>
                  <a:off x="799782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0 w 13"/>
                    <a:gd name="T3" fmla="*/ 0 h 8"/>
                    <a:gd name="T4" fmla="*/ 2147483647 w 13"/>
                    <a:gd name="T5" fmla="*/ 0 h 8"/>
                    <a:gd name="T6" fmla="*/ 2147483647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2" y="7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2" y="7"/>
                      </a:lnTo>
                      <a:lnTo>
                        <a:pt x="2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417" name="Group 9"/>
              <p:cNvGrpSpPr>
                <a:grpSpLocks/>
              </p:cNvGrpSpPr>
              <p:nvPr/>
            </p:nvGrpSpPr>
            <p:grpSpPr bwMode="auto">
              <a:xfrm>
                <a:off x="7352584" y="2950806"/>
                <a:ext cx="100013" cy="101600"/>
                <a:chOff x="4879" y="2081"/>
                <a:chExt cx="63" cy="64"/>
              </a:xfrm>
            </p:grpSpPr>
            <p:sp>
              <p:nvSpPr>
                <p:cNvPr id="418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9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42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2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390" name="Rectangle 51"/>
            <p:cNvSpPr>
              <a:spLocks noChangeArrowheads="1"/>
            </p:cNvSpPr>
            <p:nvPr/>
          </p:nvSpPr>
          <p:spPr bwMode="auto">
            <a:xfrm>
              <a:off x="7137560" y="2672993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Expense</a:t>
              </a:r>
            </a:p>
          </p:txBody>
        </p:sp>
        <p:grpSp>
          <p:nvGrpSpPr>
            <p:cNvPr id="391" name="Group 97"/>
            <p:cNvGrpSpPr/>
            <p:nvPr/>
          </p:nvGrpSpPr>
          <p:grpSpPr>
            <a:xfrm>
              <a:off x="7018497" y="3196868"/>
              <a:ext cx="1179512" cy="862013"/>
              <a:chOff x="6812757" y="3196868"/>
              <a:chExt cx="1179512" cy="862013"/>
            </a:xfrm>
          </p:grpSpPr>
          <p:sp>
            <p:nvSpPr>
              <p:cNvPr id="405" name="Rectangle 16"/>
              <p:cNvSpPr>
                <a:spLocks noChangeArrowheads="1"/>
              </p:cNvSpPr>
              <p:nvPr/>
            </p:nvSpPr>
            <p:spPr bwMode="auto">
              <a:xfrm>
                <a:off x="6812757" y="3196868"/>
                <a:ext cx="1179512" cy="862013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06" name="Group 27"/>
              <p:cNvGrpSpPr>
                <a:grpSpLocks/>
              </p:cNvGrpSpPr>
              <p:nvPr/>
            </p:nvGrpSpPr>
            <p:grpSpPr bwMode="auto">
              <a:xfrm>
                <a:off x="7352507" y="3930293"/>
                <a:ext cx="100013" cy="101600"/>
                <a:chOff x="4879" y="2698"/>
                <a:chExt cx="63" cy="64"/>
              </a:xfrm>
              <a:solidFill>
                <a:schemeClr val="accent4"/>
              </a:solidFill>
            </p:grpSpPr>
            <p:sp>
              <p:nvSpPr>
                <p:cNvPr id="411" name="Oval 28"/>
                <p:cNvSpPr>
                  <a:spLocks noChangeArrowheads="1"/>
                </p:cNvSpPr>
                <p:nvPr/>
              </p:nvSpPr>
              <p:spPr bwMode="auto">
                <a:xfrm>
                  <a:off x="4884" y="2702"/>
                  <a:ext cx="58" cy="60"/>
                </a:xfrm>
                <a:prstGeom prst="ellipse">
                  <a:avLst/>
                </a:prstGeom>
                <a:grpFill/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2" name="Group 29"/>
                <p:cNvGrpSpPr>
                  <a:grpSpLocks/>
                </p:cNvGrpSpPr>
                <p:nvPr/>
              </p:nvGrpSpPr>
              <p:grpSpPr bwMode="auto">
                <a:xfrm>
                  <a:off x="4879" y="2698"/>
                  <a:ext cx="58" cy="60"/>
                  <a:chOff x="4879" y="2698"/>
                  <a:chExt cx="58" cy="60"/>
                </a:xfrm>
                <a:grpFill/>
              </p:grpSpPr>
              <p:sp>
                <p:nvSpPr>
                  <p:cNvPr id="413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698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4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712"/>
                    <a:ext cx="7" cy="7"/>
                  </a:xfrm>
                  <a:prstGeom prst="ellipse">
                    <a:avLst/>
                  </a:prstGeom>
                  <a:grpFill/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407" name="Group 88"/>
              <p:cNvGrpSpPr/>
              <p:nvPr/>
            </p:nvGrpSpPr>
            <p:grpSpPr>
              <a:xfrm>
                <a:off x="7146132" y="3310851"/>
                <a:ext cx="512763" cy="149225"/>
                <a:chOff x="7548562" y="3303231"/>
                <a:chExt cx="512763" cy="149225"/>
              </a:xfrm>
            </p:grpSpPr>
            <p:sp>
              <p:nvSpPr>
                <p:cNvPr id="408" name="Freeform 4"/>
                <p:cNvSpPr>
                  <a:spLocks/>
                </p:cNvSpPr>
                <p:nvPr/>
              </p:nvSpPr>
              <p:spPr bwMode="auto">
                <a:xfrm>
                  <a:off x="7548562" y="33159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9" name="Freeform 5"/>
                <p:cNvSpPr>
                  <a:spLocks/>
                </p:cNvSpPr>
                <p:nvPr/>
              </p:nvSpPr>
              <p:spPr bwMode="auto">
                <a:xfrm>
                  <a:off x="7548562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" name="Freeform 6"/>
                <p:cNvSpPr>
                  <a:spLocks/>
                </p:cNvSpPr>
                <p:nvPr/>
              </p:nvSpPr>
              <p:spPr bwMode="auto">
                <a:xfrm>
                  <a:off x="7766050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92" name="Group 98"/>
            <p:cNvGrpSpPr/>
            <p:nvPr/>
          </p:nvGrpSpPr>
          <p:grpSpPr>
            <a:xfrm>
              <a:off x="7018497" y="4166831"/>
              <a:ext cx="1179512" cy="865187"/>
              <a:chOff x="6812757" y="4166831"/>
              <a:chExt cx="1179512" cy="865187"/>
            </a:xfrm>
          </p:grpSpPr>
          <p:sp>
            <p:nvSpPr>
              <p:cNvPr id="395" name="Rectangle 34"/>
              <p:cNvSpPr>
                <a:spLocks noChangeArrowheads="1"/>
              </p:cNvSpPr>
              <p:nvPr/>
            </p:nvSpPr>
            <p:spPr bwMode="auto">
              <a:xfrm>
                <a:off x="6812757" y="4166831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96" name="Group 89"/>
              <p:cNvGrpSpPr/>
              <p:nvPr/>
            </p:nvGrpSpPr>
            <p:grpSpPr>
              <a:xfrm>
                <a:off x="7146132" y="4278115"/>
                <a:ext cx="512763" cy="149225"/>
                <a:chOff x="7558087" y="4300975"/>
                <a:chExt cx="512763" cy="149225"/>
              </a:xfrm>
            </p:grpSpPr>
            <p:sp>
              <p:nvSpPr>
                <p:cNvPr id="402" name="Freeform 4"/>
                <p:cNvSpPr>
                  <a:spLocks/>
                </p:cNvSpPr>
                <p:nvPr/>
              </p:nvSpPr>
              <p:spPr bwMode="auto">
                <a:xfrm>
                  <a:off x="7558087" y="4313675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3" name="Freeform 5"/>
                <p:cNvSpPr>
                  <a:spLocks/>
                </p:cNvSpPr>
                <p:nvPr/>
              </p:nvSpPr>
              <p:spPr bwMode="auto">
                <a:xfrm>
                  <a:off x="7558087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4" name="Freeform 6"/>
                <p:cNvSpPr>
                  <a:spLocks/>
                </p:cNvSpPr>
                <p:nvPr/>
              </p:nvSpPr>
              <p:spPr bwMode="auto">
                <a:xfrm>
                  <a:off x="7775575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97" name="Group 9"/>
              <p:cNvGrpSpPr>
                <a:grpSpLocks/>
              </p:cNvGrpSpPr>
              <p:nvPr/>
            </p:nvGrpSpPr>
            <p:grpSpPr bwMode="auto">
              <a:xfrm>
                <a:off x="7352584" y="4886286"/>
                <a:ext cx="100013" cy="101600"/>
                <a:chOff x="4879" y="2081"/>
                <a:chExt cx="63" cy="64"/>
              </a:xfrm>
            </p:grpSpPr>
            <p:sp>
              <p:nvSpPr>
                <p:cNvPr id="398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99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40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0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393" name="Rectangle 52"/>
            <p:cNvSpPr>
              <a:spLocks noChangeArrowheads="1"/>
            </p:cNvSpPr>
            <p:nvPr/>
          </p:nvSpPr>
          <p:spPr bwMode="auto">
            <a:xfrm>
              <a:off x="7137559" y="3676293"/>
              <a:ext cx="941388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>
                  <a:latin typeface="+mj-lt"/>
                </a:rPr>
                <a:t>Items</a:t>
              </a:r>
            </a:p>
          </p:txBody>
        </p:sp>
        <p:sp>
          <p:nvSpPr>
            <p:cNvPr id="394" name="Rectangle 53"/>
            <p:cNvSpPr>
              <a:spLocks noChangeArrowheads="1"/>
            </p:cNvSpPr>
            <p:nvPr/>
          </p:nvSpPr>
          <p:spPr bwMode="auto">
            <a:xfrm>
              <a:off x="7137560" y="4676418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Labor</a:t>
              </a:r>
            </a:p>
          </p:txBody>
        </p:sp>
      </p:grpSp>
      <p:grpSp>
        <p:nvGrpSpPr>
          <p:cNvPr id="347" name="Group 346"/>
          <p:cNvGrpSpPr/>
          <p:nvPr/>
        </p:nvGrpSpPr>
        <p:grpSpPr>
          <a:xfrm>
            <a:off x="7196265" y="1862721"/>
            <a:ext cx="1370013" cy="3074988"/>
            <a:chOff x="6923247" y="2076093"/>
            <a:chExt cx="1370013" cy="3074988"/>
          </a:xfrm>
        </p:grpSpPr>
        <p:sp>
          <p:nvSpPr>
            <p:cNvPr id="348" name="Rectangle 2"/>
            <p:cNvSpPr>
              <a:spLocks noChangeArrowheads="1"/>
            </p:cNvSpPr>
            <p:nvPr/>
          </p:nvSpPr>
          <p:spPr bwMode="auto">
            <a:xfrm>
              <a:off x="6923247" y="2076093"/>
              <a:ext cx="1370013" cy="30749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349" name="Group 96"/>
            <p:cNvGrpSpPr/>
            <p:nvPr/>
          </p:nvGrpSpPr>
          <p:grpSpPr>
            <a:xfrm>
              <a:off x="7018497" y="2239606"/>
              <a:ext cx="1179512" cy="865187"/>
              <a:chOff x="6812757" y="2239606"/>
              <a:chExt cx="1179512" cy="865187"/>
            </a:xfrm>
          </p:grpSpPr>
          <p:sp>
            <p:nvSpPr>
              <p:cNvPr id="375" name="Rectangle 3"/>
              <p:cNvSpPr>
                <a:spLocks noChangeArrowheads="1"/>
              </p:cNvSpPr>
              <p:nvPr/>
            </p:nvSpPr>
            <p:spPr bwMode="auto">
              <a:xfrm>
                <a:off x="6812757" y="2239606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76" name="Group 90"/>
              <p:cNvGrpSpPr/>
              <p:nvPr/>
            </p:nvGrpSpPr>
            <p:grpSpPr>
              <a:xfrm>
                <a:off x="7146132" y="2350731"/>
                <a:ext cx="512763" cy="149225"/>
                <a:chOff x="7572375" y="2350731"/>
                <a:chExt cx="512763" cy="149225"/>
              </a:xfrm>
            </p:grpSpPr>
            <p:sp>
              <p:nvSpPr>
                <p:cNvPr id="382" name="Freeform 4"/>
                <p:cNvSpPr>
                  <a:spLocks/>
                </p:cNvSpPr>
                <p:nvPr/>
              </p:nvSpPr>
              <p:spPr bwMode="auto">
                <a:xfrm>
                  <a:off x="7572375" y="23634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3" name="Freeform 5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4" name="Freeform 6"/>
                <p:cNvSpPr>
                  <a:spLocks/>
                </p:cNvSpPr>
                <p:nvPr/>
              </p:nvSpPr>
              <p:spPr bwMode="auto">
                <a:xfrm>
                  <a:off x="7789863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5" name="Freeform 7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2147483647 w 13"/>
                    <a:gd name="T3" fmla="*/ 0 h 8"/>
                    <a:gd name="T4" fmla="*/ 2147483647 w 13"/>
                    <a:gd name="T5" fmla="*/ 0 h 8"/>
                    <a:gd name="T6" fmla="*/ 0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10" y="7"/>
                      </a:move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10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6" name="Freeform 8"/>
                <p:cNvSpPr>
                  <a:spLocks/>
                </p:cNvSpPr>
                <p:nvPr/>
              </p:nvSpPr>
              <p:spPr bwMode="auto">
                <a:xfrm>
                  <a:off x="799782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0 w 13"/>
                    <a:gd name="T3" fmla="*/ 0 h 8"/>
                    <a:gd name="T4" fmla="*/ 2147483647 w 13"/>
                    <a:gd name="T5" fmla="*/ 0 h 8"/>
                    <a:gd name="T6" fmla="*/ 2147483647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2" y="7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2" y="7"/>
                      </a:lnTo>
                      <a:lnTo>
                        <a:pt x="2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77" name="Group 9"/>
              <p:cNvGrpSpPr>
                <a:grpSpLocks/>
              </p:cNvGrpSpPr>
              <p:nvPr/>
            </p:nvGrpSpPr>
            <p:grpSpPr bwMode="auto">
              <a:xfrm>
                <a:off x="7352584" y="2950806"/>
                <a:ext cx="100013" cy="101600"/>
                <a:chOff x="4879" y="2081"/>
                <a:chExt cx="63" cy="64"/>
              </a:xfrm>
            </p:grpSpPr>
            <p:sp>
              <p:nvSpPr>
                <p:cNvPr id="378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9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38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8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350" name="Rectangle 51"/>
            <p:cNvSpPr>
              <a:spLocks noChangeArrowheads="1"/>
            </p:cNvSpPr>
            <p:nvPr/>
          </p:nvSpPr>
          <p:spPr bwMode="auto">
            <a:xfrm>
              <a:off x="7137560" y="2672993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Expense</a:t>
              </a:r>
            </a:p>
          </p:txBody>
        </p:sp>
        <p:grpSp>
          <p:nvGrpSpPr>
            <p:cNvPr id="351" name="Group 97"/>
            <p:cNvGrpSpPr/>
            <p:nvPr/>
          </p:nvGrpSpPr>
          <p:grpSpPr>
            <a:xfrm>
              <a:off x="7018497" y="3196868"/>
              <a:ext cx="1179512" cy="862013"/>
              <a:chOff x="6812757" y="3196868"/>
              <a:chExt cx="1179512" cy="862013"/>
            </a:xfrm>
          </p:grpSpPr>
          <p:sp>
            <p:nvSpPr>
              <p:cNvPr id="365" name="Rectangle 16"/>
              <p:cNvSpPr>
                <a:spLocks noChangeArrowheads="1"/>
              </p:cNvSpPr>
              <p:nvPr/>
            </p:nvSpPr>
            <p:spPr bwMode="auto">
              <a:xfrm>
                <a:off x="6812757" y="3196868"/>
                <a:ext cx="1179512" cy="862013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66" name="Group 27"/>
              <p:cNvGrpSpPr>
                <a:grpSpLocks/>
              </p:cNvGrpSpPr>
              <p:nvPr/>
            </p:nvGrpSpPr>
            <p:grpSpPr bwMode="auto">
              <a:xfrm>
                <a:off x="7352507" y="3930293"/>
                <a:ext cx="100013" cy="101600"/>
                <a:chOff x="4879" y="2698"/>
                <a:chExt cx="63" cy="64"/>
              </a:xfrm>
              <a:solidFill>
                <a:schemeClr val="accent4"/>
              </a:solidFill>
            </p:grpSpPr>
            <p:sp>
              <p:nvSpPr>
                <p:cNvPr id="371" name="Oval 28"/>
                <p:cNvSpPr>
                  <a:spLocks noChangeArrowheads="1"/>
                </p:cNvSpPr>
                <p:nvPr/>
              </p:nvSpPr>
              <p:spPr bwMode="auto">
                <a:xfrm>
                  <a:off x="4884" y="2702"/>
                  <a:ext cx="58" cy="60"/>
                </a:xfrm>
                <a:prstGeom prst="ellipse">
                  <a:avLst/>
                </a:prstGeom>
                <a:grpFill/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2" name="Group 29"/>
                <p:cNvGrpSpPr>
                  <a:grpSpLocks/>
                </p:cNvGrpSpPr>
                <p:nvPr/>
              </p:nvGrpSpPr>
              <p:grpSpPr bwMode="auto">
                <a:xfrm>
                  <a:off x="4879" y="2698"/>
                  <a:ext cx="58" cy="60"/>
                  <a:chOff x="4879" y="2698"/>
                  <a:chExt cx="58" cy="60"/>
                </a:xfrm>
                <a:grpFill/>
              </p:grpSpPr>
              <p:sp>
                <p:nvSpPr>
                  <p:cNvPr id="373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698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4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712"/>
                    <a:ext cx="7" cy="7"/>
                  </a:xfrm>
                  <a:prstGeom prst="ellipse">
                    <a:avLst/>
                  </a:prstGeom>
                  <a:grpFill/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367" name="Group 88"/>
              <p:cNvGrpSpPr/>
              <p:nvPr/>
            </p:nvGrpSpPr>
            <p:grpSpPr>
              <a:xfrm>
                <a:off x="7146132" y="3310851"/>
                <a:ext cx="512763" cy="149225"/>
                <a:chOff x="7548562" y="3303231"/>
                <a:chExt cx="512763" cy="149225"/>
              </a:xfrm>
            </p:grpSpPr>
            <p:sp>
              <p:nvSpPr>
                <p:cNvPr id="368" name="Freeform 4"/>
                <p:cNvSpPr>
                  <a:spLocks/>
                </p:cNvSpPr>
                <p:nvPr/>
              </p:nvSpPr>
              <p:spPr bwMode="auto">
                <a:xfrm>
                  <a:off x="7548562" y="33159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" name="Freeform 5"/>
                <p:cNvSpPr>
                  <a:spLocks/>
                </p:cNvSpPr>
                <p:nvPr/>
              </p:nvSpPr>
              <p:spPr bwMode="auto">
                <a:xfrm>
                  <a:off x="7548562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" name="Freeform 6"/>
                <p:cNvSpPr>
                  <a:spLocks/>
                </p:cNvSpPr>
                <p:nvPr/>
              </p:nvSpPr>
              <p:spPr bwMode="auto">
                <a:xfrm>
                  <a:off x="7766050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52" name="Group 98"/>
            <p:cNvGrpSpPr/>
            <p:nvPr/>
          </p:nvGrpSpPr>
          <p:grpSpPr>
            <a:xfrm>
              <a:off x="7018497" y="4166831"/>
              <a:ext cx="1179512" cy="865187"/>
              <a:chOff x="6812757" y="4166831"/>
              <a:chExt cx="1179512" cy="865187"/>
            </a:xfrm>
          </p:grpSpPr>
          <p:sp>
            <p:nvSpPr>
              <p:cNvPr id="355" name="Rectangle 34"/>
              <p:cNvSpPr>
                <a:spLocks noChangeArrowheads="1"/>
              </p:cNvSpPr>
              <p:nvPr/>
            </p:nvSpPr>
            <p:spPr bwMode="auto">
              <a:xfrm>
                <a:off x="6812757" y="4166831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56" name="Group 89"/>
              <p:cNvGrpSpPr/>
              <p:nvPr/>
            </p:nvGrpSpPr>
            <p:grpSpPr>
              <a:xfrm>
                <a:off x="7146132" y="4278115"/>
                <a:ext cx="512763" cy="149225"/>
                <a:chOff x="7558087" y="4300975"/>
                <a:chExt cx="512763" cy="149225"/>
              </a:xfrm>
            </p:grpSpPr>
            <p:sp>
              <p:nvSpPr>
                <p:cNvPr id="362" name="Freeform 4"/>
                <p:cNvSpPr>
                  <a:spLocks/>
                </p:cNvSpPr>
                <p:nvPr/>
              </p:nvSpPr>
              <p:spPr bwMode="auto">
                <a:xfrm>
                  <a:off x="7558087" y="4313675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3" name="Freeform 5"/>
                <p:cNvSpPr>
                  <a:spLocks/>
                </p:cNvSpPr>
                <p:nvPr/>
              </p:nvSpPr>
              <p:spPr bwMode="auto">
                <a:xfrm>
                  <a:off x="7558087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4" name="Freeform 6"/>
                <p:cNvSpPr>
                  <a:spLocks/>
                </p:cNvSpPr>
                <p:nvPr/>
              </p:nvSpPr>
              <p:spPr bwMode="auto">
                <a:xfrm>
                  <a:off x="7775575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57" name="Group 9"/>
              <p:cNvGrpSpPr>
                <a:grpSpLocks/>
              </p:cNvGrpSpPr>
              <p:nvPr/>
            </p:nvGrpSpPr>
            <p:grpSpPr bwMode="auto">
              <a:xfrm>
                <a:off x="7352584" y="4886286"/>
                <a:ext cx="100013" cy="101600"/>
                <a:chOff x="4879" y="2081"/>
                <a:chExt cx="63" cy="64"/>
              </a:xfrm>
            </p:grpSpPr>
            <p:sp>
              <p:nvSpPr>
                <p:cNvPr id="358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59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360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1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353" name="Rectangle 52"/>
            <p:cNvSpPr>
              <a:spLocks noChangeArrowheads="1"/>
            </p:cNvSpPr>
            <p:nvPr/>
          </p:nvSpPr>
          <p:spPr bwMode="auto">
            <a:xfrm>
              <a:off x="7137559" y="3676293"/>
              <a:ext cx="941388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>
                  <a:latin typeface="+mj-lt"/>
                </a:rPr>
                <a:t>Items</a:t>
              </a:r>
            </a:p>
          </p:txBody>
        </p:sp>
        <p:sp>
          <p:nvSpPr>
            <p:cNvPr id="354" name="Rectangle 53"/>
            <p:cNvSpPr>
              <a:spLocks noChangeArrowheads="1"/>
            </p:cNvSpPr>
            <p:nvPr/>
          </p:nvSpPr>
          <p:spPr bwMode="auto">
            <a:xfrm>
              <a:off x="7137560" y="4676418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Labor</a:t>
              </a:r>
            </a:p>
          </p:txBody>
        </p:sp>
      </p:grpSp>
      <p:sp>
        <p:nvSpPr>
          <p:cNvPr id="249" name="Freeform 54"/>
          <p:cNvSpPr>
            <a:spLocks/>
          </p:cNvSpPr>
          <p:nvPr/>
        </p:nvSpPr>
        <p:spPr bwMode="auto">
          <a:xfrm>
            <a:off x="4220204" y="906104"/>
            <a:ext cx="1033272" cy="630936"/>
          </a:xfrm>
          <a:custGeom>
            <a:avLst/>
            <a:gdLst>
              <a:gd name="connsiteX0" fmla="*/ 0 w 652"/>
              <a:gd name="connsiteY0" fmla="*/ 77 h 398"/>
              <a:gd name="connsiteX1" fmla="*/ 1 w 652"/>
              <a:gd name="connsiteY1" fmla="*/ 230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28"/>
                  <a:pt x="1" y="179"/>
                  <a:pt x="1" y="230"/>
                </a:cubicBezTo>
                <a:cubicBezTo>
                  <a:pt x="1" y="286"/>
                  <a:pt x="0" y="342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>
              <a:defRPr/>
            </a:pPr>
            <a:r>
              <a:rPr lang="en-US" sz="1400" dirty="0" smtClean="0">
                <a:latin typeface="+mj-lt"/>
              </a:rPr>
              <a:t>Motel</a:t>
            </a:r>
            <a:endParaRPr lang="en-US" sz="1400" dirty="0">
              <a:latin typeface="+mj-lt"/>
            </a:endParaRPr>
          </a:p>
        </p:txBody>
      </p:sp>
      <p:sp>
        <p:nvSpPr>
          <p:cNvPr id="288" name="Freeform 57"/>
          <p:cNvSpPr>
            <a:spLocks/>
          </p:cNvSpPr>
          <p:nvPr/>
        </p:nvSpPr>
        <p:spPr bwMode="auto">
          <a:xfrm>
            <a:off x="4220204" y="5525730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Overtime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289" name="Freeform 60"/>
          <p:cNvSpPr>
            <a:spLocks/>
          </p:cNvSpPr>
          <p:nvPr/>
        </p:nvSpPr>
        <p:spPr bwMode="auto">
          <a:xfrm>
            <a:off x="4220204" y="4692292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Regular</a:t>
            </a:r>
          </a:p>
          <a:p>
            <a:pPr algn="ctr"/>
            <a:r>
              <a:rPr lang="en-US" sz="1400" dirty="0" smtClean="0">
                <a:latin typeface="+mj-lt"/>
              </a:rPr>
              <a:t>Labor</a:t>
            </a:r>
            <a:endParaRPr lang="en-US" sz="1400" dirty="0">
              <a:latin typeface="+mj-lt"/>
            </a:endParaRPr>
          </a:p>
        </p:txBody>
      </p:sp>
      <p:sp>
        <p:nvSpPr>
          <p:cNvPr id="290" name="Freeform 63"/>
          <p:cNvSpPr>
            <a:spLocks/>
          </p:cNvSpPr>
          <p:nvPr/>
        </p:nvSpPr>
        <p:spPr bwMode="auto">
          <a:xfrm>
            <a:off x="4220204" y="3247667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Repair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  <p:sp>
        <p:nvSpPr>
          <p:cNvPr id="291" name="Freeform 66"/>
          <p:cNvSpPr>
            <a:spLocks/>
          </p:cNvSpPr>
          <p:nvPr/>
        </p:nvSpPr>
        <p:spPr bwMode="auto">
          <a:xfrm>
            <a:off x="4220204" y="1699855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  <a:gd name="connsiteX0" fmla="*/ 0 w 652"/>
              <a:gd name="connsiteY0" fmla="*/ 77 h 398"/>
              <a:gd name="connsiteX1" fmla="*/ 1 w 652"/>
              <a:gd name="connsiteY1" fmla="*/ 236 h 398"/>
              <a:gd name="connsiteX2" fmla="*/ 0 w 652"/>
              <a:gd name="connsiteY2" fmla="*/ 398 h 398"/>
              <a:gd name="connsiteX3" fmla="*/ 652 w 652"/>
              <a:gd name="connsiteY3" fmla="*/ 397 h 398"/>
              <a:gd name="connsiteX4" fmla="*/ 652 w 652"/>
              <a:gd name="connsiteY4" fmla="*/ 76 h 398"/>
              <a:gd name="connsiteX5" fmla="*/ 635 w 652"/>
              <a:gd name="connsiteY5" fmla="*/ 76 h 398"/>
              <a:gd name="connsiteX6" fmla="*/ 618 w 652"/>
              <a:gd name="connsiteY6" fmla="*/ 76 h 398"/>
              <a:gd name="connsiteX7" fmla="*/ 601 w 652"/>
              <a:gd name="connsiteY7" fmla="*/ 76 h 398"/>
              <a:gd name="connsiteX8" fmla="*/ 585 w 652"/>
              <a:gd name="connsiteY8" fmla="*/ 76 h 398"/>
              <a:gd name="connsiteX9" fmla="*/ 567 w 652"/>
              <a:gd name="connsiteY9" fmla="*/ 76 h 398"/>
              <a:gd name="connsiteX10" fmla="*/ 551 w 652"/>
              <a:gd name="connsiteY10" fmla="*/ 76 h 398"/>
              <a:gd name="connsiteX11" fmla="*/ 533 w 652"/>
              <a:gd name="connsiteY11" fmla="*/ 76 h 398"/>
              <a:gd name="connsiteX12" fmla="*/ 517 w 652"/>
              <a:gd name="connsiteY12" fmla="*/ 76 h 398"/>
              <a:gd name="connsiteX13" fmla="*/ 500 w 652"/>
              <a:gd name="connsiteY13" fmla="*/ 76 h 398"/>
              <a:gd name="connsiteX14" fmla="*/ 484 w 652"/>
              <a:gd name="connsiteY14" fmla="*/ 76 h 398"/>
              <a:gd name="connsiteX15" fmla="*/ 466 w 652"/>
              <a:gd name="connsiteY15" fmla="*/ 76 h 398"/>
              <a:gd name="connsiteX16" fmla="*/ 450 w 652"/>
              <a:gd name="connsiteY16" fmla="*/ 76 h 398"/>
              <a:gd name="connsiteX17" fmla="*/ 432 w 652"/>
              <a:gd name="connsiteY17" fmla="*/ 76 h 398"/>
              <a:gd name="connsiteX18" fmla="*/ 416 w 652"/>
              <a:gd name="connsiteY18" fmla="*/ 76 h 398"/>
              <a:gd name="connsiteX19" fmla="*/ 399 w 652"/>
              <a:gd name="connsiteY19" fmla="*/ 76 h 398"/>
              <a:gd name="connsiteX20" fmla="*/ 383 w 652"/>
              <a:gd name="connsiteY20" fmla="*/ 76 h 398"/>
              <a:gd name="connsiteX21" fmla="*/ 379 w 652"/>
              <a:gd name="connsiteY21" fmla="*/ 73 h 398"/>
              <a:gd name="connsiteX22" fmla="*/ 376 w 652"/>
              <a:gd name="connsiteY22" fmla="*/ 68 h 398"/>
              <a:gd name="connsiteX23" fmla="*/ 374 w 652"/>
              <a:gd name="connsiteY23" fmla="*/ 63 h 398"/>
              <a:gd name="connsiteX24" fmla="*/ 371 w 652"/>
              <a:gd name="connsiteY24" fmla="*/ 58 h 398"/>
              <a:gd name="connsiteX25" fmla="*/ 369 w 652"/>
              <a:gd name="connsiteY25" fmla="*/ 53 h 398"/>
              <a:gd name="connsiteX26" fmla="*/ 367 w 652"/>
              <a:gd name="connsiteY26" fmla="*/ 47 h 398"/>
              <a:gd name="connsiteX27" fmla="*/ 365 w 652"/>
              <a:gd name="connsiteY27" fmla="*/ 41 h 398"/>
              <a:gd name="connsiteX28" fmla="*/ 363 w 652"/>
              <a:gd name="connsiteY28" fmla="*/ 34 h 398"/>
              <a:gd name="connsiteX29" fmla="*/ 360 w 652"/>
              <a:gd name="connsiteY29" fmla="*/ 29 h 398"/>
              <a:gd name="connsiteX30" fmla="*/ 359 w 652"/>
              <a:gd name="connsiteY30" fmla="*/ 23 h 398"/>
              <a:gd name="connsiteX31" fmla="*/ 356 w 652"/>
              <a:gd name="connsiteY31" fmla="*/ 18 h 398"/>
              <a:gd name="connsiteX32" fmla="*/ 353 w 652"/>
              <a:gd name="connsiteY32" fmla="*/ 13 h 398"/>
              <a:gd name="connsiteX33" fmla="*/ 350 w 652"/>
              <a:gd name="connsiteY33" fmla="*/ 9 h 398"/>
              <a:gd name="connsiteX34" fmla="*/ 347 w 652"/>
              <a:gd name="connsiteY34" fmla="*/ 5 h 398"/>
              <a:gd name="connsiteX35" fmla="*/ 343 w 652"/>
              <a:gd name="connsiteY35" fmla="*/ 2 h 398"/>
              <a:gd name="connsiteX36" fmla="*/ 339 w 652"/>
              <a:gd name="connsiteY36" fmla="*/ 0 h 398"/>
              <a:gd name="connsiteX37" fmla="*/ 326 w 652"/>
              <a:gd name="connsiteY37" fmla="*/ 0 h 398"/>
              <a:gd name="connsiteX38" fmla="*/ 312 w 652"/>
              <a:gd name="connsiteY38" fmla="*/ 0 h 398"/>
              <a:gd name="connsiteX39" fmla="*/ 299 w 652"/>
              <a:gd name="connsiteY39" fmla="*/ 0 h 398"/>
              <a:gd name="connsiteX40" fmla="*/ 285 w 652"/>
              <a:gd name="connsiteY40" fmla="*/ 0 h 398"/>
              <a:gd name="connsiteX41" fmla="*/ 271 w 652"/>
              <a:gd name="connsiteY41" fmla="*/ 0 h 398"/>
              <a:gd name="connsiteX42" fmla="*/ 257 w 652"/>
              <a:gd name="connsiteY42" fmla="*/ 0 h 398"/>
              <a:gd name="connsiteX43" fmla="*/ 243 w 652"/>
              <a:gd name="connsiteY43" fmla="*/ 0 h 398"/>
              <a:gd name="connsiteX44" fmla="*/ 228 w 652"/>
              <a:gd name="connsiteY44" fmla="*/ 0 h 398"/>
              <a:gd name="connsiteX45" fmla="*/ 214 w 652"/>
              <a:gd name="connsiteY45" fmla="*/ 1 h 398"/>
              <a:gd name="connsiteX46" fmla="*/ 200 w 652"/>
              <a:gd name="connsiteY46" fmla="*/ 1 h 398"/>
              <a:gd name="connsiteX47" fmla="*/ 186 w 652"/>
              <a:gd name="connsiteY47" fmla="*/ 1 h 398"/>
              <a:gd name="connsiteX48" fmla="*/ 171 w 652"/>
              <a:gd name="connsiteY48" fmla="*/ 1 h 398"/>
              <a:gd name="connsiteX49" fmla="*/ 158 w 652"/>
              <a:gd name="connsiteY49" fmla="*/ 1 h 398"/>
              <a:gd name="connsiteX50" fmla="*/ 145 w 652"/>
              <a:gd name="connsiteY50" fmla="*/ 1 h 398"/>
              <a:gd name="connsiteX51" fmla="*/ 131 w 652"/>
              <a:gd name="connsiteY51" fmla="*/ 1 h 398"/>
              <a:gd name="connsiteX52" fmla="*/ 118 w 652"/>
              <a:gd name="connsiteY52" fmla="*/ 1 h 398"/>
              <a:gd name="connsiteX53" fmla="*/ 114 w 652"/>
              <a:gd name="connsiteY53" fmla="*/ 3 h 398"/>
              <a:gd name="connsiteX54" fmla="*/ 109 w 652"/>
              <a:gd name="connsiteY54" fmla="*/ 6 h 398"/>
              <a:gd name="connsiteX55" fmla="*/ 105 w 652"/>
              <a:gd name="connsiteY55" fmla="*/ 9 h 398"/>
              <a:gd name="connsiteX56" fmla="*/ 101 w 652"/>
              <a:gd name="connsiteY56" fmla="*/ 13 h 398"/>
              <a:gd name="connsiteX57" fmla="*/ 97 w 652"/>
              <a:gd name="connsiteY57" fmla="*/ 18 h 398"/>
              <a:gd name="connsiteX58" fmla="*/ 94 w 652"/>
              <a:gd name="connsiteY58" fmla="*/ 23 h 398"/>
              <a:gd name="connsiteX59" fmla="*/ 91 w 652"/>
              <a:gd name="connsiteY59" fmla="*/ 29 h 398"/>
              <a:gd name="connsiteX60" fmla="*/ 89 w 652"/>
              <a:gd name="connsiteY60" fmla="*/ 34 h 398"/>
              <a:gd name="connsiteX61" fmla="*/ 86 w 652"/>
              <a:gd name="connsiteY61" fmla="*/ 41 h 398"/>
              <a:gd name="connsiteX62" fmla="*/ 83 w 652"/>
              <a:gd name="connsiteY62" fmla="*/ 47 h 398"/>
              <a:gd name="connsiteX63" fmla="*/ 81 w 652"/>
              <a:gd name="connsiteY63" fmla="*/ 53 h 398"/>
              <a:gd name="connsiteX64" fmla="*/ 78 w 652"/>
              <a:gd name="connsiteY64" fmla="*/ 58 h 398"/>
              <a:gd name="connsiteX65" fmla="*/ 76 w 652"/>
              <a:gd name="connsiteY65" fmla="*/ 63 h 398"/>
              <a:gd name="connsiteX66" fmla="*/ 73 w 652"/>
              <a:gd name="connsiteY66" fmla="*/ 68 h 398"/>
              <a:gd name="connsiteX67" fmla="*/ 71 w 652"/>
              <a:gd name="connsiteY67" fmla="*/ 73 h 398"/>
              <a:gd name="connsiteX68" fmla="*/ 68 w 652"/>
              <a:gd name="connsiteY68" fmla="*/ 77 h 398"/>
              <a:gd name="connsiteX69" fmla="*/ 0 w 652"/>
              <a:gd name="connsiteY69" fmla="*/ 77 h 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52" h="398">
                <a:moveTo>
                  <a:pt x="0" y="77"/>
                </a:moveTo>
                <a:cubicBezTo>
                  <a:pt x="0" y="130"/>
                  <a:pt x="1" y="183"/>
                  <a:pt x="1" y="236"/>
                </a:cubicBezTo>
                <a:cubicBezTo>
                  <a:pt x="1" y="290"/>
                  <a:pt x="0" y="344"/>
                  <a:pt x="0" y="398"/>
                </a:cubicBez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cubicBezTo>
                  <a:pt x="382" y="75"/>
                  <a:pt x="380" y="74"/>
                  <a:pt x="379" y="73"/>
                </a:cubicBezTo>
                <a:cubicBezTo>
                  <a:pt x="378" y="71"/>
                  <a:pt x="377" y="70"/>
                  <a:pt x="376" y="68"/>
                </a:cubicBezTo>
                <a:cubicBezTo>
                  <a:pt x="375" y="66"/>
                  <a:pt x="375" y="65"/>
                  <a:pt x="374" y="63"/>
                </a:cubicBezTo>
                <a:cubicBezTo>
                  <a:pt x="373" y="61"/>
                  <a:pt x="372" y="60"/>
                  <a:pt x="371" y="58"/>
                </a:cubicBezTo>
                <a:cubicBezTo>
                  <a:pt x="370" y="56"/>
                  <a:pt x="370" y="55"/>
                  <a:pt x="369" y="53"/>
                </a:cubicBezTo>
                <a:cubicBezTo>
                  <a:pt x="368" y="51"/>
                  <a:pt x="368" y="49"/>
                  <a:pt x="367" y="47"/>
                </a:cubicBezTo>
                <a:cubicBezTo>
                  <a:pt x="366" y="45"/>
                  <a:pt x="366" y="43"/>
                  <a:pt x="365" y="41"/>
                </a:cubicBezTo>
                <a:cubicBezTo>
                  <a:pt x="364" y="39"/>
                  <a:pt x="364" y="36"/>
                  <a:pt x="363" y="34"/>
                </a:cubicBezTo>
                <a:cubicBezTo>
                  <a:pt x="362" y="32"/>
                  <a:pt x="361" y="31"/>
                  <a:pt x="360" y="29"/>
                </a:cubicBezTo>
                <a:cubicBezTo>
                  <a:pt x="360" y="27"/>
                  <a:pt x="359" y="25"/>
                  <a:pt x="359" y="23"/>
                </a:cubicBezTo>
                <a:cubicBezTo>
                  <a:pt x="358" y="21"/>
                  <a:pt x="357" y="20"/>
                  <a:pt x="356" y="18"/>
                </a:cubicBezTo>
                <a:cubicBezTo>
                  <a:pt x="355" y="16"/>
                  <a:pt x="354" y="15"/>
                  <a:pt x="353" y="13"/>
                </a:cubicBezTo>
                <a:cubicBezTo>
                  <a:pt x="352" y="12"/>
                  <a:pt x="351" y="10"/>
                  <a:pt x="350" y="9"/>
                </a:cubicBezTo>
                <a:cubicBezTo>
                  <a:pt x="349" y="8"/>
                  <a:pt x="348" y="6"/>
                  <a:pt x="347" y="5"/>
                </a:cubicBezTo>
                <a:cubicBezTo>
                  <a:pt x="346" y="4"/>
                  <a:pt x="344" y="3"/>
                  <a:pt x="343" y="2"/>
                </a:cubicBezTo>
                <a:cubicBezTo>
                  <a:pt x="342" y="1"/>
                  <a:pt x="340" y="1"/>
                  <a:pt x="339" y="0"/>
                </a:cubicBez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cubicBezTo>
                  <a:pt x="223" y="0"/>
                  <a:pt x="219" y="1"/>
                  <a:pt x="214" y="1"/>
                </a:cubicBez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cubicBezTo>
                  <a:pt x="117" y="2"/>
                  <a:pt x="115" y="2"/>
                  <a:pt x="114" y="3"/>
                </a:cubicBezTo>
                <a:cubicBezTo>
                  <a:pt x="112" y="4"/>
                  <a:pt x="111" y="5"/>
                  <a:pt x="109" y="6"/>
                </a:cubicBezTo>
                <a:cubicBezTo>
                  <a:pt x="108" y="7"/>
                  <a:pt x="106" y="8"/>
                  <a:pt x="105" y="9"/>
                </a:cubicBezTo>
                <a:lnTo>
                  <a:pt x="101" y="13"/>
                </a:lnTo>
                <a:cubicBezTo>
                  <a:pt x="100" y="15"/>
                  <a:pt x="98" y="16"/>
                  <a:pt x="97" y="18"/>
                </a:cubicBezTo>
                <a:cubicBezTo>
                  <a:pt x="96" y="20"/>
                  <a:pt x="95" y="21"/>
                  <a:pt x="94" y="23"/>
                </a:cubicBezTo>
                <a:lnTo>
                  <a:pt x="91" y="29"/>
                </a:lnTo>
                <a:cubicBezTo>
                  <a:pt x="90" y="31"/>
                  <a:pt x="90" y="32"/>
                  <a:pt x="89" y="34"/>
                </a:cubicBezTo>
                <a:cubicBezTo>
                  <a:pt x="88" y="36"/>
                  <a:pt x="87" y="39"/>
                  <a:pt x="86" y="41"/>
                </a:cubicBezTo>
                <a:lnTo>
                  <a:pt x="83" y="47"/>
                </a:lnTo>
                <a:cubicBezTo>
                  <a:pt x="82" y="49"/>
                  <a:pt x="82" y="51"/>
                  <a:pt x="81" y="53"/>
                </a:cubicBezTo>
                <a:cubicBezTo>
                  <a:pt x="80" y="55"/>
                  <a:pt x="79" y="56"/>
                  <a:pt x="78" y="58"/>
                </a:cubicBezTo>
                <a:cubicBezTo>
                  <a:pt x="77" y="60"/>
                  <a:pt x="77" y="61"/>
                  <a:pt x="76" y="63"/>
                </a:cubicBezTo>
                <a:cubicBezTo>
                  <a:pt x="75" y="65"/>
                  <a:pt x="74" y="66"/>
                  <a:pt x="73" y="68"/>
                </a:cubicBezTo>
                <a:cubicBezTo>
                  <a:pt x="72" y="70"/>
                  <a:pt x="72" y="71"/>
                  <a:pt x="71" y="73"/>
                </a:cubicBezTo>
                <a:cubicBezTo>
                  <a:pt x="70" y="74"/>
                  <a:pt x="69" y="76"/>
                  <a:pt x="68" y="77"/>
                </a:cubicBez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Plane</a:t>
            </a:r>
            <a:br>
              <a:rPr lang="en-US" sz="1400" dirty="0" smtClean="0">
                <a:latin typeface="+mj-lt"/>
              </a:rPr>
            </a:br>
            <a:r>
              <a:rPr lang="en-US" sz="1400" dirty="0" smtClean="0">
                <a:latin typeface="+mj-lt"/>
              </a:rPr>
              <a:t>Ticket</a:t>
            </a:r>
            <a:endParaRPr lang="en-US" sz="1400" dirty="0">
              <a:latin typeface="+mj-lt"/>
            </a:endParaRPr>
          </a:p>
        </p:txBody>
      </p:sp>
      <p:sp>
        <p:nvSpPr>
          <p:cNvPr id="292" name="Rectangle 69"/>
          <p:cNvSpPr>
            <a:spLocks noChangeArrowheads="1"/>
          </p:cNvSpPr>
          <p:nvPr/>
        </p:nvSpPr>
        <p:spPr bwMode="auto">
          <a:xfrm>
            <a:off x="393049" y="1820569"/>
            <a:ext cx="3059113" cy="3409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endParaRPr lang="en-US" sz="1200" dirty="0" smtClean="0">
              <a:latin typeface="+mj-lt"/>
            </a:endParaRPr>
          </a:p>
          <a:p>
            <a:pPr algn="ctr">
              <a:defRPr/>
            </a:pPr>
            <a:r>
              <a:rPr lang="en-US" sz="1200" dirty="0" smtClean="0">
                <a:latin typeface="+mj-lt"/>
              </a:rPr>
              <a:t>CALL REPORT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Arrived at customer site via flight 222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Stayed at Roadway Motel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2 breakfasts, 1 lunch, 1 dinner @$51.20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4311-2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Replaced item 4217-5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quart lubricant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Used 1 box rags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7 hours regular time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Worked 2 hours overtime</a:t>
            </a:r>
          </a:p>
          <a:p>
            <a:pPr>
              <a:defRPr/>
            </a:pPr>
            <a:endParaRPr lang="en-US" sz="1200" dirty="0" smtClean="0">
              <a:latin typeface="+mj-lt"/>
            </a:endParaRPr>
          </a:p>
          <a:p>
            <a:pPr>
              <a:defRPr/>
            </a:pPr>
            <a:r>
              <a:rPr lang="en-US" sz="1200" dirty="0" smtClean="0">
                <a:latin typeface="+mj-lt"/>
              </a:rPr>
              <a:t>Customer back up and running at</a:t>
            </a:r>
          </a:p>
          <a:p>
            <a:pPr>
              <a:defRPr/>
            </a:pPr>
            <a:r>
              <a:rPr lang="en-US" sz="1200" dirty="0" smtClean="0">
                <a:latin typeface="+mj-lt"/>
              </a:rPr>
              <a:t>9:12 pm on Sept. 12, 2009.</a:t>
            </a:r>
          </a:p>
          <a:p>
            <a:pPr>
              <a:defRPr/>
            </a:pPr>
            <a:endParaRPr lang="en-US" sz="1200" dirty="0">
              <a:latin typeface="+mj-lt"/>
            </a:endParaRPr>
          </a:p>
        </p:txBody>
      </p:sp>
      <p:sp>
        <p:nvSpPr>
          <p:cNvPr id="293" name="Freeform 73"/>
          <p:cNvSpPr>
            <a:spLocks/>
          </p:cNvSpPr>
          <p:nvPr/>
        </p:nvSpPr>
        <p:spPr bwMode="auto">
          <a:xfrm>
            <a:off x="4220204" y="2476143"/>
            <a:ext cx="1033272" cy="630936"/>
          </a:xfrm>
          <a:custGeom>
            <a:avLst/>
            <a:gdLst>
              <a:gd name="T0" fmla="*/ 0 w 653"/>
              <a:gd name="T1" fmla="*/ 399 h 400"/>
              <a:gd name="T2" fmla="*/ 652 w 653"/>
              <a:gd name="T3" fmla="*/ 77 h 400"/>
              <a:gd name="T4" fmla="*/ 618 w 653"/>
              <a:gd name="T5" fmla="*/ 77 h 400"/>
              <a:gd name="T6" fmla="*/ 585 w 653"/>
              <a:gd name="T7" fmla="*/ 77 h 400"/>
              <a:gd name="T8" fmla="*/ 551 w 653"/>
              <a:gd name="T9" fmla="*/ 77 h 400"/>
              <a:gd name="T10" fmla="*/ 517 w 653"/>
              <a:gd name="T11" fmla="*/ 77 h 400"/>
              <a:gd name="T12" fmla="*/ 484 w 653"/>
              <a:gd name="T13" fmla="*/ 77 h 400"/>
              <a:gd name="T14" fmla="*/ 450 w 653"/>
              <a:gd name="T15" fmla="*/ 77 h 400"/>
              <a:gd name="T16" fmla="*/ 416 w 653"/>
              <a:gd name="T17" fmla="*/ 77 h 400"/>
              <a:gd name="T18" fmla="*/ 383 w 653"/>
              <a:gd name="T19" fmla="*/ 77 h 400"/>
              <a:gd name="T20" fmla="*/ 376 w 653"/>
              <a:gd name="T21" fmla="*/ 68 h 400"/>
              <a:gd name="T22" fmla="*/ 371 w 653"/>
              <a:gd name="T23" fmla="*/ 58 h 400"/>
              <a:gd name="T24" fmla="*/ 367 w 653"/>
              <a:gd name="T25" fmla="*/ 47 h 400"/>
              <a:gd name="T26" fmla="*/ 363 w 653"/>
              <a:gd name="T27" fmla="*/ 35 h 400"/>
              <a:gd name="T28" fmla="*/ 359 w 653"/>
              <a:gd name="T29" fmla="*/ 23 h 400"/>
              <a:gd name="T30" fmla="*/ 353 w 653"/>
              <a:gd name="T31" fmla="*/ 13 h 400"/>
              <a:gd name="T32" fmla="*/ 347 w 653"/>
              <a:gd name="T33" fmla="*/ 5 h 400"/>
              <a:gd name="T34" fmla="*/ 339 w 653"/>
              <a:gd name="T35" fmla="*/ 0 h 400"/>
              <a:gd name="T36" fmla="*/ 312 w 653"/>
              <a:gd name="T37" fmla="*/ 0 h 400"/>
              <a:gd name="T38" fmla="*/ 285 w 653"/>
              <a:gd name="T39" fmla="*/ 0 h 400"/>
              <a:gd name="T40" fmla="*/ 257 w 653"/>
              <a:gd name="T41" fmla="*/ 0 h 400"/>
              <a:gd name="T42" fmla="*/ 228 w 653"/>
              <a:gd name="T43" fmla="*/ 0 h 400"/>
              <a:gd name="T44" fmla="*/ 200 w 653"/>
              <a:gd name="T45" fmla="*/ 1 h 400"/>
              <a:gd name="T46" fmla="*/ 171 w 653"/>
              <a:gd name="T47" fmla="*/ 1 h 400"/>
              <a:gd name="T48" fmla="*/ 145 w 653"/>
              <a:gd name="T49" fmla="*/ 1 h 400"/>
              <a:gd name="T50" fmla="*/ 118 w 653"/>
              <a:gd name="T51" fmla="*/ 1 h 400"/>
              <a:gd name="T52" fmla="*/ 109 w 653"/>
              <a:gd name="T53" fmla="*/ 6 h 400"/>
              <a:gd name="T54" fmla="*/ 101 w 653"/>
              <a:gd name="T55" fmla="*/ 13 h 400"/>
              <a:gd name="T56" fmla="*/ 94 w 653"/>
              <a:gd name="T57" fmla="*/ 23 h 400"/>
              <a:gd name="T58" fmla="*/ 89 w 653"/>
              <a:gd name="T59" fmla="*/ 35 h 400"/>
              <a:gd name="T60" fmla="*/ 83 w 653"/>
              <a:gd name="T61" fmla="*/ 47 h 400"/>
              <a:gd name="T62" fmla="*/ 78 w 653"/>
              <a:gd name="T63" fmla="*/ 58 h 400"/>
              <a:gd name="T64" fmla="*/ 73 w 653"/>
              <a:gd name="T65" fmla="*/ 68 h 400"/>
              <a:gd name="T66" fmla="*/ 68 w 653"/>
              <a:gd name="T67" fmla="*/ 77 h 4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400"/>
              <a:gd name="T104" fmla="*/ 653 w 653"/>
              <a:gd name="T105" fmla="*/ 400 h 4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400">
                <a:moveTo>
                  <a:pt x="0" y="77"/>
                </a:moveTo>
                <a:lnTo>
                  <a:pt x="0" y="399"/>
                </a:lnTo>
                <a:lnTo>
                  <a:pt x="652" y="398"/>
                </a:lnTo>
                <a:lnTo>
                  <a:pt x="652" y="77"/>
                </a:lnTo>
                <a:lnTo>
                  <a:pt x="635" y="77"/>
                </a:lnTo>
                <a:lnTo>
                  <a:pt x="618" y="77"/>
                </a:lnTo>
                <a:lnTo>
                  <a:pt x="601" y="77"/>
                </a:lnTo>
                <a:lnTo>
                  <a:pt x="585" y="77"/>
                </a:lnTo>
                <a:lnTo>
                  <a:pt x="567" y="77"/>
                </a:lnTo>
                <a:lnTo>
                  <a:pt x="551" y="77"/>
                </a:lnTo>
                <a:lnTo>
                  <a:pt x="533" y="77"/>
                </a:lnTo>
                <a:lnTo>
                  <a:pt x="517" y="77"/>
                </a:lnTo>
                <a:lnTo>
                  <a:pt x="500" y="77"/>
                </a:lnTo>
                <a:lnTo>
                  <a:pt x="484" y="77"/>
                </a:lnTo>
                <a:lnTo>
                  <a:pt x="466" y="77"/>
                </a:lnTo>
                <a:lnTo>
                  <a:pt x="450" y="77"/>
                </a:lnTo>
                <a:lnTo>
                  <a:pt x="432" y="77"/>
                </a:lnTo>
                <a:lnTo>
                  <a:pt x="416" y="77"/>
                </a:lnTo>
                <a:lnTo>
                  <a:pt x="399" y="77"/>
                </a:lnTo>
                <a:lnTo>
                  <a:pt x="383" y="77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5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5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Meals</a:t>
            </a:r>
            <a:endParaRPr lang="en-US" sz="1400" dirty="0">
              <a:latin typeface="+mj-lt"/>
            </a:endParaRPr>
          </a:p>
        </p:txBody>
      </p:sp>
      <p:sp>
        <p:nvSpPr>
          <p:cNvPr id="294" name="Rectangle 91"/>
          <p:cNvSpPr>
            <a:spLocks noChangeArrowheads="1"/>
          </p:cNvSpPr>
          <p:nvPr/>
        </p:nvSpPr>
        <p:spPr bwMode="auto">
          <a:xfrm>
            <a:off x="5802466" y="1761839"/>
            <a:ext cx="941387" cy="4905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Travel</a:t>
            </a:r>
          </a:p>
          <a:p>
            <a:pPr algn="ctr"/>
            <a:r>
              <a:rPr lang="en-US" sz="1400" dirty="0">
                <a:latin typeface="+mj-lt"/>
              </a:rPr>
              <a:t>Expense</a:t>
            </a:r>
          </a:p>
        </p:txBody>
      </p:sp>
      <p:sp>
        <p:nvSpPr>
          <p:cNvPr id="295" name="Rectangle 92"/>
          <p:cNvSpPr>
            <a:spLocks noChangeArrowheads="1"/>
          </p:cNvSpPr>
          <p:nvPr/>
        </p:nvSpPr>
        <p:spPr bwMode="auto">
          <a:xfrm>
            <a:off x="5802466" y="3815683"/>
            <a:ext cx="941387" cy="2111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 dirty="0">
                <a:latin typeface="+mj-lt"/>
              </a:rPr>
              <a:t>Items</a:t>
            </a:r>
          </a:p>
        </p:txBody>
      </p:sp>
      <p:sp>
        <p:nvSpPr>
          <p:cNvPr id="296" name="Rectangle 93"/>
          <p:cNvSpPr>
            <a:spLocks noChangeArrowheads="1"/>
          </p:cNvSpPr>
          <p:nvPr/>
        </p:nvSpPr>
        <p:spPr bwMode="auto">
          <a:xfrm>
            <a:off x="5802466" y="5321395"/>
            <a:ext cx="941387" cy="211138"/>
          </a:xfrm>
          <a:prstGeom prst="rect">
            <a:avLst/>
          </a:prstGeom>
          <a:solidFill>
            <a:schemeClr val="accent3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/>
            <a:r>
              <a:rPr lang="en-US" sz="1400">
                <a:latin typeface="+mj-lt"/>
              </a:rPr>
              <a:t>Labor</a:t>
            </a:r>
          </a:p>
        </p:txBody>
      </p:sp>
      <p:sp>
        <p:nvSpPr>
          <p:cNvPr id="297" name="Freeform 95"/>
          <p:cNvSpPr>
            <a:spLocks/>
          </p:cNvSpPr>
          <p:nvPr/>
        </p:nvSpPr>
        <p:spPr bwMode="auto">
          <a:xfrm>
            <a:off x="4220204" y="3977917"/>
            <a:ext cx="1033272" cy="630936"/>
          </a:xfrm>
          <a:custGeom>
            <a:avLst/>
            <a:gdLst>
              <a:gd name="T0" fmla="*/ 0 w 653"/>
              <a:gd name="T1" fmla="*/ 398 h 399"/>
              <a:gd name="T2" fmla="*/ 652 w 653"/>
              <a:gd name="T3" fmla="*/ 76 h 399"/>
              <a:gd name="T4" fmla="*/ 618 w 653"/>
              <a:gd name="T5" fmla="*/ 76 h 399"/>
              <a:gd name="T6" fmla="*/ 585 w 653"/>
              <a:gd name="T7" fmla="*/ 76 h 399"/>
              <a:gd name="T8" fmla="*/ 551 w 653"/>
              <a:gd name="T9" fmla="*/ 76 h 399"/>
              <a:gd name="T10" fmla="*/ 517 w 653"/>
              <a:gd name="T11" fmla="*/ 76 h 399"/>
              <a:gd name="T12" fmla="*/ 484 w 653"/>
              <a:gd name="T13" fmla="*/ 76 h 399"/>
              <a:gd name="T14" fmla="*/ 450 w 653"/>
              <a:gd name="T15" fmla="*/ 76 h 399"/>
              <a:gd name="T16" fmla="*/ 416 w 653"/>
              <a:gd name="T17" fmla="*/ 76 h 399"/>
              <a:gd name="T18" fmla="*/ 383 w 653"/>
              <a:gd name="T19" fmla="*/ 76 h 399"/>
              <a:gd name="T20" fmla="*/ 376 w 653"/>
              <a:gd name="T21" fmla="*/ 68 h 399"/>
              <a:gd name="T22" fmla="*/ 371 w 653"/>
              <a:gd name="T23" fmla="*/ 58 h 399"/>
              <a:gd name="T24" fmla="*/ 367 w 653"/>
              <a:gd name="T25" fmla="*/ 47 h 399"/>
              <a:gd name="T26" fmla="*/ 363 w 653"/>
              <a:gd name="T27" fmla="*/ 34 h 399"/>
              <a:gd name="T28" fmla="*/ 359 w 653"/>
              <a:gd name="T29" fmla="*/ 23 h 399"/>
              <a:gd name="T30" fmla="*/ 353 w 653"/>
              <a:gd name="T31" fmla="*/ 13 h 399"/>
              <a:gd name="T32" fmla="*/ 347 w 653"/>
              <a:gd name="T33" fmla="*/ 5 h 399"/>
              <a:gd name="T34" fmla="*/ 339 w 653"/>
              <a:gd name="T35" fmla="*/ 0 h 399"/>
              <a:gd name="T36" fmla="*/ 312 w 653"/>
              <a:gd name="T37" fmla="*/ 0 h 399"/>
              <a:gd name="T38" fmla="*/ 285 w 653"/>
              <a:gd name="T39" fmla="*/ 0 h 399"/>
              <a:gd name="T40" fmla="*/ 257 w 653"/>
              <a:gd name="T41" fmla="*/ 0 h 399"/>
              <a:gd name="T42" fmla="*/ 228 w 653"/>
              <a:gd name="T43" fmla="*/ 0 h 399"/>
              <a:gd name="T44" fmla="*/ 200 w 653"/>
              <a:gd name="T45" fmla="*/ 1 h 399"/>
              <a:gd name="T46" fmla="*/ 171 w 653"/>
              <a:gd name="T47" fmla="*/ 1 h 399"/>
              <a:gd name="T48" fmla="*/ 145 w 653"/>
              <a:gd name="T49" fmla="*/ 1 h 399"/>
              <a:gd name="T50" fmla="*/ 118 w 653"/>
              <a:gd name="T51" fmla="*/ 1 h 399"/>
              <a:gd name="T52" fmla="*/ 109 w 653"/>
              <a:gd name="T53" fmla="*/ 6 h 399"/>
              <a:gd name="T54" fmla="*/ 101 w 653"/>
              <a:gd name="T55" fmla="*/ 13 h 399"/>
              <a:gd name="T56" fmla="*/ 94 w 653"/>
              <a:gd name="T57" fmla="*/ 23 h 399"/>
              <a:gd name="T58" fmla="*/ 89 w 653"/>
              <a:gd name="T59" fmla="*/ 34 h 399"/>
              <a:gd name="T60" fmla="*/ 83 w 653"/>
              <a:gd name="T61" fmla="*/ 47 h 399"/>
              <a:gd name="T62" fmla="*/ 78 w 653"/>
              <a:gd name="T63" fmla="*/ 58 h 399"/>
              <a:gd name="T64" fmla="*/ 73 w 653"/>
              <a:gd name="T65" fmla="*/ 68 h 399"/>
              <a:gd name="T66" fmla="*/ 68 w 653"/>
              <a:gd name="T67" fmla="*/ 77 h 3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53"/>
              <a:gd name="T103" fmla="*/ 0 h 399"/>
              <a:gd name="T104" fmla="*/ 653 w 653"/>
              <a:gd name="T105" fmla="*/ 399 h 3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53" h="399">
                <a:moveTo>
                  <a:pt x="0" y="77"/>
                </a:moveTo>
                <a:lnTo>
                  <a:pt x="0" y="398"/>
                </a:lnTo>
                <a:lnTo>
                  <a:pt x="652" y="397"/>
                </a:lnTo>
                <a:lnTo>
                  <a:pt x="652" y="76"/>
                </a:lnTo>
                <a:lnTo>
                  <a:pt x="635" y="76"/>
                </a:lnTo>
                <a:lnTo>
                  <a:pt x="618" y="76"/>
                </a:lnTo>
                <a:lnTo>
                  <a:pt x="601" y="76"/>
                </a:lnTo>
                <a:lnTo>
                  <a:pt x="585" y="76"/>
                </a:lnTo>
                <a:lnTo>
                  <a:pt x="567" y="76"/>
                </a:lnTo>
                <a:lnTo>
                  <a:pt x="551" y="76"/>
                </a:lnTo>
                <a:lnTo>
                  <a:pt x="533" y="76"/>
                </a:lnTo>
                <a:lnTo>
                  <a:pt x="517" y="76"/>
                </a:lnTo>
                <a:lnTo>
                  <a:pt x="500" y="76"/>
                </a:lnTo>
                <a:lnTo>
                  <a:pt x="484" y="76"/>
                </a:lnTo>
                <a:lnTo>
                  <a:pt x="466" y="76"/>
                </a:lnTo>
                <a:lnTo>
                  <a:pt x="450" y="76"/>
                </a:lnTo>
                <a:lnTo>
                  <a:pt x="432" y="76"/>
                </a:lnTo>
                <a:lnTo>
                  <a:pt x="416" y="76"/>
                </a:lnTo>
                <a:lnTo>
                  <a:pt x="399" y="76"/>
                </a:lnTo>
                <a:lnTo>
                  <a:pt x="383" y="76"/>
                </a:lnTo>
                <a:lnTo>
                  <a:pt x="379" y="73"/>
                </a:lnTo>
                <a:lnTo>
                  <a:pt x="376" y="68"/>
                </a:lnTo>
                <a:lnTo>
                  <a:pt x="374" y="63"/>
                </a:lnTo>
                <a:lnTo>
                  <a:pt x="371" y="58"/>
                </a:lnTo>
                <a:lnTo>
                  <a:pt x="369" y="53"/>
                </a:lnTo>
                <a:lnTo>
                  <a:pt x="367" y="47"/>
                </a:lnTo>
                <a:lnTo>
                  <a:pt x="365" y="41"/>
                </a:lnTo>
                <a:lnTo>
                  <a:pt x="363" y="34"/>
                </a:lnTo>
                <a:lnTo>
                  <a:pt x="360" y="29"/>
                </a:lnTo>
                <a:lnTo>
                  <a:pt x="359" y="23"/>
                </a:lnTo>
                <a:lnTo>
                  <a:pt x="356" y="18"/>
                </a:lnTo>
                <a:lnTo>
                  <a:pt x="353" y="13"/>
                </a:lnTo>
                <a:lnTo>
                  <a:pt x="350" y="9"/>
                </a:lnTo>
                <a:lnTo>
                  <a:pt x="347" y="5"/>
                </a:lnTo>
                <a:lnTo>
                  <a:pt x="343" y="2"/>
                </a:lnTo>
                <a:lnTo>
                  <a:pt x="339" y="0"/>
                </a:lnTo>
                <a:lnTo>
                  <a:pt x="326" y="0"/>
                </a:lnTo>
                <a:lnTo>
                  <a:pt x="312" y="0"/>
                </a:lnTo>
                <a:lnTo>
                  <a:pt x="299" y="0"/>
                </a:lnTo>
                <a:lnTo>
                  <a:pt x="285" y="0"/>
                </a:lnTo>
                <a:lnTo>
                  <a:pt x="271" y="0"/>
                </a:lnTo>
                <a:lnTo>
                  <a:pt x="257" y="0"/>
                </a:lnTo>
                <a:lnTo>
                  <a:pt x="243" y="0"/>
                </a:lnTo>
                <a:lnTo>
                  <a:pt x="228" y="0"/>
                </a:lnTo>
                <a:lnTo>
                  <a:pt x="214" y="1"/>
                </a:lnTo>
                <a:lnTo>
                  <a:pt x="200" y="1"/>
                </a:lnTo>
                <a:lnTo>
                  <a:pt x="186" y="1"/>
                </a:lnTo>
                <a:lnTo>
                  <a:pt x="171" y="1"/>
                </a:lnTo>
                <a:lnTo>
                  <a:pt x="158" y="1"/>
                </a:lnTo>
                <a:lnTo>
                  <a:pt x="145" y="1"/>
                </a:lnTo>
                <a:lnTo>
                  <a:pt x="131" y="1"/>
                </a:lnTo>
                <a:lnTo>
                  <a:pt x="118" y="1"/>
                </a:lnTo>
                <a:lnTo>
                  <a:pt x="114" y="3"/>
                </a:lnTo>
                <a:lnTo>
                  <a:pt x="109" y="6"/>
                </a:lnTo>
                <a:lnTo>
                  <a:pt x="105" y="9"/>
                </a:lnTo>
                <a:lnTo>
                  <a:pt x="101" y="13"/>
                </a:lnTo>
                <a:lnTo>
                  <a:pt x="97" y="18"/>
                </a:lnTo>
                <a:lnTo>
                  <a:pt x="94" y="23"/>
                </a:lnTo>
                <a:lnTo>
                  <a:pt x="91" y="29"/>
                </a:lnTo>
                <a:lnTo>
                  <a:pt x="89" y="34"/>
                </a:lnTo>
                <a:lnTo>
                  <a:pt x="86" y="41"/>
                </a:lnTo>
                <a:lnTo>
                  <a:pt x="83" y="47"/>
                </a:lnTo>
                <a:lnTo>
                  <a:pt x="81" y="53"/>
                </a:lnTo>
                <a:lnTo>
                  <a:pt x="78" y="58"/>
                </a:lnTo>
                <a:lnTo>
                  <a:pt x="76" y="63"/>
                </a:lnTo>
                <a:lnTo>
                  <a:pt x="73" y="68"/>
                </a:lnTo>
                <a:lnTo>
                  <a:pt x="71" y="73"/>
                </a:lnTo>
                <a:lnTo>
                  <a:pt x="68" y="77"/>
                </a:lnTo>
                <a:lnTo>
                  <a:pt x="0" y="77"/>
                </a:lnTo>
              </a:path>
            </a:pathLst>
          </a:custGeom>
          <a:solidFill>
            <a:schemeClr val="accent2"/>
          </a:solidFill>
          <a:ln w="12700" cap="rnd">
            <a:solidFill>
              <a:schemeClr val="tx1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91440" rIns="0" bIns="0" anchor="ctr"/>
          <a:lstStyle/>
          <a:p>
            <a:pPr algn="ctr"/>
            <a:r>
              <a:rPr lang="en-US" sz="1400" dirty="0" smtClean="0">
                <a:latin typeface="+mj-lt"/>
              </a:rPr>
              <a:t>Consumed</a:t>
            </a:r>
          </a:p>
          <a:p>
            <a:pPr algn="ctr"/>
            <a:r>
              <a:rPr lang="en-US" sz="1400" dirty="0" smtClean="0">
                <a:latin typeface="+mj-lt"/>
              </a:rPr>
              <a:t>Items</a:t>
            </a:r>
            <a:endParaRPr lang="en-US" sz="1400" dirty="0">
              <a:latin typeface="+mj-lt"/>
            </a:endParaRPr>
          </a:p>
        </p:txBody>
      </p:sp>
      <p:grpSp>
        <p:nvGrpSpPr>
          <p:cNvPr id="346" name="Group 345"/>
          <p:cNvGrpSpPr/>
          <p:nvPr/>
        </p:nvGrpSpPr>
        <p:grpSpPr>
          <a:xfrm>
            <a:off x="6990075" y="2076093"/>
            <a:ext cx="1370013" cy="3074988"/>
            <a:chOff x="6923247" y="2076093"/>
            <a:chExt cx="1370013" cy="3074988"/>
          </a:xfrm>
        </p:grpSpPr>
        <p:sp>
          <p:nvSpPr>
            <p:cNvPr id="191" name="Rectangle 2"/>
            <p:cNvSpPr>
              <a:spLocks noChangeArrowheads="1"/>
            </p:cNvSpPr>
            <p:nvPr/>
          </p:nvSpPr>
          <p:spPr bwMode="auto">
            <a:xfrm>
              <a:off x="6923247" y="2076093"/>
              <a:ext cx="1370013" cy="307498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08" name="Group 96"/>
            <p:cNvGrpSpPr/>
            <p:nvPr/>
          </p:nvGrpSpPr>
          <p:grpSpPr>
            <a:xfrm>
              <a:off x="7018497" y="2239606"/>
              <a:ext cx="1179512" cy="865187"/>
              <a:chOff x="6812757" y="2239606"/>
              <a:chExt cx="1179512" cy="865187"/>
            </a:xfrm>
          </p:grpSpPr>
          <p:sp>
            <p:nvSpPr>
              <p:cNvPr id="216" name="Rectangle 3"/>
              <p:cNvSpPr>
                <a:spLocks noChangeArrowheads="1"/>
              </p:cNvSpPr>
              <p:nvPr/>
            </p:nvSpPr>
            <p:spPr bwMode="auto">
              <a:xfrm>
                <a:off x="6812757" y="2239606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218" name="Group 90"/>
              <p:cNvGrpSpPr/>
              <p:nvPr/>
            </p:nvGrpSpPr>
            <p:grpSpPr>
              <a:xfrm>
                <a:off x="7146132" y="2350731"/>
                <a:ext cx="512763" cy="149225"/>
                <a:chOff x="7572375" y="2350731"/>
                <a:chExt cx="512763" cy="149225"/>
              </a:xfrm>
            </p:grpSpPr>
            <p:sp>
              <p:nvSpPr>
                <p:cNvPr id="231" name="Freeform 4"/>
                <p:cNvSpPr>
                  <a:spLocks/>
                </p:cNvSpPr>
                <p:nvPr/>
              </p:nvSpPr>
              <p:spPr bwMode="auto">
                <a:xfrm>
                  <a:off x="7572375" y="23634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0" name="Freeform 5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2" name="Freeform 6"/>
                <p:cNvSpPr>
                  <a:spLocks/>
                </p:cNvSpPr>
                <p:nvPr/>
              </p:nvSpPr>
              <p:spPr bwMode="auto">
                <a:xfrm>
                  <a:off x="7789863" y="23507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243" name="Freeform 7"/>
                <p:cNvSpPr>
                  <a:spLocks/>
                </p:cNvSpPr>
                <p:nvPr/>
              </p:nvSpPr>
              <p:spPr bwMode="auto">
                <a:xfrm>
                  <a:off x="757237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2147483647 w 13"/>
                    <a:gd name="T3" fmla="*/ 0 h 8"/>
                    <a:gd name="T4" fmla="*/ 2147483647 w 13"/>
                    <a:gd name="T5" fmla="*/ 0 h 8"/>
                    <a:gd name="T6" fmla="*/ 0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10" y="7"/>
                      </a:moveTo>
                      <a:lnTo>
                        <a:pt x="12" y="0"/>
                      </a:lnTo>
                      <a:lnTo>
                        <a:pt x="4" y="0"/>
                      </a:lnTo>
                      <a:lnTo>
                        <a:pt x="0" y="7"/>
                      </a:lnTo>
                      <a:lnTo>
                        <a:pt x="10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244" name="Freeform 8"/>
                <p:cNvSpPr>
                  <a:spLocks/>
                </p:cNvSpPr>
                <p:nvPr/>
              </p:nvSpPr>
              <p:spPr bwMode="auto">
                <a:xfrm>
                  <a:off x="7997825" y="2350731"/>
                  <a:ext cx="20638" cy="12700"/>
                </a:xfrm>
                <a:custGeom>
                  <a:avLst/>
                  <a:gdLst>
                    <a:gd name="T0" fmla="*/ 2147483647 w 13"/>
                    <a:gd name="T1" fmla="*/ 2147483647 h 8"/>
                    <a:gd name="T2" fmla="*/ 0 w 13"/>
                    <a:gd name="T3" fmla="*/ 0 h 8"/>
                    <a:gd name="T4" fmla="*/ 2147483647 w 13"/>
                    <a:gd name="T5" fmla="*/ 0 h 8"/>
                    <a:gd name="T6" fmla="*/ 2147483647 w 13"/>
                    <a:gd name="T7" fmla="*/ 2147483647 h 8"/>
                    <a:gd name="T8" fmla="*/ 2147483647 w 13"/>
                    <a:gd name="T9" fmla="*/ 2147483647 h 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"/>
                    <a:gd name="T16" fmla="*/ 0 h 8"/>
                    <a:gd name="T17" fmla="*/ 13 w 13"/>
                    <a:gd name="T18" fmla="*/ 8 h 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" h="8">
                      <a:moveTo>
                        <a:pt x="2" y="7"/>
                      </a:move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2" y="7"/>
                      </a:lnTo>
                      <a:lnTo>
                        <a:pt x="2" y="7"/>
                      </a:lnTo>
                    </a:path>
                  </a:pathLst>
                </a:custGeom>
                <a:solidFill>
                  <a:srgbClr val="80808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222" name="Group 9"/>
              <p:cNvGrpSpPr>
                <a:grpSpLocks/>
              </p:cNvGrpSpPr>
              <p:nvPr/>
            </p:nvGrpSpPr>
            <p:grpSpPr bwMode="auto">
              <a:xfrm>
                <a:off x="7352584" y="2950806"/>
                <a:ext cx="100013" cy="101600"/>
                <a:chOff x="4879" y="2081"/>
                <a:chExt cx="63" cy="64"/>
              </a:xfrm>
            </p:grpSpPr>
            <p:sp>
              <p:nvSpPr>
                <p:cNvPr id="224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25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226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29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247" name="Rectangle 51"/>
            <p:cNvSpPr>
              <a:spLocks noChangeArrowheads="1"/>
            </p:cNvSpPr>
            <p:nvPr/>
          </p:nvSpPr>
          <p:spPr bwMode="auto">
            <a:xfrm>
              <a:off x="7137560" y="2672993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Expense</a:t>
              </a:r>
            </a:p>
          </p:txBody>
        </p:sp>
        <p:grpSp>
          <p:nvGrpSpPr>
            <p:cNvPr id="298" name="Group 97"/>
            <p:cNvGrpSpPr/>
            <p:nvPr/>
          </p:nvGrpSpPr>
          <p:grpSpPr>
            <a:xfrm>
              <a:off x="7018497" y="3196868"/>
              <a:ext cx="1179512" cy="862013"/>
              <a:chOff x="6812757" y="3196868"/>
              <a:chExt cx="1179512" cy="862013"/>
            </a:xfrm>
          </p:grpSpPr>
          <p:sp>
            <p:nvSpPr>
              <p:cNvPr id="299" name="Rectangle 16"/>
              <p:cNvSpPr>
                <a:spLocks noChangeArrowheads="1"/>
              </p:cNvSpPr>
              <p:nvPr/>
            </p:nvSpPr>
            <p:spPr bwMode="auto">
              <a:xfrm>
                <a:off x="6812757" y="3196868"/>
                <a:ext cx="1179512" cy="862013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00" name="Group 27"/>
              <p:cNvGrpSpPr>
                <a:grpSpLocks/>
              </p:cNvGrpSpPr>
              <p:nvPr/>
            </p:nvGrpSpPr>
            <p:grpSpPr bwMode="auto">
              <a:xfrm>
                <a:off x="7352507" y="3930293"/>
                <a:ext cx="100013" cy="101600"/>
                <a:chOff x="4879" y="2698"/>
                <a:chExt cx="63" cy="64"/>
              </a:xfrm>
              <a:solidFill>
                <a:schemeClr val="accent4"/>
              </a:solidFill>
            </p:grpSpPr>
            <p:sp>
              <p:nvSpPr>
                <p:cNvPr id="305" name="Oval 28"/>
                <p:cNvSpPr>
                  <a:spLocks noChangeArrowheads="1"/>
                </p:cNvSpPr>
                <p:nvPr/>
              </p:nvSpPr>
              <p:spPr bwMode="auto">
                <a:xfrm>
                  <a:off x="4884" y="2702"/>
                  <a:ext cx="58" cy="60"/>
                </a:xfrm>
                <a:prstGeom prst="ellipse">
                  <a:avLst/>
                </a:prstGeom>
                <a:grpFill/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06" name="Group 29"/>
                <p:cNvGrpSpPr>
                  <a:grpSpLocks/>
                </p:cNvGrpSpPr>
                <p:nvPr/>
              </p:nvGrpSpPr>
              <p:grpSpPr bwMode="auto">
                <a:xfrm>
                  <a:off x="4879" y="2698"/>
                  <a:ext cx="58" cy="60"/>
                  <a:chOff x="4879" y="2698"/>
                  <a:chExt cx="58" cy="60"/>
                </a:xfrm>
                <a:grpFill/>
              </p:grpSpPr>
              <p:sp>
                <p:nvSpPr>
                  <p:cNvPr id="307" name="Oval 30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698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08" name="Oval 31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712"/>
                    <a:ext cx="7" cy="7"/>
                  </a:xfrm>
                  <a:prstGeom prst="ellipse">
                    <a:avLst/>
                  </a:prstGeom>
                  <a:grpFill/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301" name="Group 88"/>
              <p:cNvGrpSpPr/>
              <p:nvPr/>
            </p:nvGrpSpPr>
            <p:grpSpPr>
              <a:xfrm>
                <a:off x="7146132" y="3310851"/>
                <a:ext cx="512763" cy="149225"/>
                <a:chOff x="7548562" y="3303231"/>
                <a:chExt cx="512763" cy="149225"/>
              </a:xfrm>
            </p:grpSpPr>
            <p:sp>
              <p:nvSpPr>
                <p:cNvPr id="302" name="Freeform 4"/>
                <p:cNvSpPr>
                  <a:spLocks/>
                </p:cNvSpPr>
                <p:nvPr/>
              </p:nvSpPr>
              <p:spPr bwMode="auto">
                <a:xfrm>
                  <a:off x="7548562" y="3315931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03" name="Freeform 5"/>
                <p:cNvSpPr>
                  <a:spLocks/>
                </p:cNvSpPr>
                <p:nvPr/>
              </p:nvSpPr>
              <p:spPr bwMode="auto">
                <a:xfrm>
                  <a:off x="7548562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04" name="Freeform 6"/>
                <p:cNvSpPr>
                  <a:spLocks/>
                </p:cNvSpPr>
                <p:nvPr/>
              </p:nvSpPr>
              <p:spPr bwMode="auto">
                <a:xfrm>
                  <a:off x="7766050" y="3303231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309" name="Group 98"/>
            <p:cNvGrpSpPr/>
            <p:nvPr/>
          </p:nvGrpSpPr>
          <p:grpSpPr>
            <a:xfrm>
              <a:off x="7018497" y="4166831"/>
              <a:ext cx="1179512" cy="865187"/>
              <a:chOff x="6812757" y="4166831"/>
              <a:chExt cx="1179512" cy="865187"/>
            </a:xfrm>
          </p:grpSpPr>
          <p:sp>
            <p:nvSpPr>
              <p:cNvPr id="310" name="Rectangle 34"/>
              <p:cNvSpPr>
                <a:spLocks noChangeArrowheads="1"/>
              </p:cNvSpPr>
              <p:nvPr/>
            </p:nvSpPr>
            <p:spPr bwMode="auto">
              <a:xfrm>
                <a:off x="6812757" y="4166831"/>
                <a:ext cx="1179512" cy="865187"/>
              </a:xfrm>
              <a:prstGeom prst="rect">
                <a:avLst/>
              </a:prstGeom>
              <a:solidFill>
                <a:schemeClr val="accent4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11" name="Group 89"/>
              <p:cNvGrpSpPr/>
              <p:nvPr/>
            </p:nvGrpSpPr>
            <p:grpSpPr>
              <a:xfrm>
                <a:off x="7146132" y="4278115"/>
                <a:ext cx="512763" cy="149225"/>
                <a:chOff x="7558087" y="4300975"/>
                <a:chExt cx="512763" cy="149225"/>
              </a:xfrm>
            </p:grpSpPr>
            <p:sp>
              <p:nvSpPr>
                <p:cNvPr id="317" name="Freeform 4"/>
                <p:cNvSpPr>
                  <a:spLocks/>
                </p:cNvSpPr>
                <p:nvPr/>
              </p:nvSpPr>
              <p:spPr bwMode="auto">
                <a:xfrm>
                  <a:off x="7558087" y="4313675"/>
                  <a:ext cx="512763" cy="136525"/>
                </a:xfrm>
                <a:custGeom>
                  <a:avLst/>
                  <a:gdLst>
                    <a:gd name="T0" fmla="*/ 2147483647 w 323"/>
                    <a:gd name="T1" fmla="*/ 2147483647 h 86"/>
                    <a:gd name="T2" fmla="*/ 2147483647 w 323"/>
                    <a:gd name="T3" fmla="*/ 2147483647 h 86"/>
                    <a:gd name="T4" fmla="*/ 2147483647 w 323"/>
                    <a:gd name="T5" fmla="*/ 2147483647 h 86"/>
                    <a:gd name="T6" fmla="*/ 2147483647 w 323"/>
                    <a:gd name="T7" fmla="*/ 2147483647 h 86"/>
                    <a:gd name="T8" fmla="*/ 2147483647 w 323"/>
                    <a:gd name="T9" fmla="*/ 0 h 86"/>
                    <a:gd name="T10" fmla="*/ 2147483647 w 323"/>
                    <a:gd name="T11" fmla="*/ 2147483647 h 86"/>
                    <a:gd name="T12" fmla="*/ 2147483647 w 323"/>
                    <a:gd name="T13" fmla="*/ 2147483647 h 86"/>
                    <a:gd name="T14" fmla="*/ 2147483647 w 323"/>
                    <a:gd name="T15" fmla="*/ 2147483647 h 86"/>
                    <a:gd name="T16" fmla="*/ 0 w 323"/>
                    <a:gd name="T17" fmla="*/ 2147483647 h 86"/>
                    <a:gd name="T18" fmla="*/ 2147483647 w 323"/>
                    <a:gd name="T19" fmla="*/ 2147483647 h 8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23"/>
                    <a:gd name="T31" fmla="*/ 0 h 86"/>
                    <a:gd name="T32" fmla="*/ 323 w 323"/>
                    <a:gd name="T33" fmla="*/ 86 h 8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23" h="86">
                      <a:moveTo>
                        <a:pt x="21" y="33"/>
                      </a:moveTo>
                      <a:lnTo>
                        <a:pt x="50" y="69"/>
                      </a:lnTo>
                      <a:lnTo>
                        <a:pt x="309" y="69"/>
                      </a:lnTo>
                      <a:lnTo>
                        <a:pt x="275" y="27"/>
                      </a:lnTo>
                      <a:lnTo>
                        <a:pt x="275" y="0"/>
                      </a:lnTo>
                      <a:lnTo>
                        <a:pt x="322" y="58"/>
                      </a:lnTo>
                      <a:lnTo>
                        <a:pt x="322" y="85"/>
                      </a:lnTo>
                      <a:lnTo>
                        <a:pt x="43" y="85"/>
                      </a:lnTo>
                      <a:lnTo>
                        <a:pt x="0" y="33"/>
                      </a:lnTo>
                      <a:lnTo>
                        <a:pt x="21" y="33"/>
                      </a:lnTo>
                    </a:path>
                  </a:pathLst>
                </a:custGeom>
                <a:solidFill>
                  <a:srgbClr val="5F5F5F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8" name="Freeform 5"/>
                <p:cNvSpPr>
                  <a:spLocks/>
                </p:cNvSpPr>
                <p:nvPr/>
              </p:nvSpPr>
              <p:spPr bwMode="auto">
                <a:xfrm>
                  <a:off x="7558087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0 w 144"/>
                    <a:gd name="T7" fmla="*/ 2147483647 h 38"/>
                    <a:gd name="T8" fmla="*/ 0 w 144"/>
                    <a:gd name="T9" fmla="*/ 2147483647 h 38"/>
                    <a:gd name="T10" fmla="*/ 2147483647 w 144"/>
                    <a:gd name="T11" fmla="*/ 2147483647 h 38"/>
                    <a:gd name="T12" fmla="*/ 2147483647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5" y="12"/>
                      </a:moveTo>
                      <a:lnTo>
                        <a:pt x="19" y="0"/>
                      </a:lnTo>
                      <a:lnTo>
                        <a:pt x="7" y="0"/>
                      </a:lnTo>
                      <a:lnTo>
                        <a:pt x="0" y="12"/>
                      </a:lnTo>
                      <a:lnTo>
                        <a:pt x="0" y="37"/>
                      </a:lnTo>
                      <a:lnTo>
                        <a:pt x="143" y="37"/>
                      </a:lnTo>
                      <a:lnTo>
                        <a:pt x="143" y="12"/>
                      </a:lnTo>
                      <a:lnTo>
                        <a:pt x="15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19" name="Freeform 6"/>
                <p:cNvSpPr>
                  <a:spLocks/>
                </p:cNvSpPr>
                <p:nvPr/>
              </p:nvSpPr>
              <p:spPr bwMode="auto">
                <a:xfrm>
                  <a:off x="7775575" y="4300975"/>
                  <a:ext cx="228600" cy="60325"/>
                </a:xfrm>
                <a:custGeom>
                  <a:avLst/>
                  <a:gdLst>
                    <a:gd name="T0" fmla="*/ 2147483647 w 144"/>
                    <a:gd name="T1" fmla="*/ 2147483647 h 38"/>
                    <a:gd name="T2" fmla="*/ 2147483647 w 144"/>
                    <a:gd name="T3" fmla="*/ 0 h 38"/>
                    <a:gd name="T4" fmla="*/ 2147483647 w 144"/>
                    <a:gd name="T5" fmla="*/ 0 h 38"/>
                    <a:gd name="T6" fmla="*/ 2147483647 w 144"/>
                    <a:gd name="T7" fmla="*/ 2147483647 h 38"/>
                    <a:gd name="T8" fmla="*/ 2147483647 w 144"/>
                    <a:gd name="T9" fmla="*/ 2147483647 h 38"/>
                    <a:gd name="T10" fmla="*/ 0 w 144"/>
                    <a:gd name="T11" fmla="*/ 2147483647 h 38"/>
                    <a:gd name="T12" fmla="*/ 0 w 144"/>
                    <a:gd name="T13" fmla="*/ 2147483647 h 38"/>
                    <a:gd name="T14" fmla="*/ 2147483647 w 144"/>
                    <a:gd name="T15" fmla="*/ 2147483647 h 3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44"/>
                    <a:gd name="T25" fmla="*/ 0 h 38"/>
                    <a:gd name="T26" fmla="*/ 144 w 144"/>
                    <a:gd name="T27" fmla="*/ 38 h 3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44" h="38">
                      <a:moveTo>
                        <a:pt x="128" y="12"/>
                      </a:moveTo>
                      <a:lnTo>
                        <a:pt x="124" y="0"/>
                      </a:lnTo>
                      <a:lnTo>
                        <a:pt x="136" y="0"/>
                      </a:lnTo>
                      <a:lnTo>
                        <a:pt x="143" y="12"/>
                      </a:lnTo>
                      <a:lnTo>
                        <a:pt x="143" y="37"/>
                      </a:lnTo>
                      <a:lnTo>
                        <a:pt x="0" y="37"/>
                      </a:lnTo>
                      <a:lnTo>
                        <a:pt x="0" y="12"/>
                      </a:lnTo>
                      <a:lnTo>
                        <a:pt x="128" y="12"/>
                      </a:lnTo>
                    </a:path>
                  </a:pathLst>
                </a:custGeom>
                <a:solidFill>
                  <a:srgbClr val="C0C0C0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12" name="Group 9"/>
              <p:cNvGrpSpPr>
                <a:grpSpLocks/>
              </p:cNvGrpSpPr>
              <p:nvPr/>
            </p:nvGrpSpPr>
            <p:grpSpPr bwMode="auto">
              <a:xfrm>
                <a:off x="7352584" y="4886286"/>
                <a:ext cx="100013" cy="101600"/>
                <a:chOff x="4879" y="2081"/>
                <a:chExt cx="63" cy="64"/>
              </a:xfrm>
            </p:grpSpPr>
            <p:sp>
              <p:nvSpPr>
                <p:cNvPr id="313" name="Oval 10"/>
                <p:cNvSpPr>
                  <a:spLocks noChangeArrowheads="1"/>
                </p:cNvSpPr>
                <p:nvPr/>
              </p:nvSpPr>
              <p:spPr bwMode="auto">
                <a:xfrm>
                  <a:off x="4884" y="2085"/>
                  <a:ext cx="58" cy="60"/>
                </a:xfrm>
                <a:prstGeom prst="ellipse">
                  <a:avLst/>
                </a:prstGeom>
                <a:solidFill>
                  <a:srgbClr val="3F3F3F"/>
                </a:solidFill>
                <a:ln w="12700">
                  <a:solidFill>
                    <a:srgbClr val="3F3F3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14" name="Group 11"/>
                <p:cNvGrpSpPr>
                  <a:grpSpLocks/>
                </p:cNvGrpSpPr>
                <p:nvPr/>
              </p:nvGrpSpPr>
              <p:grpSpPr bwMode="auto">
                <a:xfrm>
                  <a:off x="4879" y="2081"/>
                  <a:ext cx="58" cy="60"/>
                  <a:chOff x="4879" y="2081"/>
                  <a:chExt cx="58" cy="60"/>
                </a:xfrm>
              </p:grpSpPr>
              <p:sp>
                <p:nvSpPr>
                  <p:cNvPr id="315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4879" y="2081"/>
                    <a:ext cx="58" cy="60"/>
                  </a:xfrm>
                  <a:prstGeom prst="ellipse">
                    <a:avLst/>
                  </a:prstGeom>
                  <a:solidFill>
                    <a:schemeClr val="tx1">
                      <a:lumMod val="10000"/>
                      <a:lumOff val="90000"/>
                    </a:schemeClr>
                  </a:solidFill>
                  <a:ln w="12700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6" name="Oval 13"/>
                  <p:cNvSpPr>
                    <a:spLocks noChangeArrowheads="1"/>
                  </p:cNvSpPr>
                  <p:nvPr/>
                </p:nvSpPr>
                <p:spPr bwMode="auto">
                  <a:xfrm>
                    <a:off x="4904" y="2095"/>
                    <a:ext cx="7" cy="7"/>
                  </a:xfrm>
                  <a:prstGeom prst="ellipse">
                    <a:avLst/>
                  </a:prstGeom>
                  <a:solidFill>
                    <a:srgbClr val="3F3F3F"/>
                  </a:solidFill>
                  <a:ln w="12700">
                    <a:solidFill>
                      <a:srgbClr val="3F3F3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320" name="Rectangle 52"/>
            <p:cNvSpPr>
              <a:spLocks noChangeArrowheads="1"/>
            </p:cNvSpPr>
            <p:nvPr/>
          </p:nvSpPr>
          <p:spPr bwMode="auto">
            <a:xfrm>
              <a:off x="7137559" y="3676293"/>
              <a:ext cx="941388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>
                  <a:latin typeface="+mj-lt"/>
                </a:rPr>
                <a:t>Items</a:t>
              </a:r>
            </a:p>
          </p:txBody>
        </p:sp>
        <p:sp>
          <p:nvSpPr>
            <p:cNvPr id="321" name="Rectangle 53"/>
            <p:cNvSpPr>
              <a:spLocks noChangeArrowheads="1"/>
            </p:cNvSpPr>
            <p:nvPr/>
          </p:nvSpPr>
          <p:spPr bwMode="auto">
            <a:xfrm>
              <a:off x="7137560" y="4676418"/>
              <a:ext cx="941387" cy="211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400" dirty="0">
                  <a:latin typeface="+mj-lt"/>
                </a:rPr>
                <a:t>Labor</a:t>
              </a:r>
            </a:p>
          </p:txBody>
        </p:sp>
      </p:grpSp>
      <p:sp>
        <p:nvSpPr>
          <p:cNvPr id="322" name="Rectangle 321"/>
          <p:cNvSpPr/>
          <p:nvPr/>
        </p:nvSpPr>
        <p:spPr>
          <a:xfrm>
            <a:off x="3111394" y="27452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Rectangle 322"/>
          <p:cNvSpPr/>
          <p:nvPr/>
        </p:nvSpPr>
        <p:spPr>
          <a:xfrm>
            <a:off x="2341102" y="29103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Rectangle 323"/>
          <p:cNvSpPr/>
          <p:nvPr/>
        </p:nvSpPr>
        <p:spPr>
          <a:xfrm>
            <a:off x="3228906" y="31071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Rectangle 324"/>
          <p:cNvSpPr/>
          <p:nvPr/>
        </p:nvSpPr>
        <p:spPr>
          <a:xfrm>
            <a:off x="2043832" y="36532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6" name="Rectangle 325"/>
          <p:cNvSpPr/>
          <p:nvPr/>
        </p:nvSpPr>
        <p:spPr>
          <a:xfrm>
            <a:off x="2044594" y="383743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" name="Rectangle 326"/>
          <p:cNvSpPr/>
          <p:nvPr/>
        </p:nvSpPr>
        <p:spPr>
          <a:xfrm>
            <a:off x="2482744" y="41993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8" name="Rectangle 327"/>
          <p:cNvSpPr/>
          <p:nvPr/>
        </p:nvSpPr>
        <p:spPr>
          <a:xfrm>
            <a:off x="2255377" y="4377182"/>
            <a:ext cx="91440" cy="1371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9" name="Shape 88"/>
          <p:cNvCxnSpPr>
            <a:stCxn id="323" idx="3"/>
            <a:endCxn id="330" idx="1"/>
          </p:cNvCxnSpPr>
          <p:nvPr/>
        </p:nvCxnSpPr>
        <p:spPr>
          <a:xfrm flipV="1">
            <a:off x="2432542" y="1219191"/>
            <a:ext cx="1787662" cy="175972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0" name="Freeform 54"/>
          <p:cNvSpPr>
            <a:spLocks/>
          </p:cNvSpPr>
          <p:nvPr/>
        </p:nvSpPr>
        <p:spPr bwMode="auto">
          <a:xfrm>
            <a:off x="4220204" y="903723"/>
            <a:ext cx="1033272" cy="630936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91440" rIns="0" bIns="0" anchor="ctr"/>
          <a:lstStyle/>
          <a:p>
            <a:pPr algn="ctr">
              <a:defRPr/>
            </a:pPr>
            <a:endParaRPr lang="en-US" sz="1400" dirty="0">
              <a:latin typeface="+mj-lt"/>
            </a:endParaRPr>
          </a:p>
        </p:txBody>
      </p:sp>
      <p:sp>
        <p:nvSpPr>
          <p:cNvPr id="331" name="Freeform 57"/>
          <p:cNvSpPr>
            <a:spLocks/>
          </p:cNvSpPr>
          <p:nvPr/>
        </p:nvSpPr>
        <p:spPr bwMode="auto">
          <a:xfrm>
            <a:off x="4220204" y="5523349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332" name="Freeform 60"/>
          <p:cNvSpPr>
            <a:spLocks/>
          </p:cNvSpPr>
          <p:nvPr/>
        </p:nvSpPr>
        <p:spPr bwMode="auto">
          <a:xfrm>
            <a:off x="4220204" y="4689911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333" name="Freeform 63"/>
          <p:cNvSpPr>
            <a:spLocks/>
          </p:cNvSpPr>
          <p:nvPr/>
        </p:nvSpPr>
        <p:spPr bwMode="auto">
          <a:xfrm>
            <a:off x="4220204" y="3245286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334" name="Freeform 66"/>
          <p:cNvSpPr>
            <a:spLocks/>
          </p:cNvSpPr>
          <p:nvPr/>
        </p:nvSpPr>
        <p:spPr bwMode="auto">
          <a:xfrm>
            <a:off x="4220204" y="1697474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335" name="Freeform 73"/>
          <p:cNvSpPr>
            <a:spLocks/>
          </p:cNvSpPr>
          <p:nvPr/>
        </p:nvSpPr>
        <p:spPr bwMode="auto">
          <a:xfrm>
            <a:off x="4220204" y="2473762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sp>
        <p:nvSpPr>
          <p:cNvPr id="336" name="Freeform 95"/>
          <p:cNvSpPr>
            <a:spLocks/>
          </p:cNvSpPr>
          <p:nvPr/>
        </p:nvSpPr>
        <p:spPr bwMode="auto">
          <a:xfrm>
            <a:off x="4220204" y="3975536"/>
            <a:ext cx="1033272" cy="630936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  <a:effectLst/>
        </p:spPr>
        <p:txBody>
          <a:bodyPr lIns="0" tIns="91440" rIns="0" bIns="0" anchor="ctr"/>
          <a:lstStyle/>
          <a:p>
            <a:pPr algn="ctr"/>
            <a:endParaRPr lang="en-US" sz="1400" dirty="0">
              <a:latin typeface="+mj-lt"/>
            </a:endParaRPr>
          </a:p>
        </p:txBody>
      </p:sp>
      <p:cxnSp>
        <p:nvCxnSpPr>
          <p:cNvPr id="337" name="Elbow Connector 105"/>
          <p:cNvCxnSpPr>
            <a:stCxn id="322" idx="3"/>
            <a:endCxn id="334" idx="1"/>
          </p:cNvCxnSpPr>
          <p:nvPr/>
        </p:nvCxnSpPr>
        <p:spPr>
          <a:xfrm flipV="1">
            <a:off x="3202834" y="2012942"/>
            <a:ext cx="1017370" cy="80087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8" name="Elbow Connector 107"/>
          <p:cNvCxnSpPr>
            <a:stCxn id="324" idx="3"/>
            <a:endCxn id="335" idx="1"/>
          </p:cNvCxnSpPr>
          <p:nvPr/>
        </p:nvCxnSpPr>
        <p:spPr>
          <a:xfrm flipV="1">
            <a:off x="3320346" y="2789230"/>
            <a:ext cx="899858" cy="38653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9" name="Elbow Connector 109"/>
          <p:cNvCxnSpPr>
            <a:stCxn id="325" idx="3"/>
            <a:endCxn id="333" idx="1"/>
          </p:cNvCxnSpPr>
          <p:nvPr/>
        </p:nvCxnSpPr>
        <p:spPr>
          <a:xfrm flipV="1">
            <a:off x="2135272" y="3560754"/>
            <a:ext cx="2084932" cy="16110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0" name="Elbow Connector 111"/>
          <p:cNvCxnSpPr>
            <a:stCxn id="326" idx="3"/>
            <a:endCxn id="336" idx="1"/>
          </p:cNvCxnSpPr>
          <p:nvPr/>
        </p:nvCxnSpPr>
        <p:spPr>
          <a:xfrm>
            <a:off x="2136034" y="3906012"/>
            <a:ext cx="2084170" cy="38499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1" name="Elbow Connector 113"/>
          <p:cNvCxnSpPr>
            <a:stCxn id="327" idx="3"/>
            <a:endCxn id="332" idx="1"/>
          </p:cNvCxnSpPr>
          <p:nvPr/>
        </p:nvCxnSpPr>
        <p:spPr>
          <a:xfrm>
            <a:off x="2574184" y="4267962"/>
            <a:ext cx="1646020" cy="73741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2" name="Elbow Connector 115"/>
          <p:cNvCxnSpPr>
            <a:stCxn id="328" idx="3"/>
            <a:endCxn id="331" idx="1"/>
          </p:cNvCxnSpPr>
          <p:nvPr/>
        </p:nvCxnSpPr>
        <p:spPr>
          <a:xfrm>
            <a:off x="2346817" y="4445762"/>
            <a:ext cx="1873387" cy="139305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3" name="Right Bracket 342"/>
          <p:cNvSpPr/>
          <p:nvPr/>
        </p:nvSpPr>
        <p:spPr>
          <a:xfrm>
            <a:off x="5431308" y="1311360"/>
            <a:ext cx="228600" cy="1563624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4" name="Right Bracket 343"/>
          <p:cNvSpPr/>
          <p:nvPr/>
        </p:nvSpPr>
        <p:spPr>
          <a:xfrm>
            <a:off x="5431308" y="5021670"/>
            <a:ext cx="228600" cy="832104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5" name="Right Bracket 344"/>
          <p:cNvSpPr/>
          <p:nvPr/>
        </p:nvSpPr>
        <p:spPr>
          <a:xfrm>
            <a:off x="5431308" y="3616902"/>
            <a:ext cx="228600" cy="716280"/>
          </a:xfrm>
          <a:prstGeom prst="rightBracket">
            <a:avLst>
              <a:gd name="adj" fmla="val 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Coverage Example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SSM-CWT-180</a:t>
            </a:r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273817" y="1984917"/>
            <a:ext cx="8580761" cy="2888167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30000"/>
              </a:spcBef>
              <a:defRPr/>
            </a:pPr>
            <a:r>
              <a:rPr lang="en-US" sz="1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Type of Work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r>
              <a:rPr lang="en-US" sz="1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Type of Service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  </a:t>
            </a:r>
            <a:r>
              <a:rPr lang="en-US" sz="1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Percentage Covered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r>
              <a:rPr lang="en-US" sz="18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Coverage Limit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ct val="70000"/>
              </a:spcBef>
              <a:defRPr/>
            </a:pP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Reg.—Labor		100%</a:t>
            </a:r>
            <a:b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OT—Labor		    0%</a:t>
            </a:r>
          </a:p>
          <a:p>
            <a:pPr>
              <a:spcBef>
                <a:spcPct val="70000"/>
              </a:spcBef>
              <a:defRPr/>
            </a:pP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R—Parts		</a:t>
            </a: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100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%		</a:t>
            </a:r>
            <a:r>
              <a:rPr lang="en-US" sz="18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Up 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to $15,000</a:t>
            </a:r>
            <a:b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C—Parts		100%</a:t>
            </a:r>
          </a:p>
          <a:p>
            <a:pPr>
              <a:spcBef>
                <a:spcPct val="70000"/>
              </a:spcBef>
              <a:defRPr/>
            </a:pP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Airfare			100%		Up to $1,000</a:t>
            </a:r>
            <a:b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Repair		Motels/Meals		    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Automates calculation of service call charges</a:t>
            </a:r>
          </a:p>
          <a:p>
            <a:r>
              <a:rPr lang="en-US" sz="2400" dirty="0" smtClean="0"/>
              <a:t>Coverage terms can be defined at two levels:</a:t>
            </a:r>
          </a:p>
          <a:p>
            <a:pPr lvl="1"/>
            <a:r>
              <a:rPr lang="en-US" sz="2000" dirty="0" smtClean="0"/>
              <a:t>High level—groupings such as parts, labor, travel, expenses, etc.</a:t>
            </a:r>
          </a:p>
          <a:p>
            <a:pPr lvl="1"/>
            <a:r>
              <a:rPr lang="en-US" sz="2000" dirty="0" smtClean="0"/>
              <a:t>Detail level—the combination of the type of work being performed and the type of service. For example, PM overtime labor is not covered and emergency overtime labor is covered</a:t>
            </a:r>
          </a:p>
          <a:p>
            <a:r>
              <a:rPr lang="en-US" sz="2400" dirty="0" smtClean="0"/>
              <a:t>Supports fixed price billing</a:t>
            </a:r>
          </a:p>
          <a:p>
            <a:r>
              <a:rPr lang="en-US" sz="2400" dirty="0" smtClean="0"/>
              <a:t>Limits of coverage can be defined in two ways</a:t>
            </a:r>
          </a:p>
          <a:p>
            <a:pPr lvl="1"/>
            <a:r>
              <a:rPr lang="en-US" sz="2000" dirty="0" smtClean="0"/>
              <a:t>As a limit on the particular service. For example, parts covered up to $1,000 and PM labor covered up to $2,000</a:t>
            </a:r>
          </a:p>
          <a:p>
            <a:pPr lvl="1"/>
            <a:r>
              <a:rPr lang="en-US" sz="2000" dirty="0" smtClean="0"/>
              <a:t>As a limit on the combination of service. For example, parts and labor covered up to $1,000 each with a combined total limit of $1,500</a:t>
            </a:r>
          </a:p>
        </p:txBody>
      </p:sp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Coverage</a:t>
            </a:r>
          </a:p>
        </p:txBody>
      </p:sp>
      <p:sp>
        <p:nvSpPr>
          <p:cNvPr id="348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SSM-CWT-190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itle 9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Types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b="0" dirty="0" smtClean="0"/>
              <a:t>SSM-CWT-020</a:t>
            </a:r>
          </a:p>
        </p:txBody>
      </p:sp>
      <p:cxnSp>
        <p:nvCxnSpPr>
          <p:cNvPr id="66" name="Elbow Connector 65"/>
          <p:cNvCxnSpPr>
            <a:stCxn id="84" idx="2"/>
            <a:endCxn id="78" idx="0"/>
          </p:cNvCxnSpPr>
          <p:nvPr/>
        </p:nvCxnSpPr>
        <p:spPr>
          <a:xfrm rot="5400000">
            <a:off x="4340079" y="2689478"/>
            <a:ext cx="456817" cy="1588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stCxn id="78" idx="2"/>
            <a:endCxn id="71" idx="0"/>
          </p:cNvCxnSpPr>
          <p:nvPr/>
        </p:nvCxnSpPr>
        <p:spPr>
          <a:xfrm rot="16200000" flipH="1">
            <a:off x="4265636" y="4285597"/>
            <a:ext cx="609217" cy="351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>
            <a:off x="910887" y="906590"/>
            <a:ext cx="7315200" cy="1554480"/>
            <a:chOff x="910887" y="771525"/>
            <a:chExt cx="7315200" cy="1554480"/>
          </a:xfrm>
        </p:grpSpPr>
        <p:sp>
          <p:nvSpPr>
            <p:cNvPr id="84" name="Rectangle 5"/>
            <p:cNvSpPr>
              <a:spLocks noChangeArrowheads="1"/>
            </p:cNvSpPr>
            <p:nvPr/>
          </p:nvSpPr>
          <p:spPr bwMode="auto">
            <a:xfrm>
              <a:off x="910887" y="771525"/>
              <a:ext cx="7315200" cy="1554480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45720" tIns="45720" rIns="45720" anchor="t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2000" dirty="0" smtClean="0">
                  <a:solidFill>
                    <a:schemeClr val="bg1"/>
                  </a:solidFill>
                </a:rPr>
                <a:t>Service Characteristics and Coverage Amounts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1133857" y="1280160"/>
              <a:ext cx="6321044" cy="739140"/>
              <a:chOff x="1133857" y="1280160"/>
              <a:chExt cx="6321044" cy="739140"/>
            </a:xfrm>
          </p:grpSpPr>
          <p:sp>
            <p:nvSpPr>
              <p:cNvPr id="86" name="Rectangle 7"/>
              <p:cNvSpPr>
                <a:spLocks noChangeArrowheads="1"/>
              </p:cNvSpPr>
              <p:nvPr/>
            </p:nvSpPr>
            <p:spPr bwMode="auto">
              <a:xfrm>
                <a:off x="1133857" y="1280160"/>
                <a:ext cx="6321044" cy="739140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87" name="Rectangle 86"/>
              <p:cNvSpPr>
                <a:spLocks noChangeArrowheads="1"/>
              </p:cNvSpPr>
              <p:nvPr/>
            </p:nvSpPr>
            <p:spPr bwMode="auto">
              <a:xfrm>
                <a:off x="1140260" y="1493314"/>
                <a:ext cx="1097280" cy="305212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latin typeface="+mn-lt"/>
                  </a:rPr>
                  <a:t>Duration</a:t>
                </a:r>
              </a:p>
            </p:txBody>
          </p:sp>
          <p:sp>
            <p:nvSpPr>
              <p:cNvPr id="88" name="Rectangle 87"/>
              <p:cNvSpPr>
                <a:spLocks noChangeArrowheads="1"/>
              </p:cNvSpPr>
              <p:nvPr/>
            </p:nvSpPr>
            <p:spPr bwMode="auto">
              <a:xfrm>
                <a:off x="2243065" y="1385593"/>
                <a:ext cx="1097280" cy="520655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latin typeface="+mn-lt"/>
                  </a:rPr>
                  <a:t>Response Times</a:t>
                </a:r>
              </a:p>
            </p:txBody>
          </p:sp>
          <p:sp>
            <p:nvSpPr>
              <p:cNvPr id="89" name="Rectangle 88"/>
              <p:cNvSpPr>
                <a:spLocks noChangeArrowheads="1"/>
              </p:cNvSpPr>
              <p:nvPr/>
            </p:nvSpPr>
            <p:spPr bwMode="auto">
              <a:xfrm>
                <a:off x="3338249" y="1493314"/>
                <a:ext cx="1097280" cy="305212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latin typeface="+mn-lt"/>
                  </a:rPr>
                  <a:t>Price Lists</a:t>
                </a:r>
              </a:p>
            </p:txBody>
          </p:sp>
          <p:sp>
            <p:nvSpPr>
              <p:cNvPr id="90" name="Rectangle 89"/>
              <p:cNvSpPr>
                <a:spLocks noChangeArrowheads="1"/>
              </p:cNvSpPr>
              <p:nvPr/>
            </p:nvSpPr>
            <p:spPr bwMode="auto">
              <a:xfrm>
                <a:off x="4437307" y="1280160"/>
                <a:ext cx="1097280" cy="73152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latin typeface="+mn-lt"/>
                  </a:rPr>
                  <a:t>Service Coverage Hours</a:t>
                </a:r>
              </a:p>
            </p:txBody>
          </p:sp>
          <p:sp>
            <p:nvSpPr>
              <p:cNvPr id="91" name="Rectangle 90"/>
              <p:cNvSpPr>
                <a:spLocks noChangeArrowheads="1"/>
              </p:cNvSpPr>
              <p:nvPr/>
            </p:nvSpPr>
            <p:spPr bwMode="auto">
              <a:xfrm>
                <a:off x="5530649" y="1280160"/>
                <a:ext cx="1920240" cy="731520"/>
              </a:xfrm>
              <a:prstGeom prst="rect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solidFill>
                      <a:schemeClr val="accent1">
                        <a:lumMod val="75000"/>
                      </a:schemeClr>
                    </a:solidFill>
                    <a:latin typeface="+mn-lt"/>
                  </a:rPr>
                  <a:t>Limits and Coverage %s for Service Categories</a:t>
                </a:r>
              </a:p>
            </p:txBody>
          </p:sp>
          <p:sp>
            <p:nvSpPr>
              <p:cNvPr id="92" name="Line 14"/>
              <p:cNvSpPr>
                <a:spLocks noChangeShapeType="1"/>
              </p:cNvSpPr>
              <p:nvPr/>
            </p:nvSpPr>
            <p:spPr bwMode="auto">
              <a:xfrm>
                <a:off x="2240588" y="1280160"/>
                <a:ext cx="0" cy="731520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3" name="Line 13"/>
              <p:cNvSpPr>
                <a:spLocks noChangeShapeType="1"/>
              </p:cNvSpPr>
              <p:nvPr/>
            </p:nvSpPr>
            <p:spPr bwMode="auto">
              <a:xfrm>
                <a:off x="5533381" y="1280160"/>
                <a:ext cx="0" cy="731520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4" name="Line 15"/>
              <p:cNvSpPr>
                <a:spLocks noChangeShapeType="1"/>
              </p:cNvSpPr>
              <p:nvPr/>
            </p:nvSpPr>
            <p:spPr bwMode="auto">
              <a:xfrm>
                <a:off x="3339011" y="1280160"/>
                <a:ext cx="0" cy="731520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  <p:sp>
            <p:nvSpPr>
              <p:cNvPr id="95" name="Line 16"/>
              <p:cNvSpPr>
                <a:spLocks noChangeShapeType="1"/>
              </p:cNvSpPr>
              <p:nvPr/>
            </p:nvSpPr>
            <p:spPr bwMode="auto">
              <a:xfrm>
                <a:off x="4434577" y="1280160"/>
                <a:ext cx="0" cy="731520"/>
              </a:xfrm>
              <a:prstGeom prst="line">
                <a:avLst/>
              </a:prstGeom>
              <a:noFill/>
              <a:ln w="12700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>
                  <a:defRPr/>
                </a:pPr>
                <a:endParaRPr lang="en-US">
                  <a:latin typeface="+mn-lt"/>
                </a:endParaRPr>
              </a:p>
            </p:txBody>
          </p:sp>
        </p:grpSp>
      </p:grpSp>
      <p:sp>
        <p:nvSpPr>
          <p:cNvPr id="78" name="Rectangle 27"/>
          <p:cNvSpPr>
            <a:spLocks noChangeArrowheads="1"/>
          </p:cNvSpPr>
          <p:nvPr/>
        </p:nvSpPr>
        <p:spPr bwMode="auto">
          <a:xfrm>
            <a:off x="3196887" y="2917887"/>
            <a:ext cx="2743200" cy="1217259"/>
          </a:xfrm>
          <a:prstGeom prst="round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45720" tIns="45720" rIns="45720" anchor="t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marL="0" lvl="4" algn="ctr">
              <a:defRPr/>
            </a:pPr>
            <a:r>
              <a:rPr lang="en-US" sz="2000" dirty="0" smtClean="0"/>
              <a:t>Service Types</a:t>
            </a:r>
            <a:endParaRPr lang="en-US" sz="2000" dirty="0"/>
          </a:p>
        </p:txBody>
      </p:sp>
      <p:sp>
        <p:nvSpPr>
          <p:cNvPr id="80" name="Rectangle 29"/>
          <p:cNvSpPr>
            <a:spLocks noChangeArrowheads="1"/>
          </p:cNvSpPr>
          <p:nvPr/>
        </p:nvSpPr>
        <p:spPr bwMode="auto">
          <a:xfrm>
            <a:off x="3473133" y="3399993"/>
            <a:ext cx="2194560" cy="545569"/>
          </a:xfrm>
          <a:prstGeom prst="round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1" name="Line 30"/>
          <p:cNvSpPr>
            <a:spLocks noChangeShapeType="1"/>
          </p:cNvSpPr>
          <p:nvPr/>
        </p:nvSpPr>
        <p:spPr bwMode="auto">
          <a:xfrm>
            <a:off x="4568826" y="3397612"/>
            <a:ext cx="0" cy="548640"/>
          </a:xfrm>
          <a:prstGeom prst="line">
            <a:avLst/>
          </a:prstGeom>
          <a:noFill/>
          <a:ln w="12700">
            <a:solidFill>
              <a:schemeClr val="accent3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2" name="Rectangle 81"/>
          <p:cNvSpPr>
            <a:spLocks noChangeArrowheads="1"/>
          </p:cNvSpPr>
          <p:nvPr/>
        </p:nvSpPr>
        <p:spPr bwMode="auto">
          <a:xfrm>
            <a:off x="3468688" y="3413298"/>
            <a:ext cx="1100931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400" dirty="0">
                <a:latin typeface="+mn-lt"/>
              </a:rPr>
              <a:t>Warranty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Types</a:t>
            </a:r>
          </a:p>
        </p:txBody>
      </p:sp>
      <p:sp>
        <p:nvSpPr>
          <p:cNvPr id="83" name="Rectangle 82"/>
          <p:cNvSpPr>
            <a:spLocks noChangeArrowheads="1"/>
          </p:cNvSpPr>
          <p:nvPr/>
        </p:nvSpPr>
        <p:spPr bwMode="auto">
          <a:xfrm>
            <a:off x="4570413" y="3413298"/>
            <a:ext cx="945773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2400" b="1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sz="1400" dirty="0">
                <a:latin typeface="+mn-lt"/>
              </a:rPr>
              <a:t>Contract</a:t>
            </a:r>
          </a:p>
          <a:p>
            <a:pPr algn="ctr">
              <a:defRPr/>
            </a:pPr>
            <a:r>
              <a:rPr lang="en-US" sz="1400" dirty="0">
                <a:latin typeface="+mn-lt"/>
              </a:rPr>
              <a:t>Types</a:t>
            </a:r>
          </a:p>
        </p:txBody>
      </p:sp>
      <p:grpSp>
        <p:nvGrpSpPr>
          <p:cNvPr id="70" name="Group 69"/>
          <p:cNvGrpSpPr/>
          <p:nvPr/>
        </p:nvGrpSpPr>
        <p:grpSpPr>
          <a:xfrm>
            <a:off x="116057" y="4591963"/>
            <a:ext cx="8911887" cy="1359448"/>
            <a:chOff x="116057" y="4666448"/>
            <a:chExt cx="8911887" cy="1359448"/>
          </a:xfrm>
        </p:grpSpPr>
        <p:sp>
          <p:nvSpPr>
            <p:cNvPr id="71" name="Rectangle 18"/>
            <p:cNvSpPr>
              <a:spLocks noChangeArrowheads="1"/>
            </p:cNvSpPr>
            <p:nvPr/>
          </p:nvSpPr>
          <p:spPr bwMode="auto">
            <a:xfrm>
              <a:off x="116057" y="4666448"/>
              <a:ext cx="8911887" cy="1359448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45720" tIns="45720" rIns="45720" anchor="t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2400" b="1" kern="1200">
                  <a:solidFill>
                    <a:schemeClr val="tx1"/>
                  </a:solidFill>
                  <a:latin typeface="Verdana" pitchFamily="34" charset="0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2000" dirty="0" smtClean="0"/>
                <a:t>Service/Support Functional Areas</a:t>
              </a:r>
              <a:endParaRPr lang="en-US" sz="2000" dirty="0"/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300813" y="5186778"/>
              <a:ext cx="8542375" cy="576044"/>
              <a:chOff x="297742" y="5104482"/>
              <a:chExt cx="8542375" cy="576044"/>
            </a:xfrm>
          </p:grpSpPr>
          <p:sp>
            <p:nvSpPr>
              <p:cNvPr id="73" name="Rectangle 19"/>
              <p:cNvSpPr>
                <a:spLocks noChangeArrowheads="1"/>
              </p:cNvSpPr>
              <p:nvPr/>
            </p:nvSpPr>
            <p:spPr bwMode="auto">
              <a:xfrm>
                <a:off x="297742" y="5104482"/>
                <a:ext cx="1403350" cy="576044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Call Maintenance</a:t>
                </a:r>
              </a:p>
            </p:txBody>
          </p:sp>
          <p:sp>
            <p:nvSpPr>
              <p:cNvPr id="74" name="Rectangle 20"/>
              <p:cNvSpPr>
                <a:spLocks noChangeArrowheads="1"/>
              </p:cNvSpPr>
              <p:nvPr/>
            </p:nvSpPr>
            <p:spPr bwMode="auto">
              <a:xfrm>
                <a:off x="3393095" y="5104482"/>
                <a:ext cx="1497012" cy="576044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Call Quote Maintenance</a:t>
                </a:r>
              </a:p>
            </p:txBody>
          </p:sp>
          <p:sp>
            <p:nvSpPr>
              <p:cNvPr id="75" name="Rectangle 21"/>
              <p:cNvSpPr>
                <a:spLocks noChangeArrowheads="1"/>
              </p:cNvSpPr>
              <p:nvPr/>
            </p:nvSpPr>
            <p:spPr bwMode="auto">
              <a:xfrm>
                <a:off x="1828750" y="5104482"/>
                <a:ext cx="1436687" cy="576044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RMA Maintenance</a:t>
                </a:r>
              </a:p>
            </p:txBody>
          </p:sp>
          <p:sp>
            <p:nvSpPr>
              <p:cNvPr id="76" name="Rectangle 22"/>
              <p:cNvSpPr>
                <a:spLocks noChangeArrowheads="1"/>
              </p:cNvSpPr>
              <p:nvPr/>
            </p:nvSpPr>
            <p:spPr bwMode="auto">
              <a:xfrm>
                <a:off x="6532896" y="5104482"/>
                <a:ext cx="2307221" cy="576044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none"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Service Quote/Contract</a:t>
                </a:r>
              </a:p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Maintenance</a:t>
                </a:r>
              </a:p>
            </p:txBody>
          </p:sp>
          <p:sp>
            <p:nvSpPr>
              <p:cNvPr id="77" name="Rectangle 24"/>
              <p:cNvSpPr>
                <a:spLocks noChangeArrowheads="1"/>
              </p:cNvSpPr>
              <p:nvPr/>
            </p:nvSpPr>
            <p:spPr bwMode="auto">
              <a:xfrm>
                <a:off x="5017764" y="5104482"/>
                <a:ext cx="1387475" cy="576044"/>
              </a:xfrm>
              <a:prstGeom prst="round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90488" tIns="44450" rIns="90488" bIns="44450">
                <a:spAutoFit/>
              </a:bodyPr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2400" b="1" kern="1200">
                    <a:solidFill>
                      <a:schemeClr val="tx1"/>
                    </a:solidFill>
                    <a:latin typeface="Verdana" pitchFamily="34" charset="0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r>
                  <a:rPr lang="en-US" sz="1400" dirty="0">
                    <a:latin typeface="+mn-lt"/>
                  </a:rPr>
                  <a:t>Call Activity Recording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111996" y="4825445"/>
            <a:ext cx="4920009" cy="133667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Activity </a:t>
            </a:r>
            <a:r>
              <a:rPr lang="en-US" sz="1600" dirty="0" smtClean="0">
                <a:latin typeface="+mj-lt"/>
              </a:rPr>
              <a:t>recorded </a:t>
            </a:r>
            <a:r>
              <a:rPr lang="en-US" sz="1600" dirty="0">
                <a:latin typeface="+mj-lt"/>
              </a:rPr>
              <a:t>against the </a:t>
            </a:r>
            <a:r>
              <a:rPr lang="en-US" sz="1600" dirty="0" smtClean="0">
                <a:latin typeface="+mj-lt"/>
              </a:rPr>
              <a:t>call</a:t>
            </a:r>
            <a:endParaRPr lang="en-US" sz="160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1.	Service coverage </a:t>
            </a:r>
            <a:r>
              <a:rPr lang="en-US" sz="1600" b="0" dirty="0" smtClean="0">
                <a:latin typeface="+mj-lt"/>
              </a:rPr>
              <a:t>determined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2.	</a:t>
            </a:r>
            <a:r>
              <a:rPr lang="en-US" sz="1600" b="0" dirty="0" smtClean="0">
                <a:latin typeface="+mj-lt"/>
              </a:rPr>
              <a:t>Costs </a:t>
            </a:r>
            <a:r>
              <a:rPr lang="en-US" sz="1600" b="0" dirty="0">
                <a:latin typeface="+mj-lt"/>
              </a:rPr>
              <a:t>directed to specified GL </a:t>
            </a:r>
            <a:r>
              <a:rPr lang="en-US" sz="1600" b="0" dirty="0" smtClean="0">
                <a:latin typeface="+mj-lt"/>
              </a:rPr>
              <a:t>accounts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3.	</a:t>
            </a:r>
            <a:r>
              <a:rPr lang="en-US" sz="1600" b="0" dirty="0" smtClean="0">
                <a:latin typeface="+mj-lt"/>
              </a:rPr>
              <a:t>Revenue </a:t>
            </a:r>
            <a:r>
              <a:rPr lang="en-US" sz="1600" b="0" dirty="0">
                <a:latin typeface="+mj-lt"/>
              </a:rPr>
              <a:t>directed to specified GL </a:t>
            </a:r>
            <a:r>
              <a:rPr lang="en-US" sz="1600" b="0" dirty="0" smtClean="0">
                <a:latin typeface="+mj-lt"/>
              </a:rPr>
              <a:t>accounts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4.	</a:t>
            </a:r>
            <a:r>
              <a:rPr lang="en-US" sz="1600" b="0" dirty="0" smtClean="0">
                <a:latin typeface="+mj-lt"/>
              </a:rPr>
              <a:t>Source </a:t>
            </a:r>
            <a:r>
              <a:rPr lang="en-US" sz="1600" b="0" dirty="0">
                <a:latin typeface="+mj-lt"/>
              </a:rPr>
              <a:t>for statistical analysis is </a:t>
            </a:r>
            <a:r>
              <a:rPr lang="en-US" sz="1600" b="0" dirty="0" smtClean="0">
                <a:latin typeface="+mj-lt"/>
              </a:rPr>
              <a:t>updated</a:t>
            </a:r>
            <a:endParaRPr lang="en-US" sz="1600" b="0" dirty="0">
              <a:latin typeface="+mj-lt"/>
            </a:endParaRPr>
          </a:p>
        </p:txBody>
      </p:sp>
      <p:sp>
        <p:nvSpPr>
          <p:cNvPr id="358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Codes</a:t>
            </a:r>
          </a:p>
        </p:txBody>
      </p:sp>
      <p:sp>
        <p:nvSpPr>
          <p:cNvPr id="3584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SSM-CWT-200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31652" y="1070583"/>
            <a:ext cx="3872051" cy="255905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 smtClean="0">
                <a:latin typeface="+mj-lt"/>
              </a:rPr>
              <a:t>Set </a:t>
            </a:r>
            <a:r>
              <a:rPr lang="en-US" sz="1600" dirty="0">
                <a:latin typeface="+mj-lt"/>
              </a:rPr>
              <a:t>Up Codes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Work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Invoice Sort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Service Category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Charge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Default Charge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Product Lines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Charge Product Line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Revenue Product Line Maintenance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111996" y="4168220"/>
            <a:ext cx="4920009" cy="36676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Call </a:t>
            </a:r>
            <a:r>
              <a:rPr lang="en-US" sz="1600" dirty="0" smtClean="0">
                <a:latin typeface="+mj-lt"/>
              </a:rPr>
              <a:t>opened — correct </a:t>
            </a:r>
            <a:r>
              <a:rPr lang="en-US" sz="1600" dirty="0">
                <a:latin typeface="+mj-lt"/>
              </a:rPr>
              <a:t>service type </a:t>
            </a:r>
            <a:r>
              <a:rPr lang="en-US" sz="1600" dirty="0" smtClean="0">
                <a:latin typeface="+mj-lt"/>
              </a:rPr>
              <a:t>determined</a:t>
            </a:r>
            <a:endParaRPr lang="en-US" sz="1600" dirty="0">
              <a:latin typeface="+mj-lt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6884602" y="2486822"/>
            <a:ext cx="1920240" cy="54864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Assign to service </a:t>
            </a:r>
            <a:r>
              <a:rPr lang="en-US" sz="1600" dirty="0" smtClean="0">
                <a:latin typeface="+mj-lt"/>
              </a:rPr>
              <a:t>contract</a:t>
            </a:r>
            <a:endParaRPr lang="en-US" sz="1600" dirty="0">
              <a:latin typeface="+mj-lt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6884602" y="1572423"/>
            <a:ext cx="1920240" cy="54864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Assign to an installed base </a:t>
            </a:r>
            <a:r>
              <a:rPr lang="en-US" sz="1600" dirty="0" smtClean="0">
                <a:latin typeface="+mj-lt"/>
              </a:rPr>
              <a:t>item</a:t>
            </a:r>
            <a:endParaRPr lang="en-US" sz="1600" dirty="0">
              <a:latin typeface="+mj-lt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4631471" y="1280260"/>
            <a:ext cx="1725363" cy="2139696"/>
          </a:xfrm>
          <a:prstGeom prst="round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 smtClean="0">
                <a:latin typeface="+mj-lt"/>
              </a:rPr>
              <a:t>Use codes </a:t>
            </a:r>
            <a:r>
              <a:rPr lang="en-US" sz="1600" dirty="0">
                <a:latin typeface="+mj-lt"/>
              </a:rPr>
              <a:t>to create service types:</a:t>
            </a:r>
          </a:p>
          <a:p>
            <a:pPr algn="ctr">
              <a:defRPr/>
            </a:pPr>
            <a:endParaRPr lang="en-US" sz="800" dirty="0">
              <a:latin typeface="+mj-lt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Warranties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and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Contract Types</a:t>
            </a:r>
          </a:p>
        </p:txBody>
      </p:sp>
      <p:cxnSp>
        <p:nvCxnSpPr>
          <p:cNvPr id="35854" name="Shape 23"/>
          <p:cNvCxnSpPr>
            <a:cxnSpLocks noChangeShapeType="1"/>
            <a:stCxn id="12" idx="3"/>
            <a:endCxn id="9" idx="0"/>
          </p:cNvCxnSpPr>
          <p:nvPr/>
        </p:nvCxnSpPr>
        <p:spPr bwMode="auto">
          <a:xfrm flipH="1">
            <a:off x="4572001" y="2761142"/>
            <a:ext cx="4232841" cy="1407078"/>
          </a:xfrm>
          <a:prstGeom prst="bentConnector4">
            <a:avLst>
              <a:gd name="adj1" fmla="val -5401"/>
              <a:gd name="adj2" fmla="val 5974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5855" name="Straight Arrow Connector 26"/>
          <p:cNvCxnSpPr>
            <a:cxnSpLocks noChangeShapeType="1"/>
            <a:stCxn id="9" idx="2"/>
            <a:endCxn id="10" idx="0"/>
          </p:cNvCxnSpPr>
          <p:nvPr/>
        </p:nvCxnSpPr>
        <p:spPr bwMode="auto">
          <a:xfrm rot="5400000">
            <a:off x="4426772" y="4680216"/>
            <a:ext cx="290458" cy="1588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8" name="Straight Arrow Connector 17"/>
          <p:cNvCxnSpPr>
            <a:stCxn id="5" idx="3"/>
            <a:endCxn id="16" idx="1"/>
          </p:cNvCxnSpPr>
          <p:nvPr/>
        </p:nvCxnSpPr>
        <p:spPr>
          <a:xfrm>
            <a:off x="4103703" y="2350108"/>
            <a:ext cx="52776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>
            <a:stCxn id="16" idx="3"/>
            <a:endCxn id="13" idx="1"/>
          </p:cNvCxnSpPr>
          <p:nvPr/>
        </p:nvCxnSpPr>
        <p:spPr>
          <a:xfrm flipV="1">
            <a:off x="6356834" y="1846743"/>
            <a:ext cx="527768" cy="503365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16" idx="3"/>
            <a:endCxn id="12" idx="1"/>
          </p:cNvCxnSpPr>
          <p:nvPr/>
        </p:nvCxnSpPr>
        <p:spPr>
          <a:xfrm>
            <a:off x="6356834" y="2350108"/>
            <a:ext cx="527768" cy="4110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hape 29"/>
          <p:cNvCxnSpPr>
            <a:stCxn id="13" idx="3"/>
            <a:endCxn id="12" idx="3"/>
          </p:cNvCxnSpPr>
          <p:nvPr/>
        </p:nvCxnSpPr>
        <p:spPr>
          <a:xfrm>
            <a:off x="8804842" y="1846743"/>
            <a:ext cx="1588" cy="91439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9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Warranty Maintenance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SSM-CWT-210</a:t>
            </a:r>
          </a:p>
        </p:txBody>
      </p:sp>
      <p:pic>
        <p:nvPicPr>
          <p:cNvPr id="3686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" y="995363"/>
            <a:ext cx="7037388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4" descr="Region Capture.png"/>
          <p:cNvPicPr>
            <a:picLocks noChangeAspect="1"/>
          </p:cNvPicPr>
          <p:nvPr/>
        </p:nvPicPr>
        <p:blipFill>
          <a:blip r:embed="rId3" cstate="print"/>
          <a:srcRect r="16422" b="16814"/>
          <a:stretch>
            <a:fillRect/>
          </a:stretch>
        </p:blipFill>
        <p:spPr bwMode="auto">
          <a:xfrm>
            <a:off x="3014663" y="1919288"/>
            <a:ext cx="5881687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353050" y="1339850"/>
            <a:ext cx="118110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</a:t>
            </a:r>
            <a:r>
              <a:rPr lang="en-US" sz="1400" dirty="0" smtClean="0">
                <a:latin typeface="+mj-lt"/>
              </a:rPr>
              <a:t>sort entered</a:t>
            </a:r>
            <a:endParaRPr lang="en-US" sz="1400" dirty="0">
              <a:latin typeface="+mj-lt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2305050" y="3324225"/>
            <a:ext cx="304800" cy="2476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72" name="Shape 9"/>
          <p:cNvCxnSpPr>
            <a:cxnSpLocks noChangeShapeType="1"/>
            <a:endCxn id="36871" idx="0"/>
          </p:cNvCxnSpPr>
          <p:nvPr/>
        </p:nvCxnSpPr>
        <p:spPr bwMode="auto">
          <a:xfrm rot="10800000" flipV="1">
            <a:off x="2457450" y="1747053"/>
            <a:ext cx="2895600" cy="1577171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657225" y="4857750"/>
            <a:ext cx="19526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cannot be specified</a:t>
            </a:r>
          </a:p>
        </p:txBody>
      </p:sp>
      <p:sp>
        <p:nvSpPr>
          <p:cNvPr id="36874" name="Rectangle 11"/>
          <p:cNvSpPr>
            <a:spLocks noChangeArrowheads="1"/>
          </p:cNvSpPr>
          <p:nvPr/>
        </p:nvSpPr>
        <p:spPr bwMode="auto">
          <a:xfrm>
            <a:off x="219075" y="3962400"/>
            <a:ext cx="495300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75" name="Shape 15"/>
          <p:cNvCxnSpPr>
            <a:cxnSpLocks noChangeShapeType="1"/>
            <a:endCxn id="36874" idx="2"/>
          </p:cNvCxnSpPr>
          <p:nvPr/>
        </p:nvCxnSpPr>
        <p:spPr bwMode="auto">
          <a:xfrm rot="10800000">
            <a:off x="466725" y="4133850"/>
            <a:ext cx="190500" cy="1131104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4067175" y="5572125"/>
            <a:ext cx="214312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must be specified</a:t>
            </a:r>
          </a:p>
        </p:txBody>
      </p:sp>
      <p:sp>
        <p:nvSpPr>
          <p:cNvPr id="36877" name="Right Brace 17"/>
          <p:cNvSpPr>
            <a:spLocks/>
          </p:cNvSpPr>
          <p:nvPr/>
        </p:nvSpPr>
        <p:spPr bwMode="auto">
          <a:xfrm>
            <a:off x="3324225" y="5067300"/>
            <a:ext cx="238125" cy="469900"/>
          </a:xfrm>
          <a:prstGeom prst="rightBrace">
            <a:avLst>
              <a:gd name="adj1" fmla="val 8323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7021513" y="5665788"/>
            <a:ext cx="1855787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Work code entered</a:t>
            </a:r>
          </a:p>
        </p:txBody>
      </p:sp>
      <p:sp>
        <p:nvSpPr>
          <p:cNvPr id="36879" name="Rectangle 23"/>
          <p:cNvSpPr>
            <a:spLocks noChangeArrowheads="1"/>
          </p:cNvSpPr>
          <p:nvPr/>
        </p:nvSpPr>
        <p:spPr bwMode="auto">
          <a:xfrm>
            <a:off x="7210425" y="4191000"/>
            <a:ext cx="847725" cy="3143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80" name="Elbow Connector 25"/>
          <p:cNvCxnSpPr>
            <a:cxnSpLocks noChangeShapeType="1"/>
            <a:endCxn id="36879" idx="1"/>
          </p:cNvCxnSpPr>
          <p:nvPr/>
        </p:nvCxnSpPr>
        <p:spPr bwMode="auto">
          <a:xfrm rot="10800000" flipH="1">
            <a:off x="7021513" y="4348164"/>
            <a:ext cx="188912" cy="1605647"/>
          </a:xfrm>
          <a:prstGeom prst="bentConnector3">
            <a:avLst>
              <a:gd name="adj1" fmla="val -121009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36881" name="Rectangle 26"/>
          <p:cNvSpPr>
            <a:spLocks noChangeArrowheads="1"/>
          </p:cNvSpPr>
          <p:nvPr/>
        </p:nvSpPr>
        <p:spPr bwMode="auto">
          <a:xfrm>
            <a:off x="3505200" y="5229225"/>
            <a:ext cx="104775" cy="1524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6882" name="Elbow Connector 28"/>
          <p:cNvCxnSpPr>
            <a:cxnSpLocks noChangeShapeType="1"/>
            <a:endCxn id="36881" idx="3"/>
          </p:cNvCxnSpPr>
          <p:nvPr/>
        </p:nvCxnSpPr>
        <p:spPr bwMode="auto">
          <a:xfrm rot="10800000">
            <a:off x="3609975" y="5305425"/>
            <a:ext cx="457200" cy="55472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6871" grpId="0"/>
      <p:bldP spid="11" grpId="0" animBg="1"/>
      <p:bldP spid="36874" grpId="0"/>
      <p:bldP spid="17" grpId="0" animBg="1"/>
      <p:bldP spid="36877" grpId="0" animBg="1"/>
      <p:bldP spid="23" grpId="0" animBg="1"/>
      <p:bldP spid="36879" grpId="0"/>
      <p:bldP spid="368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 Type Maintenance</a:t>
            </a:r>
          </a:p>
        </p:txBody>
      </p:sp>
      <p:sp>
        <p:nvSpPr>
          <p:cNvPr id="3789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SSM-CWT-220</a:t>
            </a:r>
          </a:p>
        </p:txBody>
      </p:sp>
      <p:pic>
        <p:nvPicPr>
          <p:cNvPr id="3789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" y="976313"/>
            <a:ext cx="7027863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4" descr="Region Capture.png"/>
          <p:cNvPicPr>
            <a:picLocks noChangeAspect="1"/>
          </p:cNvPicPr>
          <p:nvPr/>
        </p:nvPicPr>
        <p:blipFill>
          <a:blip r:embed="rId3" cstate="print"/>
          <a:srcRect r="11111" b="13407"/>
          <a:stretch>
            <a:fillRect/>
          </a:stretch>
        </p:blipFill>
        <p:spPr bwMode="auto">
          <a:xfrm>
            <a:off x="2571750" y="1814513"/>
            <a:ext cx="6248400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65000"/>
              </a:schemeClr>
            </a:outerShdw>
          </a:effectLst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52450" y="4810125"/>
            <a:ext cx="190500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cannot be specified</a:t>
            </a:r>
          </a:p>
        </p:txBody>
      </p:sp>
      <p:sp>
        <p:nvSpPr>
          <p:cNvPr id="37895" name="Rectangle 6"/>
          <p:cNvSpPr>
            <a:spLocks noChangeArrowheads="1"/>
          </p:cNvSpPr>
          <p:nvPr/>
        </p:nvSpPr>
        <p:spPr bwMode="auto">
          <a:xfrm>
            <a:off x="171450" y="3924300"/>
            <a:ext cx="4191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896" name="Elbow Connector 8"/>
          <p:cNvCxnSpPr>
            <a:cxnSpLocks noChangeShapeType="1"/>
            <a:endCxn id="37895" idx="2"/>
          </p:cNvCxnSpPr>
          <p:nvPr/>
        </p:nvCxnSpPr>
        <p:spPr bwMode="auto">
          <a:xfrm rot="10800000">
            <a:off x="381000" y="4133851"/>
            <a:ext cx="171450" cy="1083479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5286375" y="1330325"/>
            <a:ext cx="120015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sort </a:t>
            </a:r>
            <a:r>
              <a:rPr lang="en-US" sz="1400" dirty="0" smtClean="0">
                <a:latin typeface="+mj-lt"/>
              </a:rPr>
              <a:t>entered</a:t>
            </a:r>
            <a:endParaRPr lang="en-US" sz="1400" dirty="0">
              <a:latin typeface="+mj-lt"/>
            </a:endParaRPr>
          </a:p>
        </p:txBody>
      </p:sp>
      <p:sp>
        <p:nvSpPr>
          <p:cNvPr id="37898" name="Rectangle 11"/>
          <p:cNvSpPr>
            <a:spLocks noChangeArrowheads="1"/>
          </p:cNvSpPr>
          <p:nvPr/>
        </p:nvSpPr>
        <p:spPr bwMode="auto">
          <a:xfrm>
            <a:off x="1600200" y="3286125"/>
            <a:ext cx="91440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899" name="Shape 13"/>
          <p:cNvCxnSpPr>
            <a:cxnSpLocks noChangeShapeType="1"/>
            <a:endCxn id="37898" idx="0"/>
          </p:cNvCxnSpPr>
          <p:nvPr/>
        </p:nvCxnSpPr>
        <p:spPr bwMode="auto">
          <a:xfrm rot="10800000" flipV="1">
            <a:off x="2057401" y="1737529"/>
            <a:ext cx="3228975" cy="1548596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571875" y="5464175"/>
            <a:ext cx="2266950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Service Category must be specified</a:t>
            </a:r>
          </a:p>
        </p:txBody>
      </p:sp>
      <p:sp>
        <p:nvSpPr>
          <p:cNvPr id="37901" name="Right Brace 15"/>
          <p:cNvSpPr>
            <a:spLocks/>
          </p:cNvSpPr>
          <p:nvPr/>
        </p:nvSpPr>
        <p:spPr bwMode="auto">
          <a:xfrm>
            <a:off x="2857500" y="4924425"/>
            <a:ext cx="238125" cy="590550"/>
          </a:xfrm>
          <a:prstGeom prst="rightBrace">
            <a:avLst>
              <a:gd name="adj1" fmla="val 8336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902" name="Rectangle 16"/>
          <p:cNvSpPr>
            <a:spLocks noChangeArrowheads="1"/>
          </p:cNvSpPr>
          <p:nvPr/>
        </p:nvSpPr>
        <p:spPr bwMode="auto">
          <a:xfrm>
            <a:off x="3009900" y="5143500"/>
            <a:ext cx="123825" cy="1428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903" name="Elbow Connector 18"/>
          <p:cNvCxnSpPr>
            <a:cxnSpLocks noChangeShapeType="1"/>
            <a:endCxn id="37902" idx="3"/>
          </p:cNvCxnSpPr>
          <p:nvPr/>
        </p:nvCxnSpPr>
        <p:spPr bwMode="auto">
          <a:xfrm rot="10800000">
            <a:off x="3133725" y="5214939"/>
            <a:ext cx="438150" cy="53725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6759575" y="5551488"/>
            <a:ext cx="1917700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Work code entered</a:t>
            </a:r>
          </a:p>
        </p:txBody>
      </p:sp>
      <p:sp>
        <p:nvSpPr>
          <p:cNvPr id="37905" name="Rectangle 20"/>
          <p:cNvSpPr>
            <a:spLocks noChangeArrowheads="1"/>
          </p:cNvSpPr>
          <p:nvPr/>
        </p:nvSpPr>
        <p:spPr bwMode="auto">
          <a:xfrm>
            <a:off x="6791325" y="4095750"/>
            <a:ext cx="781050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7906" name="Shape 22"/>
          <p:cNvCxnSpPr>
            <a:cxnSpLocks noChangeShapeType="1"/>
            <a:endCxn id="37905" idx="1"/>
          </p:cNvCxnSpPr>
          <p:nvPr/>
        </p:nvCxnSpPr>
        <p:spPr bwMode="auto">
          <a:xfrm rot="10800000" flipH="1">
            <a:off x="6759575" y="4224339"/>
            <a:ext cx="31750" cy="1495991"/>
          </a:xfrm>
          <a:prstGeom prst="bentConnector3">
            <a:avLst>
              <a:gd name="adj1" fmla="val -72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7895" grpId="0"/>
      <p:bldP spid="11" grpId="0" animBg="1"/>
      <p:bldP spid="15" grpId="0" animBg="1"/>
      <p:bldP spid="37901" grpId="0" animBg="1"/>
      <p:bldP spid="37902" grpId="0"/>
      <p:bldP spid="20" grpId="0" animBg="1"/>
      <p:bldP spid="379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 Amounts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SSM-CWT-230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87388" y="1158875"/>
            <a:ext cx="7624762" cy="39068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Service limits are used to establish a ceiling on price coverage.</a:t>
            </a:r>
            <a:endParaRPr lang="en-US" sz="2000" b="0" dirty="0">
              <a:latin typeface="+mj-lt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US" sz="2000" b="0" dirty="0">
                <a:latin typeface="+mj-lt"/>
              </a:rPr>
              <a:t>  At a high level (invoice sort)</a:t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r>
              <a:rPr lang="en-US" sz="2000" b="0" dirty="0">
                <a:latin typeface="+mj-lt"/>
              </a:rPr>
              <a:t/>
            </a:r>
            <a:br>
              <a:rPr lang="en-US" sz="2000" b="0" dirty="0">
                <a:latin typeface="+mj-lt"/>
              </a:rPr>
            </a:br>
            <a:endParaRPr lang="en-US" sz="2000" b="0" dirty="0">
              <a:latin typeface="+mj-lt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US" sz="2000" b="0" dirty="0">
                <a:latin typeface="+mj-lt"/>
              </a:rPr>
              <a:t>  At a detailed level (work code/service category)</a:t>
            </a:r>
          </a:p>
          <a:p>
            <a:pPr>
              <a:defRPr/>
            </a:pPr>
            <a:endParaRPr lang="en-US" sz="2000" b="0" dirty="0">
              <a:latin typeface="+mj-lt"/>
            </a:endParaRPr>
          </a:p>
          <a:p>
            <a:pPr latinLnBrk="1">
              <a:defRPr/>
            </a:pPr>
            <a:endParaRPr lang="en-US" sz="2000" b="0" dirty="0">
              <a:latin typeface="+mj-lt"/>
            </a:endParaRP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517524" y="4605338"/>
            <a:ext cx="8093075" cy="146139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defTabSz="687388">
              <a:defRPr/>
            </a:pPr>
            <a:r>
              <a:rPr lang="en-US" sz="2000" b="0" u="sng" dirty="0">
                <a:latin typeface="+mj-lt"/>
              </a:rPr>
              <a:t>Work Code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 smtClean="0">
                <a:latin typeface="+mj-lt"/>
              </a:rPr>
              <a:t>Service </a:t>
            </a:r>
            <a:r>
              <a:rPr lang="en-US" sz="2000" b="0" u="sng" dirty="0">
                <a:latin typeface="+mj-lt"/>
              </a:rPr>
              <a:t>Category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 smtClean="0">
                <a:latin typeface="+mj-lt"/>
              </a:rPr>
              <a:t>Coverage</a:t>
            </a:r>
            <a:r>
              <a:rPr lang="en-US" sz="2000" b="0" dirty="0" smtClean="0">
                <a:latin typeface="+mj-lt"/>
              </a:rPr>
              <a:t>		</a:t>
            </a:r>
            <a:r>
              <a:rPr lang="en-US" sz="2000" b="0" u="sng" dirty="0" smtClean="0">
                <a:latin typeface="+mj-lt"/>
              </a:rPr>
              <a:t>Limit</a:t>
            </a:r>
            <a:endParaRPr lang="en-US" sz="2000" b="0" dirty="0">
              <a:latin typeface="+mj-lt"/>
            </a:endParaRP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PM	</a:t>
            </a:r>
            <a:r>
              <a:rPr lang="en-US" sz="2000" b="0" dirty="0" smtClean="0">
                <a:latin typeface="+mj-lt"/>
              </a:rPr>
              <a:t>		Labor</a:t>
            </a:r>
            <a:r>
              <a:rPr lang="en-US" sz="2000" b="0" dirty="0">
                <a:latin typeface="+mj-lt"/>
              </a:rPr>
              <a:t>			100%		</a:t>
            </a:r>
            <a:r>
              <a:rPr lang="en-US" sz="2000" b="0" dirty="0" smtClean="0">
                <a:latin typeface="+mj-lt"/>
              </a:rPr>
              <a:t>	$</a:t>
            </a:r>
            <a:r>
              <a:rPr lang="en-US" sz="2000" b="0" dirty="0">
                <a:latin typeface="+mj-lt"/>
              </a:rPr>
              <a:t>1,000</a:t>
            </a:r>
          </a:p>
          <a:p>
            <a:pPr defTabSz="687388">
              <a:defRPr/>
            </a:pPr>
            <a:r>
              <a:rPr lang="en-US" sz="2000" b="0" dirty="0" smtClean="0">
                <a:latin typeface="+mj-lt"/>
              </a:rPr>
              <a:t>Tech			Labor</a:t>
            </a:r>
            <a:r>
              <a:rPr lang="en-US" sz="2000" b="0" dirty="0">
                <a:latin typeface="+mj-lt"/>
              </a:rPr>
              <a:t>			</a:t>
            </a:r>
            <a:r>
              <a:rPr lang="en-US" sz="2000" b="0" dirty="0" smtClean="0">
                <a:latin typeface="+mj-lt"/>
              </a:rPr>
              <a:t>50</a:t>
            </a:r>
            <a:r>
              <a:rPr lang="en-US" sz="2000" b="0" dirty="0">
                <a:latin typeface="+mj-lt"/>
              </a:rPr>
              <a:t>%		</a:t>
            </a:r>
            <a:r>
              <a:rPr lang="en-US" sz="2000" b="0" dirty="0" smtClean="0">
                <a:latin typeface="+mj-lt"/>
              </a:rPr>
              <a:t>	$   </a:t>
            </a:r>
            <a:r>
              <a:rPr lang="en-US" sz="2000" b="0" dirty="0">
                <a:latin typeface="+mj-lt"/>
              </a:rPr>
              <a:t>500</a:t>
            </a: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Install 	      </a:t>
            </a:r>
            <a:r>
              <a:rPr lang="en-US" sz="2000" b="0" dirty="0" smtClean="0">
                <a:latin typeface="+mj-lt"/>
              </a:rPr>
              <a:t>	Labor </a:t>
            </a:r>
            <a:r>
              <a:rPr lang="en-US" sz="2000" b="0" dirty="0">
                <a:latin typeface="+mj-lt"/>
              </a:rPr>
              <a:t>			</a:t>
            </a:r>
            <a:r>
              <a:rPr lang="en-US" sz="2000" b="0" dirty="0" smtClean="0">
                <a:latin typeface="+mj-lt"/>
              </a:rPr>
              <a:t>50</a:t>
            </a:r>
            <a:r>
              <a:rPr lang="en-US" sz="2000" b="0" dirty="0">
                <a:latin typeface="+mj-lt"/>
              </a:rPr>
              <a:t>%		</a:t>
            </a:r>
            <a:r>
              <a:rPr lang="en-US" sz="2000" b="0" dirty="0" smtClean="0">
                <a:latin typeface="+mj-lt"/>
              </a:rPr>
              <a:t>	$   </a:t>
            </a:r>
            <a:r>
              <a:rPr lang="en-US" sz="2000" b="0" dirty="0">
                <a:latin typeface="+mj-lt"/>
              </a:rPr>
              <a:t>250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289050" y="2413000"/>
            <a:ext cx="6461125" cy="146139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defTabSz="687388">
              <a:defRPr/>
            </a:pPr>
            <a:r>
              <a:rPr lang="en-US" sz="2000" b="0" u="sng" dirty="0">
                <a:latin typeface="+mj-lt"/>
              </a:rPr>
              <a:t>Invoice Sort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 smtClean="0">
                <a:latin typeface="+mj-lt"/>
              </a:rPr>
              <a:t>Coverage</a:t>
            </a:r>
            <a:r>
              <a:rPr lang="en-US" sz="2000" b="0" dirty="0" smtClean="0">
                <a:latin typeface="+mj-lt"/>
              </a:rPr>
              <a:t>	</a:t>
            </a:r>
            <a:r>
              <a:rPr lang="en-US" sz="2000" b="0" dirty="0">
                <a:latin typeface="+mj-lt"/>
              </a:rPr>
              <a:t>	</a:t>
            </a:r>
            <a:r>
              <a:rPr lang="en-US" sz="2000" b="0" u="sng" dirty="0">
                <a:latin typeface="+mj-lt"/>
              </a:rPr>
              <a:t>Limit</a:t>
            </a:r>
            <a:endParaRPr lang="en-US" sz="2000" b="0" dirty="0">
              <a:latin typeface="+mj-lt"/>
            </a:endParaRP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Labor		</a:t>
            </a:r>
            <a:r>
              <a:rPr lang="en-US" sz="2000" b="0" dirty="0" smtClean="0">
                <a:latin typeface="+mj-lt"/>
              </a:rPr>
              <a:t>100</a:t>
            </a:r>
            <a:r>
              <a:rPr lang="en-US" sz="2000" b="0" dirty="0">
                <a:latin typeface="+mj-lt"/>
              </a:rPr>
              <a:t>%			$1,000</a:t>
            </a: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Parts			</a:t>
            </a:r>
            <a:r>
              <a:rPr lang="en-US" sz="2000" b="0" dirty="0" smtClean="0">
                <a:latin typeface="+mj-lt"/>
              </a:rPr>
              <a:t>50</a:t>
            </a:r>
            <a:r>
              <a:rPr lang="en-US" sz="2000" b="0" dirty="0">
                <a:latin typeface="+mj-lt"/>
              </a:rPr>
              <a:t>%			$1,000</a:t>
            </a:r>
          </a:p>
          <a:p>
            <a:pPr defTabSz="687388">
              <a:defRPr/>
            </a:pPr>
            <a:r>
              <a:rPr lang="en-US" sz="2000" b="0" dirty="0">
                <a:latin typeface="+mj-lt"/>
              </a:rPr>
              <a:t>Expense		</a:t>
            </a:r>
            <a:r>
              <a:rPr lang="en-US" sz="2000" b="0" dirty="0" smtClean="0">
                <a:latin typeface="+mj-lt"/>
              </a:rPr>
              <a:t>25</a:t>
            </a:r>
            <a:r>
              <a:rPr lang="en-US" sz="2000" b="0" dirty="0">
                <a:latin typeface="+mj-lt"/>
              </a:rPr>
              <a:t>%			$   500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Invoice Sort Effect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SSM-CWT-240</a:t>
            </a:r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204913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52400" y="771525"/>
            <a:ext cx="8810625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b="0" dirty="0">
                <a:latin typeface="+mj-lt"/>
              </a:rPr>
              <a:t>A contract with this service type provides coverage </a:t>
            </a:r>
            <a:r>
              <a:rPr lang="en-US" sz="2200" b="0" dirty="0" smtClean="0">
                <a:latin typeface="+mj-lt"/>
              </a:rPr>
              <a:t>in CAR</a:t>
            </a:r>
            <a:r>
              <a:rPr lang="en-US" sz="2200" b="0" dirty="0">
                <a:latin typeface="+mj-lt"/>
              </a:rPr>
              <a:t>.</a:t>
            </a: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905375" y="1647825"/>
            <a:ext cx="1190625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Invoice </a:t>
            </a:r>
            <a:r>
              <a:rPr lang="en-US" sz="1400" dirty="0" smtClean="0">
                <a:latin typeface="+mj-lt"/>
              </a:rPr>
              <a:t>sort entered</a:t>
            </a:r>
            <a:endParaRPr lang="en-US" sz="1400" dirty="0">
              <a:latin typeface="+mj-lt"/>
            </a:endParaRPr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2562225" y="3533775"/>
            <a:ext cx="8858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9944" name="Shape 8"/>
          <p:cNvCxnSpPr>
            <a:cxnSpLocks noChangeShapeType="1"/>
            <a:endCxn id="39943" idx="0"/>
          </p:cNvCxnSpPr>
          <p:nvPr/>
        </p:nvCxnSpPr>
        <p:spPr bwMode="auto">
          <a:xfrm rot="10800000" flipV="1">
            <a:off x="3005139" y="2055029"/>
            <a:ext cx="1900237" cy="1478746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5267325" y="2981325"/>
            <a:ext cx="1362075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Limit </a:t>
            </a:r>
            <a:r>
              <a:rPr lang="en-US" sz="1400" dirty="0" smtClean="0">
                <a:latin typeface="+mj-lt"/>
              </a:rPr>
              <a:t>amount specified</a:t>
            </a:r>
            <a:endParaRPr lang="en-US" sz="1400" dirty="0">
              <a:latin typeface="+mj-lt"/>
            </a:endParaRPr>
          </a:p>
        </p:txBody>
      </p:sp>
      <p:sp>
        <p:nvSpPr>
          <p:cNvPr id="39946" name="Rectangle 10"/>
          <p:cNvSpPr>
            <a:spLocks noChangeArrowheads="1"/>
          </p:cNvSpPr>
          <p:nvPr/>
        </p:nvSpPr>
        <p:spPr bwMode="auto">
          <a:xfrm>
            <a:off x="4400550" y="4362450"/>
            <a:ext cx="36195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9947" name="Elbow Connector 12"/>
          <p:cNvCxnSpPr>
            <a:cxnSpLocks noChangeShapeType="1"/>
            <a:endCxn id="39946" idx="3"/>
          </p:cNvCxnSpPr>
          <p:nvPr/>
        </p:nvCxnSpPr>
        <p:spPr bwMode="auto">
          <a:xfrm rot="10800000" flipV="1">
            <a:off x="4762501" y="3269346"/>
            <a:ext cx="504825" cy="118835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076325" y="4733925"/>
            <a:ext cx="346120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800" b="0" dirty="0">
                <a:latin typeface="+mj-lt"/>
              </a:rPr>
              <a:t>3 hours of labor are </a:t>
            </a:r>
            <a:r>
              <a:rPr lang="en-US" sz="1800" b="0" dirty="0" smtClean="0">
                <a:latin typeface="+mj-lt"/>
              </a:rPr>
              <a:t>recorded</a:t>
            </a:r>
            <a:r>
              <a:rPr lang="en-US" sz="1800" b="0" dirty="0">
                <a:latin typeface="+mj-lt"/>
              </a:rPr>
              <a:t/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Labor price = 100.00 per hour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100.00 x 3  = 300.00 Total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Coverage   = 100%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4476750" y="4733925"/>
            <a:ext cx="3619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800" b="0" dirty="0">
                <a:latin typeface="+mj-lt"/>
              </a:rPr>
              <a:t>Invoice amount = 0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Used/Consumed = $300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Amount still available to 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consume is $1000 – $300 = $700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3994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Visibility of Limits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SSM-CWT-250</a:t>
            </a:r>
          </a:p>
        </p:txBody>
      </p:sp>
      <p:pic>
        <p:nvPicPr>
          <p:cNvPr id="40964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209675"/>
            <a:ext cx="7029450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Contracts and Coverage Limits</a:t>
            </a:r>
          </a:p>
        </p:txBody>
      </p:sp>
      <p:sp>
        <p:nvSpPr>
          <p:cNvPr id="102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SSM-CWT-260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02920" y="4761611"/>
            <a:ext cx="8138160" cy="8284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i="1" dirty="0" smtClean="0">
                <a:latin typeface="+mj-lt"/>
              </a:rPr>
              <a:t>How </a:t>
            </a:r>
            <a:r>
              <a:rPr lang="en-US" i="1" dirty="0">
                <a:latin typeface="+mj-lt"/>
              </a:rPr>
              <a:t>can you support the need to tailor limits </a:t>
            </a:r>
            <a:r>
              <a:rPr lang="en-US" i="1" dirty="0" smtClean="0">
                <a:latin typeface="+mj-lt"/>
              </a:rPr>
              <a:t>to customer </a:t>
            </a:r>
            <a:r>
              <a:rPr lang="en-US" i="1" dirty="0">
                <a:latin typeface="+mj-lt"/>
              </a:rPr>
              <a:t>requirements when service types </a:t>
            </a:r>
            <a:r>
              <a:rPr lang="en-US" i="1" dirty="0" smtClean="0">
                <a:latin typeface="+mj-lt"/>
              </a:rPr>
              <a:t>are static</a:t>
            </a:r>
            <a:r>
              <a:rPr lang="en-US" i="1" dirty="0">
                <a:latin typeface="+mj-lt"/>
              </a:rPr>
              <a:t>?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406400" y="1107167"/>
            <a:ext cx="3724275" cy="3349625"/>
          </a:xfrm>
          <a:prstGeom prst="round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b"/>
          <a:lstStyle/>
          <a:p>
            <a:pPr algn="ctr">
              <a:defRPr/>
            </a:pP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Customer A negotiates</a:t>
            </a:r>
            <a:b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specific coverage </a:t>
            </a:r>
            <a:b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limit</a:t>
            </a:r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 bwMode="auto">
          <a:xfrm>
            <a:off x="884237" y="1289730"/>
            <a:ext cx="2768600" cy="1889125"/>
            <a:chOff x="4016" y="2531"/>
            <a:chExt cx="1744" cy="1190"/>
          </a:xfrm>
        </p:grpSpPr>
        <p:sp>
          <p:nvSpPr>
            <p:cNvPr id="2" name="AutoShape 5"/>
            <p:cNvSpPr>
              <a:spLocks noChangeAspect="1" noChangeArrowheads="1" noTextEdit="1"/>
            </p:cNvSpPr>
            <p:nvPr/>
          </p:nvSpPr>
          <p:spPr bwMode="auto">
            <a:xfrm>
              <a:off x="4016" y="2531"/>
              <a:ext cx="1744" cy="1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" name="Rectangle 7"/>
            <p:cNvSpPr>
              <a:spLocks noChangeArrowheads="1"/>
            </p:cNvSpPr>
            <p:nvPr/>
          </p:nvSpPr>
          <p:spPr bwMode="auto">
            <a:xfrm>
              <a:off x="4016" y="2591"/>
              <a:ext cx="1744" cy="113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4016" y="2657"/>
              <a:ext cx="1744" cy="1064"/>
            </a:xfrm>
            <a:custGeom>
              <a:avLst/>
              <a:gdLst/>
              <a:ahLst/>
              <a:cxnLst>
                <a:cxn ang="0">
                  <a:pos x="1744" y="878"/>
                </a:cxn>
                <a:cxn ang="0">
                  <a:pos x="1744" y="339"/>
                </a:cxn>
                <a:cxn ang="0">
                  <a:pos x="1744" y="339"/>
                </a:cxn>
                <a:cxn ang="0">
                  <a:pos x="1712" y="301"/>
                </a:cxn>
                <a:cxn ang="0">
                  <a:pos x="1675" y="267"/>
                </a:cxn>
                <a:cxn ang="0">
                  <a:pos x="1635" y="232"/>
                </a:cxn>
                <a:cxn ang="0">
                  <a:pos x="1592" y="201"/>
                </a:cxn>
                <a:cxn ang="0">
                  <a:pos x="1543" y="169"/>
                </a:cxn>
                <a:cxn ang="0">
                  <a:pos x="1494" y="144"/>
                </a:cxn>
                <a:cxn ang="0">
                  <a:pos x="1440" y="118"/>
                </a:cxn>
                <a:cxn ang="0">
                  <a:pos x="1383" y="92"/>
                </a:cxn>
                <a:cxn ang="0">
                  <a:pos x="1325" y="72"/>
                </a:cxn>
                <a:cxn ang="0">
                  <a:pos x="1262" y="52"/>
                </a:cxn>
                <a:cxn ang="0">
                  <a:pos x="1199" y="37"/>
                </a:cxn>
                <a:cxn ang="0">
                  <a:pos x="1133" y="23"/>
                </a:cxn>
                <a:cxn ang="0">
                  <a:pos x="1067" y="12"/>
                </a:cxn>
                <a:cxn ang="0">
                  <a:pos x="995" y="6"/>
                </a:cxn>
                <a:cxn ang="0">
                  <a:pos x="924" y="0"/>
                </a:cxn>
                <a:cxn ang="0">
                  <a:pos x="852" y="0"/>
                </a:cxn>
                <a:cxn ang="0">
                  <a:pos x="852" y="0"/>
                </a:cxn>
                <a:cxn ang="0">
                  <a:pos x="786" y="0"/>
                </a:cxn>
                <a:cxn ang="0">
                  <a:pos x="720" y="3"/>
                </a:cxn>
                <a:cxn ang="0">
                  <a:pos x="654" y="12"/>
                </a:cxn>
                <a:cxn ang="0">
                  <a:pos x="591" y="20"/>
                </a:cxn>
                <a:cxn ang="0">
                  <a:pos x="531" y="32"/>
                </a:cxn>
                <a:cxn ang="0">
                  <a:pos x="470" y="46"/>
                </a:cxn>
                <a:cxn ang="0">
                  <a:pos x="413" y="60"/>
                </a:cxn>
                <a:cxn ang="0">
                  <a:pos x="356" y="80"/>
                </a:cxn>
                <a:cxn ang="0">
                  <a:pos x="301" y="101"/>
                </a:cxn>
                <a:cxn ang="0">
                  <a:pos x="250" y="123"/>
                </a:cxn>
                <a:cxn ang="0">
                  <a:pos x="201" y="146"/>
                </a:cxn>
                <a:cxn ang="0">
                  <a:pos x="155" y="172"/>
                </a:cxn>
                <a:cxn ang="0">
                  <a:pos x="112" y="201"/>
                </a:cxn>
                <a:cxn ang="0">
                  <a:pos x="72" y="230"/>
                </a:cxn>
                <a:cxn ang="0">
                  <a:pos x="34" y="261"/>
                </a:cxn>
                <a:cxn ang="0">
                  <a:pos x="0" y="293"/>
                </a:cxn>
                <a:cxn ang="0">
                  <a:pos x="0" y="921"/>
                </a:cxn>
                <a:cxn ang="0">
                  <a:pos x="0" y="921"/>
                </a:cxn>
                <a:cxn ang="0">
                  <a:pos x="43" y="961"/>
                </a:cxn>
                <a:cxn ang="0">
                  <a:pos x="89" y="998"/>
                </a:cxn>
                <a:cxn ang="0">
                  <a:pos x="138" y="1032"/>
                </a:cxn>
                <a:cxn ang="0">
                  <a:pos x="192" y="1064"/>
                </a:cxn>
                <a:cxn ang="0">
                  <a:pos x="1512" y="1064"/>
                </a:cxn>
                <a:cxn ang="0">
                  <a:pos x="1512" y="1064"/>
                </a:cxn>
                <a:cxn ang="0">
                  <a:pos x="1581" y="1021"/>
                </a:cxn>
                <a:cxn ang="0">
                  <a:pos x="1612" y="1001"/>
                </a:cxn>
                <a:cxn ang="0">
                  <a:pos x="1641" y="978"/>
                </a:cxn>
                <a:cxn ang="0">
                  <a:pos x="1669" y="955"/>
                </a:cxn>
                <a:cxn ang="0">
                  <a:pos x="1698" y="929"/>
                </a:cxn>
                <a:cxn ang="0">
                  <a:pos x="1721" y="903"/>
                </a:cxn>
                <a:cxn ang="0">
                  <a:pos x="1744" y="878"/>
                </a:cxn>
                <a:cxn ang="0">
                  <a:pos x="1744" y="878"/>
                </a:cxn>
              </a:cxnLst>
              <a:rect l="0" t="0" r="r" b="b"/>
              <a:pathLst>
                <a:path w="1744" h="1064">
                  <a:moveTo>
                    <a:pt x="1744" y="878"/>
                  </a:moveTo>
                  <a:lnTo>
                    <a:pt x="1744" y="339"/>
                  </a:lnTo>
                  <a:lnTo>
                    <a:pt x="1744" y="339"/>
                  </a:lnTo>
                  <a:lnTo>
                    <a:pt x="1712" y="301"/>
                  </a:lnTo>
                  <a:lnTo>
                    <a:pt x="1675" y="267"/>
                  </a:lnTo>
                  <a:lnTo>
                    <a:pt x="1635" y="232"/>
                  </a:lnTo>
                  <a:lnTo>
                    <a:pt x="1592" y="201"/>
                  </a:lnTo>
                  <a:lnTo>
                    <a:pt x="1543" y="169"/>
                  </a:lnTo>
                  <a:lnTo>
                    <a:pt x="1494" y="144"/>
                  </a:lnTo>
                  <a:lnTo>
                    <a:pt x="1440" y="118"/>
                  </a:lnTo>
                  <a:lnTo>
                    <a:pt x="1383" y="92"/>
                  </a:lnTo>
                  <a:lnTo>
                    <a:pt x="1325" y="72"/>
                  </a:lnTo>
                  <a:lnTo>
                    <a:pt x="1262" y="52"/>
                  </a:lnTo>
                  <a:lnTo>
                    <a:pt x="1199" y="37"/>
                  </a:lnTo>
                  <a:lnTo>
                    <a:pt x="1133" y="23"/>
                  </a:lnTo>
                  <a:lnTo>
                    <a:pt x="1067" y="12"/>
                  </a:lnTo>
                  <a:lnTo>
                    <a:pt x="995" y="6"/>
                  </a:lnTo>
                  <a:lnTo>
                    <a:pt x="924" y="0"/>
                  </a:lnTo>
                  <a:lnTo>
                    <a:pt x="852" y="0"/>
                  </a:lnTo>
                  <a:lnTo>
                    <a:pt x="852" y="0"/>
                  </a:lnTo>
                  <a:lnTo>
                    <a:pt x="786" y="0"/>
                  </a:lnTo>
                  <a:lnTo>
                    <a:pt x="720" y="3"/>
                  </a:lnTo>
                  <a:lnTo>
                    <a:pt x="654" y="12"/>
                  </a:lnTo>
                  <a:lnTo>
                    <a:pt x="591" y="20"/>
                  </a:lnTo>
                  <a:lnTo>
                    <a:pt x="531" y="32"/>
                  </a:lnTo>
                  <a:lnTo>
                    <a:pt x="470" y="46"/>
                  </a:lnTo>
                  <a:lnTo>
                    <a:pt x="413" y="60"/>
                  </a:lnTo>
                  <a:lnTo>
                    <a:pt x="356" y="80"/>
                  </a:lnTo>
                  <a:lnTo>
                    <a:pt x="301" y="101"/>
                  </a:lnTo>
                  <a:lnTo>
                    <a:pt x="250" y="123"/>
                  </a:lnTo>
                  <a:lnTo>
                    <a:pt x="201" y="146"/>
                  </a:lnTo>
                  <a:lnTo>
                    <a:pt x="155" y="172"/>
                  </a:lnTo>
                  <a:lnTo>
                    <a:pt x="112" y="201"/>
                  </a:lnTo>
                  <a:lnTo>
                    <a:pt x="72" y="230"/>
                  </a:lnTo>
                  <a:lnTo>
                    <a:pt x="34" y="261"/>
                  </a:lnTo>
                  <a:lnTo>
                    <a:pt x="0" y="293"/>
                  </a:lnTo>
                  <a:lnTo>
                    <a:pt x="0" y="921"/>
                  </a:lnTo>
                  <a:lnTo>
                    <a:pt x="0" y="921"/>
                  </a:lnTo>
                  <a:lnTo>
                    <a:pt x="43" y="961"/>
                  </a:lnTo>
                  <a:lnTo>
                    <a:pt x="89" y="998"/>
                  </a:lnTo>
                  <a:lnTo>
                    <a:pt x="138" y="1032"/>
                  </a:lnTo>
                  <a:lnTo>
                    <a:pt x="192" y="1064"/>
                  </a:lnTo>
                  <a:lnTo>
                    <a:pt x="1512" y="1064"/>
                  </a:lnTo>
                  <a:lnTo>
                    <a:pt x="1512" y="1064"/>
                  </a:lnTo>
                  <a:lnTo>
                    <a:pt x="1581" y="1021"/>
                  </a:lnTo>
                  <a:lnTo>
                    <a:pt x="1612" y="1001"/>
                  </a:lnTo>
                  <a:lnTo>
                    <a:pt x="1641" y="978"/>
                  </a:lnTo>
                  <a:lnTo>
                    <a:pt x="1669" y="955"/>
                  </a:lnTo>
                  <a:lnTo>
                    <a:pt x="1698" y="929"/>
                  </a:lnTo>
                  <a:lnTo>
                    <a:pt x="1721" y="903"/>
                  </a:lnTo>
                  <a:lnTo>
                    <a:pt x="1744" y="878"/>
                  </a:lnTo>
                  <a:lnTo>
                    <a:pt x="1744" y="87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4016" y="3472"/>
              <a:ext cx="1744" cy="24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4874" y="2835"/>
              <a:ext cx="691" cy="728"/>
            </a:xfrm>
            <a:custGeom>
              <a:avLst/>
              <a:gdLst/>
              <a:ahLst/>
              <a:cxnLst>
                <a:cxn ang="0">
                  <a:pos x="347" y="17"/>
                </a:cxn>
                <a:cxn ang="0">
                  <a:pos x="364" y="34"/>
                </a:cxn>
                <a:cxn ang="0">
                  <a:pos x="393" y="49"/>
                </a:cxn>
                <a:cxn ang="0">
                  <a:pos x="439" y="57"/>
                </a:cxn>
                <a:cxn ang="0">
                  <a:pos x="496" y="72"/>
                </a:cxn>
                <a:cxn ang="0">
                  <a:pos x="614" y="109"/>
                </a:cxn>
                <a:cxn ang="0">
                  <a:pos x="657" y="129"/>
                </a:cxn>
                <a:cxn ang="0">
                  <a:pos x="665" y="163"/>
                </a:cxn>
                <a:cxn ang="0">
                  <a:pos x="685" y="304"/>
                </a:cxn>
                <a:cxn ang="0">
                  <a:pos x="691" y="424"/>
                </a:cxn>
                <a:cxn ang="0">
                  <a:pos x="688" y="485"/>
                </a:cxn>
                <a:cxn ang="0">
                  <a:pos x="659" y="662"/>
                </a:cxn>
                <a:cxn ang="0">
                  <a:pos x="648" y="720"/>
                </a:cxn>
                <a:cxn ang="0">
                  <a:pos x="648" y="728"/>
                </a:cxn>
                <a:cxn ang="0">
                  <a:pos x="622" y="728"/>
                </a:cxn>
                <a:cxn ang="0">
                  <a:pos x="358" y="711"/>
                </a:cxn>
                <a:cxn ang="0">
                  <a:pos x="66" y="688"/>
                </a:cxn>
                <a:cxn ang="0">
                  <a:pos x="54" y="536"/>
                </a:cxn>
                <a:cxn ang="0">
                  <a:pos x="43" y="459"/>
                </a:cxn>
                <a:cxn ang="0">
                  <a:pos x="3" y="247"/>
                </a:cxn>
                <a:cxn ang="0">
                  <a:pos x="0" y="201"/>
                </a:cxn>
                <a:cxn ang="0">
                  <a:pos x="5" y="140"/>
                </a:cxn>
                <a:cxn ang="0">
                  <a:pos x="14" y="112"/>
                </a:cxn>
                <a:cxn ang="0">
                  <a:pos x="31" y="86"/>
                </a:cxn>
                <a:cxn ang="0">
                  <a:pos x="43" y="75"/>
                </a:cxn>
                <a:cxn ang="0">
                  <a:pos x="69" y="60"/>
                </a:cxn>
                <a:cxn ang="0">
                  <a:pos x="112" y="54"/>
                </a:cxn>
                <a:cxn ang="0">
                  <a:pos x="146" y="52"/>
                </a:cxn>
                <a:cxn ang="0">
                  <a:pos x="189" y="37"/>
                </a:cxn>
                <a:cxn ang="0">
                  <a:pos x="266" y="3"/>
                </a:cxn>
                <a:cxn ang="0">
                  <a:pos x="307" y="0"/>
                </a:cxn>
                <a:cxn ang="0">
                  <a:pos x="332" y="9"/>
                </a:cxn>
                <a:cxn ang="0">
                  <a:pos x="347" y="17"/>
                </a:cxn>
              </a:cxnLst>
              <a:rect l="0" t="0" r="r" b="b"/>
              <a:pathLst>
                <a:path w="691" h="728">
                  <a:moveTo>
                    <a:pt x="347" y="17"/>
                  </a:moveTo>
                  <a:lnTo>
                    <a:pt x="347" y="17"/>
                  </a:lnTo>
                  <a:lnTo>
                    <a:pt x="350" y="23"/>
                  </a:lnTo>
                  <a:lnTo>
                    <a:pt x="364" y="34"/>
                  </a:lnTo>
                  <a:lnTo>
                    <a:pt x="378" y="40"/>
                  </a:lnTo>
                  <a:lnTo>
                    <a:pt x="393" y="49"/>
                  </a:lnTo>
                  <a:lnTo>
                    <a:pt x="416" y="54"/>
                  </a:lnTo>
                  <a:lnTo>
                    <a:pt x="439" y="57"/>
                  </a:lnTo>
                  <a:lnTo>
                    <a:pt x="439" y="57"/>
                  </a:lnTo>
                  <a:lnTo>
                    <a:pt x="496" y="72"/>
                  </a:lnTo>
                  <a:lnTo>
                    <a:pt x="559" y="89"/>
                  </a:lnTo>
                  <a:lnTo>
                    <a:pt x="614" y="109"/>
                  </a:lnTo>
                  <a:lnTo>
                    <a:pt x="636" y="118"/>
                  </a:lnTo>
                  <a:lnTo>
                    <a:pt x="657" y="129"/>
                  </a:lnTo>
                  <a:lnTo>
                    <a:pt x="657" y="129"/>
                  </a:lnTo>
                  <a:lnTo>
                    <a:pt x="665" y="163"/>
                  </a:lnTo>
                  <a:lnTo>
                    <a:pt x="679" y="247"/>
                  </a:lnTo>
                  <a:lnTo>
                    <a:pt x="685" y="304"/>
                  </a:lnTo>
                  <a:lnTo>
                    <a:pt x="691" y="361"/>
                  </a:lnTo>
                  <a:lnTo>
                    <a:pt x="691" y="424"/>
                  </a:lnTo>
                  <a:lnTo>
                    <a:pt x="688" y="485"/>
                  </a:lnTo>
                  <a:lnTo>
                    <a:pt x="688" y="485"/>
                  </a:lnTo>
                  <a:lnTo>
                    <a:pt x="674" y="588"/>
                  </a:lnTo>
                  <a:lnTo>
                    <a:pt x="659" y="662"/>
                  </a:lnTo>
                  <a:lnTo>
                    <a:pt x="651" y="708"/>
                  </a:lnTo>
                  <a:lnTo>
                    <a:pt x="648" y="720"/>
                  </a:lnTo>
                  <a:lnTo>
                    <a:pt x="648" y="728"/>
                  </a:lnTo>
                  <a:lnTo>
                    <a:pt x="648" y="728"/>
                  </a:lnTo>
                  <a:lnTo>
                    <a:pt x="642" y="728"/>
                  </a:lnTo>
                  <a:lnTo>
                    <a:pt x="622" y="728"/>
                  </a:lnTo>
                  <a:lnTo>
                    <a:pt x="559" y="725"/>
                  </a:lnTo>
                  <a:lnTo>
                    <a:pt x="358" y="711"/>
                  </a:lnTo>
                  <a:lnTo>
                    <a:pt x="66" y="688"/>
                  </a:lnTo>
                  <a:lnTo>
                    <a:pt x="66" y="688"/>
                  </a:lnTo>
                  <a:lnTo>
                    <a:pt x="60" y="611"/>
                  </a:lnTo>
                  <a:lnTo>
                    <a:pt x="54" y="536"/>
                  </a:lnTo>
                  <a:lnTo>
                    <a:pt x="43" y="459"/>
                  </a:lnTo>
                  <a:lnTo>
                    <a:pt x="43" y="459"/>
                  </a:lnTo>
                  <a:lnTo>
                    <a:pt x="14" y="310"/>
                  </a:lnTo>
                  <a:lnTo>
                    <a:pt x="3" y="24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69"/>
                  </a:lnTo>
                  <a:lnTo>
                    <a:pt x="5" y="140"/>
                  </a:lnTo>
                  <a:lnTo>
                    <a:pt x="8" y="126"/>
                  </a:lnTo>
                  <a:lnTo>
                    <a:pt x="14" y="112"/>
                  </a:lnTo>
                  <a:lnTo>
                    <a:pt x="23" y="97"/>
                  </a:lnTo>
                  <a:lnTo>
                    <a:pt x="31" y="86"/>
                  </a:lnTo>
                  <a:lnTo>
                    <a:pt x="31" y="86"/>
                  </a:lnTo>
                  <a:lnTo>
                    <a:pt x="43" y="75"/>
                  </a:lnTo>
                  <a:lnTo>
                    <a:pt x="57" y="66"/>
                  </a:lnTo>
                  <a:lnTo>
                    <a:pt x="69" y="60"/>
                  </a:lnTo>
                  <a:lnTo>
                    <a:pt x="83" y="57"/>
                  </a:lnTo>
                  <a:lnTo>
                    <a:pt x="112" y="54"/>
                  </a:lnTo>
                  <a:lnTo>
                    <a:pt x="146" y="52"/>
                  </a:lnTo>
                  <a:lnTo>
                    <a:pt x="146" y="52"/>
                  </a:lnTo>
                  <a:lnTo>
                    <a:pt x="166" y="46"/>
                  </a:lnTo>
                  <a:lnTo>
                    <a:pt x="189" y="37"/>
                  </a:lnTo>
                  <a:lnTo>
                    <a:pt x="238" y="11"/>
                  </a:lnTo>
                  <a:lnTo>
                    <a:pt x="266" y="3"/>
                  </a:lnTo>
                  <a:lnTo>
                    <a:pt x="292" y="0"/>
                  </a:lnTo>
                  <a:lnTo>
                    <a:pt x="307" y="0"/>
                  </a:lnTo>
                  <a:lnTo>
                    <a:pt x="318" y="6"/>
                  </a:lnTo>
                  <a:lnTo>
                    <a:pt x="332" y="9"/>
                  </a:lnTo>
                  <a:lnTo>
                    <a:pt x="347" y="17"/>
                  </a:lnTo>
                  <a:lnTo>
                    <a:pt x="347" y="17"/>
                  </a:lnTo>
                  <a:close/>
                </a:path>
              </a:pathLst>
            </a:custGeom>
            <a:solidFill>
              <a:srgbClr val="D9D7D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4894" y="3047"/>
              <a:ext cx="149" cy="516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31" y="26"/>
                </a:cxn>
                <a:cxn ang="0">
                  <a:pos x="40" y="86"/>
                </a:cxn>
                <a:cxn ang="0">
                  <a:pos x="46" y="126"/>
                </a:cxn>
                <a:cxn ang="0">
                  <a:pos x="54" y="172"/>
                </a:cxn>
                <a:cxn ang="0">
                  <a:pos x="66" y="215"/>
                </a:cxn>
                <a:cxn ang="0">
                  <a:pos x="83" y="261"/>
                </a:cxn>
                <a:cxn ang="0">
                  <a:pos x="83" y="261"/>
                </a:cxn>
                <a:cxn ang="0">
                  <a:pos x="97" y="304"/>
                </a:cxn>
                <a:cxn ang="0">
                  <a:pos x="112" y="347"/>
                </a:cxn>
                <a:cxn ang="0">
                  <a:pos x="132" y="419"/>
                </a:cxn>
                <a:cxn ang="0">
                  <a:pos x="143" y="479"/>
                </a:cxn>
                <a:cxn ang="0">
                  <a:pos x="149" y="516"/>
                </a:cxn>
                <a:cxn ang="0">
                  <a:pos x="3" y="511"/>
                </a:cxn>
                <a:cxn ang="0">
                  <a:pos x="3" y="511"/>
                </a:cxn>
                <a:cxn ang="0">
                  <a:pos x="5" y="425"/>
                </a:cxn>
                <a:cxn ang="0">
                  <a:pos x="8" y="350"/>
                </a:cxn>
                <a:cxn ang="0">
                  <a:pos x="5" y="281"/>
                </a:cxn>
                <a:cxn ang="0">
                  <a:pos x="5" y="281"/>
                </a:cxn>
                <a:cxn ang="0">
                  <a:pos x="3" y="218"/>
                </a:cxn>
                <a:cxn ang="0">
                  <a:pos x="0" y="187"/>
                </a:cxn>
                <a:cxn ang="0">
                  <a:pos x="0" y="152"/>
                </a:cxn>
                <a:cxn ang="0">
                  <a:pos x="3" y="115"/>
                </a:cxn>
                <a:cxn ang="0">
                  <a:pos x="8" y="78"/>
                </a:cxn>
                <a:cxn ang="0">
                  <a:pos x="17" y="40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9" h="516">
                  <a:moveTo>
                    <a:pt x="31" y="0"/>
                  </a:moveTo>
                  <a:lnTo>
                    <a:pt x="31" y="0"/>
                  </a:lnTo>
                  <a:lnTo>
                    <a:pt x="31" y="26"/>
                  </a:lnTo>
                  <a:lnTo>
                    <a:pt x="40" y="86"/>
                  </a:lnTo>
                  <a:lnTo>
                    <a:pt x="46" y="126"/>
                  </a:lnTo>
                  <a:lnTo>
                    <a:pt x="54" y="172"/>
                  </a:lnTo>
                  <a:lnTo>
                    <a:pt x="66" y="215"/>
                  </a:lnTo>
                  <a:lnTo>
                    <a:pt x="83" y="261"/>
                  </a:lnTo>
                  <a:lnTo>
                    <a:pt x="83" y="261"/>
                  </a:lnTo>
                  <a:lnTo>
                    <a:pt x="97" y="304"/>
                  </a:lnTo>
                  <a:lnTo>
                    <a:pt x="112" y="347"/>
                  </a:lnTo>
                  <a:lnTo>
                    <a:pt x="132" y="419"/>
                  </a:lnTo>
                  <a:lnTo>
                    <a:pt x="143" y="479"/>
                  </a:lnTo>
                  <a:lnTo>
                    <a:pt x="149" y="516"/>
                  </a:lnTo>
                  <a:lnTo>
                    <a:pt x="3" y="511"/>
                  </a:lnTo>
                  <a:lnTo>
                    <a:pt x="3" y="511"/>
                  </a:lnTo>
                  <a:lnTo>
                    <a:pt x="5" y="425"/>
                  </a:lnTo>
                  <a:lnTo>
                    <a:pt x="8" y="350"/>
                  </a:lnTo>
                  <a:lnTo>
                    <a:pt x="5" y="281"/>
                  </a:lnTo>
                  <a:lnTo>
                    <a:pt x="5" y="281"/>
                  </a:lnTo>
                  <a:lnTo>
                    <a:pt x="3" y="218"/>
                  </a:lnTo>
                  <a:lnTo>
                    <a:pt x="0" y="187"/>
                  </a:lnTo>
                  <a:lnTo>
                    <a:pt x="0" y="152"/>
                  </a:lnTo>
                  <a:lnTo>
                    <a:pt x="3" y="115"/>
                  </a:lnTo>
                  <a:lnTo>
                    <a:pt x="8" y="78"/>
                  </a:lnTo>
                  <a:lnTo>
                    <a:pt x="17" y="40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CDCB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4960" y="2932"/>
              <a:ext cx="126" cy="175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31" y="3"/>
                </a:cxn>
                <a:cxn ang="0">
                  <a:pos x="14" y="52"/>
                </a:cxn>
                <a:cxn ang="0">
                  <a:pos x="5" y="95"/>
                </a:cxn>
                <a:cxn ang="0">
                  <a:pos x="3" y="118"/>
                </a:cxn>
                <a:cxn ang="0">
                  <a:pos x="0" y="138"/>
                </a:cxn>
                <a:cxn ang="0">
                  <a:pos x="0" y="138"/>
                </a:cxn>
                <a:cxn ang="0">
                  <a:pos x="11" y="135"/>
                </a:cxn>
                <a:cxn ang="0">
                  <a:pos x="43" y="129"/>
                </a:cxn>
                <a:cxn ang="0">
                  <a:pos x="43" y="129"/>
                </a:cxn>
                <a:cxn ang="0">
                  <a:pos x="51" y="132"/>
                </a:cxn>
                <a:cxn ang="0">
                  <a:pos x="63" y="135"/>
                </a:cxn>
                <a:cxn ang="0">
                  <a:pos x="92" y="152"/>
                </a:cxn>
                <a:cxn ang="0">
                  <a:pos x="126" y="175"/>
                </a:cxn>
                <a:cxn ang="0">
                  <a:pos x="126" y="175"/>
                </a:cxn>
                <a:cxn ang="0">
                  <a:pos x="120" y="158"/>
                </a:cxn>
                <a:cxn ang="0">
                  <a:pos x="112" y="141"/>
                </a:cxn>
                <a:cxn ang="0">
                  <a:pos x="97" y="121"/>
                </a:cxn>
                <a:cxn ang="0">
                  <a:pos x="97" y="121"/>
                </a:cxn>
                <a:cxn ang="0">
                  <a:pos x="83" y="98"/>
                </a:cxn>
                <a:cxn ang="0">
                  <a:pos x="71" y="81"/>
                </a:cxn>
                <a:cxn ang="0">
                  <a:pos x="66" y="64"/>
                </a:cxn>
                <a:cxn ang="0">
                  <a:pos x="63" y="46"/>
                </a:cxn>
                <a:cxn ang="0">
                  <a:pos x="63" y="46"/>
                </a:cxn>
                <a:cxn ang="0">
                  <a:pos x="57" y="29"/>
                </a:cxn>
                <a:cxn ang="0">
                  <a:pos x="48" y="12"/>
                </a:cxn>
                <a:cxn ang="0">
                  <a:pos x="37" y="3"/>
                </a:cxn>
                <a:cxn ang="0">
                  <a:pos x="34" y="0"/>
                </a:cxn>
                <a:cxn ang="0">
                  <a:pos x="31" y="3"/>
                </a:cxn>
                <a:cxn ang="0">
                  <a:pos x="31" y="3"/>
                </a:cxn>
              </a:cxnLst>
              <a:rect l="0" t="0" r="r" b="b"/>
              <a:pathLst>
                <a:path w="126" h="175">
                  <a:moveTo>
                    <a:pt x="31" y="3"/>
                  </a:moveTo>
                  <a:lnTo>
                    <a:pt x="31" y="3"/>
                  </a:lnTo>
                  <a:lnTo>
                    <a:pt x="14" y="52"/>
                  </a:lnTo>
                  <a:lnTo>
                    <a:pt x="5" y="95"/>
                  </a:lnTo>
                  <a:lnTo>
                    <a:pt x="3" y="118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11" y="135"/>
                  </a:lnTo>
                  <a:lnTo>
                    <a:pt x="43" y="129"/>
                  </a:lnTo>
                  <a:lnTo>
                    <a:pt x="43" y="129"/>
                  </a:lnTo>
                  <a:lnTo>
                    <a:pt x="51" y="132"/>
                  </a:lnTo>
                  <a:lnTo>
                    <a:pt x="63" y="135"/>
                  </a:lnTo>
                  <a:lnTo>
                    <a:pt x="92" y="152"/>
                  </a:lnTo>
                  <a:lnTo>
                    <a:pt x="126" y="175"/>
                  </a:lnTo>
                  <a:lnTo>
                    <a:pt x="126" y="175"/>
                  </a:lnTo>
                  <a:lnTo>
                    <a:pt x="120" y="158"/>
                  </a:lnTo>
                  <a:lnTo>
                    <a:pt x="112" y="141"/>
                  </a:lnTo>
                  <a:lnTo>
                    <a:pt x="97" y="121"/>
                  </a:lnTo>
                  <a:lnTo>
                    <a:pt x="97" y="121"/>
                  </a:lnTo>
                  <a:lnTo>
                    <a:pt x="83" y="98"/>
                  </a:lnTo>
                  <a:lnTo>
                    <a:pt x="71" y="81"/>
                  </a:lnTo>
                  <a:lnTo>
                    <a:pt x="66" y="64"/>
                  </a:lnTo>
                  <a:lnTo>
                    <a:pt x="63" y="46"/>
                  </a:lnTo>
                  <a:lnTo>
                    <a:pt x="63" y="46"/>
                  </a:lnTo>
                  <a:lnTo>
                    <a:pt x="57" y="29"/>
                  </a:lnTo>
                  <a:lnTo>
                    <a:pt x="48" y="12"/>
                  </a:lnTo>
                  <a:lnTo>
                    <a:pt x="37" y="3"/>
                  </a:lnTo>
                  <a:lnTo>
                    <a:pt x="34" y="0"/>
                  </a:lnTo>
                  <a:lnTo>
                    <a:pt x="31" y="3"/>
                  </a:lnTo>
                  <a:lnTo>
                    <a:pt x="31" y="3"/>
                  </a:lnTo>
                  <a:close/>
                </a:path>
              </a:pathLst>
            </a:custGeom>
            <a:solidFill>
              <a:srgbClr val="E9E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4908" y="2542"/>
              <a:ext cx="132" cy="307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29" y="0"/>
                </a:cxn>
                <a:cxn ang="0">
                  <a:pos x="118" y="3"/>
                </a:cxn>
                <a:cxn ang="0">
                  <a:pos x="89" y="12"/>
                </a:cxn>
                <a:cxn ang="0">
                  <a:pos x="69" y="18"/>
                </a:cxn>
                <a:cxn ang="0">
                  <a:pos x="52" y="29"/>
                </a:cxn>
                <a:cxn ang="0">
                  <a:pos x="35" y="46"/>
                </a:cxn>
                <a:cxn ang="0">
                  <a:pos x="20" y="64"/>
                </a:cxn>
                <a:cxn ang="0">
                  <a:pos x="20" y="64"/>
                </a:cxn>
                <a:cxn ang="0">
                  <a:pos x="9" y="86"/>
                </a:cxn>
                <a:cxn ang="0">
                  <a:pos x="3" y="112"/>
                </a:cxn>
                <a:cxn ang="0">
                  <a:pos x="0" y="135"/>
                </a:cxn>
                <a:cxn ang="0">
                  <a:pos x="3" y="158"/>
                </a:cxn>
                <a:cxn ang="0">
                  <a:pos x="6" y="181"/>
                </a:cxn>
                <a:cxn ang="0">
                  <a:pos x="12" y="201"/>
                </a:cxn>
                <a:cxn ang="0">
                  <a:pos x="23" y="241"/>
                </a:cxn>
                <a:cxn ang="0">
                  <a:pos x="23" y="241"/>
                </a:cxn>
                <a:cxn ang="0">
                  <a:pos x="40" y="290"/>
                </a:cxn>
                <a:cxn ang="0">
                  <a:pos x="49" y="307"/>
                </a:cxn>
                <a:cxn ang="0">
                  <a:pos x="49" y="307"/>
                </a:cxn>
                <a:cxn ang="0">
                  <a:pos x="63" y="216"/>
                </a:cxn>
                <a:cxn ang="0">
                  <a:pos x="75" y="144"/>
                </a:cxn>
                <a:cxn ang="0">
                  <a:pos x="80" y="118"/>
                </a:cxn>
                <a:cxn ang="0">
                  <a:pos x="89" y="101"/>
                </a:cxn>
                <a:cxn ang="0">
                  <a:pos x="89" y="101"/>
                </a:cxn>
                <a:cxn ang="0">
                  <a:pos x="106" y="78"/>
                </a:cxn>
                <a:cxn ang="0">
                  <a:pos x="123" y="49"/>
                </a:cxn>
                <a:cxn ang="0">
                  <a:pos x="129" y="35"/>
                </a:cxn>
                <a:cxn ang="0">
                  <a:pos x="132" y="21"/>
                </a:cxn>
                <a:cxn ang="0">
                  <a:pos x="132" y="9"/>
                </a:cxn>
                <a:cxn ang="0">
                  <a:pos x="129" y="0"/>
                </a:cxn>
                <a:cxn ang="0">
                  <a:pos x="129" y="0"/>
                </a:cxn>
              </a:cxnLst>
              <a:rect l="0" t="0" r="r" b="b"/>
              <a:pathLst>
                <a:path w="132" h="307">
                  <a:moveTo>
                    <a:pt x="129" y="0"/>
                  </a:moveTo>
                  <a:lnTo>
                    <a:pt x="129" y="0"/>
                  </a:lnTo>
                  <a:lnTo>
                    <a:pt x="118" y="3"/>
                  </a:lnTo>
                  <a:lnTo>
                    <a:pt x="89" y="12"/>
                  </a:lnTo>
                  <a:lnTo>
                    <a:pt x="69" y="18"/>
                  </a:lnTo>
                  <a:lnTo>
                    <a:pt x="52" y="29"/>
                  </a:lnTo>
                  <a:lnTo>
                    <a:pt x="35" y="46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9" y="86"/>
                  </a:lnTo>
                  <a:lnTo>
                    <a:pt x="3" y="112"/>
                  </a:lnTo>
                  <a:lnTo>
                    <a:pt x="0" y="135"/>
                  </a:lnTo>
                  <a:lnTo>
                    <a:pt x="3" y="158"/>
                  </a:lnTo>
                  <a:lnTo>
                    <a:pt x="6" y="181"/>
                  </a:lnTo>
                  <a:lnTo>
                    <a:pt x="12" y="201"/>
                  </a:lnTo>
                  <a:lnTo>
                    <a:pt x="23" y="241"/>
                  </a:lnTo>
                  <a:lnTo>
                    <a:pt x="23" y="241"/>
                  </a:lnTo>
                  <a:lnTo>
                    <a:pt x="40" y="290"/>
                  </a:lnTo>
                  <a:lnTo>
                    <a:pt x="49" y="307"/>
                  </a:lnTo>
                  <a:lnTo>
                    <a:pt x="49" y="307"/>
                  </a:lnTo>
                  <a:lnTo>
                    <a:pt x="63" y="216"/>
                  </a:lnTo>
                  <a:lnTo>
                    <a:pt x="75" y="144"/>
                  </a:lnTo>
                  <a:lnTo>
                    <a:pt x="80" y="118"/>
                  </a:lnTo>
                  <a:lnTo>
                    <a:pt x="89" y="101"/>
                  </a:lnTo>
                  <a:lnTo>
                    <a:pt x="89" y="101"/>
                  </a:lnTo>
                  <a:lnTo>
                    <a:pt x="106" y="78"/>
                  </a:lnTo>
                  <a:lnTo>
                    <a:pt x="123" y="49"/>
                  </a:lnTo>
                  <a:lnTo>
                    <a:pt x="129" y="35"/>
                  </a:lnTo>
                  <a:lnTo>
                    <a:pt x="132" y="21"/>
                  </a:lnTo>
                  <a:lnTo>
                    <a:pt x="132" y="9"/>
                  </a:lnTo>
                  <a:lnTo>
                    <a:pt x="129" y="0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C98D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4920" y="2660"/>
              <a:ext cx="23" cy="120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7" y="0"/>
                </a:cxn>
                <a:cxn ang="0">
                  <a:pos x="8" y="17"/>
                </a:cxn>
                <a:cxn ang="0">
                  <a:pos x="2" y="3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2" y="80"/>
                </a:cxn>
                <a:cxn ang="0">
                  <a:pos x="11" y="100"/>
                </a:cxn>
                <a:cxn ang="0">
                  <a:pos x="20" y="120"/>
                </a:cxn>
                <a:cxn ang="0">
                  <a:pos x="20" y="120"/>
                </a:cxn>
                <a:cxn ang="0">
                  <a:pos x="23" y="63"/>
                </a:cxn>
                <a:cxn ang="0">
                  <a:pos x="23" y="20"/>
                </a:cxn>
                <a:cxn ang="0">
                  <a:pos x="20" y="6"/>
                </a:cxn>
                <a:cxn ang="0">
                  <a:pos x="17" y="0"/>
                </a:cxn>
                <a:cxn ang="0">
                  <a:pos x="17" y="0"/>
                </a:cxn>
              </a:cxnLst>
              <a:rect l="0" t="0" r="r" b="b"/>
              <a:pathLst>
                <a:path w="23" h="120">
                  <a:moveTo>
                    <a:pt x="17" y="0"/>
                  </a:moveTo>
                  <a:lnTo>
                    <a:pt x="17" y="0"/>
                  </a:lnTo>
                  <a:lnTo>
                    <a:pt x="8" y="17"/>
                  </a:lnTo>
                  <a:lnTo>
                    <a:pt x="2" y="3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2" y="80"/>
                  </a:lnTo>
                  <a:lnTo>
                    <a:pt x="11" y="100"/>
                  </a:lnTo>
                  <a:lnTo>
                    <a:pt x="20" y="120"/>
                  </a:lnTo>
                  <a:lnTo>
                    <a:pt x="20" y="120"/>
                  </a:lnTo>
                  <a:lnTo>
                    <a:pt x="23" y="63"/>
                  </a:lnTo>
                  <a:lnTo>
                    <a:pt x="23" y="20"/>
                  </a:lnTo>
                  <a:lnTo>
                    <a:pt x="20" y="6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B978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5014" y="2772"/>
              <a:ext cx="221" cy="347"/>
            </a:xfrm>
            <a:custGeom>
              <a:avLst/>
              <a:gdLst/>
              <a:ahLst/>
              <a:cxnLst>
                <a:cxn ang="0">
                  <a:pos x="3" y="192"/>
                </a:cxn>
                <a:cxn ang="0">
                  <a:pos x="3" y="192"/>
                </a:cxn>
                <a:cxn ang="0">
                  <a:pos x="9" y="218"/>
                </a:cxn>
                <a:cxn ang="0">
                  <a:pos x="20" y="241"/>
                </a:cxn>
                <a:cxn ang="0">
                  <a:pos x="35" y="267"/>
                </a:cxn>
                <a:cxn ang="0">
                  <a:pos x="35" y="267"/>
                </a:cxn>
                <a:cxn ang="0">
                  <a:pos x="52" y="292"/>
                </a:cxn>
                <a:cxn ang="0">
                  <a:pos x="66" y="321"/>
                </a:cxn>
                <a:cxn ang="0">
                  <a:pos x="78" y="347"/>
                </a:cxn>
                <a:cxn ang="0">
                  <a:pos x="78" y="347"/>
                </a:cxn>
                <a:cxn ang="0">
                  <a:pos x="112" y="321"/>
                </a:cxn>
                <a:cxn ang="0">
                  <a:pos x="144" y="295"/>
                </a:cxn>
                <a:cxn ang="0">
                  <a:pos x="172" y="269"/>
                </a:cxn>
                <a:cxn ang="0">
                  <a:pos x="172" y="269"/>
                </a:cxn>
                <a:cxn ang="0">
                  <a:pos x="184" y="252"/>
                </a:cxn>
                <a:cxn ang="0">
                  <a:pos x="195" y="235"/>
                </a:cxn>
                <a:cxn ang="0">
                  <a:pos x="210" y="195"/>
                </a:cxn>
                <a:cxn ang="0">
                  <a:pos x="221" y="158"/>
                </a:cxn>
                <a:cxn ang="0">
                  <a:pos x="221" y="143"/>
                </a:cxn>
                <a:cxn ang="0">
                  <a:pos x="221" y="132"/>
                </a:cxn>
                <a:cxn ang="0">
                  <a:pos x="221" y="132"/>
                </a:cxn>
                <a:cxn ang="0">
                  <a:pos x="215" y="115"/>
                </a:cxn>
                <a:cxn ang="0">
                  <a:pos x="204" y="92"/>
                </a:cxn>
                <a:cxn ang="0">
                  <a:pos x="192" y="66"/>
                </a:cxn>
                <a:cxn ang="0">
                  <a:pos x="190" y="51"/>
                </a:cxn>
                <a:cxn ang="0">
                  <a:pos x="187" y="40"/>
                </a:cxn>
                <a:cxn ang="0">
                  <a:pos x="187" y="40"/>
                </a:cxn>
                <a:cxn ang="0">
                  <a:pos x="184" y="29"/>
                </a:cxn>
                <a:cxn ang="0">
                  <a:pos x="178" y="17"/>
                </a:cxn>
                <a:cxn ang="0">
                  <a:pos x="167" y="11"/>
                </a:cxn>
                <a:cxn ang="0">
                  <a:pos x="155" y="6"/>
                </a:cxn>
                <a:cxn ang="0">
                  <a:pos x="144" y="0"/>
                </a:cxn>
                <a:cxn ang="0">
                  <a:pos x="132" y="0"/>
                </a:cxn>
                <a:cxn ang="0">
                  <a:pos x="121" y="0"/>
                </a:cxn>
                <a:cxn ang="0">
                  <a:pos x="115" y="3"/>
                </a:cxn>
                <a:cxn ang="0">
                  <a:pos x="115" y="3"/>
                </a:cxn>
                <a:cxn ang="0">
                  <a:pos x="103" y="11"/>
                </a:cxn>
                <a:cxn ang="0">
                  <a:pos x="89" y="29"/>
                </a:cxn>
                <a:cxn ang="0">
                  <a:pos x="69" y="54"/>
                </a:cxn>
                <a:cxn ang="0">
                  <a:pos x="46" y="83"/>
                </a:cxn>
                <a:cxn ang="0">
                  <a:pos x="26" y="115"/>
                </a:cxn>
                <a:cxn ang="0">
                  <a:pos x="12" y="146"/>
                </a:cxn>
                <a:cxn ang="0">
                  <a:pos x="6" y="158"/>
                </a:cxn>
                <a:cxn ang="0">
                  <a:pos x="3" y="172"/>
                </a:cxn>
                <a:cxn ang="0">
                  <a:pos x="0" y="183"/>
                </a:cxn>
                <a:cxn ang="0">
                  <a:pos x="3" y="192"/>
                </a:cxn>
                <a:cxn ang="0">
                  <a:pos x="3" y="192"/>
                </a:cxn>
              </a:cxnLst>
              <a:rect l="0" t="0" r="r" b="b"/>
              <a:pathLst>
                <a:path w="221" h="347">
                  <a:moveTo>
                    <a:pt x="3" y="192"/>
                  </a:moveTo>
                  <a:lnTo>
                    <a:pt x="3" y="192"/>
                  </a:lnTo>
                  <a:lnTo>
                    <a:pt x="9" y="218"/>
                  </a:lnTo>
                  <a:lnTo>
                    <a:pt x="20" y="241"/>
                  </a:lnTo>
                  <a:lnTo>
                    <a:pt x="35" y="267"/>
                  </a:lnTo>
                  <a:lnTo>
                    <a:pt x="35" y="267"/>
                  </a:lnTo>
                  <a:lnTo>
                    <a:pt x="52" y="292"/>
                  </a:lnTo>
                  <a:lnTo>
                    <a:pt x="66" y="321"/>
                  </a:lnTo>
                  <a:lnTo>
                    <a:pt x="78" y="347"/>
                  </a:lnTo>
                  <a:lnTo>
                    <a:pt x="78" y="347"/>
                  </a:lnTo>
                  <a:lnTo>
                    <a:pt x="112" y="321"/>
                  </a:lnTo>
                  <a:lnTo>
                    <a:pt x="144" y="295"/>
                  </a:lnTo>
                  <a:lnTo>
                    <a:pt x="172" y="269"/>
                  </a:lnTo>
                  <a:lnTo>
                    <a:pt x="172" y="269"/>
                  </a:lnTo>
                  <a:lnTo>
                    <a:pt x="184" y="252"/>
                  </a:lnTo>
                  <a:lnTo>
                    <a:pt x="195" y="235"/>
                  </a:lnTo>
                  <a:lnTo>
                    <a:pt x="210" y="195"/>
                  </a:lnTo>
                  <a:lnTo>
                    <a:pt x="221" y="158"/>
                  </a:lnTo>
                  <a:lnTo>
                    <a:pt x="221" y="143"/>
                  </a:lnTo>
                  <a:lnTo>
                    <a:pt x="221" y="132"/>
                  </a:lnTo>
                  <a:lnTo>
                    <a:pt x="221" y="132"/>
                  </a:lnTo>
                  <a:lnTo>
                    <a:pt x="215" y="115"/>
                  </a:lnTo>
                  <a:lnTo>
                    <a:pt x="204" y="92"/>
                  </a:lnTo>
                  <a:lnTo>
                    <a:pt x="192" y="66"/>
                  </a:lnTo>
                  <a:lnTo>
                    <a:pt x="190" y="51"/>
                  </a:lnTo>
                  <a:lnTo>
                    <a:pt x="187" y="40"/>
                  </a:lnTo>
                  <a:lnTo>
                    <a:pt x="187" y="40"/>
                  </a:lnTo>
                  <a:lnTo>
                    <a:pt x="184" y="29"/>
                  </a:lnTo>
                  <a:lnTo>
                    <a:pt x="178" y="17"/>
                  </a:lnTo>
                  <a:lnTo>
                    <a:pt x="167" y="11"/>
                  </a:lnTo>
                  <a:lnTo>
                    <a:pt x="155" y="6"/>
                  </a:lnTo>
                  <a:lnTo>
                    <a:pt x="144" y="0"/>
                  </a:lnTo>
                  <a:lnTo>
                    <a:pt x="132" y="0"/>
                  </a:lnTo>
                  <a:lnTo>
                    <a:pt x="121" y="0"/>
                  </a:lnTo>
                  <a:lnTo>
                    <a:pt x="115" y="3"/>
                  </a:lnTo>
                  <a:lnTo>
                    <a:pt x="115" y="3"/>
                  </a:lnTo>
                  <a:lnTo>
                    <a:pt x="103" y="11"/>
                  </a:lnTo>
                  <a:lnTo>
                    <a:pt x="89" y="29"/>
                  </a:lnTo>
                  <a:lnTo>
                    <a:pt x="69" y="54"/>
                  </a:lnTo>
                  <a:lnTo>
                    <a:pt x="46" y="83"/>
                  </a:lnTo>
                  <a:lnTo>
                    <a:pt x="26" y="115"/>
                  </a:lnTo>
                  <a:lnTo>
                    <a:pt x="12" y="146"/>
                  </a:lnTo>
                  <a:lnTo>
                    <a:pt x="6" y="158"/>
                  </a:lnTo>
                  <a:lnTo>
                    <a:pt x="3" y="172"/>
                  </a:lnTo>
                  <a:lnTo>
                    <a:pt x="0" y="183"/>
                  </a:lnTo>
                  <a:lnTo>
                    <a:pt x="3" y="192"/>
                  </a:lnTo>
                  <a:lnTo>
                    <a:pt x="3" y="192"/>
                  </a:lnTo>
                  <a:close/>
                </a:path>
              </a:pathLst>
            </a:custGeom>
            <a:solidFill>
              <a:srgbClr val="E5AE8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5192" y="2732"/>
              <a:ext cx="43" cy="112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0" y="74"/>
                </a:cxn>
                <a:cxn ang="0">
                  <a:pos x="6" y="48"/>
                </a:cxn>
                <a:cxn ang="0">
                  <a:pos x="12" y="26"/>
                </a:cxn>
                <a:cxn ang="0">
                  <a:pos x="17" y="14"/>
                </a:cxn>
                <a:cxn ang="0">
                  <a:pos x="23" y="5"/>
                </a:cxn>
                <a:cxn ang="0">
                  <a:pos x="23" y="5"/>
                </a:cxn>
                <a:cxn ang="0">
                  <a:pos x="29" y="0"/>
                </a:cxn>
                <a:cxn ang="0">
                  <a:pos x="34" y="0"/>
                </a:cxn>
                <a:cxn ang="0">
                  <a:pos x="40" y="0"/>
                </a:cxn>
                <a:cxn ang="0">
                  <a:pos x="43" y="5"/>
                </a:cxn>
                <a:cxn ang="0">
                  <a:pos x="43" y="11"/>
                </a:cxn>
                <a:cxn ang="0">
                  <a:pos x="43" y="20"/>
                </a:cxn>
                <a:cxn ang="0">
                  <a:pos x="40" y="43"/>
                </a:cxn>
                <a:cxn ang="0">
                  <a:pos x="40" y="43"/>
                </a:cxn>
                <a:cxn ang="0">
                  <a:pos x="29" y="74"/>
                </a:cxn>
                <a:cxn ang="0">
                  <a:pos x="26" y="83"/>
                </a:cxn>
                <a:cxn ang="0">
                  <a:pos x="26" y="91"/>
                </a:cxn>
                <a:cxn ang="0">
                  <a:pos x="26" y="91"/>
                </a:cxn>
                <a:cxn ang="0">
                  <a:pos x="20" y="103"/>
                </a:cxn>
                <a:cxn ang="0">
                  <a:pos x="17" y="109"/>
                </a:cxn>
                <a:cxn ang="0">
                  <a:pos x="12" y="112"/>
                </a:cxn>
                <a:cxn ang="0">
                  <a:pos x="9" y="109"/>
                </a:cxn>
                <a:cxn ang="0">
                  <a:pos x="6" y="106"/>
                </a:cxn>
                <a:cxn ang="0">
                  <a:pos x="3" y="94"/>
                </a:cxn>
                <a:cxn ang="0">
                  <a:pos x="0" y="74"/>
                </a:cxn>
                <a:cxn ang="0">
                  <a:pos x="0" y="74"/>
                </a:cxn>
              </a:cxnLst>
              <a:rect l="0" t="0" r="r" b="b"/>
              <a:pathLst>
                <a:path w="43" h="112">
                  <a:moveTo>
                    <a:pt x="0" y="74"/>
                  </a:moveTo>
                  <a:lnTo>
                    <a:pt x="0" y="74"/>
                  </a:lnTo>
                  <a:lnTo>
                    <a:pt x="6" y="48"/>
                  </a:lnTo>
                  <a:lnTo>
                    <a:pt x="12" y="26"/>
                  </a:lnTo>
                  <a:lnTo>
                    <a:pt x="17" y="1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3" y="5"/>
                  </a:lnTo>
                  <a:lnTo>
                    <a:pt x="43" y="11"/>
                  </a:lnTo>
                  <a:lnTo>
                    <a:pt x="43" y="20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29" y="74"/>
                  </a:lnTo>
                  <a:lnTo>
                    <a:pt x="26" y="83"/>
                  </a:lnTo>
                  <a:lnTo>
                    <a:pt x="26" y="91"/>
                  </a:lnTo>
                  <a:lnTo>
                    <a:pt x="26" y="91"/>
                  </a:lnTo>
                  <a:lnTo>
                    <a:pt x="20" y="103"/>
                  </a:lnTo>
                  <a:lnTo>
                    <a:pt x="17" y="109"/>
                  </a:lnTo>
                  <a:lnTo>
                    <a:pt x="12" y="112"/>
                  </a:lnTo>
                  <a:lnTo>
                    <a:pt x="9" y="109"/>
                  </a:lnTo>
                  <a:lnTo>
                    <a:pt x="6" y="106"/>
                  </a:lnTo>
                  <a:lnTo>
                    <a:pt x="3" y="94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E5AE8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5011" y="2838"/>
              <a:ext cx="175" cy="203"/>
            </a:xfrm>
            <a:custGeom>
              <a:avLst/>
              <a:gdLst/>
              <a:ahLst/>
              <a:cxnLst>
                <a:cxn ang="0">
                  <a:pos x="3" y="135"/>
                </a:cxn>
                <a:cxn ang="0">
                  <a:pos x="3" y="135"/>
                </a:cxn>
                <a:cxn ang="0">
                  <a:pos x="6" y="146"/>
                </a:cxn>
                <a:cxn ang="0">
                  <a:pos x="20" y="166"/>
                </a:cxn>
                <a:cxn ang="0">
                  <a:pos x="29" y="178"/>
                </a:cxn>
                <a:cxn ang="0">
                  <a:pos x="41" y="189"/>
                </a:cxn>
                <a:cxn ang="0">
                  <a:pos x="55" y="198"/>
                </a:cxn>
                <a:cxn ang="0">
                  <a:pos x="69" y="203"/>
                </a:cxn>
                <a:cxn ang="0">
                  <a:pos x="69" y="203"/>
                </a:cxn>
                <a:cxn ang="0">
                  <a:pos x="75" y="203"/>
                </a:cxn>
                <a:cxn ang="0">
                  <a:pos x="84" y="203"/>
                </a:cxn>
                <a:cxn ang="0">
                  <a:pos x="104" y="192"/>
                </a:cxn>
                <a:cxn ang="0">
                  <a:pos x="121" y="175"/>
                </a:cxn>
                <a:cxn ang="0">
                  <a:pos x="138" y="152"/>
                </a:cxn>
                <a:cxn ang="0">
                  <a:pos x="152" y="126"/>
                </a:cxn>
                <a:cxn ang="0">
                  <a:pos x="167" y="94"/>
                </a:cxn>
                <a:cxn ang="0">
                  <a:pos x="172" y="63"/>
                </a:cxn>
                <a:cxn ang="0">
                  <a:pos x="175" y="31"/>
                </a:cxn>
                <a:cxn ang="0">
                  <a:pos x="175" y="31"/>
                </a:cxn>
                <a:cxn ang="0">
                  <a:pos x="172" y="17"/>
                </a:cxn>
                <a:cxn ang="0">
                  <a:pos x="167" y="8"/>
                </a:cxn>
                <a:cxn ang="0">
                  <a:pos x="158" y="3"/>
                </a:cxn>
                <a:cxn ang="0">
                  <a:pos x="147" y="0"/>
                </a:cxn>
                <a:cxn ang="0">
                  <a:pos x="132" y="0"/>
                </a:cxn>
                <a:cxn ang="0">
                  <a:pos x="115" y="6"/>
                </a:cxn>
                <a:cxn ang="0">
                  <a:pos x="98" y="11"/>
                </a:cxn>
                <a:cxn ang="0">
                  <a:pos x="84" y="20"/>
                </a:cxn>
                <a:cxn ang="0">
                  <a:pos x="66" y="31"/>
                </a:cxn>
                <a:cxn ang="0">
                  <a:pos x="49" y="43"/>
                </a:cxn>
                <a:cxn ang="0">
                  <a:pos x="35" y="57"/>
                </a:cxn>
                <a:cxn ang="0">
                  <a:pos x="23" y="72"/>
                </a:cxn>
                <a:cxn ang="0">
                  <a:pos x="12" y="89"/>
                </a:cxn>
                <a:cxn ang="0">
                  <a:pos x="6" y="103"/>
                </a:cxn>
                <a:cxn ang="0">
                  <a:pos x="0" y="120"/>
                </a:cxn>
                <a:cxn ang="0">
                  <a:pos x="3" y="135"/>
                </a:cxn>
                <a:cxn ang="0">
                  <a:pos x="3" y="135"/>
                </a:cxn>
              </a:cxnLst>
              <a:rect l="0" t="0" r="r" b="b"/>
              <a:pathLst>
                <a:path w="175" h="203">
                  <a:moveTo>
                    <a:pt x="3" y="135"/>
                  </a:moveTo>
                  <a:lnTo>
                    <a:pt x="3" y="135"/>
                  </a:lnTo>
                  <a:lnTo>
                    <a:pt x="6" y="146"/>
                  </a:lnTo>
                  <a:lnTo>
                    <a:pt x="20" y="166"/>
                  </a:lnTo>
                  <a:lnTo>
                    <a:pt x="29" y="178"/>
                  </a:lnTo>
                  <a:lnTo>
                    <a:pt x="41" y="189"/>
                  </a:lnTo>
                  <a:lnTo>
                    <a:pt x="55" y="198"/>
                  </a:lnTo>
                  <a:lnTo>
                    <a:pt x="69" y="203"/>
                  </a:lnTo>
                  <a:lnTo>
                    <a:pt x="69" y="203"/>
                  </a:lnTo>
                  <a:lnTo>
                    <a:pt x="75" y="203"/>
                  </a:lnTo>
                  <a:lnTo>
                    <a:pt x="84" y="203"/>
                  </a:lnTo>
                  <a:lnTo>
                    <a:pt x="104" y="192"/>
                  </a:lnTo>
                  <a:lnTo>
                    <a:pt x="121" y="175"/>
                  </a:lnTo>
                  <a:lnTo>
                    <a:pt x="138" y="152"/>
                  </a:lnTo>
                  <a:lnTo>
                    <a:pt x="152" y="126"/>
                  </a:lnTo>
                  <a:lnTo>
                    <a:pt x="167" y="94"/>
                  </a:lnTo>
                  <a:lnTo>
                    <a:pt x="172" y="63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72" y="17"/>
                  </a:lnTo>
                  <a:lnTo>
                    <a:pt x="167" y="8"/>
                  </a:lnTo>
                  <a:lnTo>
                    <a:pt x="158" y="3"/>
                  </a:lnTo>
                  <a:lnTo>
                    <a:pt x="147" y="0"/>
                  </a:lnTo>
                  <a:lnTo>
                    <a:pt x="132" y="0"/>
                  </a:lnTo>
                  <a:lnTo>
                    <a:pt x="115" y="6"/>
                  </a:lnTo>
                  <a:lnTo>
                    <a:pt x="98" y="11"/>
                  </a:lnTo>
                  <a:lnTo>
                    <a:pt x="84" y="20"/>
                  </a:lnTo>
                  <a:lnTo>
                    <a:pt x="66" y="31"/>
                  </a:lnTo>
                  <a:lnTo>
                    <a:pt x="49" y="43"/>
                  </a:lnTo>
                  <a:lnTo>
                    <a:pt x="35" y="57"/>
                  </a:lnTo>
                  <a:lnTo>
                    <a:pt x="23" y="72"/>
                  </a:lnTo>
                  <a:lnTo>
                    <a:pt x="12" y="89"/>
                  </a:lnTo>
                  <a:lnTo>
                    <a:pt x="6" y="103"/>
                  </a:lnTo>
                  <a:lnTo>
                    <a:pt x="0" y="120"/>
                  </a:lnTo>
                  <a:lnTo>
                    <a:pt x="3" y="135"/>
                  </a:lnTo>
                  <a:lnTo>
                    <a:pt x="3" y="135"/>
                  </a:lnTo>
                  <a:close/>
                </a:path>
              </a:pathLst>
            </a:custGeom>
            <a:solidFill>
              <a:srgbClr val="DE976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4931" y="2608"/>
              <a:ext cx="267" cy="399"/>
            </a:xfrm>
            <a:custGeom>
              <a:avLst/>
              <a:gdLst/>
              <a:ahLst/>
              <a:cxnLst>
                <a:cxn ang="0">
                  <a:pos x="9" y="58"/>
                </a:cxn>
                <a:cxn ang="0">
                  <a:pos x="9" y="58"/>
                </a:cxn>
                <a:cxn ang="0">
                  <a:pos x="3" y="101"/>
                </a:cxn>
                <a:cxn ang="0">
                  <a:pos x="0" y="144"/>
                </a:cxn>
                <a:cxn ang="0">
                  <a:pos x="3" y="164"/>
                </a:cxn>
                <a:cxn ang="0">
                  <a:pos x="6" y="184"/>
                </a:cxn>
                <a:cxn ang="0">
                  <a:pos x="6" y="184"/>
                </a:cxn>
                <a:cxn ang="0">
                  <a:pos x="9" y="224"/>
                </a:cxn>
                <a:cxn ang="0">
                  <a:pos x="17" y="261"/>
                </a:cxn>
                <a:cxn ang="0">
                  <a:pos x="23" y="281"/>
                </a:cxn>
                <a:cxn ang="0">
                  <a:pos x="32" y="302"/>
                </a:cxn>
                <a:cxn ang="0">
                  <a:pos x="32" y="302"/>
                </a:cxn>
                <a:cxn ang="0">
                  <a:pos x="57" y="362"/>
                </a:cxn>
                <a:cxn ang="0">
                  <a:pos x="69" y="388"/>
                </a:cxn>
                <a:cxn ang="0">
                  <a:pos x="69" y="388"/>
                </a:cxn>
                <a:cxn ang="0">
                  <a:pos x="75" y="390"/>
                </a:cxn>
                <a:cxn ang="0">
                  <a:pos x="92" y="396"/>
                </a:cxn>
                <a:cxn ang="0">
                  <a:pos x="106" y="399"/>
                </a:cxn>
                <a:cxn ang="0">
                  <a:pos x="123" y="399"/>
                </a:cxn>
                <a:cxn ang="0">
                  <a:pos x="146" y="399"/>
                </a:cxn>
                <a:cxn ang="0">
                  <a:pos x="172" y="393"/>
                </a:cxn>
                <a:cxn ang="0">
                  <a:pos x="172" y="393"/>
                </a:cxn>
                <a:cxn ang="0">
                  <a:pos x="201" y="367"/>
                </a:cxn>
                <a:cxn ang="0">
                  <a:pos x="227" y="345"/>
                </a:cxn>
                <a:cxn ang="0">
                  <a:pos x="238" y="330"/>
                </a:cxn>
                <a:cxn ang="0">
                  <a:pos x="244" y="316"/>
                </a:cxn>
                <a:cxn ang="0">
                  <a:pos x="244" y="316"/>
                </a:cxn>
                <a:cxn ang="0">
                  <a:pos x="255" y="290"/>
                </a:cxn>
                <a:cxn ang="0">
                  <a:pos x="261" y="261"/>
                </a:cxn>
                <a:cxn ang="0">
                  <a:pos x="267" y="238"/>
                </a:cxn>
                <a:cxn ang="0">
                  <a:pos x="267" y="218"/>
                </a:cxn>
                <a:cxn ang="0">
                  <a:pos x="267" y="218"/>
                </a:cxn>
                <a:cxn ang="0">
                  <a:pos x="267" y="158"/>
                </a:cxn>
                <a:cxn ang="0">
                  <a:pos x="264" y="124"/>
                </a:cxn>
                <a:cxn ang="0">
                  <a:pos x="261" y="101"/>
                </a:cxn>
                <a:cxn ang="0">
                  <a:pos x="261" y="101"/>
                </a:cxn>
                <a:cxn ang="0">
                  <a:pos x="258" y="86"/>
                </a:cxn>
                <a:cxn ang="0">
                  <a:pos x="250" y="69"/>
                </a:cxn>
                <a:cxn ang="0">
                  <a:pos x="238" y="52"/>
                </a:cxn>
                <a:cxn ang="0">
                  <a:pos x="221" y="35"/>
                </a:cxn>
                <a:cxn ang="0">
                  <a:pos x="221" y="35"/>
                </a:cxn>
                <a:cxn ang="0">
                  <a:pos x="204" y="20"/>
                </a:cxn>
                <a:cxn ang="0">
                  <a:pos x="186" y="15"/>
                </a:cxn>
                <a:cxn ang="0">
                  <a:pos x="169" y="9"/>
                </a:cxn>
                <a:cxn ang="0">
                  <a:pos x="149" y="6"/>
                </a:cxn>
                <a:cxn ang="0">
                  <a:pos x="149" y="6"/>
                </a:cxn>
                <a:cxn ang="0">
                  <a:pos x="115" y="0"/>
                </a:cxn>
                <a:cxn ang="0">
                  <a:pos x="100" y="0"/>
                </a:cxn>
                <a:cxn ang="0">
                  <a:pos x="92" y="0"/>
                </a:cxn>
                <a:cxn ang="0">
                  <a:pos x="92" y="0"/>
                </a:cxn>
                <a:cxn ang="0">
                  <a:pos x="46" y="23"/>
                </a:cxn>
                <a:cxn ang="0">
                  <a:pos x="32" y="29"/>
                </a:cxn>
                <a:cxn ang="0">
                  <a:pos x="20" y="41"/>
                </a:cxn>
                <a:cxn ang="0">
                  <a:pos x="12" y="49"/>
                </a:cxn>
                <a:cxn ang="0">
                  <a:pos x="9" y="58"/>
                </a:cxn>
                <a:cxn ang="0">
                  <a:pos x="9" y="58"/>
                </a:cxn>
              </a:cxnLst>
              <a:rect l="0" t="0" r="r" b="b"/>
              <a:pathLst>
                <a:path w="267" h="399">
                  <a:moveTo>
                    <a:pt x="9" y="58"/>
                  </a:moveTo>
                  <a:lnTo>
                    <a:pt x="9" y="58"/>
                  </a:lnTo>
                  <a:lnTo>
                    <a:pt x="3" y="101"/>
                  </a:lnTo>
                  <a:lnTo>
                    <a:pt x="0" y="144"/>
                  </a:lnTo>
                  <a:lnTo>
                    <a:pt x="3" y="164"/>
                  </a:lnTo>
                  <a:lnTo>
                    <a:pt x="6" y="184"/>
                  </a:lnTo>
                  <a:lnTo>
                    <a:pt x="6" y="184"/>
                  </a:lnTo>
                  <a:lnTo>
                    <a:pt x="9" y="224"/>
                  </a:lnTo>
                  <a:lnTo>
                    <a:pt x="17" y="261"/>
                  </a:lnTo>
                  <a:lnTo>
                    <a:pt x="23" y="281"/>
                  </a:lnTo>
                  <a:lnTo>
                    <a:pt x="32" y="302"/>
                  </a:lnTo>
                  <a:lnTo>
                    <a:pt x="32" y="302"/>
                  </a:lnTo>
                  <a:lnTo>
                    <a:pt x="57" y="362"/>
                  </a:lnTo>
                  <a:lnTo>
                    <a:pt x="69" y="388"/>
                  </a:lnTo>
                  <a:lnTo>
                    <a:pt x="69" y="388"/>
                  </a:lnTo>
                  <a:lnTo>
                    <a:pt x="75" y="390"/>
                  </a:lnTo>
                  <a:lnTo>
                    <a:pt x="92" y="396"/>
                  </a:lnTo>
                  <a:lnTo>
                    <a:pt x="106" y="399"/>
                  </a:lnTo>
                  <a:lnTo>
                    <a:pt x="123" y="399"/>
                  </a:lnTo>
                  <a:lnTo>
                    <a:pt x="146" y="399"/>
                  </a:lnTo>
                  <a:lnTo>
                    <a:pt x="172" y="393"/>
                  </a:lnTo>
                  <a:lnTo>
                    <a:pt x="172" y="393"/>
                  </a:lnTo>
                  <a:lnTo>
                    <a:pt x="201" y="367"/>
                  </a:lnTo>
                  <a:lnTo>
                    <a:pt x="227" y="345"/>
                  </a:lnTo>
                  <a:lnTo>
                    <a:pt x="238" y="330"/>
                  </a:lnTo>
                  <a:lnTo>
                    <a:pt x="244" y="316"/>
                  </a:lnTo>
                  <a:lnTo>
                    <a:pt x="244" y="316"/>
                  </a:lnTo>
                  <a:lnTo>
                    <a:pt x="255" y="290"/>
                  </a:lnTo>
                  <a:lnTo>
                    <a:pt x="261" y="261"/>
                  </a:lnTo>
                  <a:lnTo>
                    <a:pt x="267" y="238"/>
                  </a:lnTo>
                  <a:lnTo>
                    <a:pt x="267" y="218"/>
                  </a:lnTo>
                  <a:lnTo>
                    <a:pt x="267" y="218"/>
                  </a:lnTo>
                  <a:lnTo>
                    <a:pt x="267" y="158"/>
                  </a:lnTo>
                  <a:lnTo>
                    <a:pt x="264" y="124"/>
                  </a:lnTo>
                  <a:lnTo>
                    <a:pt x="261" y="101"/>
                  </a:lnTo>
                  <a:lnTo>
                    <a:pt x="261" y="101"/>
                  </a:lnTo>
                  <a:lnTo>
                    <a:pt x="258" y="86"/>
                  </a:lnTo>
                  <a:lnTo>
                    <a:pt x="250" y="69"/>
                  </a:lnTo>
                  <a:lnTo>
                    <a:pt x="238" y="52"/>
                  </a:lnTo>
                  <a:lnTo>
                    <a:pt x="221" y="35"/>
                  </a:lnTo>
                  <a:lnTo>
                    <a:pt x="221" y="35"/>
                  </a:lnTo>
                  <a:lnTo>
                    <a:pt x="204" y="20"/>
                  </a:lnTo>
                  <a:lnTo>
                    <a:pt x="186" y="15"/>
                  </a:lnTo>
                  <a:lnTo>
                    <a:pt x="169" y="9"/>
                  </a:lnTo>
                  <a:lnTo>
                    <a:pt x="149" y="6"/>
                  </a:lnTo>
                  <a:lnTo>
                    <a:pt x="149" y="6"/>
                  </a:lnTo>
                  <a:lnTo>
                    <a:pt x="115" y="0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46" y="23"/>
                  </a:lnTo>
                  <a:lnTo>
                    <a:pt x="32" y="29"/>
                  </a:lnTo>
                  <a:lnTo>
                    <a:pt x="20" y="41"/>
                  </a:lnTo>
                  <a:lnTo>
                    <a:pt x="12" y="49"/>
                  </a:lnTo>
                  <a:lnTo>
                    <a:pt x="9" y="58"/>
                  </a:lnTo>
                  <a:lnTo>
                    <a:pt x="9" y="58"/>
                  </a:lnTo>
                  <a:close/>
                </a:path>
              </a:pathLst>
            </a:custGeom>
            <a:solidFill>
              <a:srgbClr val="ECC2A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4994" y="2889"/>
              <a:ext cx="106" cy="3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14" y="6"/>
                </a:cxn>
                <a:cxn ang="0">
                  <a:pos x="32" y="9"/>
                </a:cxn>
                <a:cxn ang="0">
                  <a:pos x="55" y="9"/>
                </a:cxn>
                <a:cxn ang="0">
                  <a:pos x="55" y="9"/>
                </a:cxn>
                <a:cxn ang="0">
                  <a:pos x="92" y="3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95" y="12"/>
                </a:cxn>
                <a:cxn ang="0">
                  <a:pos x="86" y="21"/>
                </a:cxn>
                <a:cxn ang="0">
                  <a:pos x="75" y="29"/>
                </a:cxn>
                <a:cxn ang="0">
                  <a:pos x="75" y="29"/>
                </a:cxn>
                <a:cxn ang="0">
                  <a:pos x="66" y="32"/>
                </a:cxn>
                <a:cxn ang="0">
                  <a:pos x="58" y="35"/>
                </a:cxn>
                <a:cxn ang="0">
                  <a:pos x="49" y="35"/>
                </a:cxn>
                <a:cxn ang="0">
                  <a:pos x="37" y="32"/>
                </a:cxn>
                <a:cxn ang="0">
                  <a:pos x="29" y="29"/>
                </a:cxn>
                <a:cxn ang="0">
                  <a:pos x="17" y="23"/>
                </a:cxn>
                <a:cxn ang="0">
                  <a:pos x="9" y="15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06" h="35">
                  <a:moveTo>
                    <a:pt x="0" y="3"/>
                  </a:moveTo>
                  <a:lnTo>
                    <a:pt x="0" y="3"/>
                  </a:lnTo>
                  <a:lnTo>
                    <a:pt x="14" y="6"/>
                  </a:lnTo>
                  <a:lnTo>
                    <a:pt x="32" y="9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92" y="3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95" y="12"/>
                  </a:lnTo>
                  <a:lnTo>
                    <a:pt x="86" y="21"/>
                  </a:lnTo>
                  <a:lnTo>
                    <a:pt x="75" y="29"/>
                  </a:lnTo>
                  <a:lnTo>
                    <a:pt x="75" y="29"/>
                  </a:lnTo>
                  <a:lnTo>
                    <a:pt x="66" y="32"/>
                  </a:lnTo>
                  <a:lnTo>
                    <a:pt x="58" y="35"/>
                  </a:lnTo>
                  <a:lnTo>
                    <a:pt x="49" y="35"/>
                  </a:lnTo>
                  <a:lnTo>
                    <a:pt x="37" y="32"/>
                  </a:lnTo>
                  <a:lnTo>
                    <a:pt x="29" y="29"/>
                  </a:lnTo>
                  <a:lnTo>
                    <a:pt x="17" y="23"/>
                  </a:lnTo>
                  <a:lnTo>
                    <a:pt x="9" y="15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EF7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5092" y="2881"/>
              <a:ext cx="14" cy="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" y="6"/>
                </a:cxn>
                <a:cxn ang="0">
                  <a:pos x="8" y="11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11" y="17"/>
                </a:cxn>
                <a:cxn ang="0">
                  <a:pos x="14" y="11"/>
                </a:cxn>
                <a:cxn ang="0">
                  <a:pos x="14" y="6"/>
                </a:cxn>
                <a:cxn ang="0">
                  <a:pos x="11" y="3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20">
                  <a:moveTo>
                    <a:pt x="0" y="0"/>
                  </a:moveTo>
                  <a:lnTo>
                    <a:pt x="0" y="0"/>
                  </a:lnTo>
                  <a:lnTo>
                    <a:pt x="5" y="6"/>
                  </a:lnTo>
                  <a:lnTo>
                    <a:pt x="8" y="11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11" y="17"/>
                  </a:lnTo>
                  <a:lnTo>
                    <a:pt x="14" y="11"/>
                  </a:lnTo>
                  <a:lnTo>
                    <a:pt x="14" y="6"/>
                  </a:lnTo>
                  <a:lnTo>
                    <a:pt x="11" y="3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976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5029" y="2938"/>
              <a:ext cx="31" cy="1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0" y="3"/>
                </a:cxn>
                <a:cxn ang="0">
                  <a:pos x="2" y="6"/>
                </a:cxn>
                <a:cxn ang="0">
                  <a:pos x="8" y="9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23" y="12"/>
                </a:cxn>
                <a:cxn ang="0">
                  <a:pos x="28" y="9"/>
                </a:cxn>
                <a:cxn ang="0">
                  <a:pos x="31" y="6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31" h="12">
                  <a:moveTo>
                    <a:pt x="25" y="0"/>
                  </a:moveTo>
                  <a:lnTo>
                    <a:pt x="2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2" y="6"/>
                  </a:lnTo>
                  <a:lnTo>
                    <a:pt x="8" y="9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3" y="12"/>
                  </a:lnTo>
                  <a:lnTo>
                    <a:pt x="28" y="9"/>
                  </a:lnTo>
                  <a:lnTo>
                    <a:pt x="31" y="6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DE976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4986" y="2884"/>
              <a:ext cx="8" cy="1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5" y="5"/>
                </a:cxn>
                <a:cxn ang="0">
                  <a:pos x="5" y="11"/>
                </a:cxn>
                <a:cxn ang="0">
                  <a:pos x="5" y="17"/>
                </a:cxn>
                <a:cxn ang="0">
                  <a:pos x="5" y="17"/>
                </a:cxn>
                <a:cxn ang="0">
                  <a:pos x="0" y="8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17">
                  <a:moveTo>
                    <a:pt x="8" y="0"/>
                  </a:moveTo>
                  <a:lnTo>
                    <a:pt x="8" y="0"/>
                  </a:lnTo>
                  <a:lnTo>
                    <a:pt x="5" y="5"/>
                  </a:lnTo>
                  <a:lnTo>
                    <a:pt x="5" y="11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0" y="8"/>
                  </a:lnTo>
                  <a:lnTo>
                    <a:pt x="0" y="3"/>
                  </a:lnTo>
                  <a:lnTo>
                    <a:pt x="2" y="3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DE976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4948" y="2737"/>
              <a:ext cx="92" cy="144"/>
            </a:xfrm>
            <a:custGeom>
              <a:avLst/>
              <a:gdLst/>
              <a:ahLst/>
              <a:cxnLst>
                <a:cxn ang="0">
                  <a:pos x="58" y="129"/>
                </a:cxn>
                <a:cxn ang="0">
                  <a:pos x="58" y="129"/>
                </a:cxn>
                <a:cxn ang="0">
                  <a:pos x="60" y="118"/>
                </a:cxn>
                <a:cxn ang="0">
                  <a:pos x="66" y="89"/>
                </a:cxn>
                <a:cxn ang="0">
                  <a:pos x="66" y="55"/>
                </a:cxn>
                <a:cxn ang="0">
                  <a:pos x="66" y="41"/>
                </a:cxn>
                <a:cxn ang="0">
                  <a:pos x="60" y="29"/>
                </a:cxn>
                <a:cxn ang="0">
                  <a:pos x="60" y="29"/>
                </a:cxn>
                <a:cxn ang="0">
                  <a:pos x="55" y="21"/>
                </a:cxn>
                <a:cxn ang="0">
                  <a:pos x="43" y="15"/>
                </a:cxn>
                <a:cxn ang="0">
                  <a:pos x="23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26" y="3"/>
                </a:cxn>
                <a:cxn ang="0">
                  <a:pos x="38" y="6"/>
                </a:cxn>
                <a:cxn ang="0">
                  <a:pos x="49" y="12"/>
                </a:cxn>
                <a:cxn ang="0">
                  <a:pos x="58" y="21"/>
                </a:cxn>
                <a:cxn ang="0">
                  <a:pos x="66" y="32"/>
                </a:cxn>
                <a:cxn ang="0">
                  <a:pos x="66" y="32"/>
                </a:cxn>
                <a:cxn ang="0">
                  <a:pos x="69" y="58"/>
                </a:cxn>
                <a:cxn ang="0">
                  <a:pos x="72" y="86"/>
                </a:cxn>
                <a:cxn ang="0">
                  <a:pos x="66" y="124"/>
                </a:cxn>
                <a:cxn ang="0">
                  <a:pos x="66" y="124"/>
                </a:cxn>
                <a:cxn ang="0">
                  <a:pos x="92" y="129"/>
                </a:cxn>
                <a:cxn ang="0">
                  <a:pos x="92" y="129"/>
                </a:cxn>
                <a:cxn ang="0">
                  <a:pos x="92" y="135"/>
                </a:cxn>
                <a:cxn ang="0">
                  <a:pos x="89" y="141"/>
                </a:cxn>
                <a:cxn ang="0">
                  <a:pos x="83" y="144"/>
                </a:cxn>
                <a:cxn ang="0">
                  <a:pos x="83" y="144"/>
                </a:cxn>
                <a:cxn ang="0">
                  <a:pos x="75" y="141"/>
                </a:cxn>
                <a:cxn ang="0">
                  <a:pos x="66" y="138"/>
                </a:cxn>
                <a:cxn ang="0">
                  <a:pos x="58" y="129"/>
                </a:cxn>
                <a:cxn ang="0">
                  <a:pos x="58" y="129"/>
                </a:cxn>
              </a:cxnLst>
              <a:rect l="0" t="0" r="r" b="b"/>
              <a:pathLst>
                <a:path w="92" h="144">
                  <a:moveTo>
                    <a:pt x="58" y="129"/>
                  </a:moveTo>
                  <a:lnTo>
                    <a:pt x="58" y="129"/>
                  </a:lnTo>
                  <a:lnTo>
                    <a:pt x="60" y="118"/>
                  </a:lnTo>
                  <a:lnTo>
                    <a:pt x="66" y="89"/>
                  </a:lnTo>
                  <a:lnTo>
                    <a:pt x="66" y="55"/>
                  </a:lnTo>
                  <a:lnTo>
                    <a:pt x="66" y="41"/>
                  </a:lnTo>
                  <a:lnTo>
                    <a:pt x="60" y="29"/>
                  </a:lnTo>
                  <a:lnTo>
                    <a:pt x="60" y="29"/>
                  </a:lnTo>
                  <a:lnTo>
                    <a:pt x="55" y="21"/>
                  </a:lnTo>
                  <a:lnTo>
                    <a:pt x="43" y="15"/>
                  </a:lnTo>
                  <a:lnTo>
                    <a:pt x="23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9" y="0"/>
                  </a:lnTo>
                  <a:lnTo>
                    <a:pt x="26" y="3"/>
                  </a:lnTo>
                  <a:lnTo>
                    <a:pt x="38" y="6"/>
                  </a:lnTo>
                  <a:lnTo>
                    <a:pt x="49" y="12"/>
                  </a:lnTo>
                  <a:lnTo>
                    <a:pt x="58" y="21"/>
                  </a:lnTo>
                  <a:lnTo>
                    <a:pt x="66" y="32"/>
                  </a:lnTo>
                  <a:lnTo>
                    <a:pt x="66" y="32"/>
                  </a:lnTo>
                  <a:lnTo>
                    <a:pt x="69" y="58"/>
                  </a:lnTo>
                  <a:lnTo>
                    <a:pt x="72" y="86"/>
                  </a:lnTo>
                  <a:lnTo>
                    <a:pt x="66" y="124"/>
                  </a:lnTo>
                  <a:lnTo>
                    <a:pt x="66" y="124"/>
                  </a:lnTo>
                  <a:lnTo>
                    <a:pt x="92" y="129"/>
                  </a:lnTo>
                  <a:lnTo>
                    <a:pt x="92" y="129"/>
                  </a:lnTo>
                  <a:lnTo>
                    <a:pt x="92" y="135"/>
                  </a:lnTo>
                  <a:lnTo>
                    <a:pt x="89" y="141"/>
                  </a:lnTo>
                  <a:lnTo>
                    <a:pt x="83" y="144"/>
                  </a:lnTo>
                  <a:lnTo>
                    <a:pt x="83" y="144"/>
                  </a:lnTo>
                  <a:lnTo>
                    <a:pt x="75" y="141"/>
                  </a:lnTo>
                  <a:lnTo>
                    <a:pt x="66" y="138"/>
                  </a:lnTo>
                  <a:lnTo>
                    <a:pt x="58" y="129"/>
                  </a:lnTo>
                  <a:lnTo>
                    <a:pt x="58" y="129"/>
                  </a:lnTo>
                  <a:close/>
                </a:path>
              </a:pathLst>
            </a:custGeom>
            <a:solidFill>
              <a:srgbClr val="DE976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4948" y="2778"/>
              <a:ext cx="58" cy="20"/>
            </a:xfrm>
            <a:custGeom>
              <a:avLst/>
              <a:gdLst/>
              <a:ahLst/>
              <a:cxnLst>
                <a:cxn ang="0">
                  <a:pos x="58" y="5"/>
                </a:cxn>
                <a:cxn ang="0">
                  <a:pos x="58" y="5"/>
                </a:cxn>
                <a:cxn ang="0">
                  <a:pos x="55" y="8"/>
                </a:cxn>
                <a:cxn ang="0">
                  <a:pos x="43" y="11"/>
                </a:cxn>
                <a:cxn ang="0">
                  <a:pos x="35" y="11"/>
                </a:cxn>
                <a:cxn ang="0">
                  <a:pos x="23" y="11"/>
                </a:cxn>
                <a:cxn ang="0">
                  <a:pos x="15" y="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6" y="5"/>
                </a:cxn>
                <a:cxn ang="0">
                  <a:pos x="20" y="17"/>
                </a:cxn>
                <a:cxn ang="0">
                  <a:pos x="29" y="20"/>
                </a:cxn>
                <a:cxn ang="0">
                  <a:pos x="38" y="20"/>
                </a:cxn>
                <a:cxn ang="0">
                  <a:pos x="46" y="17"/>
                </a:cxn>
                <a:cxn ang="0">
                  <a:pos x="58" y="5"/>
                </a:cxn>
                <a:cxn ang="0">
                  <a:pos x="58" y="5"/>
                </a:cxn>
              </a:cxnLst>
              <a:rect l="0" t="0" r="r" b="b"/>
              <a:pathLst>
                <a:path w="58" h="20">
                  <a:moveTo>
                    <a:pt x="58" y="5"/>
                  </a:moveTo>
                  <a:lnTo>
                    <a:pt x="58" y="5"/>
                  </a:lnTo>
                  <a:lnTo>
                    <a:pt x="55" y="8"/>
                  </a:lnTo>
                  <a:lnTo>
                    <a:pt x="43" y="11"/>
                  </a:lnTo>
                  <a:lnTo>
                    <a:pt x="35" y="11"/>
                  </a:lnTo>
                  <a:lnTo>
                    <a:pt x="23" y="11"/>
                  </a:lnTo>
                  <a:lnTo>
                    <a:pt x="1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5"/>
                  </a:lnTo>
                  <a:lnTo>
                    <a:pt x="20" y="17"/>
                  </a:lnTo>
                  <a:lnTo>
                    <a:pt x="29" y="20"/>
                  </a:lnTo>
                  <a:lnTo>
                    <a:pt x="38" y="20"/>
                  </a:lnTo>
                  <a:lnTo>
                    <a:pt x="46" y="17"/>
                  </a:lnTo>
                  <a:lnTo>
                    <a:pt x="58" y="5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5069" y="2783"/>
              <a:ext cx="80" cy="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8" y="6"/>
                </a:cxn>
                <a:cxn ang="0">
                  <a:pos x="23" y="12"/>
                </a:cxn>
                <a:cxn ang="0">
                  <a:pos x="34" y="15"/>
                </a:cxn>
                <a:cxn ang="0">
                  <a:pos x="48" y="15"/>
                </a:cxn>
                <a:cxn ang="0">
                  <a:pos x="63" y="9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74" y="6"/>
                </a:cxn>
                <a:cxn ang="0">
                  <a:pos x="66" y="15"/>
                </a:cxn>
                <a:cxn ang="0">
                  <a:pos x="57" y="20"/>
                </a:cxn>
                <a:cxn ang="0">
                  <a:pos x="43" y="23"/>
                </a:cxn>
                <a:cxn ang="0">
                  <a:pos x="31" y="23"/>
                </a:cxn>
                <a:cxn ang="0">
                  <a:pos x="17" y="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0" h="23">
                  <a:moveTo>
                    <a:pt x="0" y="0"/>
                  </a:moveTo>
                  <a:lnTo>
                    <a:pt x="0" y="0"/>
                  </a:lnTo>
                  <a:lnTo>
                    <a:pt x="8" y="6"/>
                  </a:lnTo>
                  <a:lnTo>
                    <a:pt x="23" y="12"/>
                  </a:lnTo>
                  <a:lnTo>
                    <a:pt x="34" y="15"/>
                  </a:lnTo>
                  <a:lnTo>
                    <a:pt x="48" y="15"/>
                  </a:lnTo>
                  <a:lnTo>
                    <a:pt x="63" y="9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74" y="6"/>
                  </a:lnTo>
                  <a:lnTo>
                    <a:pt x="66" y="15"/>
                  </a:lnTo>
                  <a:lnTo>
                    <a:pt x="57" y="20"/>
                  </a:lnTo>
                  <a:lnTo>
                    <a:pt x="43" y="23"/>
                  </a:lnTo>
                  <a:lnTo>
                    <a:pt x="31" y="23"/>
                  </a:lnTo>
                  <a:lnTo>
                    <a:pt x="17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5060" y="2735"/>
              <a:ext cx="106" cy="25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0" y="23"/>
                </a:cxn>
                <a:cxn ang="0">
                  <a:pos x="17" y="23"/>
                </a:cxn>
                <a:cxn ang="0">
                  <a:pos x="57" y="23"/>
                </a:cxn>
                <a:cxn ang="0">
                  <a:pos x="57" y="23"/>
                </a:cxn>
                <a:cxn ang="0">
                  <a:pos x="106" y="25"/>
                </a:cxn>
                <a:cxn ang="0">
                  <a:pos x="106" y="25"/>
                </a:cxn>
                <a:cxn ang="0">
                  <a:pos x="103" y="23"/>
                </a:cxn>
                <a:cxn ang="0">
                  <a:pos x="95" y="14"/>
                </a:cxn>
                <a:cxn ang="0">
                  <a:pos x="80" y="5"/>
                </a:cxn>
                <a:cxn ang="0">
                  <a:pos x="72" y="2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40" y="2"/>
                </a:cxn>
                <a:cxn ang="0">
                  <a:pos x="20" y="8"/>
                </a:cxn>
                <a:cxn ang="0">
                  <a:pos x="6" y="17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106" h="25">
                  <a:moveTo>
                    <a:pt x="0" y="23"/>
                  </a:moveTo>
                  <a:lnTo>
                    <a:pt x="0" y="23"/>
                  </a:lnTo>
                  <a:lnTo>
                    <a:pt x="17" y="23"/>
                  </a:lnTo>
                  <a:lnTo>
                    <a:pt x="57" y="23"/>
                  </a:lnTo>
                  <a:lnTo>
                    <a:pt x="57" y="23"/>
                  </a:lnTo>
                  <a:lnTo>
                    <a:pt x="106" y="25"/>
                  </a:lnTo>
                  <a:lnTo>
                    <a:pt x="106" y="25"/>
                  </a:lnTo>
                  <a:lnTo>
                    <a:pt x="103" y="23"/>
                  </a:lnTo>
                  <a:lnTo>
                    <a:pt x="95" y="14"/>
                  </a:lnTo>
                  <a:lnTo>
                    <a:pt x="80" y="5"/>
                  </a:lnTo>
                  <a:lnTo>
                    <a:pt x="72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0" y="2"/>
                  </a:lnTo>
                  <a:lnTo>
                    <a:pt x="20" y="8"/>
                  </a:lnTo>
                  <a:lnTo>
                    <a:pt x="6" y="17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A5694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4940" y="2729"/>
              <a:ext cx="68" cy="37"/>
            </a:xfrm>
            <a:custGeom>
              <a:avLst/>
              <a:gdLst/>
              <a:ahLst/>
              <a:cxnLst>
                <a:cxn ang="0">
                  <a:pos x="68" y="37"/>
                </a:cxn>
                <a:cxn ang="0">
                  <a:pos x="68" y="37"/>
                </a:cxn>
                <a:cxn ang="0">
                  <a:pos x="60" y="34"/>
                </a:cxn>
                <a:cxn ang="0">
                  <a:pos x="43" y="26"/>
                </a:cxn>
                <a:cxn ang="0">
                  <a:pos x="20" y="20"/>
                </a:cxn>
                <a:cxn ang="0">
                  <a:pos x="8" y="2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4"/>
                </a:cxn>
                <a:cxn ang="0">
                  <a:pos x="3" y="6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23" y="0"/>
                </a:cxn>
                <a:cxn ang="0">
                  <a:pos x="40" y="6"/>
                </a:cxn>
                <a:cxn ang="0">
                  <a:pos x="54" y="17"/>
                </a:cxn>
                <a:cxn ang="0">
                  <a:pos x="63" y="26"/>
                </a:cxn>
                <a:cxn ang="0">
                  <a:pos x="68" y="37"/>
                </a:cxn>
                <a:cxn ang="0">
                  <a:pos x="68" y="37"/>
                </a:cxn>
              </a:cxnLst>
              <a:rect l="0" t="0" r="r" b="b"/>
              <a:pathLst>
                <a:path w="68" h="37">
                  <a:moveTo>
                    <a:pt x="68" y="37"/>
                  </a:moveTo>
                  <a:lnTo>
                    <a:pt x="68" y="37"/>
                  </a:lnTo>
                  <a:lnTo>
                    <a:pt x="60" y="34"/>
                  </a:lnTo>
                  <a:lnTo>
                    <a:pt x="43" y="26"/>
                  </a:lnTo>
                  <a:lnTo>
                    <a:pt x="20" y="20"/>
                  </a:lnTo>
                  <a:lnTo>
                    <a:pt x="8" y="2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4"/>
                  </a:lnTo>
                  <a:lnTo>
                    <a:pt x="3" y="6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3" y="0"/>
                  </a:lnTo>
                  <a:lnTo>
                    <a:pt x="40" y="6"/>
                  </a:lnTo>
                  <a:lnTo>
                    <a:pt x="54" y="17"/>
                  </a:lnTo>
                  <a:lnTo>
                    <a:pt x="63" y="26"/>
                  </a:lnTo>
                  <a:lnTo>
                    <a:pt x="68" y="37"/>
                  </a:lnTo>
                  <a:lnTo>
                    <a:pt x="68" y="37"/>
                  </a:lnTo>
                  <a:close/>
                </a:path>
              </a:pathLst>
            </a:custGeom>
            <a:solidFill>
              <a:srgbClr val="A5694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4937" y="2531"/>
              <a:ext cx="292" cy="287"/>
            </a:xfrm>
            <a:custGeom>
              <a:avLst/>
              <a:gdLst/>
              <a:ahLst/>
              <a:cxnLst>
                <a:cxn ang="0">
                  <a:pos x="14" y="69"/>
                </a:cxn>
                <a:cxn ang="0">
                  <a:pos x="3" y="95"/>
                </a:cxn>
                <a:cxn ang="0">
                  <a:pos x="0" y="118"/>
                </a:cxn>
                <a:cxn ang="0">
                  <a:pos x="11" y="143"/>
                </a:cxn>
                <a:cxn ang="0">
                  <a:pos x="31" y="163"/>
                </a:cxn>
                <a:cxn ang="0">
                  <a:pos x="60" y="178"/>
                </a:cxn>
                <a:cxn ang="0">
                  <a:pos x="66" y="178"/>
                </a:cxn>
                <a:cxn ang="0">
                  <a:pos x="40" y="158"/>
                </a:cxn>
                <a:cxn ang="0">
                  <a:pos x="31" y="146"/>
                </a:cxn>
                <a:cxn ang="0">
                  <a:pos x="74" y="169"/>
                </a:cxn>
                <a:cxn ang="0">
                  <a:pos x="94" y="175"/>
                </a:cxn>
                <a:cxn ang="0">
                  <a:pos x="123" y="184"/>
                </a:cxn>
                <a:cxn ang="0">
                  <a:pos x="132" y="186"/>
                </a:cxn>
                <a:cxn ang="0">
                  <a:pos x="112" y="166"/>
                </a:cxn>
                <a:cxn ang="0">
                  <a:pos x="100" y="158"/>
                </a:cxn>
                <a:cxn ang="0">
                  <a:pos x="146" y="172"/>
                </a:cxn>
                <a:cxn ang="0">
                  <a:pos x="169" y="181"/>
                </a:cxn>
                <a:cxn ang="0">
                  <a:pos x="203" y="195"/>
                </a:cxn>
                <a:cxn ang="0">
                  <a:pos x="229" y="206"/>
                </a:cxn>
                <a:cxn ang="0">
                  <a:pos x="235" y="212"/>
                </a:cxn>
                <a:cxn ang="0">
                  <a:pos x="249" y="241"/>
                </a:cxn>
                <a:cxn ang="0">
                  <a:pos x="258" y="287"/>
                </a:cxn>
                <a:cxn ang="0">
                  <a:pos x="261" y="278"/>
                </a:cxn>
                <a:cxn ang="0">
                  <a:pos x="269" y="252"/>
                </a:cxn>
                <a:cxn ang="0">
                  <a:pos x="275" y="218"/>
                </a:cxn>
                <a:cxn ang="0">
                  <a:pos x="287" y="181"/>
                </a:cxn>
                <a:cxn ang="0">
                  <a:pos x="292" y="141"/>
                </a:cxn>
                <a:cxn ang="0">
                  <a:pos x="287" y="109"/>
                </a:cxn>
                <a:cxn ang="0">
                  <a:pos x="267" y="72"/>
                </a:cxn>
                <a:cxn ang="0">
                  <a:pos x="252" y="54"/>
                </a:cxn>
                <a:cxn ang="0">
                  <a:pos x="218" y="26"/>
                </a:cxn>
                <a:cxn ang="0">
                  <a:pos x="186" y="9"/>
                </a:cxn>
                <a:cxn ang="0">
                  <a:pos x="155" y="0"/>
                </a:cxn>
                <a:cxn ang="0">
                  <a:pos x="123" y="3"/>
                </a:cxn>
                <a:cxn ang="0">
                  <a:pos x="92" y="9"/>
                </a:cxn>
                <a:cxn ang="0">
                  <a:pos x="49" y="32"/>
                </a:cxn>
                <a:cxn ang="0">
                  <a:pos x="23" y="54"/>
                </a:cxn>
                <a:cxn ang="0">
                  <a:pos x="14" y="69"/>
                </a:cxn>
              </a:cxnLst>
              <a:rect l="0" t="0" r="r" b="b"/>
              <a:pathLst>
                <a:path w="292" h="287">
                  <a:moveTo>
                    <a:pt x="14" y="69"/>
                  </a:moveTo>
                  <a:lnTo>
                    <a:pt x="14" y="69"/>
                  </a:lnTo>
                  <a:lnTo>
                    <a:pt x="8" y="77"/>
                  </a:lnTo>
                  <a:lnTo>
                    <a:pt x="3" y="95"/>
                  </a:lnTo>
                  <a:lnTo>
                    <a:pt x="0" y="106"/>
                  </a:lnTo>
                  <a:lnTo>
                    <a:pt x="0" y="118"/>
                  </a:lnTo>
                  <a:lnTo>
                    <a:pt x="6" y="129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31" y="163"/>
                  </a:lnTo>
                  <a:lnTo>
                    <a:pt x="49" y="172"/>
                  </a:lnTo>
                  <a:lnTo>
                    <a:pt x="60" y="178"/>
                  </a:lnTo>
                  <a:lnTo>
                    <a:pt x="66" y="178"/>
                  </a:lnTo>
                  <a:lnTo>
                    <a:pt x="66" y="178"/>
                  </a:lnTo>
                  <a:lnTo>
                    <a:pt x="51" y="166"/>
                  </a:lnTo>
                  <a:lnTo>
                    <a:pt x="40" y="158"/>
                  </a:lnTo>
                  <a:lnTo>
                    <a:pt x="31" y="146"/>
                  </a:lnTo>
                  <a:lnTo>
                    <a:pt x="31" y="146"/>
                  </a:lnTo>
                  <a:lnTo>
                    <a:pt x="54" y="161"/>
                  </a:lnTo>
                  <a:lnTo>
                    <a:pt x="74" y="169"/>
                  </a:lnTo>
                  <a:lnTo>
                    <a:pt x="94" y="175"/>
                  </a:lnTo>
                  <a:lnTo>
                    <a:pt x="94" y="175"/>
                  </a:lnTo>
                  <a:lnTo>
                    <a:pt x="112" y="178"/>
                  </a:lnTo>
                  <a:lnTo>
                    <a:pt x="123" y="184"/>
                  </a:lnTo>
                  <a:lnTo>
                    <a:pt x="132" y="186"/>
                  </a:lnTo>
                  <a:lnTo>
                    <a:pt x="132" y="186"/>
                  </a:lnTo>
                  <a:lnTo>
                    <a:pt x="123" y="175"/>
                  </a:lnTo>
                  <a:lnTo>
                    <a:pt x="112" y="166"/>
                  </a:lnTo>
                  <a:lnTo>
                    <a:pt x="100" y="158"/>
                  </a:lnTo>
                  <a:lnTo>
                    <a:pt x="100" y="158"/>
                  </a:lnTo>
                  <a:lnTo>
                    <a:pt x="126" y="163"/>
                  </a:lnTo>
                  <a:lnTo>
                    <a:pt x="146" y="172"/>
                  </a:lnTo>
                  <a:lnTo>
                    <a:pt x="169" y="181"/>
                  </a:lnTo>
                  <a:lnTo>
                    <a:pt x="169" y="181"/>
                  </a:lnTo>
                  <a:lnTo>
                    <a:pt x="186" y="189"/>
                  </a:lnTo>
                  <a:lnTo>
                    <a:pt x="203" y="195"/>
                  </a:lnTo>
                  <a:lnTo>
                    <a:pt x="218" y="201"/>
                  </a:lnTo>
                  <a:lnTo>
                    <a:pt x="229" y="206"/>
                  </a:lnTo>
                  <a:lnTo>
                    <a:pt x="229" y="206"/>
                  </a:lnTo>
                  <a:lnTo>
                    <a:pt x="235" y="212"/>
                  </a:lnTo>
                  <a:lnTo>
                    <a:pt x="241" y="221"/>
                  </a:lnTo>
                  <a:lnTo>
                    <a:pt x="249" y="241"/>
                  </a:lnTo>
                  <a:lnTo>
                    <a:pt x="255" y="267"/>
                  </a:lnTo>
                  <a:lnTo>
                    <a:pt x="258" y="287"/>
                  </a:lnTo>
                  <a:lnTo>
                    <a:pt x="258" y="287"/>
                  </a:lnTo>
                  <a:lnTo>
                    <a:pt x="261" y="278"/>
                  </a:lnTo>
                  <a:lnTo>
                    <a:pt x="267" y="267"/>
                  </a:lnTo>
                  <a:lnTo>
                    <a:pt x="269" y="252"/>
                  </a:lnTo>
                  <a:lnTo>
                    <a:pt x="269" y="252"/>
                  </a:lnTo>
                  <a:lnTo>
                    <a:pt x="275" y="218"/>
                  </a:lnTo>
                  <a:lnTo>
                    <a:pt x="287" y="181"/>
                  </a:lnTo>
                  <a:lnTo>
                    <a:pt x="287" y="181"/>
                  </a:lnTo>
                  <a:lnTo>
                    <a:pt x="289" y="158"/>
                  </a:lnTo>
                  <a:lnTo>
                    <a:pt x="292" y="141"/>
                  </a:lnTo>
                  <a:lnTo>
                    <a:pt x="289" y="126"/>
                  </a:lnTo>
                  <a:lnTo>
                    <a:pt x="287" y="109"/>
                  </a:lnTo>
                  <a:lnTo>
                    <a:pt x="278" y="92"/>
                  </a:lnTo>
                  <a:lnTo>
                    <a:pt x="267" y="72"/>
                  </a:lnTo>
                  <a:lnTo>
                    <a:pt x="252" y="54"/>
                  </a:lnTo>
                  <a:lnTo>
                    <a:pt x="252" y="54"/>
                  </a:lnTo>
                  <a:lnTo>
                    <a:pt x="235" y="40"/>
                  </a:lnTo>
                  <a:lnTo>
                    <a:pt x="218" y="26"/>
                  </a:lnTo>
                  <a:lnTo>
                    <a:pt x="201" y="17"/>
                  </a:lnTo>
                  <a:lnTo>
                    <a:pt x="186" y="9"/>
                  </a:lnTo>
                  <a:lnTo>
                    <a:pt x="169" y="3"/>
                  </a:lnTo>
                  <a:lnTo>
                    <a:pt x="155" y="0"/>
                  </a:lnTo>
                  <a:lnTo>
                    <a:pt x="137" y="0"/>
                  </a:lnTo>
                  <a:lnTo>
                    <a:pt x="123" y="3"/>
                  </a:lnTo>
                  <a:lnTo>
                    <a:pt x="123" y="3"/>
                  </a:lnTo>
                  <a:lnTo>
                    <a:pt x="92" y="9"/>
                  </a:lnTo>
                  <a:lnTo>
                    <a:pt x="60" y="23"/>
                  </a:lnTo>
                  <a:lnTo>
                    <a:pt x="49" y="32"/>
                  </a:lnTo>
                  <a:lnTo>
                    <a:pt x="34" y="43"/>
                  </a:lnTo>
                  <a:lnTo>
                    <a:pt x="23" y="54"/>
                  </a:lnTo>
                  <a:lnTo>
                    <a:pt x="14" y="69"/>
                  </a:lnTo>
                  <a:lnTo>
                    <a:pt x="14" y="69"/>
                  </a:lnTo>
                  <a:close/>
                </a:path>
              </a:pathLst>
            </a:custGeom>
            <a:solidFill>
              <a:srgbClr val="C98D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5092" y="2826"/>
              <a:ext cx="69" cy="61"/>
            </a:xfrm>
            <a:custGeom>
              <a:avLst/>
              <a:gdLst/>
              <a:ahLst/>
              <a:cxnLst>
                <a:cxn ang="0">
                  <a:pos x="69" y="29"/>
                </a:cxn>
                <a:cxn ang="0">
                  <a:pos x="69" y="29"/>
                </a:cxn>
                <a:cxn ang="0">
                  <a:pos x="66" y="40"/>
                </a:cxn>
                <a:cxn ang="0">
                  <a:pos x="57" y="52"/>
                </a:cxn>
                <a:cxn ang="0">
                  <a:pos x="48" y="58"/>
                </a:cxn>
                <a:cxn ang="0">
                  <a:pos x="34" y="61"/>
                </a:cxn>
                <a:cxn ang="0">
                  <a:pos x="34" y="61"/>
                </a:cxn>
                <a:cxn ang="0">
                  <a:pos x="20" y="58"/>
                </a:cxn>
                <a:cxn ang="0">
                  <a:pos x="8" y="52"/>
                </a:cxn>
                <a:cxn ang="0">
                  <a:pos x="3" y="40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3" y="18"/>
                </a:cxn>
                <a:cxn ang="0">
                  <a:pos x="8" y="9"/>
                </a:cxn>
                <a:cxn ang="0">
                  <a:pos x="20" y="3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48" y="3"/>
                </a:cxn>
                <a:cxn ang="0">
                  <a:pos x="57" y="9"/>
                </a:cxn>
                <a:cxn ang="0">
                  <a:pos x="66" y="18"/>
                </a:cxn>
                <a:cxn ang="0">
                  <a:pos x="69" y="29"/>
                </a:cxn>
                <a:cxn ang="0">
                  <a:pos x="69" y="29"/>
                </a:cxn>
              </a:cxnLst>
              <a:rect l="0" t="0" r="r" b="b"/>
              <a:pathLst>
                <a:path w="69" h="61">
                  <a:moveTo>
                    <a:pt x="69" y="29"/>
                  </a:moveTo>
                  <a:lnTo>
                    <a:pt x="69" y="29"/>
                  </a:lnTo>
                  <a:lnTo>
                    <a:pt x="66" y="40"/>
                  </a:lnTo>
                  <a:lnTo>
                    <a:pt x="57" y="52"/>
                  </a:lnTo>
                  <a:lnTo>
                    <a:pt x="48" y="58"/>
                  </a:lnTo>
                  <a:lnTo>
                    <a:pt x="34" y="61"/>
                  </a:lnTo>
                  <a:lnTo>
                    <a:pt x="34" y="61"/>
                  </a:lnTo>
                  <a:lnTo>
                    <a:pt x="20" y="58"/>
                  </a:lnTo>
                  <a:lnTo>
                    <a:pt x="8" y="52"/>
                  </a:lnTo>
                  <a:lnTo>
                    <a:pt x="3" y="4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18"/>
                  </a:lnTo>
                  <a:lnTo>
                    <a:pt x="8" y="9"/>
                  </a:lnTo>
                  <a:lnTo>
                    <a:pt x="20" y="3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48" y="3"/>
                  </a:lnTo>
                  <a:lnTo>
                    <a:pt x="57" y="9"/>
                  </a:lnTo>
                  <a:lnTo>
                    <a:pt x="66" y="18"/>
                  </a:lnTo>
                  <a:lnTo>
                    <a:pt x="69" y="29"/>
                  </a:lnTo>
                  <a:lnTo>
                    <a:pt x="69" y="29"/>
                  </a:lnTo>
                  <a:close/>
                </a:path>
              </a:pathLst>
            </a:custGeom>
            <a:solidFill>
              <a:srgbClr val="EBBD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4943" y="2823"/>
              <a:ext cx="43" cy="69"/>
            </a:xfrm>
            <a:custGeom>
              <a:avLst/>
              <a:gdLst/>
              <a:ahLst/>
              <a:cxnLst>
                <a:cxn ang="0">
                  <a:pos x="31" y="12"/>
                </a:cxn>
                <a:cxn ang="0">
                  <a:pos x="31" y="12"/>
                </a:cxn>
                <a:cxn ang="0">
                  <a:pos x="34" y="15"/>
                </a:cxn>
                <a:cxn ang="0">
                  <a:pos x="40" y="23"/>
                </a:cxn>
                <a:cxn ang="0">
                  <a:pos x="43" y="38"/>
                </a:cxn>
                <a:cxn ang="0">
                  <a:pos x="43" y="43"/>
                </a:cxn>
                <a:cxn ang="0">
                  <a:pos x="37" y="52"/>
                </a:cxn>
                <a:cxn ang="0">
                  <a:pos x="37" y="52"/>
                </a:cxn>
                <a:cxn ang="0">
                  <a:pos x="28" y="64"/>
                </a:cxn>
                <a:cxn ang="0">
                  <a:pos x="20" y="69"/>
                </a:cxn>
                <a:cxn ang="0">
                  <a:pos x="11" y="69"/>
                </a:cxn>
                <a:cxn ang="0">
                  <a:pos x="11" y="69"/>
                </a:cxn>
                <a:cxn ang="0">
                  <a:pos x="5" y="46"/>
                </a:cxn>
                <a:cxn ang="0">
                  <a:pos x="0" y="2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20" y="0"/>
                </a:cxn>
                <a:cxn ang="0">
                  <a:pos x="25" y="6"/>
                </a:cxn>
                <a:cxn ang="0">
                  <a:pos x="31" y="12"/>
                </a:cxn>
                <a:cxn ang="0">
                  <a:pos x="31" y="12"/>
                </a:cxn>
              </a:cxnLst>
              <a:rect l="0" t="0" r="r" b="b"/>
              <a:pathLst>
                <a:path w="43" h="69">
                  <a:moveTo>
                    <a:pt x="31" y="12"/>
                  </a:moveTo>
                  <a:lnTo>
                    <a:pt x="31" y="12"/>
                  </a:lnTo>
                  <a:lnTo>
                    <a:pt x="34" y="15"/>
                  </a:lnTo>
                  <a:lnTo>
                    <a:pt x="40" y="23"/>
                  </a:lnTo>
                  <a:lnTo>
                    <a:pt x="43" y="38"/>
                  </a:lnTo>
                  <a:lnTo>
                    <a:pt x="43" y="43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28" y="64"/>
                  </a:lnTo>
                  <a:lnTo>
                    <a:pt x="20" y="69"/>
                  </a:lnTo>
                  <a:lnTo>
                    <a:pt x="11" y="69"/>
                  </a:lnTo>
                  <a:lnTo>
                    <a:pt x="11" y="69"/>
                  </a:lnTo>
                  <a:lnTo>
                    <a:pt x="5" y="46"/>
                  </a:lnTo>
                  <a:lnTo>
                    <a:pt x="0" y="26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3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25" y="6"/>
                  </a:lnTo>
                  <a:lnTo>
                    <a:pt x="31" y="12"/>
                  </a:lnTo>
                  <a:lnTo>
                    <a:pt x="31" y="12"/>
                  </a:lnTo>
                  <a:close/>
                </a:path>
              </a:pathLst>
            </a:custGeom>
            <a:solidFill>
              <a:srgbClr val="EBBD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5120" y="2674"/>
              <a:ext cx="109" cy="144"/>
            </a:xfrm>
            <a:custGeom>
              <a:avLst/>
              <a:gdLst/>
              <a:ahLst/>
              <a:cxnLst>
                <a:cxn ang="0">
                  <a:pos x="0" y="38"/>
                </a:cxn>
                <a:cxn ang="0">
                  <a:pos x="0" y="38"/>
                </a:cxn>
                <a:cxn ang="0">
                  <a:pos x="9" y="41"/>
                </a:cxn>
                <a:cxn ang="0">
                  <a:pos x="32" y="49"/>
                </a:cxn>
                <a:cxn ang="0">
                  <a:pos x="32" y="49"/>
                </a:cxn>
                <a:cxn ang="0">
                  <a:pos x="23" y="35"/>
                </a:cxn>
                <a:cxn ang="0">
                  <a:pos x="15" y="26"/>
                </a:cxn>
                <a:cxn ang="0">
                  <a:pos x="6" y="15"/>
                </a:cxn>
                <a:cxn ang="0">
                  <a:pos x="6" y="15"/>
                </a:cxn>
                <a:cxn ang="0">
                  <a:pos x="23" y="23"/>
                </a:cxn>
                <a:cxn ang="0">
                  <a:pos x="35" y="32"/>
                </a:cxn>
                <a:cxn ang="0">
                  <a:pos x="46" y="43"/>
                </a:cxn>
                <a:cxn ang="0">
                  <a:pos x="46" y="43"/>
                </a:cxn>
                <a:cxn ang="0">
                  <a:pos x="49" y="26"/>
                </a:cxn>
                <a:cxn ang="0">
                  <a:pos x="49" y="6"/>
                </a:cxn>
                <a:cxn ang="0">
                  <a:pos x="49" y="6"/>
                </a:cxn>
                <a:cxn ang="0">
                  <a:pos x="69" y="61"/>
                </a:cxn>
                <a:cxn ang="0">
                  <a:pos x="69" y="61"/>
                </a:cxn>
                <a:cxn ang="0">
                  <a:pos x="81" y="15"/>
                </a:cxn>
                <a:cxn ang="0">
                  <a:pos x="81" y="15"/>
                </a:cxn>
                <a:cxn ang="0">
                  <a:pos x="86" y="52"/>
                </a:cxn>
                <a:cxn ang="0">
                  <a:pos x="86" y="52"/>
                </a:cxn>
                <a:cxn ang="0">
                  <a:pos x="98" y="35"/>
                </a:cxn>
                <a:cxn ang="0">
                  <a:pos x="104" y="20"/>
                </a:cxn>
                <a:cxn ang="0">
                  <a:pos x="109" y="0"/>
                </a:cxn>
                <a:cxn ang="0">
                  <a:pos x="109" y="0"/>
                </a:cxn>
                <a:cxn ang="0">
                  <a:pos x="106" y="18"/>
                </a:cxn>
                <a:cxn ang="0">
                  <a:pos x="104" y="35"/>
                </a:cxn>
                <a:cxn ang="0">
                  <a:pos x="101" y="52"/>
                </a:cxn>
                <a:cxn ang="0">
                  <a:pos x="101" y="52"/>
                </a:cxn>
                <a:cxn ang="0">
                  <a:pos x="89" y="86"/>
                </a:cxn>
                <a:cxn ang="0">
                  <a:pos x="86" y="112"/>
                </a:cxn>
                <a:cxn ang="0">
                  <a:pos x="86" y="112"/>
                </a:cxn>
                <a:cxn ang="0">
                  <a:pos x="84" y="124"/>
                </a:cxn>
                <a:cxn ang="0">
                  <a:pos x="81" y="132"/>
                </a:cxn>
                <a:cxn ang="0">
                  <a:pos x="75" y="144"/>
                </a:cxn>
                <a:cxn ang="0">
                  <a:pos x="75" y="144"/>
                </a:cxn>
                <a:cxn ang="0">
                  <a:pos x="72" y="127"/>
                </a:cxn>
                <a:cxn ang="0">
                  <a:pos x="69" y="112"/>
                </a:cxn>
                <a:cxn ang="0">
                  <a:pos x="63" y="101"/>
                </a:cxn>
                <a:cxn ang="0">
                  <a:pos x="63" y="101"/>
                </a:cxn>
                <a:cxn ang="0">
                  <a:pos x="58" y="89"/>
                </a:cxn>
                <a:cxn ang="0">
                  <a:pos x="46" y="78"/>
                </a:cxn>
                <a:cxn ang="0">
                  <a:pos x="23" y="58"/>
                </a:cxn>
                <a:cxn ang="0">
                  <a:pos x="23" y="58"/>
                </a:cxn>
                <a:cxn ang="0">
                  <a:pos x="6" y="43"/>
                </a:cxn>
                <a:cxn ang="0">
                  <a:pos x="0" y="38"/>
                </a:cxn>
                <a:cxn ang="0">
                  <a:pos x="0" y="38"/>
                </a:cxn>
              </a:cxnLst>
              <a:rect l="0" t="0" r="r" b="b"/>
              <a:pathLst>
                <a:path w="109" h="144">
                  <a:moveTo>
                    <a:pt x="0" y="38"/>
                  </a:moveTo>
                  <a:lnTo>
                    <a:pt x="0" y="38"/>
                  </a:lnTo>
                  <a:lnTo>
                    <a:pt x="9" y="41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23" y="35"/>
                  </a:lnTo>
                  <a:lnTo>
                    <a:pt x="15" y="26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23" y="23"/>
                  </a:lnTo>
                  <a:lnTo>
                    <a:pt x="35" y="32"/>
                  </a:lnTo>
                  <a:lnTo>
                    <a:pt x="46" y="43"/>
                  </a:lnTo>
                  <a:lnTo>
                    <a:pt x="46" y="43"/>
                  </a:lnTo>
                  <a:lnTo>
                    <a:pt x="49" y="26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69" y="61"/>
                  </a:lnTo>
                  <a:lnTo>
                    <a:pt x="69" y="61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98" y="35"/>
                  </a:lnTo>
                  <a:lnTo>
                    <a:pt x="104" y="2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6" y="18"/>
                  </a:lnTo>
                  <a:lnTo>
                    <a:pt x="104" y="35"/>
                  </a:lnTo>
                  <a:lnTo>
                    <a:pt x="101" y="52"/>
                  </a:lnTo>
                  <a:lnTo>
                    <a:pt x="101" y="52"/>
                  </a:lnTo>
                  <a:lnTo>
                    <a:pt x="89" y="86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4" y="124"/>
                  </a:lnTo>
                  <a:lnTo>
                    <a:pt x="81" y="132"/>
                  </a:lnTo>
                  <a:lnTo>
                    <a:pt x="75" y="144"/>
                  </a:lnTo>
                  <a:lnTo>
                    <a:pt x="75" y="144"/>
                  </a:lnTo>
                  <a:lnTo>
                    <a:pt x="72" y="127"/>
                  </a:lnTo>
                  <a:lnTo>
                    <a:pt x="69" y="112"/>
                  </a:lnTo>
                  <a:lnTo>
                    <a:pt x="63" y="101"/>
                  </a:lnTo>
                  <a:lnTo>
                    <a:pt x="63" y="101"/>
                  </a:lnTo>
                  <a:lnTo>
                    <a:pt x="58" y="89"/>
                  </a:lnTo>
                  <a:lnTo>
                    <a:pt x="46" y="78"/>
                  </a:lnTo>
                  <a:lnTo>
                    <a:pt x="23" y="58"/>
                  </a:lnTo>
                  <a:lnTo>
                    <a:pt x="23" y="58"/>
                  </a:lnTo>
                  <a:lnTo>
                    <a:pt x="6" y="43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B9783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5416" y="2961"/>
              <a:ext cx="295" cy="447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92" y="20"/>
                </a:cxn>
                <a:cxn ang="0">
                  <a:pos x="72" y="43"/>
                </a:cxn>
                <a:cxn ang="0">
                  <a:pos x="51" y="75"/>
                </a:cxn>
                <a:cxn ang="0">
                  <a:pos x="31" y="115"/>
                </a:cxn>
                <a:cxn ang="0">
                  <a:pos x="23" y="138"/>
                </a:cxn>
                <a:cxn ang="0">
                  <a:pos x="14" y="164"/>
                </a:cxn>
                <a:cxn ang="0">
                  <a:pos x="8" y="189"/>
                </a:cxn>
                <a:cxn ang="0">
                  <a:pos x="3" y="218"/>
                </a:cxn>
                <a:cxn ang="0">
                  <a:pos x="0" y="250"/>
                </a:cxn>
                <a:cxn ang="0">
                  <a:pos x="3" y="284"/>
                </a:cxn>
                <a:cxn ang="0">
                  <a:pos x="3" y="284"/>
                </a:cxn>
                <a:cxn ang="0">
                  <a:pos x="8" y="318"/>
                </a:cxn>
                <a:cxn ang="0">
                  <a:pos x="17" y="344"/>
                </a:cxn>
                <a:cxn ang="0">
                  <a:pos x="28" y="364"/>
                </a:cxn>
                <a:cxn ang="0">
                  <a:pos x="43" y="384"/>
                </a:cxn>
                <a:cxn ang="0">
                  <a:pos x="72" y="416"/>
                </a:cxn>
                <a:cxn ang="0">
                  <a:pos x="83" y="430"/>
                </a:cxn>
                <a:cxn ang="0">
                  <a:pos x="94" y="447"/>
                </a:cxn>
                <a:cxn ang="0">
                  <a:pos x="295" y="427"/>
                </a:cxn>
                <a:cxn ang="0">
                  <a:pos x="295" y="427"/>
                </a:cxn>
                <a:cxn ang="0">
                  <a:pos x="290" y="381"/>
                </a:cxn>
                <a:cxn ang="0">
                  <a:pos x="281" y="333"/>
                </a:cxn>
                <a:cxn ang="0">
                  <a:pos x="264" y="273"/>
                </a:cxn>
                <a:cxn ang="0">
                  <a:pos x="241" y="204"/>
                </a:cxn>
                <a:cxn ang="0">
                  <a:pos x="226" y="166"/>
                </a:cxn>
                <a:cxn ang="0">
                  <a:pos x="209" y="132"/>
                </a:cxn>
                <a:cxn ang="0">
                  <a:pos x="189" y="98"/>
                </a:cxn>
                <a:cxn ang="0">
                  <a:pos x="166" y="63"/>
                </a:cxn>
                <a:cxn ang="0">
                  <a:pos x="140" y="32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295" h="447">
                  <a:moveTo>
                    <a:pt x="112" y="0"/>
                  </a:moveTo>
                  <a:lnTo>
                    <a:pt x="112" y="0"/>
                  </a:lnTo>
                  <a:lnTo>
                    <a:pt x="92" y="20"/>
                  </a:lnTo>
                  <a:lnTo>
                    <a:pt x="72" y="43"/>
                  </a:lnTo>
                  <a:lnTo>
                    <a:pt x="51" y="75"/>
                  </a:lnTo>
                  <a:lnTo>
                    <a:pt x="31" y="115"/>
                  </a:lnTo>
                  <a:lnTo>
                    <a:pt x="23" y="138"/>
                  </a:lnTo>
                  <a:lnTo>
                    <a:pt x="14" y="164"/>
                  </a:lnTo>
                  <a:lnTo>
                    <a:pt x="8" y="189"/>
                  </a:lnTo>
                  <a:lnTo>
                    <a:pt x="3" y="218"/>
                  </a:lnTo>
                  <a:lnTo>
                    <a:pt x="0" y="250"/>
                  </a:lnTo>
                  <a:lnTo>
                    <a:pt x="3" y="284"/>
                  </a:lnTo>
                  <a:lnTo>
                    <a:pt x="3" y="284"/>
                  </a:lnTo>
                  <a:lnTo>
                    <a:pt x="8" y="318"/>
                  </a:lnTo>
                  <a:lnTo>
                    <a:pt x="17" y="344"/>
                  </a:lnTo>
                  <a:lnTo>
                    <a:pt x="28" y="364"/>
                  </a:lnTo>
                  <a:lnTo>
                    <a:pt x="43" y="384"/>
                  </a:lnTo>
                  <a:lnTo>
                    <a:pt x="72" y="416"/>
                  </a:lnTo>
                  <a:lnTo>
                    <a:pt x="83" y="430"/>
                  </a:lnTo>
                  <a:lnTo>
                    <a:pt x="94" y="447"/>
                  </a:lnTo>
                  <a:lnTo>
                    <a:pt x="295" y="427"/>
                  </a:lnTo>
                  <a:lnTo>
                    <a:pt x="295" y="427"/>
                  </a:lnTo>
                  <a:lnTo>
                    <a:pt x="290" y="381"/>
                  </a:lnTo>
                  <a:lnTo>
                    <a:pt x="281" y="333"/>
                  </a:lnTo>
                  <a:lnTo>
                    <a:pt x="264" y="273"/>
                  </a:lnTo>
                  <a:lnTo>
                    <a:pt x="241" y="204"/>
                  </a:lnTo>
                  <a:lnTo>
                    <a:pt x="226" y="166"/>
                  </a:lnTo>
                  <a:lnTo>
                    <a:pt x="209" y="132"/>
                  </a:lnTo>
                  <a:lnTo>
                    <a:pt x="189" y="98"/>
                  </a:lnTo>
                  <a:lnTo>
                    <a:pt x="166" y="63"/>
                  </a:lnTo>
                  <a:lnTo>
                    <a:pt x="140" y="32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E9E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4943" y="3426"/>
              <a:ext cx="378" cy="166"/>
            </a:xfrm>
            <a:custGeom>
              <a:avLst/>
              <a:gdLst/>
              <a:ahLst/>
              <a:cxnLst>
                <a:cxn ang="0">
                  <a:pos x="349" y="80"/>
                </a:cxn>
                <a:cxn ang="0">
                  <a:pos x="349" y="80"/>
                </a:cxn>
                <a:cxn ang="0">
                  <a:pos x="295" y="51"/>
                </a:cxn>
                <a:cxn ang="0">
                  <a:pos x="252" y="23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06" y="3"/>
                </a:cxn>
                <a:cxn ang="0">
                  <a:pos x="195" y="8"/>
                </a:cxn>
                <a:cxn ang="0">
                  <a:pos x="180" y="14"/>
                </a:cxn>
                <a:cxn ang="0">
                  <a:pos x="180" y="14"/>
                </a:cxn>
                <a:cxn ang="0">
                  <a:pos x="157" y="25"/>
                </a:cxn>
                <a:cxn ang="0">
                  <a:pos x="129" y="37"/>
                </a:cxn>
                <a:cxn ang="0">
                  <a:pos x="88" y="51"/>
                </a:cxn>
                <a:cxn ang="0">
                  <a:pos x="88" y="51"/>
                </a:cxn>
                <a:cxn ang="0">
                  <a:pos x="54" y="80"/>
                </a:cxn>
                <a:cxn ang="0">
                  <a:pos x="22" y="10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20"/>
                </a:cxn>
                <a:cxn ang="0">
                  <a:pos x="5" y="126"/>
                </a:cxn>
                <a:cxn ang="0">
                  <a:pos x="11" y="129"/>
                </a:cxn>
                <a:cxn ang="0">
                  <a:pos x="17" y="132"/>
                </a:cxn>
                <a:cxn ang="0">
                  <a:pos x="22" y="132"/>
                </a:cxn>
                <a:cxn ang="0">
                  <a:pos x="34" y="129"/>
                </a:cxn>
                <a:cxn ang="0">
                  <a:pos x="34" y="129"/>
                </a:cxn>
                <a:cxn ang="0">
                  <a:pos x="34" y="132"/>
                </a:cxn>
                <a:cxn ang="0">
                  <a:pos x="37" y="137"/>
                </a:cxn>
                <a:cxn ang="0">
                  <a:pos x="43" y="140"/>
                </a:cxn>
                <a:cxn ang="0">
                  <a:pos x="48" y="140"/>
                </a:cxn>
                <a:cxn ang="0">
                  <a:pos x="57" y="140"/>
                </a:cxn>
                <a:cxn ang="0">
                  <a:pos x="71" y="137"/>
                </a:cxn>
                <a:cxn ang="0">
                  <a:pos x="71" y="137"/>
                </a:cxn>
                <a:cxn ang="0">
                  <a:pos x="77" y="140"/>
                </a:cxn>
                <a:cxn ang="0">
                  <a:pos x="86" y="143"/>
                </a:cxn>
                <a:cxn ang="0">
                  <a:pos x="100" y="137"/>
                </a:cxn>
                <a:cxn ang="0">
                  <a:pos x="100" y="137"/>
                </a:cxn>
                <a:cxn ang="0">
                  <a:pos x="117" y="132"/>
                </a:cxn>
                <a:cxn ang="0">
                  <a:pos x="131" y="123"/>
                </a:cxn>
                <a:cxn ang="0">
                  <a:pos x="143" y="111"/>
                </a:cxn>
                <a:cxn ang="0">
                  <a:pos x="143" y="111"/>
                </a:cxn>
                <a:cxn ang="0">
                  <a:pos x="192" y="100"/>
                </a:cxn>
                <a:cxn ang="0">
                  <a:pos x="192" y="100"/>
                </a:cxn>
                <a:cxn ang="0">
                  <a:pos x="209" y="109"/>
                </a:cxn>
                <a:cxn ang="0">
                  <a:pos x="238" y="117"/>
                </a:cxn>
                <a:cxn ang="0">
                  <a:pos x="238" y="117"/>
                </a:cxn>
                <a:cxn ang="0">
                  <a:pos x="252" y="129"/>
                </a:cxn>
                <a:cxn ang="0">
                  <a:pos x="281" y="143"/>
                </a:cxn>
                <a:cxn ang="0">
                  <a:pos x="281" y="143"/>
                </a:cxn>
                <a:cxn ang="0">
                  <a:pos x="315" y="160"/>
                </a:cxn>
                <a:cxn ang="0">
                  <a:pos x="335" y="166"/>
                </a:cxn>
                <a:cxn ang="0">
                  <a:pos x="358" y="166"/>
                </a:cxn>
                <a:cxn ang="0">
                  <a:pos x="358" y="166"/>
                </a:cxn>
                <a:cxn ang="0">
                  <a:pos x="370" y="163"/>
                </a:cxn>
                <a:cxn ang="0">
                  <a:pos x="375" y="157"/>
                </a:cxn>
                <a:cxn ang="0">
                  <a:pos x="378" y="146"/>
                </a:cxn>
                <a:cxn ang="0">
                  <a:pos x="378" y="132"/>
                </a:cxn>
                <a:cxn ang="0">
                  <a:pos x="375" y="117"/>
                </a:cxn>
                <a:cxn ang="0">
                  <a:pos x="370" y="103"/>
                </a:cxn>
                <a:cxn ang="0">
                  <a:pos x="361" y="91"/>
                </a:cxn>
                <a:cxn ang="0">
                  <a:pos x="349" y="80"/>
                </a:cxn>
                <a:cxn ang="0">
                  <a:pos x="349" y="80"/>
                </a:cxn>
              </a:cxnLst>
              <a:rect l="0" t="0" r="r" b="b"/>
              <a:pathLst>
                <a:path w="378" h="166">
                  <a:moveTo>
                    <a:pt x="349" y="80"/>
                  </a:moveTo>
                  <a:lnTo>
                    <a:pt x="349" y="80"/>
                  </a:lnTo>
                  <a:lnTo>
                    <a:pt x="295" y="51"/>
                  </a:lnTo>
                  <a:lnTo>
                    <a:pt x="252" y="23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6" y="3"/>
                  </a:lnTo>
                  <a:lnTo>
                    <a:pt x="195" y="8"/>
                  </a:lnTo>
                  <a:lnTo>
                    <a:pt x="180" y="14"/>
                  </a:lnTo>
                  <a:lnTo>
                    <a:pt x="180" y="14"/>
                  </a:lnTo>
                  <a:lnTo>
                    <a:pt x="157" y="25"/>
                  </a:lnTo>
                  <a:lnTo>
                    <a:pt x="129" y="37"/>
                  </a:lnTo>
                  <a:lnTo>
                    <a:pt x="88" y="51"/>
                  </a:lnTo>
                  <a:lnTo>
                    <a:pt x="88" y="51"/>
                  </a:lnTo>
                  <a:lnTo>
                    <a:pt x="54" y="80"/>
                  </a:lnTo>
                  <a:lnTo>
                    <a:pt x="22" y="10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20"/>
                  </a:lnTo>
                  <a:lnTo>
                    <a:pt x="5" y="126"/>
                  </a:lnTo>
                  <a:lnTo>
                    <a:pt x="11" y="129"/>
                  </a:lnTo>
                  <a:lnTo>
                    <a:pt x="17" y="132"/>
                  </a:lnTo>
                  <a:lnTo>
                    <a:pt x="22" y="132"/>
                  </a:lnTo>
                  <a:lnTo>
                    <a:pt x="34" y="129"/>
                  </a:lnTo>
                  <a:lnTo>
                    <a:pt x="34" y="129"/>
                  </a:lnTo>
                  <a:lnTo>
                    <a:pt x="34" y="132"/>
                  </a:lnTo>
                  <a:lnTo>
                    <a:pt x="37" y="137"/>
                  </a:lnTo>
                  <a:lnTo>
                    <a:pt x="43" y="140"/>
                  </a:lnTo>
                  <a:lnTo>
                    <a:pt x="48" y="140"/>
                  </a:lnTo>
                  <a:lnTo>
                    <a:pt x="57" y="140"/>
                  </a:lnTo>
                  <a:lnTo>
                    <a:pt x="71" y="137"/>
                  </a:lnTo>
                  <a:lnTo>
                    <a:pt x="71" y="137"/>
                  </a:lnTo>
                  <a:lnTo>
                    <a:pt x="77" y="140"/>
                  </a:lnTo>
                  <a:lnTo>
                    <a:pt x="86" y="143"/>
                  </a:lnTo>
                  <a:lnTo>
                    <a:pt x="100" y="137"/>
                  </a:lnTo>
                  <a:lnTo>
                    <a:pt x="100" y="137"/>
                  </a:lnTo>
                  <a:lnTo>
                    <a:pt x="117" y="132"/>
                  </a:lnTo>
                  <a:lnTo>
                    <a:pt x="131" y="123"/>
                  </a:lnTo>
                  <a:lnTo>
                    <a:pt x="143" y="111"/>
                  </a:lnTo>
                  <a:lnTo>
                    <a:pt x="143" y="111"/>
                  </a:lnTo>
                  <a:lnTo>
                    <a:pt x="192" y="100"/>
                  </a:lnTo>
                  <a:lnTo>
                    <a:pt x="192" y="100"/>
                  </a:lnTo>
                  <a:lnTo>
                    <a:pt x="209" y="109"/>
                  </a:lnTo>
                  <a:lnTo>
                    <a:pt x="238" y="117"/>
                  </a:lnTo>
                  <a:lnTo>
                    <a:pt x="238" y="117"/>
                  </a:lnTo>
                  <a:lnTo>
                    <a:pt x="252" y="129"/>
                  </a:lnTo>
                  <a:lnTo>
                    <a:pt x="281" y="143"/>
                  </a:lnTo>
                  <a:lnTo>
                    <a:pt x="281" y="143"/>
                  </a:lnTo>
                  <a:lnTo>
                    <a:pt x="315" y="160"/>
                  </a:lnTo>
                  <a:lnTo>
                    <a:pt x="335" y="166"/>
                  </a:lnTo>
                  <a:lnTo>
                    <a:pt x="358" y="166"/>
                  </a:lnTo>
                  <a:lnTo>
                    <a:pt x="358" y="166"/>
                  </a:lnTo>
                  <a:lnTo>
                    <a:pt x="370" y="163"/>
                  </a:lnTo>
                  <a:lnTo>
                    <a:pt x="375" y="157"/>
                  </a:lnTo>
                  <a:lnTo>
                    <a:pt x="378" y="146"/>
                  </a:lnTo>
                  <a:lnTo>
                    <a:pt x="378" y="132"/>
                  </a:lnTo>
                  <a:lnTo>
                    <a:pt x="375" y="117"/>
                  </a:lnTo>
                  <a:lnTo>
                    <a:pt x="370" y="103"/>
                  </a:lnTo>
                  <a:lnTo>
                    <a:pt x="361" y="91"/>
                  </a:lnTo>
                  <a:lnTo>
                    <a:pt x="349" y="80"/>
                  </a:lnTo>
                  <a:lnTo>
                    <a:pt x="349" y="80"/>
                  </a:lnTo>
                  <a:close/>
                </a:path>
              </a:pathLst>
            </a:custGeom>
            <a:solidFill>
              <a:srgbClr val="ECC2A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5290" y="3311"/>
              <a:ext cx="436" cy="315"/>
            </a:xfrm>
            <a:custGeom>
              <a:avLst/>
              <a:gdLst/>
              <a:ahLst/>
              <a:cxnLst>
                <a:cxn ang="0">
                  <a:pos x="407" y="0"/>
                </a:cxn>
                <a:cxn ang="0">
                  <a:pos x="407" y="0"/>
                </a:cxn>
                <a:cxn ang="0">
                  <a:pos x="413" y="26"/>
                </a:cxn>
                <a:cxn ang="0">
                  <a:pos x="424" y="89"/>
                </a:cxn>
                <a:cxn ang="0">
                  <a:pos x="430" y="129"/>
                </a:cxn>
                <a:cxn ang="0">
                  <a:pos x="433" y="175"/>
                </a:cxn>
                <a:cxn ang="0">
                  <a:pos x="436" y="218"/>
                </a:cxn>
                <a:cxn ang="0">
                  <a:pos x="430" y="258"/>
                </a:cxn>
                <a:cxn ang="0">
                  <a:pos x="430" y="258"/>
                </a:cxn>
                <a:cxn ang="0">
                  <a:pos x="413" y="269"/>
                </a:cxn>
                <a:cxn ang="0">
                  <a:pos x="390" y="278"/>
                </a:cxn>
                <a:cxn ang="0">
                  <a:pos x="358" y="292"/>
                </a:cxn>
                <a:cxn ang="0">
                  <a:pos x="315" y="304"/>
                </a:cxn>
                <a:cxn ang="0">
                  <a:pos x="261" y="313"/>
                </a:cxn>
                <a:cxn ang="0">
                  <a:pos x="198" y="315"/>
                </a:cxn>
                <a:cxn ang="0">
                  <a:pos x="160" y="315"/>
                </a:cxn>
                <a:cxn ang="0">
                  <a:pos x="120" y="313"/>
                </a:cxn>
                <a:cxn ang="0">
                  <a:pos x="120" y="313"/>
                </a:cxn>
                <a:cxn ang="0">
                  <a:pos x="80" y="310"/>
                </a:cxn>
                <a:cxn ang="0">
                  <a:pos x="66" y="304"/>
                </a:cxn>
                <a:cxn ang="0">
                  <a:pos x="63" y="301"/>
                </a:cxn>
                <a:cxn ang="0">
                  <a:pos x="63" y="301"/>
                </a:cxn>
                <a:cxn ang="0">
                  <a:pos x="63" y="298"/>
                </a:cxn>
                <a:cxn ang="0">
                  <a:pos x="11" y="304"/>
                </a:cxn>
                <a:cxn ang="0">
                  <a:pos x="11" y="304"/>
                </a:cxn>
                <a:cxn ang="0">
                  <a:pos x="14" y="292"/>
                </a:cxn>
                <a:cxn ang="0">
                  <a:pos x="20" y="267"/>
                </a:cxn>
                <a:cxn ang="0">
                  <a:pos x="20" y="249"/>
                </a:cxn>
                <a:cxn ang="0">
                  <a:pos x="17" y="229"/>
                </a:cxn>
                <a:cxn ang="0">
                  <a:pos x="11" y="209"/>
                </a:cxn>
                <a:cxn ang="0">
                  <a:pos x="0" y="186"/>
                </a:cxn>
                <a:cxn ang="0">
                  <a:pos x="48" y="186"/>
                </a:cxn>
                <a:cxn ang="0">
                  <a:pos x="48" y="186"/>
                </a:cxn>
                <a:cxn ang="0">
                  <a:pos x="54" y="175"/>
                </a:cxn>
                <a:cxn ang="0">
                  <a:pos x="60" y="166"/>
                </a:cxn>
                <a:cxn ang="0">
                  <a:pos x="71" y="155"/>
                </a:cxn>
                <a:cxn ang="0">
                  <a:pos x="71" y="155"/>
                </a:cxn>
                <a:cxn ang="0">
                  <a:pos x="77" y="149"/>
                </a:cxn>
                <a:cxn ang="0">
                  <a:pos x="89" y="146"/>
                </a:cxn>
                <a:cxn ang="0">
                  <a:pos x="114" y="143"/>
                </a:cxn>
                <a:cxn ang="0">
                  <a:pos x="143" y="138"/>
                </a:cxn>
                <a:cxn ang="0">
                  <a:pos x="157" y="132"/>
                </a:cxn>
                <a:cxn ang="0">
                  <a:pos x="169" y="126"/>
                </a:cxn>
                <a:cxn ang="0">
                  <a:pos x="169" y="126"/>
                </a:cxn>
                <a:cxn ang="0">
                  <a:pos x="177" y="115"/>
                </a:cxn>
                <a:cxn ang="0">
                  <a:pos x="189" y="103"/>
                </a:cxn>
                <a:cxn ang="0">
                  <a:pos x="203" y="72"/>
                </a:cxn>
                <a:cxn ang="0">
                  <a:pos x="220" y="31"/>
                </a:cxn>
                <a:cxn ang="0">
                  <a:pos x="407" y="0"/>
                </a:cxn>
              </a:cxnLst>
              <a:rect l="0" t="0" r="r" b="b"/>
              <a:pathLst>
                <a:path w="436" h="315">
                  <a:moveTo>
                    <a:pt x="407" y="0"/>
                  </a:moveTo>
                  <a:lnTo>
                    <a:pt x="407" y="0"/>
                  </a:lnTo>
                  <a:lnTo>
                    <a:pt x="413" y="26"/>
                  </a:lnTo>
                  <a:lnTo>
                    <a:pt x="424" y="89"/>
                  </a:lnTo>
                  <a:lnTo>
                    <a:pt x="430" y="129"/>
                  </a:lnTo>
                  <a:lnTo>
                    <a:pt x="433" y="175"/>
                  </a:lnTo>
                  <a:lnTo>
                    <a:pt x="436" y="218"/>
                  </a:lnTo>
                  <a:lnTo>
                    <a:pt x="430" y="258"/>
                  </a:lnTo>
                  <a:lnTo>
                    <a:pt x="430" y="258"/>
                  </a:lnTo>
                  <a:lnTo>
                    <a:pt x="413" y="269"/>
                  </a:lnTo>
                  <a:lnTo>
                    <a:pt x="390" y="278"/>
                  </a:lnTo>
                  <a:lnTo>
                    <a:pt x="358" y="292"/>
                  </a:lnTo>
                  <a:lnTo>
                    <a:pt x="315" y="304"/>
                  </a:lnTo>
                  <a:lnTo>
                    <a:pt x="261" y="313"/>
                  </a:lnTo>
                  <a:lnTo>
                    <a:pt x="198" y="315"/>
                  </a:lnTo>
                  <a:lnTo>
                    <a:pt x="160" y="315"/>
                  </a:lnTo>
                  <a:lnTo>
                    <a:pt x="120" y="313"/>
                  </a:lnTo>
                  <a:lnTo>
                    <a:pt x="120" y="313"/>
                  </a:lnTo>
                  <a:lnTo>
                    <a:pt x="80" y="310"/>
                  </a:lnTo>
                  <a:lnTo>
                    <a:pt x="66" y="304"/>
                  </a:lnTo>
                  <a:lnTo>
                    <a:pt x="63" y="301"/>
                  </a:lnTo>
                  <a:lnTo>
                    <a:pt x="63" y="301"/>
                  </a:lnTo>
                  <a:lnTo>
                    <a:pt x="63" y="298"/>
                  </a:lnTo>
                  <a:lnTo>
                    <a:pt x="11" y="304"/>
                  </a:lnTo>
                  <a:lnTo>
                    <a:pt x="11" y="304"/>
                  </a:lnTo>
                  <a:lnTo>
                    <a:pt x="14" y="292"/>
                  </a:lnTo>
                  <a:lnTo>
                    <a:pt x="20" y="267"/>
                  </a:lnTo>
                  <a:lnTo>
                    <a:pt x="20" y="249"/>
                  </a:lnTo>
                  <a:lnTo>
                    <a:pt x="17" y="229"/>
                  </a:lnTo>
                  <a:lnTo>
                    <a:pt x="11" y="209"/>
                  </a:lnTo>
                  <a:lnTo>
                    <a:pt x="0" y="186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4" y="175"/>
                  </a:lnTo>
                  <a:lnTo>
                    <a:pt x="60" y="166"/>
                  </a:lnTo>
                  <a:lnTo>
                    <a:pt x="71" y="155"/>
                  </a:lnTo>
                  <a:lnTo>
                    <a:pt x="71" y="155"/>
                  </a:lnTo>
                  <a:lnTo>
                    <a:pt x="77" y="149"/>
                  </a:lnTo>
                  <a:lnTo>
                    <a:pt x="89" y="146"/>
                  </a:lnTo>
                  <a:lnTo>
                    <a:pt x="114" y="143"/>
                  </a:lnTo>
                  <a:lnTo>
                    <a:pt x="143" y="138"/>
                  </a:lnTo>
                  <a:lnTo>
                    <a:pt x="157" y="132"/>
                  </a:lnTo>
                  <a:lnTo>
                    <a:pt x="169" y="126"/>
                  </a:lnTo>
                  <a:lnTo>
                    <a:pt x="169" y="126"/>
                  </a:lnTo>
                  <a:lnTo>
                    <a:pt x="177" y="115"/>
                  </a:lnTo>
                  <a:lnTo>
                    <a:pt x="189" y="103"/>
                  </a:lnTo>
                  <a:lnTo>
                    <a:pt x="203" y="72"/>
                  </a:lnTo>
                  <a:lnTo>
                    <a:pt x="220" y="31"/>
                  </a:lnTo>
                  <a:lnTo>
                    <a:pt x="407" y="0"/>
                  </a:lnTo>
                  <a:close/>
                </a:path>
              </a:pathLst>
            </a:custGeom>
            <a:solidFill>
              <a:srgbClr val="E9E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5103" y="2852"/>
              <a:ext cx="175" cy="284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118" y="0"/>
                </a:cxn>
                <a:cxn ang="0">
                  <a:pos x="118" y="6"/>
                </a:cxn>
                <a:cxn ang="0">
                  <a:pos x="123" y="23"/>
                </a:cxn>
                <a:cxn ang="0">
                  <a:pos x="123" y="46"/>
                </a:cxn>
                <a:cxn ang="0">
                  <a:pos x="123" y="78"/>
                </a:cxn>
                <a:cxn ang="0">
                  <a:pos x="118" y="95"/>
                </a:cxn>
                <a:cxn ang="0">
                  <a:pos x="112" y="115"/>
                </a:cxn>
                <a:cxn ang="0">
                  <a:pos x="103" y="138"/>
                </a:cxn>
                <a:cxn ang="0">
                  <a:pos x="92" y="158"/>
                </a:cxn>
                <a:cxn ang="0">
                  <a:pos x="75" y="181"/>
                </a:cxn>
                <a:cxn ang="0">
                  <a:pos x="55" y="207"/>
                </a:cxn>
                <a:cxn ang="0">
                  <a:pos x="29" y="232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3" y="261"/>
                </a:cxn>
                <a:cxn ang="0">
                  <a:pos x="6" y="264"/>
                </a:cxn>
                <a:cxn ang="0">
                  <a:pos x="14" y="261"/>
                </a:cxn>
                <a:cxn ang="0">
                  <a:pos x="14" y="261"/>
                </a:cxn>
                <a:cxn ang="0">
                  <a:pos x="43" y="241"/>
                </a:cxn>
                <a:cxn ang="0">
                  <a:pos x="60" y="230"/>
                </a:cxn>
                <a:cxn ang="0">
                  <a:pos x="60" y="230"/>
                </a:cxn>
                <a:cxn ang="0">
                  <a:pos x="101" y="252"/>
                </a:cxn>
                <a:cxn ang="0">
                  <a:pos x="126" y="27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46" y="281"/>
                </a:cxn>
                <a:cxn ang="0">
                  <a:pos x="152" y="267"/>
                </a:cxn>
                <a:cxn ang="0">
                  <a:pos x="161" y="241"/>
                </a:cxn>
                <a:cxn ang="0">
                  <a:pos x="169" y="207"/>
                </a:cxn>
                <a:cxn ang="0">
                  <a:pos x="175" y="166"/>
                </a:cxn>
                <a:cxn ang="0">
                  <a:pos x="175" y="121"/>
                </a:cxn>
                <a:cxn ang="0">
                  <a:pos x="175" y="98"/>
                </a:cxn>
                <a:cxn ang="0">
                  <a:pos x="169" y="75"/>
                </a:cxn>
                <a:cxn ang="0">
                  <a:pos x="164" y="49"/>
                </a:cxn>
                <a:cxn ang="0">
                  <a:pos x="158" y="23"/>
                </a:cxn>
                <a:cxn ang="0">
                  <a:pos x="158" y="23"/>
                </a:cxn>
                <a:cxn ang="0">
                  <a:pos x="141" y="9"/>
                </a:cxn>
                <a:cxn ang="0">
                  <a:pos x="126" y="3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8" y="0"/>
                </a:cxn>
              </a:cxnLst>
              <a:rect l="0" t="0" r="r" b="b"/>
              <a:pathLst>
                <a:path w="175" h="284">
                  <a:moveTo>
                    <a:pt x="118" y="0"/>
                  </a:moveTo>
                  <a:lnTo>
                    <a:pt x="118" y="0"/>
                  </a:lnTo>
                  <a:lnTo>
                    <a:pt x="118" y="6"/>
                  </a:lnTo>
                  <a:lnTo>
                    <a:pt x="123" y="23"/>
                  </a:lnTo>
                  <a:lnTo>
                    <a:pt x="123" y="46"/>
                  </a:lnTo>
                  <a:lnTo>
                    <a:pt x="123" y="78"/>
                  </a:lnTo>
                  <a:lnTo>
                    <a:pt x="118" y="95"/>
                  </a:lnTo>
                  <a:lnTo>
                    <a:pt x="112" y="115"/>
                  </a:lnTo>
                  <a:lnTo>
                    <a:pt x="103" y="138"/>
                  </a:lnTo>
                  <a:lnTo>
                    <a:pt x="92" y="158"/>
                  </a:lnTo>
                  <a:lnTo>
                    <a:pt x="75" y="181"/>
                  </a:lnTo>
                  <a:lnTo>
                    <a:pt x="55" y="207"/>
                  </a:lnTo>
                  <a:lnTo>
                    <a:pt x="29" y="232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3" y="261"/>
                  </a:lnTo>
                  <a:lnTo>
                    <a:pt x="6" y="264"/>
                  </a:lnTo>
                  <a:lnTo>
                    <a:pt x="14" y="261"/>
                  </a:lnTo>
                  <a:lnTo>
                    <a:pt x="14" y="261"/>
                  </a:lnTo>
                  <a:lnTo>
                    <a:pt x="43" y="241"/>
                  </a:lnTo>
                  <a:lnTo>
                    <a:pt x="60" y="230"/>
                  </a:lnTo>
                  <a:lnTo>
                    <a:pt x="60" y="230"/>
                  </a:lnTo>
                  <a:lnTo>
                    <a:pt x="101" y="252"/>
                  </a:lnTo>
                  <a:lnTo>
                    <a:pt x="126" y="27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46" y="281"/>
                  </a:lnTo>
                  <a:lnTo>
                    <a:pt x="152" y="267"/>
                  </a:lnTo>
                  <a:lnTo>
                    <a:pt x="161" y="241"/>
                  </a:lnTo>
                  <a:lnTo>
                    <a:pt x="169" y="207"/>
                  </a:lnTo>
                  <a:lnTo>
                    <a:pt x="175" y="166"/>
                  </a:lnTo>
                  <a:lnTo>
                    <a:pt x="175" y="121"/>
                  </a:lnTo>
                  <a:lnTo>
                    <a:pt x="175" y="98"/>
                  </a:lnTo>
                  <a:lnTo>
                    <a:pt x="169" y="75"/>
                  </a:lnTo>
                  <a:lnTo>
                    <a:pt x="164" y="49"/>
                  </a:lnTo>
                  <a:lnTo>
                    <a:pt x="158" y="23"/>
                  </a:lnTo>
                  <a:lnTo>
                    <a:pt x="158" y="23"/>
                  </a:lnTo>
                  <a:lnTo>
                    <a:pt x="141" y="9"/>
                  </a:lnTo>
                  <a:lnTo>
                    <a:pt x="126" y="3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9E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auto">
            <a:xfrm>
              <a:off x="5206" y="3239"/>
              <a:ext cx="175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5" y="6"/>
                </a:cxn>
                <a:cxn ang="0">
                  <a:pos x="49" y="15"/>
                </a:cxn>
                <a:cxn ang="0">
                  <a:pos x="72" y="20"/>
                </a:cxn>
                <a:cxn ang="0">
                  <a:pos x="95" y="23"/>
                </a:cxn>
                <a:cxn ang="0">
                  <a:pos x="121" y="23"/>
                </a:cxn>
                <a:cxn ang="0">
                  <a:pos x="147" y="20"/>
                </a:cxn>
                <a:cxn ang="0">
                  <a:pos x="175" y="172"/>
                </a:cxn>
                <a:cxn ang="0">
                  <a:pos x="118" y="227"/>
                </a:cxn>
                <a:cxn ang="0">
                  <a:pos x="26" y="172"/>
                </a:cxn>
                <a:cxn ang="0">
                  <a:pos x="26" y="172"/>
                </a:cxn>
                <a:cxn ang="0">
                  <a:pos x="20" y="152"/>
                </a:cxn>
                <a:cxn ang="0">
                  <a:pos x="9" y="109"/>
                </a:cxn>
                <a:cxn ang="0">
                  <a:pos x="0" y="52"/>
                </a:cxn>
                <a:cxn ang="0">
                  <a:pos x="0" y="2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5" h="227">
                  <a:moveTo>
                    <a:pt x="0" y="0"/>
                  </a:moveTo>
                  <a:lnTo>
                    <a:pt x="0" y="0"/>
                  </a:lnTo>
                  <a:lnTo>
                    <a:pt x="15" y="6"/>
                  </a:lnTo>
                  <a:lnTo>
                    <a:pt x="49" y="15"/>
                  </a:lnTo>
                  <a:lnTo>
                    <a:pt x="72" y="20"/>
                  </a:lnTo>
                  <a:lnTo>
                    <a:pt x="95" y="23"/>
                  </a:lnTo>
                  <a:lnTo>
                    <a:pt x="121" y="23"/>
                  </a:lnTo>
                  <a:lnTo>
                    <a:pt x="147" y="20"/>
                  </a:lnTo>
                  <a:lnTo>
                    <a:pt x="175" y="172"/>
                  </a:lnTo>
                  <a:lnTo>
                    <a:pt x="118" y="227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0" y="152"/>
                  </a:lnTo>
                  <a:lnTo>
                    <a:pt x="9" y="109"/>
                  </a:lnTo>
                  <a:lnTo>
                    <a:pt x="0" y="52"/>
                  </a:lnTo>
                  <a:lnTo>
                    <a:pt x="0" y="2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5089" y="3165"/>
              <a:ext cx="20" cy="26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20" y="14"/>
                </a:cxn>
                <a:cxn ang="0">
                  <a:pos x="17" y="23"/>
                </a:cxn>
                <a:cxn ang="0">
                  <a:pos x="14" y="26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6" y="26"/>
                </a:cxn>
                <a:cxn ang="0">
                  <a:pos x="3" y="23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3" y="5"/>
                </a:cxn>
                <a:cxn ang="0">
                  <a:pos x="6" y="3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4" y="3"/>
                </a:cxn>
                <a:cxn ang="0">
                  <a:pos x="17" y="5"/>
                </a:cxn>
                <a:cxn ang="0">
                  <a:pos x="20" y="14"/>
                </a:cxn>
                <a:cxn ang="0">
                  <a:pos x="20" y="14"/>
                </a:cxn>
              </a:cxnLst>
              <a:rect l="0" t="0" r="r" b="b"/>
              <a:pathLst>
                <a:path w="20" h="26">
                  <a:moveTo>
                    <a:pt x="20" y="14"/>
                  </a:moveTo>
                  <a:lnTo>
                    <a:pt x="20" y="14"/>
                  </a:lnTo>
                  <a:lnTo>
                    <a:pt x="17" y="23"/>
                  </a:lnTo>
                  <a:lnTo>
                    <a:pt x="14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26"/>
                  </a:lnTo>
                  <a:lnTo>
                    <a:pt x="3" y="23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3" y="5"/>
                  </a:lnTo>
                  <a:lnTo>
                    <a:pt x="6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4" y="3"/>
                  </a:lnTo>
                  <a:lnTo>
                    <a:pt x="17" y="5"/>
                  </a:lnTo>
                  <a:lnTo>
                    <a:pt x="20" y="14"/>
                  </a:ln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2" name="Freeform 38"/>
            <p:cNvSpPr>
              <a:spLocks/>
            </p:cNvSpPr>
            <p:nvPr/>
          </p:nvSpPr>
          <p:spPr bwMode="auto">
            <a:xfrm>
              <a:off x="5115" y="3279"/>
              <a:ext cx="20" cy="26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17" y="20"/>
                </a:cxn>
                <a:cxn ang="0">
                  <a:pos x="14" y="23"/>
                </a:cxn>
                <a:cxn ang="0">
                  <a:pos x="11" y="26"/>
                </a:cxn>
                <a:cxn ang="0">
                  <a:pos x="11" y="26"/>
                </a:cxn>
                <a:cxn ang="0">
                  <a:pos x="5" y="23"/>
                </a:cxn>
                <a:cxn ang="0">
                  <a:pos x="2" y="2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3"/>
                </a:cxn>
                <a:cxn ang="0">
                  <a:pos x="5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7" y="3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0" h="26">
                  <a:moveTo>
                    <a:pt x="20" y="12"/>
                  </a:moveTo>
                  <a:lnTo>
                    <a:pt x="20" y="12"/>
                  </a:lnTo>
                  <a:lnTo>
                    <a:pt x="17" y="20"/>
                  </a:lnTo>
                  <a:lnTo>
                    <a:pt x="14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5" y="23"/>
                  </a:lnTo>
                  <a:lnTo>
                    <a:pt x="2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3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7" y="3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3" name="Freeform 39"/>
            <p:cNvSpPr>
              <a:spLocks/>
            </p:cNvSpPr>
            <p:nvPr/>
          </p:nvSpPr>
          <p:spPr bwMode="auto">
            <a:xfrm>
              <a:off x="5140" y="3371"/>
              <a:ext cx="18" cy="23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18" y="12"/>
                </a:cxn>
                <a:cxn ang="0">
                  <a:pos x="15" y="20"/>
                </a:cxn>
                <a:cxn ang="0">
                  <a:pos x="12" y="23"/>
                </a:cxn>
                <a:cxn ang="0">
                  <a:pos x="9" y="23"/>
                </a:cxn>
                <a:cxn ang="0">
                  <a:pos x="9" y="23"/>
                </a:cxn>
                <a:cxn ang="0">
                  <a:pos x="6" y="23"/>
                </a:cxn>
                <a:cxn ang="0">
                  <a:pos x="3" y="2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3" y="3"/>
                </a:cxn>
                <a:cxn ang="0">
                  <a:pos x="6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2" y="0"/>
                </a:cxn>
                <a:cxn ang="0">
                  <a:pos x="15" y="3"/>
                </a:cxn>
                <a:cxn ang="0">
                  <a:pos x="18" y="12"/>
                </a:cxn>
                <a:cxn ang="0">
                  <a:pos x="18" y="12"/>
                </a:cxn>
              </a:cxnLst>
              <a:rect l="0" t="0" r="r" b="b"/>
              <a:pathLst>
                <a:path w="18" h="23">
                  <a:moveTo>
                    <a:pt x="18" y="12"/>
                  </a:moveTo>
                  <a:lnTo>
                    <a:pt x="18" y="12"/>
                  </a:lnTo>
                  <a:lnTo>
                    <a:pt x="15" y="20"/>
                  </a:lnTo>
                  <a:lnTo>
                    <a:pt x="12" y="23"/>
                  </a:lnTo>
                  <a:lnTo>
                    <a:pt x="9" y="23"/>
                  </a:lnTo>
                  <a:lnTo>
                    <a:pt x="9" y="23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3" y="3"/>
                  </a:lnTo>
                  <a:lnTo>
                    <a:pt x="6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8" y="12"/>
                  </a:lnTo>
                  <a:lnTo>
                    <a:pt x="18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4" name="Freeform 40"/>
            <p:cNvSpPr>
              <a:spLocks/>
            </p:cNvSpPr>
            <p:nvPr/>
          </p:nvSpPr>
          <p:spPr bwMode="auto">
            <a:xfrm>
              <a:off x="5321" y="3580"/>
              <a:ext cx="20" cy="21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20" y="12"/>
                </a:cxn>
                <a:cxn ang="0">
                  <a:pos x="17" y="18"/>
                </a:cxn>
                <a:cxn ang="0">
                  <a:pos x="9" y="21"/>
                </a:cxn>
                <a:cxn ang="0">
                  <a:pos x="9" y="21"/>
                </a:cxn>
                <a:cxn ang="0">
                  <a:pos x="3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3" y="3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7" y="3"/>
                </a:cxn>
                <a:cxn ang="0">
                  <a:pos x="20" y="12"/>
                </a:cxn>
                <a:cxn ang="0">
                  <a:pos x="20" y="12"/>
                </a:cxn>
              </a:cxnLst>
              <a:rect l="0" t="0" r="r" b="b"/>
              <a:pathLst>
                <a:path w="20" h="21">
                  <a:moveTo>
                    <a:pt x="20" y="12"/>
                  </a:moveTo>
                  <a:lnTo>
                    <a:pt x="20" y="12"/>
                  </a:lnTo>
                  <a:lnTo>
                    <a:pt x="17" y="18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3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3" y="3"/>
                  </a:lnTo>
                  <a:lnTo>
                    <a:pt x="9" y="0"/>
                  </a:lnTo>
                  <a:lnTo>
                    <a:pt x="9" y="0"/>
                  </a:lnTo>
                  <a:lnTo>
                    <a:pt x="17" y="3"/>
                  </a:lnTo>
                  <a:lnTo>
                    <a:pt x="20" y="12"/>
                  </a:lnTo>
                  <a:lnTo>
                    <a:pt x="2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Freeform 41"/>
            <p:cNvSpPr>
              <a:spLocks/>
            </p:cNvSpPr>
            <p:nvPr/>
          </p:nvSpPr>
          <p:spPr bwMode="auto">
            <a:xfrm>
              <a:off x="5390" y="3013"/>
              <a:ext cx="54" cy="309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11" y="28"/>
                </a:cxn>
                <a:cxn ang="0">
                  <a:pos x="3" y="63"/>
                </a:cxn>
                <a:cxn ang="0">
                  <a:pos x="0" y="103"/>
                </a:cxn>
                <a:cxn ang="0">
                  <a:pos x="0" y="152"/>
                </a:cxn>
                <a:cxn ang="0">
                  <a:pos x="0" y="178"/>
                </a:cxn>
                <a:cxn ang="0">
                  <a:pos x="6" y="203"/>
                </a:cxn>
                <a:cxn ang="0">
                  <a:pos x="14" y="232"/>
                </a:cxn>
                <a:cxn ang="0">
                  <a:pos x="23" y="258"/>
                </a:cxn>
                <a:cxn ang="0">
                  <a:pos x="37" y="284"/>
                </a:cxn>
                <a:cxn ang="0">
                  <a:pos x="54" y="309"/>
                </a:cxn>
                <a:cxn ang="0">
                  <a:pos x="54" y="309"/>
                </a:cxn>
                <a:cxn ang="0">
                  <a:pos x="49" y="284"/>
                </a:cxn>
                <a:cxn ang="0">
                  <a:pos x="40" y="255"/>
                </a:cxn>
                <a:cxn ang="0">
                  <a:pos x="32" y="215"/>
                </a:cxn>
                <a:cxn ang="0">
                  <a:pos x="23" y="169"/>
                </a:cxn>
                <a:cxn ang="0">
                  <a:pos x="17" y="117"/>
                </a:cxn>
                <a:cxn ang="0">
                  <a:pos x="17" y="6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54" h="309">
                  <a:moveTo>
                    <a:pt x="20" y="0"/>
                  </a:moveTo>
                  <a:lnTo>
                    <a:pt x="20" y="0"/>
                  </a:lnTo>
                  <a:lnTo>
                    <a:pt x="11" y="28"/>
                  </a:lnTo>
                  <a:lnTo>
                    <a:pt x="3" y="63"/>
                  </a:lnTo>
                  <a:lnTo>
                    <a:pt x="0" y="103"/>
                  </a:lnTo>
                  <a:lnTo>
                    <a:pt x="0" y="152"/>
                  </a:lnTo>
                  <a:lnTo>
                    <a:pt x="0" y="178"/>
                  </a:lnTo>
                  <a:lnTo>
                    <a:pt x="6" y="203"/>
                  </a:lnTo>
                  <a:lnTo>
                    <a:pt x="14" y="232"/>
                  </a:lnTo>
                  <a:lnTo>
                    <a:pt x="23" y="258"/>
                  </a:lnTo>
                  <a:lnTo>
                    <a:pt x="37" y="284"/>
                  </a:lnTo>
                  <a:lnTo>
                    <a:pt x="54" y="309"/>
                  </a:lnTo>
                  <a:lnTo>
                    <a:pt x="54" y="309"/>
                  </a:lnTo>
                  <a:lnTo>
                    <a:pt x="49" y="284"/>
                  </a:lnTo>
                  <a:lnTo>
                    <a:pt x="40" y="255"/>
                  </a:lnTo>
                  <a:lnTo>
                    <a:pt x="32" y="215"/>
                  </a:lnTo>
                  <a:lnTo>
                    <a:pt x="23" y="169"/>
                  </a:lnTo>
                  <a:lnTo>
                    <a:pt x="17" y="117"/>
                  </a:lnTo>
                  <a:lnTo>
                    <a:pt x="17" y="6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DCB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Freeform 42"/>
            <p:cNvSpPr>
              <a:spLocks/>
            </p:cNvSpPr>
            <p:nvPr/>
          </p:nvSpPr>
          <p:spPr bwMode="auto">
            <a:xfrm>
              <a:off x="5488" y="3357"/>
              <a:ext cx="177" cy="112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31"/>
                </a:cxn>
                <a:cxn ang="0">
                  <a:pos x="14" y="26"/>
                </a:cxn>
                <a:cxn ang="0">
                  <a:pos x="34" y="23"/>
                </a:cxn>
                <a:cxn ang="0">
                  <a:pos x="57" y="23"/>
                </a:cxn>
                <a:cxn ang="0">
                  <a:pos x="86" y="31"/>
                </a:cxn>
                <a:cxn ang="0">
                  <a:pos x="100" y="37"/>
                </a:cxn>
                <a:cxn ang="0">
                  <a:pos x="114" y="46"/>
                </a:cxn>
                <a:cxn ang="0">
                  <a:pos x="131" y="57"/>
                </a:cxn>
                <a:cxn ang="0">
                  <a:pos x="146" y="72"/>
                </a:cxn>
                <a:cxn ang="0">
                  <a:pos x="163" y="89"/>
                </a:cxn>
                <a:cxn ang="0">
                  <a:pos x="177" y="112"/>
                </a:cxn>
                <a:cxn ang="0">
                  <a:pos x="177" y="112"/>
                </a:cxn>
                <a:cxn ang="0">
                  <a:pos x="163" y="83"/>
                </a:cxn>
                <a:cxn ang="0">
                  <a:pos x="146" y="57"/>
                </a:cxn>
                <a:cxn ang="0">
                  <a:pos x="123" y="31"/>
                </a:cxn>
                <a:cxn ang="0">
                  <a:pos x="111" y="20"/>
                </a:cxn>
                <a:cxn ang="0">
                  <a:pos x="97" y="11"/>
                </a:cxn>
                <a:cxn ang="0">
                  <a:pos x="83" y="3"/>
                </a:cxn>
                <a:cxn ang="0">
                  <a:pos x="65" y="0"/>
                </a:cxn>
                <a:cxn ang="0">
                  <a:pos x="51" y="0"/>
                </a:cxn>
                <a:cxn ang="0">
                  <a:pos x="34" y="6"/>
                </a:cxn>
                <a:cxn ang="0">
                  <a:pos x="17" y="14"/>
                </a:cxn>
                <a:cxn ang="0">
                  <a:pos x="0" y="31"/>
                </a:cxn>
                <a:cxn ang="0">
                  <a:pos x="0" y="31"/>
                </a:cxn>
              </a:cxnLst>
              <a:rect l="0" t="0" r="r" b="b"/>
              <a:pathLst>
                <a:path w="177" h="112">
                  <a:moveTo>
                    <a:pt x="0" y="31"/>
                  </a:moveTo>
                  <a:lnTo>
                    <a:pt x="0" y="31"/>
                  </a:lnTo>
                  <a:lnTo>
                    <a:pt x="14" y="26"/>
                  </a:lnTo>
                  <a:lnTo>
                    <a:pt x="34" y="23"/>
                  </a:lnTo>
                  <a:lnTo>
                    <a:pt x="57" y="23"/>
                  </a:lnTo>
                  <a:lnTo>
                    <a:pt x="86" y="31"/>
                  </a:lnTo>
                  <a:lnTo>
                    <a:pt x="100" y="37"/>
                  </a:lnTo>
                  <a:lnTo>
                    <a:pt x="114" y="46"/>
                  </a:lnTo>
                  <a:lnTo>
                    <a:pt x="131" y="57"/>
                  </a:lnTo>
                  <a:lnTo>
                    <a:pt x="146" y="72"/>
                  </a:lnTo>
                  <a:lnTo>
                    <a:pt x="163" y="89"/>
                  </a:lnTo>
                  <a:lnTo>
                    <a:pt x="177" y="112"/>
                  </a:lnTo>
                  <a:lnTo>
                    <a:pt x="177" y="112"/>
                  </a:lnTo>
                  <a:lnTo>
                    <a:pt x="163" y="83"/>
                  </a:lnTo>
                  <a:lnTo>
                    <a:pt x="146" y="57"/>
                  </a:lnTo>
                  <a:lnTo>
                    <a:pt x="123" y="31"/>
                  </a:lnTo>
                  <a:lnTo>
                    <a:pt x="111" y="20"/>
                  </a:lnTo>
                  <a:lnTo>
                    <a:pt x="97" y="11"/>
                  </a:lnTo>
                  <a:lnTo>
                    <a:pt x="83" y="3"/>
                  </a:lnTo>
                  <a:lnTo>
                    <a:pt x="65" y="0"/>
                  </a:lnTo>
                  <a:lnTo>
                    <a:pt x="51" y="0"/>
                  </a:lnTo>
                  <a:lnTo>
                    <a:pt x="34" y="6"/>
                  </a:lnTo>
                  <a:lnTo>
                    <a:pt x="17" y="14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D9D7D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5361" y="3566"/>
              <a:ext cx="95" cy="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3" y="12"/>
                </a:cxn>
                <a:cxn ang="0">
                  <a:pos x="12" y="17"/>
                </a:cxn>
                <a:cxn ang="0">
                  <a:pos x="23" y="23"/>
                </a:cxn>
                <a:cxn ang="0">
                  <a:pos x="40" y="26"/>
                </a:cxn>
                <a:cxn ang="0">
                  <a:pos x="63" y="23"/>
                </a:cxn>
                <a:cxn ang="0">
                  <a:pos x="95" y="20"/>
                </a:cxn>
                <a:cxn ang="0">
                  <a:pos x="95" y="20"/>
                </a:cxn>
                <a:cxn ang="0">
                  <a:pos x="81" y="26"/>
                </a:cxn>
                <a:cxn ang="0">
                  <a:pos x="63" y="32"/>
                </a:cxn>
                <a:cxn ang="0">
                  <a:pos x="46" y="37"/>
                </a:cxn>
                <a:cxn ang="0">
                  <a:pos x="29" y="37"/>
                </a:cxn>
                <a:cxn ang="0">
                  <a:pos x="20" y="37"/>
                </a:cxn>
                <a:cxn ang="0">
                  <a:pos x="12" y="35"/>
                </a:cxn>
                <a:cxn ang="0">
                  <a:pos x="6" y="29"/>
                </a:cxn>
                <a:cxn ang="0">
                  <a:pos x="3" y="23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5" h="37">
                  <a:moveTo>
                    <a:pt x="0" y="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2" y="17"/>
                  </a:lnTo>
                  <a:lnTo>
                    <a:pt x="23" y="23"/>
                  </a:lnTo>
                  <a:lnTo>
                    <a:pt x="40" y="26"/>
                  </a:lnTo>
                  <a:lnTo>
                    <a:pt x="63" y="23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81" y="26"/>
                  </a:lnTo>
                  <a:lnTo>
                    <a:pt x="63" y="32"/>
                  </a:lnTo>
                  <a:lnTo>
                    <a:pt x="46" y="37"/>
                  </a:lnTo>
                  <a:lnTo>
                    <a:pt x="29" y="37"/>
                  </a:lnTo>
                  <a:lnTo>
                    <a:pt x="20" y="37"/>
                  </a:lnTo>
                  <a:lnTo>
                    <a:pt x="12" y="35"/>
                  </a:lnTo>
                  <a:lnTo>
                    <a:pt x="6" y="29"/>
                  </a:lnTo>
                  <a:lnTo>
                    <a:pt x="3" y="23"/>
                  </a:lnTo>
                  <a:lnTo>
                    <a:pt x="0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7D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Freeform 44"/>
            <p:cNvSpPr>
              <a:spLocks/>
            </p:cNvSpPr>
            <p:nvPr/>
          </p:nvSpPr>
          <p:spPr bwMode="auto">
            <a:xfrm>
              <a:off x="5356" y="3515"/>
              <a:ext cx="160" cy="31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31"/>
                </a:cxn>
                <a:cxn ang="0">
                  <a:pos x="14" y="28"/>
                </a:cxn>
                <a:cxn ang="0">
                  <a:pos x="54" y="20"/>
                </a:cxn>
                <a:cxn ang="0">
                  <a:pos x="106" y="11"/>
                </a:cxn>
                <a:cxn ang="0">
                  <a:pos x="134" y="8"/>
                </a:cxn>
                <a:cxn ang="0">
                  <a:pos x="160" y="11"/>
                </a:cxn>
                <a:cxn ang="0">
                  <a:pos x="160" y="11"/>
                </a:cxn>
                <a:cxn ang="0">
                  <a:pos x="143" y="5"/>
                </a:cxn>
                <a:cxn ang="0">
                  <a:pos x="126" y="2"/>
                </a:cxn>
                <a:cxn ang="0">
                  <a:pos x="103" y="0"/>
                </a:cxn>
                <a:cxn ang="0">
                  <a:pos x="77" y="0"/>
                </a:cxn>
                <a:cxn ang="0">
                  <a:pos x="48" y="2"/>
                </a:cxn>
                <a:cxn ang="0">
                  <a:pos x="37" y="8"/>
                </a:cxn>
                <a:cxn ang="0">
                  <a:pos x="23" y="14"/>
                </a:cxn>
                <a:cxn ang="0">
                  <a:pos x="11" y="22"/>
                </a:cxn>
                <a:cxn ang="0">
                  <a:pos x="0" y="31"/>
                </a:cxn>
                <a:cxn ang="0">
                  <a:pos x="0" y="31"/>
                </a:cxn>
              </a:cxnLst>
              <a:rect l="0" t="0" r="r" b="b"/>
              <a:pathLst>
                <a:path w="160" h="31">
                  <a:moveTo>
                    <a:pt x="0" y="31"/>
                  </a:moveTo>
                  <a:lnTo>
                    <a:pt x="0" y="31"/>
                  </a:lnTo>
                  <a:lnTo>
                    <a:pt x="14" y="28"/>
                  </a:lnTo>
                  <a:lnTo>
                    <a:pt x="54" y="20"/>
                  </a:lnTo>
                  <a:lnTo>
                    <a:pt x="106" y="11"/>
                  </a:lnTo>
                  <a:lnTo>
                    <a:pt x="134" y="8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43" y="5"/>
                  </a:lnTo>
                  <a:lnTo>
                    <a:pt x="126" y="2"/>
                  </a:lnTo>
                  <a:lnTo>
                    <a:pt x="103" y="0"/>
                  </a:lnTo>
                  <a:lnTo>
                    <a:pt x="77" y="0"/>
                  </a:lnTo>
                  <a:lnTo>
                    <a:pt x="48" y="2"/>
                  </a:lnTo>
                  <a:lnTo>
                    <a:pt x="37" y="8"/>
                  </a:lnTo>
                  <a:lnTo>
                    <a:pt x="23" y="14"/>
                  </a:lnTo>
                  <a:lnTo>
                    <a:pt x="11" y="22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D9D7D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4550" y="3615"/>
              <a:ext cx="642" cy="49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633" y="40"/>
                </a:cxn>
                <a:cxn ang="0">
                  <a:pos x="633" y="40"/>
                </a:cxn>
                <a:cxn ang="0">
                  <a:pos x="636" y="37"/>
                </a:cxn>
                <a:cxn ang="0">
                  <a:pos x="642" y="31"/>
                </a:cxn>
                <a:cxn ang="0">
                  <a:pos x="642" y="26"/>
                </a:cxn>
                <a:cxn ang="0">
                  <a:pos x="642" y="20"/>
                </a:cxn>
                <a:cxn ang="0">
                  <a:pos x="639" y="11"/>
                </a:cxn>
                <a:cxn ang="0">
                  <a:pos x="633" y="0"/>
                </a:cxn>
                <a:cxn ang="0">
                  <a:pos x="11" y="3"/>
                </a:cxn>
                <a:cxn ang="0">
                  <a:pos x="0" y="49"/>
                </a:cxn>
              </a:cxnLst>
              <a:rect l="0" t="0" r="r" b="b"/>
              <a:pathLst>
                <a:path w="642" h="49">
                  <a:moveTo>
                    <a:pt x="0" y="49"/>
                  </a:moveTo>
                  <a:lnTo>
                    <a:pt x="633" y="40"/>
                  </a:lnTo>
                  <a:lnTo>
                    <a:pt x="633" y="40"/>
                  </a:lnTo>
                  <a:lnTo>
                    <a:pt x="636" y="37"/>
                  </a:lnTo>
                  <a:lnTo>
                    <a:pt x="642" y="31"/>
                  </a:lnTo>
                  <a:lnTo>
                    <a:pt x="642" y="26"/>
                  </a:lnTo>
                  <a:lnTo>
                    <a:pt x="642" y="20"/>
                  </a:lnTo>
                  <a:lnTo>
                    <a:pt x="639" y="11"/>
                  </a:lnTo>
                  <a:lnTo>
                    <a:pt x="633" y="0"/>
                  </a:lnTo>
                  <a:lnTo>
                    <a:pt x="11" y="3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A19B9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4429" y="3512"/>
              <a:ext cx="135" cy="152"/>
            </a:xfrm>
            <a:custGeom>
              <a:avLst/>
              <a:gdLst/>
              <a:ahLst/>
              <a:cxnLst>
                <a:cxn ang="0">
                  <a:pos x="132" y="137"/>
                </a:cxn>
                <a:cxn ang="0">
                  <a:pos x="132" y="137"/>
                </a:cxn>
                <a:cxn ang="0">
                  <a:pos x="126" y="149"/>
                </a:cxn>
                <a:cxn ang="0">
                  <a:pos x="123" y="152"/>
                </a:cxn>
                <a:cxn ang="0">
                  <a:pos x="121" y="152"/>
                </a:cxn>
                <a:cxn ang="0">
                  <a:pos x="3" y="37"/>
                </a:cxn>
                <a:cxn ang="0">
                  <a:pos x="3" y="37"/>
                </a:cxn>
                <a:cxn ang="0">
                  <a:pos x="0" y="28"/>
                </a:cxn>
                <a:cxn ang="0">
                  <a:pos x="3" y="14"/>
                </a:cxn>
                <a:cxn ang="0">
                  <a:pos x="3" y="14"/>
                </a:cxn>
                <a:cxn ang="0">
                  <a:pos x="3" y="14"/>
                </a:cxn>
                <a:cxn ang="0">
                  <a:pos x="9" y="3"/>
                </a:cxn>
                <a:cxn ang="0">
                  <a:pos x="12" y="0"/>
                </a:cxn>
                <a:cxn ang="0">
                  <a:pos x="14" y="3"/>
                </a:cxn>
                <a:cxn ang="0">
                  <a:pos x="132" y="114"/>
                </a:cxn>
                <a:cxn ang="0">
                  <a:pos x="132" y="114"/>
                </a:cxn>
                <a:cxn ang="0">
                  <a:pos x="135" y="123"/>
                </a:cxn>
                <a:cxn ang="0">
                  <a:pos x="132" y="137"/>
                </a:cxn>
                <a:cxn ang="0">
                  <a:pos x="132" y="137"/>
                </a:cxn>
              </a:cxnLst>
              <a:rect l="0" t="0" r="r" b="b"/>
              <a:pathLst>
                <a:path w="135" h="152">
                  <a:moveTo>
                    <a:pt x="132" y="137"/>
                  </a:moveTo>
                  <a:lnTo>
                    <a:pt x="132" y="137"/>
                  </a:lnTo>
                  <a:lnTo>
                    <a:pt x="126" y="149"/>
                  </a:lnTo>
                  <a:lnTo>
                    <a:pt x="123" y="152"/>
                  </a:lnTo>
                  <a:lnTo>
                    <a:pt x="121" y="152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0" y="28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9" y="3"/>
                  </a:lnTo>
                  <a:lnTo>
                    <a:pt x="12" y="0"/>
                  </a:lnTo>
                  <a:lnTo>
                    <a:pt x="14" y="3"/>
                  </a:lnTo>
                  <a:lnTo>
                    <a:pt x="132" y="114"/>
                  </a:lnTo>
                  <a:lnTo>
                    <a:pt x="132" y="114"/>
                  </a:lnTo>
                  <a:lnTo>
                    <a:pt x="135" y="123"/>
                  </a:lnTo>
                  <a:lnTo>
                    <a:pt x="132" y="137"/>
                  </a:lnTo>
                  <a:lnTo>
                    <a:pt x="132" y="137"/>
                  </a:lnTo>
                  <a:close/>
                </a:path>
              </a:pathLst>
            </a:custGeom>
            <a:solidFill>
              <a:srgbClr val="D6CFD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Freeform 47"/>
            <p:cNvSpPr>
              <a:spLocks/>
            </p:cNvSpPr>
            <p:nvPr/>
          </p:nvSpPr>
          <p:spPr bwMode="auto">
            <a:xfrm>
              <a:off x="4432" y="3494"/>
              <a:ext cx="536" cy="132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445" y="0"/>
                </a:cxn>
                <a:cxn ang="0">
                  <a:pos x="536" y="98"/>
                </a:cxn>
                <a:cxn ang="0">
                  <a:pos x="129" y="132"/>
                </a:cxn>
                <a:cxn ang="0">
                  <a:pos x="0" y="18"/>
                </a:cxn>
              </a:cxnLst>
              <a:rect l="0" t="0" r="r" b="b"/>
              <a:pathLst>
                <a:path w="536" h="132">
                  <a:moveTo>
                    <a:pt x="0" y="18"/>
                  </a:moveTo>
                  <a:lnTo>
                    <a:pt x="445" y="0"/>
                  </a:lnTo>
                  <a:lnTo>
                    <a:pt x="536" y="98"/>
                  </a:lnTo>
                  <a:lnTo>
                    <a:pt x="129" y="13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E8E4E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Freeform 48"/>
            <p:cNvSpPr>
              <a:spLocks/>
            </p:cNvSpPr>
            <p:nvPr/>
          </p:nvSpPr>
          <p:spPr bwMode="auto">
            <a:xfrm>
              <a:off x="4088" y="2875"/>
              <a:ext cx="671" cy="634"/>
            </a:xfrm>
            <a:custGeom>
              <a:avLst/>
              <a:gdLst/>
              <a:ahLst/>
              <a:cxnLst>
                <a:cxn ang="0">
                  <a:pos x="312" y="20"/>
                </a:cxn>
                <a:cxn ang="0">
                  <a:pos x="301" y="32"/>
                </a:cxn>
                <a:cxn ang="0">
                  <a:pos x="238" y="55"/>
                </a:cxn>
                <a:cxn ang="0">
                  <a:pos x="186" y="69"/>
                </a:cxn>
                <a:cxn ang="0">
                  <a:pos x="129" y="92"/>
                </a:cxn>
                <a:cxn ang="0">
                  <a:pos x="66" y="123"/>
                </a:cxn>
                <a:cxn ang="0">
                  <a:pos x="0" y="169"/>
                </a:cxn>
                <a:cxn ang="0">
                  <a:pos x="11" y="227"/>
                </a:cxn>
                <a:cxn ang="0">
                  <a:pos x="40" y="353"/>
                </a:cxn>
                <a:cxn ang="0">
                  <a:pos x="77" y="459"/>
                </a:cxn>
                <a:cxn ang="0">
                  <a:pos x="112" y="522"/>
                </a:cxn>
                <a:cxn ang="0">
                  <a:pos x="152" y="568"/>
                </a:cxn>
                <a:cxn ang="0">
                  <a:pos x="175" y="582"/>
                </a:cxn>
                <a:cxn ang="0">
                  <a:pos x="223" y="602"/>
                </a:cxn>
                <a:cxn ang="0">
                  <a:pos x="324" y="625"/>
                </a:cxn>
                <a:cxn ang="0">
                  <a:pos x="416" y="634"/>
                </a:cxn>
                <a:cxn ang="0">
                  <a:pos x="496" y="631"/>
                </a:cxn>
                <a:cxn ang="0">
                  <a:pos x="528" y="622"/>
                </a:cxn>
                <a:cxn ang="0">
                  <a:pos x="602" y="585"/>
                </a:cxn>
                <a:cxn ang="0">
                  <a:pos x="619" y="565"/>
                </a:cxn>
                <a:cxn ang="0">
                  <a:pos x="631" y="499"/>
                </a:cxn>
                <a:cxn ang="0">
                  <a:pos x="665" y="227"/>
                </a:cxn>
                <a:cxn ang="0">
                  <a:pos x="671" y="129"/>
                </a:cxn>
                <a:cxn ang="0">
                  <a:pos x="631" y="109"/>
                </a:cxn>
                <a:cxn ang="0">
                  <a:pos x="556" y="78"/>
                </a:cxn>
                <a:cxn ang="0">
                  <a:pos x="496" y="60"/>
                </a:cxn>
                <a:cxn ang="0">
                  <a:pos x="473" y="52"/>
                </a:cxn>
                <a:cxn ang="0">
                  <a:pos x="467" y="46"/>
                </a:cxn>
                <a:cxn ang="0">
                  <a:pos x="447" y="32"/>
                </a:cxn>
                <a:cxn ang="0">
                  <a:pos x="381" y="6"/>
                </a:cxn>
                <a:cxn ang="0">
                  <a:pos x="358" y="0"/>
                </a:cxn>
                <a:cxn ang="0">
                  <a:pos x="330" y="9"/>
                </a:cxn>
                <a:cxn ang="0">
                  <a:pos x="312" y="20"/>
                </a:cxn>
              </a:cxnLst>
              <a:rect l="0" t="0" r="r" b="b"/>
              <a:pathLst>
                <a:path w="671" h="634">
                  <a:moveTo>
                    <a:pt x="312" y="20"/>
                  </a:moveTo>
                  <a:lnTo>
                    <a:pt x="312" y="20"/>
                  </a:lnTo>
                  <a:lnTo>
                    <a:pt x="310" y="23"/>
                  </a:lnTo>
                  <a:lnTo>
                    <a:pt x="301" y="32"/>
                  </a:lnTo>
                  <a:lnTo>
                    <a:pt x="278" y="43"/>
                  </a:lnTo>
                  <a:lnTo>
                    <a:pt x="238" y="55"/>
                  </a:lnTo>
                  <a:lnTo>
                    <a:pt x="238" y="55"/>
                  </a:lnTo>
                  <a:lnTo>
                    <a:pt x="186" y="69"/>
                  </a:lnTo>
                  <a:lnTo>
                    <a:pt x="157" y="80"/>
                  </a:lnTo>
                  <a:lnTo>
                    <a:pt x="129" y="92"/>
                  </a:lnTo>
                  <a:lnTo>
                    <a:pt x="97" y="106"/>
                  </a:lnTo>
                  <a:lnTo>
                    <a:pt x="66" y="123"/>
                  </a:lnTo>
                  <a:lnTo>
                    <a:pt x="34" y="146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1" y="227"/>
                  </a:lnTo>
                  <a:lnTo>
                    <a:pt x="23" y="284"/>
                  </a:lnTo>
                  <a:lnTo>
                    <a:pt x="40" y="353"/>
                  </a:lnTo>
                  <a:lnTo>
                    <a:pt x="63" y="424"/>
                  </a:lnTo>
                  <a:lnTo>
                    <a:pt x="77" y="459"/>
                  </a:lnTo>
                  <a:lnTo>
                    <a:pt x="94" y="493"/>
                  </a:lnTo>
                  <a:lnTo>
                    <a:pt x="112" y="522"/>
                  </a:lnTo>
                  <a:lnTo>
                    <a:pt x="132" y="548"/>
                  </a:lnTo>
                  <a:lnTo>
                    <a:pt x="152" y="568"/>
                  </a:lnTo>
                  <a:lnTo>
                    <a:pt x="175" y="582"/>
                  </a:lnTo>
                  <a:lnTo>
                    <a:pt x="175" y="582"/>
                  </a:lnTo>
                  <a:lnTo>
                    <a:pt x="198" y="594"/>
                  </a:lnTo>
                  <a:lnTo>
                    <a:pt x="223" y="602"/>
                  </a:lnTo>
                  <a:lnTo>
                    <a:pt x="272" y="617"/>
                  </a:lnTo>
                  <a:lnTo>
                    <a:pt x="324" y="625"/>
                  </a:lnTo>
                  <a:lnTo>
                    <a:pt x="373" y="631"/>
                  </a:lnTo>
                  <a:lnTo>
                    <a:pt x="416" y="634"/>
                  </a:lnTo>
                  <a:lnTo>
                    <a:pt x="450" y="634"/>
                  </a:lnTo>
                  <a:lnTo>
                    <a:pt x="496" y="631"/>
                  </a:lnTo>
                  <a:lnTo>
                    <a:pt x="496" y="631"/>
                  </a:lnTo>
                  <a:lnTo>
                    <a:pt x="528" y="622"/>
                  </a:lnTo>
                  <a:lnTo>
                    <a:pt x="565" y="605"/>
                  </a:lnTo>
                  <a:lnTo>
                    <a:pt x="602" y="585"/>
                  </a:lnTo>
                  <a:lnTo>
                    <a:pt x="614" y="576"/>
                  </a:lnTo>
                  <a:lnTo>
                    <a:pt x="619" y="565"/>
                  </a:lnTo>
                  <a:lnTo>
                    <a:pt x="619" y="565"/>
                  </a:lnTo>
                  <a:lnTo>
                    <a:pt x="631" y="499"/>
                  </a:lnTo>
                  <a:lnTo>
                    <a:pt x="648" y="370"/>
                  </a:lnTo>
                  <a:lnTo>
                    <a:pt x="665" y="227"/>
                  </a:lnTo>
                  <a:lnTo>
                    <a:pt x="671" y="169"/>
                  </a:lnTo>
                  <a:lnTo>
                    <a:pt x="671" y="129"/>
                  </a:lnTo>
                  <a:lnTo>
                    <a:pt x="671" y="129"/>
                  </a:lnTo>
                  <a:lnTo>
                    <a:pt x="631" y="109"/>
                  </a:lnTo>
                  <a:lnTo>
                    <a:pt x="593" y="92"/>
                  </a:lnTo>
                  <a:lnTo>
                    <a:pt x="556" y="78"/>
                  </a:lnTo>
                  <a:lnTo>
                    <a:pt x="556" y="78"/>
                  </a:lnTo>
                  <a:lnTo>
                    <a:pt x="496" y="60"/>
                  </a:lnTo>
                  <a:lnTo>
                    <a:pt x="479" y="55"/>
                  </a:lnTo>
                  <a:lnTo>
                    <a:pt x="473" y="52"/>
                  </a:lnTo>
                  <a:lnTo>
                    <a:pt x="467" y="46"/>
                  </a:lnTo>
                  <a:lnTo>
                    <a:pt x="467" y="46"/>
                  </a:lnTo>
                  <a:lnTo>
                    <a:pt x="462" y="37"/>
                  </a:lnTo>
                  <a:lnTo>
                    <a:pt x="447" y="32"/>
                  </a:lnTo>
                  <a:lnTo>
                    <a:pt x="416" y="17"/>
                  </a:lnTo>
                  <a:lnTo>
                    <a:pt x="381" y="6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344" y="3"/>
                  </a:lnTo>
                  <a:lnTo>
                    <a:pt x="330" y="9"/>
                  </a:lnTo>
                  <a:lnTo>
                    <a:pt x="312" y="20"/>
                  </a:lnTo>
                  <a:lnTo>
                    <a:pt x="312" y="20"/>
                  </a:lnTo>
                  <a:close/>
                </a:path>
              </a:pathLst>
            </a:custGeom>
            <a:solidFill>
              <a:srgbClr val="4141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Freeform 49"/>
            <p:cNvSpPr>
              <a:spLocks/>
            </p:cNvSpPr>
            <p:nvPr/>
          </p:nvSpPr>
          <p:spPr bwMode="auto">
            <a:xfrm>
              <a:off x="4346" y="2803"/>
              <a:ext cx="247" cy="393"/>
            </a:xfrm>
            <a:custGeom>
              <a:avLst/>
              <a:gdLst/>
              <a:ahLst/>
              <a:cxnLst>
                <a:cxn ang="0">
                  <a:pos x="69" y="6"/>
                </a:cxn>
                <a:cxn ang="0">
                  <a:pos x="69" y="6"/>
                </a:cxn>
                <a:cxn ang="0">
                  <a:pos x="69" y="26"/>
                </a:cxn>
                <a:cxn ang="0">
                  <a:pos x="63" y="69"/>
                </a:cxn>
                <a:cxn ang="0">
                  <a:pos x="57" y="95"/>
                </a:cxn>
                <a:cxn ang="0">
                  <a:pos x="52" y="121"/>
                </a:cxn>
                <a:cxn ang="0">
                  <a:pos x="43" y="141"/>
                </a:cxn>
                <a:cxn ang="0">
                  <a:pos x="37" y="147"/>
                </a:cxn>
                <a:cxn ang="0">
                  <a:pos x="31" y="152"/>
                </a:cxn>
                <a:cxn ang="0">
                  <a:pos x="31" y="152"/>
                </a:cxn>
                <a:cxn ang="0">
                  <a:pos x="20" y="164"/>
                </a:cxn>
                <a:cxn ang="0">
                  <a:pos x="11" y="178"/>
                </a:cxn>
                <a:cxn ang="0">
                  <a:pos x="6" y="195"/>
                </a:cxn>
                <a:cxn ang="0">
                  <a:pos x="0" y="213"/>
                </a:cxn>
                <a:cxn ang="0">
                  <a:pos x="0" y="233"/>
                </a:cxn>
                <a:cxn ang="0">
                  <a:pos x="0" y="253"/>
                </a:cxn>
                <a:cxn ang="0">
                  <a:pos x="6" y="273"/>
                </a:cxn>
                <a:cxn ang="0">
                  <a:pos x="11" y="293"/>
                </a:cxn>
                <a:cxn ang="0">
                  <a:pos x="17" y="313"/>
                </a:cxn>
                <a:cxn ang="0">
                  <a:pos x="29" y="333"/>
                </a:cxn>
                <a:cxn ang="0">
                  <a:pos x="37" y="350"/>
                </a:cxn>
                <a:cxn ang="0">
                  <a:pos x="52" y="365"/>
                </a:cxn>
                <a:cxn ang="0">
                  <a:pos x="66" y="376"/>
                </a:cxn>
                <a:cxn ang="0">
                  <a:pos x="80" y="385"/>
                </a:cxn>
                <a:cxn ang="0">
                  <a:pos x="97" y="393"/>
                </a:cxn>
                <a:cxn ang="0">
                  <a:pos x="115" y="393"/>
                </a:cxn>
                <a:cxn ang="0">
                  <a:pos x="115" y="393"/>
                </a:cxn>
                <a:cxn ang="0">
                  <a:pos x="149" y="390"/>
                </a:cxn>
                <a:cxn ang="0">
                  <a:pos x="175" y="382"/>
                </a:cxn>
                <a:cxn ang="0">
                  <a:pos x="198" y="370"/>
                </a:cxn>
                <a:cxn ang="0">
                  <a:pos x="215" y="356"/>
                </a:cxn>
                <a:cxn ang="0">
                  <a:pos x="229" y="336"/>
                </a:cxn>
                <a:cxn ang="0">
                  <a:pos x="238" y="319"/>
                </a:cxn>
                <a:cxn ang="0">
                  <a:pos x="244" y="299"/>
                </a:cxn>
                <a:cxn ang="0">
                  <a:pos x="247" y="281"/>
                </a:cxn>
                <a:cxn ang="0">
                  <a:pos x="247" y="281"/>
                </a:cxn>
                <a:cxn ang="0">
                  <a:pos x="244" y="264"/>
                </a:cxn>
                <a:cxn ang="0">
                  <a:pos x="238" y="250"/>
                </a:cxn>
                <a:cxn ang="0">
                  <a:pos x="218" y="218"/>
                </a:cxn>
                <a:cxn ang="0">
                  <a:pos x="209" y="198"/>
                </a:cxn>
                <a:cxn ang="0">
                  <a:pos x="204" y="175"/>
                </a:cxn>
                <a:cxn ang="0">
                  <a:pos x="201" y="150"/>
                </a:cxn>
                <a:cxn ang="0">
                  <a:pos x="204" y="115"/>
                </a:cxn>
                <a:cxn ang="0">
                  <a:pos x="204" y="115"/>
                </a:cxn>
                <a:cxn ang="0">
                  <a:pos x="204" y="98"/>
                </a:cxn>
                <a:cxn ang="0">
                  <a:pos x="204" y="84"/>
                </a:cxn>
                <a:cxn ang="0">
                  <a:pos x="198" y="69"/>
                </a:cxn>
                <a:cxn ang="0">
                  <a:pos x="192" y="55"/>
                </a:cxn>
                <a:cxn ang="0">
                  <a:pos x="183" y="43"/>
                </a:cxn>
                <a:cxn ang="0">
                  <a:pos x="175" y="35"/>
                </a:cxn>
                <a:cxn ang="0">
                  <a:pos x="149" y="18"/>
                </a:cxn>
                <a:cxn ang="0">
                  <a:pos x="126" y="6"/>
                </a:cxn>
                <a:cxn ang="0">
                  <a:pos x="100" y="0"/>
                </a:cxn>
                <a:cxn ang="0">
                  <a:pos x="80" y="0"/>
                </a:cxn>
                <a:cxn ang="0">
                  <a:pos x="74" y="3"/>
                </a:cxn>
                <a:cxn ang="0">
                  <a:pos x="69" y="6"/>
                </a:cxn>
                <a:cxn ang="0">
                  <a:pos x="69" y="6"/>
                </a:cxn>
              </a:cxnLst>
              <a:rect l="0" t="0" r="r" b="b"/>
              <a:pathLst>
                <a:path w="247" h="393">
                  <a:moveTo>
                    <a:pt x="69" y="6"/>
                  </a:moveTo>
                  <a:lnTo>
                    <a:pt x="69" y="6"/>
                  </a:lnTo>
                  <a:lnTo>
                    <a:pt x="69" y="26"/>
                  </a:lnTo>
                  <a:lnTo>
                    <a:pt x="63" y="69"/>
                  </a:lnTo>
                  <a:lnTo>
                    <a:pt x="57" y="95"/>
                  </a:lnTo>
                  <a:lnTo>
                    <a:pt x="52" y="121"/>
                  </a:lnTo>
                  <a:lnTo>
                    <a:pt x="43" y="141"/>
                  </a:lnTo>
                  <a:lnTo>
                    <a:pt x="37" y="147"/>
                  </a:lnTo>
                  <a:lnTo>
                    <a:pt x="31" y="152"/>
                  </a:lnTo>
                  <a:lnTo>
                    <a:pt x="31" y="152"/>
                  </a:lnTo>
                  <a:lnTo>
                    <a:pt x="20" y="164"/>
                  </a:lnTo>
                  <a:lnTo>
                    <a:pt x="11" y="178"/>
                  </a:lnTo>
                  <a:lnTo>
                    <a:pt x="6" y="195"/>
                  </a:lnTo>
                  <a:lnTo>
                    <a:pt x="0" y="213"/>
                  </a:lnTo>
                  <a:lnTo>
                    <a:pt x="0" y="233"/>
                  </a:lnTo>
                  <a:lnTo>
                    <a:pt x="0" y="253"/>
                  </a:lnTo>
                  <a:lnTo>
                    <a:pt x="6" y="273"/>
                  </a:lnTo>
                  <a:lnTo>
                    <a:pt x="11" y="293"/>
                  </a:lnTo>
                  <a:lnTo>
                    <a:pt x="17" y="313"/>
                  </a:lnTo>
                  <a:lnTo>
                    <a:pt x="29" y="333"/>
                  </a:lnTo>
                  <a:lnTo>
                    <a:pt x="37" y="350"/>
                  </a:lnTo>
                  <a:lnTo>
                    <a:pt x="52" y="365"/>
                  </a:lnTo>
                  <a:lnTo>
                    <a:pt x="66" y="376"/>
                  </a:lnTo>
                  <a:lnTo>
                    <a:pt x="80" y="385"/>
                  </a:lnTo>
                  <a:lnTo>
                    <a:pt x="97" y="393"/>
                  </a:lnTo>
                  <a:lnTo>
                    <a:pt x="115" y="393"/>
                  </a:lnTo>
                  <a:lnTo>
                    <a:pt x="115" y="393"/>
                  </a:lnTo>
                  <a:lnTo>
                    <a:pt x="149" y="390"/>
                  </a:lnTo>
                  <a:lnTo>
                    <a:pt x="175" y="382"/>
                  </a:lnTo>
                  <a:lnTo>
                    <a:pt x="198" y="370"/>
                  </a:lnTo>
                  <a:lnTo>
                    <a:pt x="215" y="356"/>
                  </a:lnTo>
                  <a:lnTo>
                    <a:pt x="229" y="336"/>
                  </a:lnTo>
                  <a:lnTo>
                    <a:pt x="238" y="319"/>
                  </a:lnTo>
                  <a:lnTo>
                    <a:pt x="244" y="299"/>
                  </a:lnTo>
                  <a:lnTo>
                    <a:pt x="247" y="281"/>
                  </a:lnTo>
                  <a:lnTo>
                    <a:pt x="247" y="281"/>
                  </a:lnTo>
                  <a:lnTo>
                    <a:pt x="244" y="264"/>
                  </a:lnTo>
                  <a:lnTo>
                    <a:pt x="238" y="250"/>
                  </a:lnTo>
                  <a:lnTo>
                    <a:pt x="218" y="218"/>
                  </a:lnTo>
                  <a:lnTo>
                    <a:pt x="209" y="198"/>
                  </a:lnTo>
                  <a:lnTo>
                    <a:pt x="204" y="175"/>
                  </a:lnTo>
                  <a:lnTo>
                    <a:pt x="201" y="150"/>
                  </a:lnTo>
                  <a:lnTo>
                    <a:pt x="204" y="115"/>
                  </a:lnTo>
                  <a:lnTo>
                    <a:pt x="204" y="115"/>
                  </a:lnTo>
                  <a:lnTo>
                    <a:pt x="204" y="98"/>
                  </a:lnTo>
                  <a:lnTo>
                    <a:pt x="204" y="84"/>
                  </a:lnTo>
                  <a:lnTo>
                    <a:pt x="198" y="69"/>
                  </a:lnTo>
                  <a:lnTo>
                    <a:pt x="192" y="55"/>
                  </a:lnTo>
                  <a:lnTo>
                    <a:pt x="183" y="43"/>
                  </a:lnTo>
                  <a:lnTo>
                    <a:pt x="175" y="35"/>
                  </a:lnTo>
                  <a:lnTo>
                    <a:pt x="149" y="18"/>
                  </a:lnTo>
                  <a:lnTo>
                    <a:pt x="126" y="6"/>
                  </a:lnTo>
                  <a:lnTo>
                    <a:pt x="100" y="0"/>
                  </a:lnTo>
                  <a:lnTo>
                    <a:pt x="80" y="0"/>
                  </a:lnTo>
                  <a:lnTo>
                    <a:pt x="74" y="3"/>
                  </a:lnTo>
                  <a:lnTo>
                    <a:pt x="69" y="6"/>
                  </a:lnTo>
                  <a:lnTo>
                    <a:pt x="69" y="6"/>
                  </a:lnTo>
                  <a:close/>
                </a:path>
              </a:pathLst>
            </a:custGeom>
            <a:solidFill>
              <a:srgbClr val="DC965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Freeform 50"/>
            <p:cNvSpPr>
              <a:spLocks/>
            </p:cNvSpPr>
            <p:nvPr/>
          </p:nvSpPr>
          <p:spPr bwMode="auto">
            <a:xfrm>
              <a:off x="4346" y="3061"/>
              <a:ext cx="241" cy="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0" y="12"/>
                </a:cxn>
                <a:cxn ang="0">
                  <a:pos x="43" y="23"/>
                </a:cxn>
                <a:cxn ang="0">
                  <a:pos x="74" y="32"/>
                </a:cxn>
                <a:cxn ang="0">
                  <a:pos x="109" y="38"/>
                </a:cxn>
                <a:cxn ang="0">
                  <a:pos x="129" y="38"/>
                </a:cxn>
                <a:cxn ang="0">
                  <a:pos x="149" y="38"/>
                </a:cxn>
                <a:cxn ang="0">
                  <a:pos x="172" y="32"/>
                </a:cxn>
                <a:cxn ang="0">
                  <a:pos x="192" y="26"/>
                </a:cxn>
                <a:cxn ang="0">
                  <a:pos x="215" y="15"/>
                </a:cxn>
                <a:cxn ang="0">
                  <a:pos x="238" y="0"/>
                </a:cxn>
                <a:cxn ang="0">
                  <a:pos x="238" y="0"/>
                </a:cxn>
                <a:cxn ang="0">
                  <a:pos x="241" y="23"/>
                </a:cxn>
                <a:cxn ang="0">
                  <a:pos x="238" y="49"/>
                </a:cxn>
                <a:cxn ang="0">
                  <a:pos x="235" y="81"/>
                </a:cxn>
                <a:cxn ang="0">
                  <a:pos x="226" y="118"/>
                </a:cxn>
                <a:cxn ang="0">
                  <a:pos x="215" y="155"/>
                </a:cxn>
                <a:cxn ang="0">
                  <a:pos x="204" y="173"/>
                </a:cxn>
                <a:cxn ang="0">
                  <a:pos x="192" y="193"/>
                </a:cxn>
                <a:cxn ang="0">
                  <a:pos x="178" y="210"/>
                </a:cxn>
                <a:cxn ang="0">
                  <a:pos x="161" y="227"/>
                </a:cxn>
                <a:cxn ang="0">
                  <a:pos x="161" y="227"/>
                </a:cxn>
                <a:cxn ang="0">
                  <a:pos x="149" y="216"/>
                </a:cxn>
                <a:cxn ang="0">
                  <a:pos x="138" y="204"/>
                </a:cxn>
                <a:cxn ang="0">
                  <a:pos x="117" y="184"/>
                </a:cxn>
                <a:cxn ang="0">
                  <a:pos x="95" y="152"/>
                </a:cxn>
                <a:cxn ang="0">
                  <a:pos x="69" y="115"/>
                </a:cxn>
                <a:cxn ang="0">
                  <a:pos x="34" y="6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1" h="227">
                  <a:moveTo>
                    <a:pt x="0" y="0"/>
                  </a:moveTo>
                  <a:lnTo>
                    <a:pt x="0" y="0"/>
                  </a:lnTo>
                  <a:lnTo>
                    <a:pt x="20" y="12"/>
                  </a:lnTo>
                  <a:lnTo>
                    <a:pt x="43" y="23"/>
                  </a:lnTo>
                  <a:lnTo>
                    <a:pt x="74" y="32"/>
                  </a:lnTo>
                  <a:lnTo>
                    <a:pt x="109" y="38"/>
                  </a:lnTo>
                  <a:lnTo>
                    <a:pt x="129" y="38"/>
                  </a:lnTo>
                  <a:lnTo>
                    <a:pt x="149" y="38"/>
                  </a:lnTo>
                  <a:lnTo>
                    <a:pt x="172" y="32"/>
                  </a:lnTo>
                  <a:lnTo>
                    <a:pt x="192" y="26"/>
                  </a:lnTo>
                  <a:lnTo>
                    <a:pt x="215" y="15"/>
                  </a:lnTo>
                  <a:lnTo>
                    <a:pt x="238" y="0"/>
                  </a:lnTo>
                  <a:lnTo>
                    <a:pt x="238" y="0"/>
                  </a:lnTo>
                  <a:lnTo>
                    <a:pt x="241" y="23"/>
                  </a:lnTo>
                  <a:lnTo>
                    <a:pt x="238" y="49"/>
                  </a:lnTo>
                  <a:lnTo>
                    <a:pt x="235" y="81"/>
                  </a:lnTo>
                  <a:lnTo>
                    <a:pt x="226" y="118"/>
                  </a:lnTo>
                  <a:lnTo>
                    <a:pt x="215" y="155"/>
                  </a:lnTo>
                  <a:lnTo>
                    <a:pt x="204" y="173"/>
                  </a:lnTo>
                  <a:lnTo>
                    <a:pt x="192" y="193"/>
                  </a:lnTo>
                  <a:lnTo>
                    <a:pt x="178" y="210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49" y="216"/>
                  </a:lnTo>
                  <a:lnTo>
                    <a:pt x="138" y="204"/>
                  </a:lnTo>
                  <a:lnTo>
                    <a:pt x="117" y="184"/>
                  </a:lnTo>
                  <a:lnTo>
                    <a:pt x="95" y="152"/>
                  </a:lnTo>
                  <a:lnTo>
                    <a:pt x="69" y="115"/>
                  </a:lnTo>
                  <a:lnTo>
                    <a:pt x="34" y="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Freeform 51"/>
            <p:cNvSpPr>
              <a:spLocks/>
            </p:cNvSpPr>
            <p:nvPr/>
          </p:nvSpPr>
          <p:spPr bwMode="auto">
            <a:xfrm>
              <a:off x="4297" y="2904"/>
              <a:ext cx="210" cy="384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03" y="0"/>
                </a:cxn>
                <a:cxn ang="0">
                  <a:pos x="101" y="8"/>
                </a:cxn>
                <a:cxn ang="0">
                  <a:pos x="92" y="31"/>
                </a:cxn>
                <a:cxn ang="0">
                  <a:pos x="86" y="69"/>
                </a:cxn>
                <a:cxn ang="0">
                  <a:pos x="83" y="89"/>
                </a:cxn>
                <a:cxn ang="0">
                  <a:pos x="83" y="114"/>
                </a:cxn>
                <a:cxn ang="0">
                  <a:pos x="83" y="143"/>
                </a:cxn>
                <a:cxn ang="0">
                  <a:pos x="89" y="172"/>
                </a:cxn>
                <a:cxn ang="0">
                  <a:pos x="98" y="203"/>
                </a:cxn>
                <a:cxn ang="0">
                  <a:pos x="109" y="235"/>
                </a:cxn>
                <a:cxn ang="0">
                  <a:pos x="126" y="272"/>
                </a:cxn>
                <a:cxn ang="0">
                  <a:pos x="149" y="307"/>
                </a:cxn>
                <a:cxn ang="0">
                  <a:pos x="175" y="344"/>
                </a:cxn>
                <a:cxn ang="0">
                  <a:pos x="210" y="384"/>
                </a:cxn>
                <a:cxn ang="0">
                  <a:pos x="210" y="384"/>
                </a:cxn>
                <a:cxn ang="0">
                  <a:pos x="192" y="373"/>
                </a:cxn>
                <a:cxn ang="0">
                  <a:pos x="146" y="344"/>
                </a:cxn>
                <a:cxn ang="0">
                  <a:pos x="118" y="324"/>
                </a:cxn>
                <a:cxn ang="0">
                  <a:pos x="89" y="301"/>
                </a:cxn>
                <a:cxn ang="0">
                  <a:pos x="60" y="275"/>
                </a:cxn>
                <a:cxn ang="0">
                  <a:pos x="32" y="246"/>
                </a:cxn>
                <a:cxn ang="0">
                  <a:pos x="46" y="212"/>
                </a:cxn>
                <a:cxn ang="0">
                  <a:pos x="0" y="178"/>
                </a:cxn>
                <a:cxn ang="0">
                  <a:pos x="0" y="178"/>
                </a:cxn>
                <a:cxn ang="0">
                  <a:pos x="3" y="157"/>
                </a:cxn>
                <a:cxn ang="0">
                  <a:pos x="9" y="135"/>
                </a:cxn>
                <a:cxn ang="0">
                  <a:pos x="17" y="109"/>
                </a:cxn>
                <a:cxn ang="0">
                  <a:pos x="29" y="80"/>
                </a:cxn>
                <a:cxn ang="0">
                  <a:pos x="46" y="51"/>
                </a:cxn>
                <a:cxn ang="0">
                  <a:pos x="57" y="37"/>
                </a:cxn>
                <a:cxn ang="0">
                  <a:pos x="72" y="23"/>
                </a:cxn>
                <a:cxn ang="0">
                  <a:pos x="86" y="11"/>
                </a:cxn>
                <a:cxn ang="0">
                  <a:pos x="103" y="0"/>
                </a:cxn>
                <a:cxn ang="0">
                  <a:pos x="103" y="0"/>
                </a:cxn>
              </a:cxnLst>
              <a:rect l="0" t="0" r="r" b="b"/>
              <a:pathLst>
                <a:path w="210" h="384">
                  <a:moveTo>
                    <a:pt x="103" y="0"/>
                  </a:moveTo>
                  <a:lnTo>
                    <a:pt x="103" y="0"/>
                  </a:lnTo>
                  <a:lnTo>
                    <a:pt x="101" y="8"/>
                  </a:lnTo>
                  <a:lnTo>
                    <a:pt x="92" y="31"/>
                  </a:lnTo>
                  <a:lnTo>
                    <a:pt x="86" y="69"/>
                  </a:lnTo>
                  <a:lnTo>
                    <a:pt x="83" y="89"/>
                  </a:lnTo>
                  <a:lnTo>
                    <a:pt x="83" y="114"/>
                  </a:lnTo>
                  <a:lnTo>
                    <a:pt x="83" y="143"/>
                  </a:lnTo>
                  <a:lnTo>
                    <a:pt x="89" y="172"/>
                  </a:lnTo>
                  <a:lnTo>
                    <a:pt x="98" y="203"/>
                  </a:lnTo>
                  <a:lnTo>
                    <a:pt x="109" y="235"/>
                  </a:lnTo>
                  <a:lnTo>
                    <a:pt x="126" y="272"/>
                  </a:lnTo>
                  <a:lnTo>
                    <a:pt x="149" y="307"/>
                  </a:lnTo>
                  <a:lnTo>
                    <a:pt x="175" y="344"/>
                  </a:lnTo>
                  <a:lnTo>
                    <a:pt x="210" y="384"/>
                  </a:lnTo>
                  <a:lnTo>
                    <a:pt x="210" y="384"/>
                  </a:lnTo>
                  <a:lnTo>
                    <a:pt x="192" y="373"/>
                  </a:lnTo>
                  <a:lnTo>
                    <a:pt x="146" y="344"/>
                  </a:lnTo>
                  <a:lnTo>
                    <a:pt x="118" y="324"/>
                  </a:lnTo>
                  <a:lnTo>
                    <a:pt x="89" y="301"/>
                  </a:lnTo>
                  <a:lnTo>
                    <a:pt x="60" y="275"/>
                  </a:lnTo>
                  <a:lnTo>
                    <a:pt x="32" y="246"/>
                  </a:lnTo>
                  <a:lnTo>
                    <a:pt x="46" y="212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3" y="157"/>
                  </a:lnTo>
                  <a:lnTo>
                    <a:pt x="9" y="135"/>
                  </a:lnTo>
                  <a:lnTo>
                    <a:pt x="17" y="109"/>
                  </a:lnTo>
                  <a:lnTo>
                    <a:pt x="29" y="80"/>
                  </a:lnTo>
                  <a:lnTo>
                    <a:pt x="46" y="51"/>
                  </a:lnTo>
                  <a:lnTo>
                    <a:pt x="57" y="37"/>
                  </a:lnTo>
                  <a:lnTo>
                    <a:pt x="72" y="23"/>
                  </a:lnTo>
                  <a:lnTo>
                    <a:pt x="86" y="11"/>
                  </a:lnTo>
                  <a:lnTo>
                    <a:pt x="103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5B5C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Freeform 52"/>
            <p:cNvSpPr>
              <a:spLocks/>
            </p:cNvSpPr>
            <p:nvPr/>
          </p:nvSpPr>
          <p:spPr bwMode="auto">
            <a:xfrm>
              <a:off x="4475" y="2973"/>
              <a:ext cx="175" cy="349"/>
            </a:xfrm>
            <a:custGeom>
              <a:avLst/>
              <a:gdLst/>
              <a:ahLst/>
              <a:cxnLst>
                <a:cxn ang="0">
                  <a:pos x="77" y="14"/>
                </a:cxn>
                <a:cxn ang="0">
                  <a:pos x="77" y="14"/>
                </a:cxn>
                <a:cxn ang="0">
                  <a:pos x="83" y="45"/>
                </a:cxn>
                <a:cxn ang="0">
                  <a:pos x="89" y="80"/>
                </a:cxn>
                <a:cxn ang="0">
                  <a:pos x="89" y="123"/>
                </a:cxn>
                <a:cxn ang="0">
                  <a:pos x="89" y="149"/>
                </a:cxn>
                <a:cxn ang="0">
                  <a:pos x="86" y="175"/>
                </a:cxn>
                <a:cxn ang="0">
                  <a:pos x="80" y="203"/>
                </a:cxn>
                <a:cxn ang="0">
                  <a:pos x="69" y="229"/>
                </a:cxn>
                <a:cxn ang="0">
                  <a:pos x="57" y="261"/>
                </a:cxn>
                <a:cxn ang="0">
                  <a:pos x="43" y="289"/>
                </a:cxn>
                <a:cxn ang="0">
                  <a:pos x="23" y="321"/>
                </a:cxn>
                <a:cxn ang="0">
                  <a:pos x="0" y="349"/>
                </a:cxn>
                <a:cxn ang="0">
                  <a:pos x="0" y="349"/>
                </a:cxn>
                <a:cxn ang="0">
                  <a:pos x="17" y="332"/>
                </a:cxn>
                <a:cxn ang="0">
                  <a:pos x="60" y="289"/>
                </a:cxn>
                <a:cxn ang="0">
                  <a:pos x="86" y="261"/>
                </a:cxn>
                <a:cxn ang="0">
                  <a:pos x="112" y="226"/>
                </a:cxn>
                <a:cxn ang="0">
                  <a:pos x="135" y="189"/>
                </a:cxn>
                <a:cxn ang="0">
                  <a:pos x="155" y="146"/>
                </a:cxn>
                <a:cxn ang="0">
                  <a:pos x="155" y="146"/>
                </a:cxn>
                <a:cxn ang="0">
                  <a:pos x="149" y="137"/>
                </a:cxn>
                <a:cxn ang="0">
                  <a:pos x="141" y="129"/>
                </a:cxn>
                <a:cxn ang="0">
                  <a:pos x="126" y="117"/>
                </a:cxn>
                <a:cxn ang="0">
                  <a:pos x="175" y="111"/>
                </a:cxn>
                <a:cxn ang="0">
                  <a:pos x="175" y="111"/>
                </a:cxn>
                <a:cxn ang="0">
                  <a:pos x="152" y="68"/>
                </a:cxn>
                <a:cxn ang="0">
                  <a:pos x="129" y="31"/>
                </a:cxn>
                <a:cxn ang="0">
                  <a:pos x="103" y="0"/>
                </a:cxn>
                <a:cxn ang="0">
                  <a:pos x="77" y="14"/>
                </a:cxn>
              </a:cxnLst>
              <a:rect l="0" t="0" r="r" b="b"/>
              <a:pathLst>
                <a:path w="175" h="349">
                  <a:moveTo>
                    <a:pt x="77" y="14"/>
                  </a:moveTo>
                  <a:lnTo>
                    <a:pt x="77" y="14"/>
                  </a:lnTo>
                  <a:lnTo>
                    <a:pt x="83" y="45"/>
                  </a:lnTo>
                  <a:lnTo>
                    <a:pt x="89" y="80"/>
                  </a:lnTo>
                  <a:lnTo>
                    <a:pt x="89" y="123"/>
                  </a:lnTo>
                  <a:lnTo>
                    <a:pt x="89" y="149"/>
                  </a:lnTo>
                  <a:lnTo>
                    <a:pt x="86" y="175"/>
                  </a:lnTo>
                  <a:lnTo>
                    <a:pt x="80" y="203"/>
                  </a:lnTo>
                  <a:lnTo>
                    <a:pt x="69" y="229"/>
                  </a:lnTo>
                  <a:lnTo>
                    <a:pt x="57" y="261"/>
                  </a:lnTo>
                  <a:lnTo>
                    <a:pt x="43" y="289"/>
                  </a:lnTo>
                  <a:lnTo>
                    <a:pt x="23" y="321"/>
                  </a:lnTo>
                  <a:lnTo>
                    <a:pt x="0" y="349"/>
                  </a:lnTo>
                  <a:lnTo>
                    <a:pt x="0" y="349"/>
                  </a:lnTo>
                  <a:lnTo>
                    <a:pt x="17" y="332"/>
                  </a:lnTo>
                  <a:lnTo>
                    <a:pt x="60" y="289"/>
                  </a:lnTo>
                  <a:lnTo>
                    <a:pt x="86" y="261"/>
                  </a:lnTo>
                  <a:lnTo>
                    <a:pt x="112" y="226"/>
                  </a:lnTo>
                  <a:lnTo>
                    <a:pt x="135" y="189"/>
                  </a:lnTo>
                  <a:lnTo>
                    <a:pt x="155" y="146"/>
                  </a:lnTo>
                  <a:lnTo>
                    <a:pt x="155" y="146"/>
                  </a:lnTo>
                  <a:lnTo>
                    <a:pt x="149" y="137"/>
                  </a:lnTo>
                  <a:lnTo>
                    <a:pt x="141" y="129"/>
                  </a:lnTo>
                  <a:lnTo>
                    <a:pt x="126" y="117"/>
                  </a:lnTo>
                  <a:lnTo>
                    <a:pt x="175" y="111"/>
                  </a:lnTo>
                  <a:lnTo>
                    <a:pt x="175" y="111"/>
                  </a:lnTo>
                  <a:lnTo>
                    <a:pt x="152" y="68"/>
                  </a:lnTo>
                  <a:lnTo>
                    <a:pt x="129" y="31"/>
                  </a:lnTo>
                  <a:lnTo>
                    <a:pt x="103" y="0"/>
                  </a:lnTo>
                  <a:lnTo>
                    <a:pt x="77" y="14"/>
                  </a:lnTo>
                  <a:close/>
                </a:path>
              </a:pathLst>
            </a:custGeom>
            <a:solidFill>
              <a:srgbClr val="5B5C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Freeform 53"/>
            <p:cNvSpPr>
              <a:spLocks/>
            </p:cNvSpPr>
            <p:nvPr/>
          </p:nvSpPr>
          <p:spPr bwMode="auto">
            <a:xfrm>
              <a:off x="4607" y="3076"/>
              <a:ext cx="146" cy="444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92" y="0"/>
                </a:cxn>
                <a:cxn ang="0">
                  <a:pos x="97" y="20"/>
                </a:cxn>
                <a:cxn ang="0">
                  <a:pos x="100" y="46"/>
                </a:cxn>
                <a:cxn ang="0">
                  <a:pos x="100" y="77"/>
                </a:cxn>
                <a:cxn ang="0">
                  <a:pos x="97" y="112"/>
                </a:cxn>
                <a:cxn ang="0">
                  <a:pos x="92" y="152"/>
                </a:cxn>
                <a:cxn ang="0">
                  <a:pos x="80" y="192"/>
                </a:cxn>
                <a:cxn ang="0">
                  <a:pos x="72" y="212"/>
                </a:cxn>
                <a:cxn ang="0">
                  <a:pos x="60" y="232"/>
                </a:cxn>
                <a:cxn ang="0">
                  <a:pos x="60" y="232"/>
                </a:cxn>
                <a:cxn ang="0">
                  <a:pos x="26" y="301"/>
                </a:cxn>
                <a:cxn ang="0">
                  <a:pos x="14" y="327"/>
                </a:cxn>
                <a:cxn ang="0">
                  <a:pos x="6" y="350"/>
                </a:cxn>
                <a:cxn ang="0">
                  <a:pos x="0" y="373"/>
                </a:cxn>
                <a:cxn ang="0">
                  <a:pos x="0" y="396"/>
                </a:cxn>
                <a:cxn ang="0">
                  <a:pos x="0" y="418"/>
                </a:cxn>
                <a:cxn ang="0">
                  <a:pos x="3" y="444"/>
                </a:cxn>
                <a:cxn ang="0">
                  <a:pos x="140" y="439"/>
                </a:cxn>
                <a:cxn ang="0">
                  <a:pos x="140" y="439"/>
                </a:cxn>
                <a:cxn ang="0">
                  <a:pos x="143" y="390"/>
                </a:cxn>
                <a:cxn ang="0">
                  <a:pos x="146" y="332"/>
                </a:cxn>
                <a:cxn ang="0">
                  <a:pos x="146" y="266"/>
                </a:cxn>
                <a:cxn ang="0">
                  <a:pos x="140" y="195"/>
                </a:cxn>
                <a:cxn ang="0">
                  <a:pos x="132" y="120"/>
                </a:cxn>
                <a:cxn ang="0">
                  <a:pos x="126" y="86"/>
                </a:cxn>
                <a:cxn ang="0">
                  <a:pos x="118" y="54"/>
                </a:cxn>
                <a:cxn ang="0">
                  <a:pos x="106" y="26"/>
                </a:cxn>
                <a:cxn ang="0">
                  <a:pos x="92" y="0"/>
                </a:cxn>
                <a:cxn ang="0">
                  <a:pos x="92" y="0"/>
                </a:cxn>
              </a:cxnLst>
              <a:rect l="0" t="0" r="r" b="b"/>
              <a:pathLst>
                <a:path w="146" h="444">
                  <a:moveTo>
                    <a:pt x="92" y="0"/>
                  </a:moveTo>
                  <a:lnTo>
                    <a:pt x="92" y="0"/>
                  </a:lnTo>
                  <a:lnTo>
                    <a:pt x="97" y="20"/>
                  </a:lnTo>
                  <a:lnTo>
                    <a:pt x="100" y="46"/>
                  </a:lnTo>
                  <a:lnTo>
                    <a:pt x="100" y="77"/>
                  </a:lnTo>
                  <a:lnTo>
                    <a:pt x="97" y="112"/>
                  </a:lnTo>
                  <a:lnTo>
                    <a:pt x="92" y="152"/>
                  </a:lnTo>
                  <a:lnTo>
                    <a:pt x="80" y="192"/>
                  </a:lnTo>
                  <a:lnTo>
                    <a:pt x="72" y="212"/>
                  </a:lnTo>
                  <a:lnTo>
                    <a:pt x="60" y="232"/>
                  </a:lnTo>
                  <a:lnTo>
                    <a:pt x="60" y="232"/>
                  </a:lnTo>
                  <a:lnTo>
                    <a:pt x="26" y="301"/>
                  </a:lnTo>
                  <a:lnTo>
                    <a:pt x="14" y="327"/>
                  </a:lnTo>
                  <a:lnTo>
                    <a:pt x="6" y="350"/>
                  </a:lnTo>
                  <a:lnTo>
                    <a:pt x="0" y="373"/>
                  </a:lnTo>
                  <a:lnTo>
                    <a:pt x="0" y="396"/>
                  </a:lnTo>
                  <a:lnTo>
                    <a:pt x="0" y="418"/>
                  </a:lnTo>
                  <a:lnTo>
                    <a:pt x="3" y="444"/>
                  </a:lnTo>
                  <a:lnTo>
                    <a:pt x="140" y="439"/>
                  </a:lnTo>
                  <a:lnTo>
                    <a:pt x="140" y="439"/>
                  </a:lnTo>
                  <a:lnTo>
                    <a:pt x="143" y="390"/>
                  </a:lnTo>
                  <a:lnTo>
                    <a:pt x="146" y="332"/>
                  </a:lnTo>
                  <a:lnTo>
                    <a:pt x="146" y="266"/>
                  </a:lnTo>
                  <a:lnTo>
                    <a:pt x="140" y="195"/>
                  </a:lnTo>
                  <a:lnTo>
                    <a:pt x="132" y="120"/>
                  </a:lnTo>
                  <a:lnTo>
                    <a:pt x="126" y="86"/>
                  </a:lnTo>
                  <a:lnTo>
                    <a:pt x="118" y="54"/>
                  </a:lnTo>
                  <a:lnTo>
                    <a:pt x="106" y="26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2D2D2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4719" y="2998"/>
              <a:ext cx="195" cy="456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7" y="3"/>
                </a:cxn>
                <a:cxn ang="0">
                  <a:pos x="23" y="0"/>
                </a:cxn>
                <a:cxn ang="0">
                  <a:pos x="28" y="0"/>
                </a:cxn>
                <a:cxn ang="0">
                  <a:pos x="34" y="0"/>
                </a:cxn>
                <a:cxn ang="0">
                  <a:pos x="43" y="3"/>
                </a:cxn>
                <a:cxn ang="0">
                  <a:pos x="49" y="12"/>
                </a:cxn>
                <a:cxn ang="0">
                  <a:pos x="57" y="20"/>
                </a:cxn>
                <a:cxn ang="0">
                  <a:pos x="63" y="38"/>
                </a:cxn>
                <a:cxn ang="0">
                  <a:pos x="63" y="38"/>
                </a:cxn>
                <a:cxn ang="0">
                  <a:pos x="80" y="112"/>
                </a:cxn>
                <a:cxn ang="0">
                  <a:pos x="112" y="233"/>
                </a:cxn>
                <a:cxn ang="0">
                  <a:pos x="132" y="299"/>
                </a:cxn>
                <a:cxn ang="0">
                  <a:pos x="152" y="359"/>
                </a:cxn>
                <a:cxn ang="0">
                  <a:pos x="175" y="413"/>
                </a:cxn>
                <a:cxn ang="0">
                  <a:pos x="195" y="456"/>
                </a:cxn>
                <a:cxn ang="0">
                  <a:pos x="0" y="453"/>
                </a:cxn>
                <a:cxn ang="0">
                  <a:pos x="0" y="453"/>
                </a:cxn>
                <a:cxn ang="0">
                  <a:pos x="6" y="367"/>
                </a:cxn>
                <a:cxn ang="0">
                  <a:pos x="8" y="301"/>
                </a:cxn>
                <a:cxn ang="0">
                  <a:pos x="6" y="273"/>
                </a:cxn>
                <a:cxn ang="0">
                  <a:pos x="3" y="253"/>
                </a:cxn>
                <a:cxn ang="0">
                  <a:pos x="3" y="253"/>
                </a:cxn>
                <a:cxn ang="0">
                  <a:pos x="3" y="230"/>
                </a:cxn>
                <a:cxn ang="0">
                  <a:pos x="3" y="195"/>
                </a:cxn>
                <a:cxn ang="0">
                  <a:pos x="6" y="112"/>
                </a:cxn>
                <a:cxn ang="0">
                  <a:pos x="17" y="3"/>
                </a:cxn>
                <a:cxn ang="0">
                  <a:pos x="17" y="3"/>
                </a:cxn>
              </a:cxnLst>
              <a:rect l="0" t="0" r="r" b="b"/>
              <a:pathLst>
                <a:path w="195" h="456">
                  <a:moveTo>
                    <a:pt x="17" y="3"/>
                  </a:moveTo>
                  <a:lnTo>
                    <a:pt x="17" y="3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3" y="3"/>
                  </a:lnTo>
                  <a:lnTo>
                    <a:pt x="49" y="12"/>
                  </a:lnTo>
                  <a:lnTo>
                    <a:pt x="57" y="20"/>
                  </a:lnTo>
                  <a:lnTo>
                    <a:pt x="63" y="38"/>
                  </a:lnTo>
                  <a:lnTo>
                    <a:pt x="63" y="38"/>
                  </a:lnTo>
                  <a:lnTo>
                    <a:pt x="80" y="112"/>
                  </a:lnTo>
                  <a:lnTo>
                    <a:pt x="112" y="233"/>
                  </a:lnTo>
                  <a:lnTo>
                    <a:pt x="132" y="299"/>
                  </a:lnTo>
                  <a:lnTo>
                    <a:pt x="152" y="359"/>
                  </a:lnTo>
                  <a:lnTo>
                    <a:pt x="175" y="413"/>
                  </a:lnTo>
                  <a:lnTo>
                    <a:pt x="195" y="456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6" y="367"/>
                  </a:lnTo>
                  <a:lnTo>
                    <a:pt x="8" y="301"/>
                  </a:lnTo>
                  <a:lnTo>
                    <a:pt x="6" y="273"/>
                  </a:lnTo>
                  <a:lnTo>
                    <a:pt x="3" y="253"/>
                  </a:lnTo>
                  <a:lnTo>
                    <a:pt x="3" y="253"/>
                  </a:lnTo>
                  <a:lnTo>
                    <a:pt x="3" y="230"/>
                  </a:lnTo>
                  <a:lnTo>
                    <a:pt x="3" y="195"/>
                  </a:lnTo>
                  <a:lnTo>
                    <a:pt x="6" y="112"/>
                  </a:lnTo>
                  <a:lnTo>
                    <a:pt x="17" y="3"/>
                  </a:lnTo>
                  <a:lnTo>
                    <a:pt x="17" y="3"/>
                  </a:lnTo>
                  <a:close/>
                </a:path>
              </a:pathLst>
            </a:custGeom>
            <a:solidFill>
              <a:srgbClr val="4141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Freeform 55"/>
            <p:cNvSpPr>
              <a:spLocks/>
            </p:cNvSpPr>
            <p:nvPr/>
          </p:nvSpPr>
          <p:spPr bwMode="auto">
            <a:xfrm>
              <a:off x="4518" y="2700"/>
              <a:ext cx="184" cy="250"/>
            </a:xfrm>
            <a:custGeom>
              <a:avLst/>
              <a:gdLst/>
              <a:ahLst/>
              <a:cxnLst>
                <a:cxn ang="0">
                  <a:pos x="155" y="46"/>
                </a:cxn>
                <a:cxn ang="0">
                  <a:pos x="155" y="46"/>
                </a:cxn>
                <a:cxn ang="0">
                  <a:pos x="158" y="52"/>
                </a:cxn>
                <a:cxn ang="0">
                  <a:pos x="161" y="72"/>
                </a:cxn>
                <a:cxn ang="0">
                  <a:pos x="161" y="103"/>
                </a:cxn>
                <a:cxn ang="0">
                  <a:pos x="158" y="121"/>
                </a:cxn>
                <a:cxn ang="0">
                  <a:pos x="155" y="141"/>
                </a:cxn>
                <a:cxn ang="0">
                  <a:pos x="155" y="141"/>
                </a:cxn>
                <a:cxn ang="0">
                  <a:pos x="149" y="158"/>
                </a:cxn>
                <a:cxn ang="0">
                  <a:pos x="149" y="175"/>
                </a:cxn>
                <a:cxn ang="0">
                  <a:pos x="149" y="187"/>
                </a:cxn>
                <a:cxn ang="0">
                  <a:pos x="152" y="198"/>
                </a:cxn>
                <a:cxn ang="0">
                  <a:pos x="158" y="204"/>
                </a:cxn>
                <a:cxn ang="0">
                  <a:pos x="166" y="210"/>
                </a:cxn>
                <a:cxn ang="0">
                  <a:pos x="175" y="212"/>
                </a:cxn>
                <a:cxn ang="0">
                  <a:pos x="184" y="212"/>
                </a:cxn>
                <a:cxn ang="0">
                  <a:pos x="184" y="212"/>
                </a:cxn>
                <a:cxn ang="0">
                  <a:pos x="178" y="212"/>
                </a:cxn>
                <a:cxn ang="0">
                  <a:pos x="166" y="215"/>
                </a:cxn>
                <a:cxn ang="0">
                  <a:pos x="158" y="212"/>
                </a:cxn>
                <a:cxn ang="0">
                  <a:pos x="152" y="210"/>
                </a:cxn>
                <a:cxn ang="0">
                  <a:pos x="143" y="204"/>
                </a:cxn>
                <a:cxn ang="0">
                  <a:pos x="138" y="192"/>
                </a:cxn>
                <a:cxn ang="0">
                  <a:pos x="138" y="192"/>
                </a:cxn>
                <a:cxn ang="0">
                  <a:pos x="135" y="201"/>
                </a:cxn>
                <a:cxn ang="0">
                  <a:pos x="135" y="215"/>
                </a:cxn>
                <a:cxn ang="0">
                  <a:pos x="138" y="227"/>
                </a:cxn>
                <a:cxn ang="0">
                  <a:pos x="143" y="235"/>
                </a:cxn>
                <a:cxn ang="0">
                  <a:pos x="152" y="241"/>
                </a:cxn>
                <a:cxn ang="0">
                  <a:pos x="166" y="247"/>
                </a:cxn>
                <a:cxn ang="0">
                  <a:pos x="166" y="247"/>
                </a:cxn>
                <a:cxn ang="0">
                  <a:pos x="152" y="250"/>
                </a:cxn>
                <a:cxn ang="0">
                  <a:pos x="135" y="247"/>
                </a:cxn>
                <a:cxn ang="0">
                  <a:pos x="115" y="244"/>
                </a:cxn>
                <a:cxn ang="0">
                  <a:pos x="92" y="238"/>
                </a:cxn>
                <a:cxn ang="0">
                  <a:pos x="69" y="227"/>
                </a:cxn>
                <a:cxn ang="0">
                  <a:pos x="46" y="210"/>
                </a:cxn>
                <a:cxn ang="0">
                  <a:pos x="34" y="195"/>
                </a:cxn>
                <a:cxn ang="0">
                  <a:pos x="23" y="184"/>
                </a:cxn>
                <a:cxn ang="0">
                  <a:pos x="23" y="184"/>
                </a:cxn>
                <a:cxn ang="0">
                  <a:pos x="14" y="169"/>
                </a:cxn>
                <a:cxn ang="0">
                  <a:pos x="9" y="152"/>
                </a:cxn>
                <a:cxn ang="0">
                  <a:pos x="3" y="138"/>
                </a:cxn>
                <a:cxn ang="0">
                  <a:pos x="0" y="123"/>
                </a:cxn>
                <a:cxn ang="0">
                  <a:pos x="0" y="95"/>
                </a:cxn>
                <a:cxn ang="0">
                  <a:pos x="6" y="69"/>
                </a:cxn>
                <a:cxn ang="0">
                  <a:pos x="14" y="46"/>
                </a:cxn>
                <a:cxn ang="0">
                  <a:pos x="32" y="26"/>
                </a:cxn>
                <a:cxn ang="0">
                  <a:pos x="52" y="12"/>
                </a:cxn>
                <a:cxn ang="0">
                  <a:pos x="63" y="9"/>
                </a:cxn>
                <a:cxn ang="0">
                  <a:pos x="77" y="3"/>
                </a:cxn>
                <a:cxn ang="0">
                  <a:pos x="77" y="3"/>
                </a:cxn>
                <a:cxn ang="0">
                  <a:pos x="98" y="0"/>
                </a:cxn>
                <a:cxn ang="0">
                  <a:pos x="118" y="0"/>
                </a:cxn>
                <a:cxn ang="0">
                  <a:pos x="132" y="3"/>
                </a:cxn>
                <a:cxn ang="0">
                  <a:pos x="141" y="6"/>
                </a:cxn>
                <a:cxn ang="0">
                  <a:pos x="149" y="15"/>
                </a:cxn>
                <a:cxn ang="0">
                  <a:pos x="152" y="23"/>
                </a:cxn>
                <a:cxn ang="0">
                  <a:pos x="155" y="32"/>
                </a:cxn>
                <a:cxn ang="0">
                  <a:pos x="155" y="46"/>
                </a:cxn>
                <a:cxn ang="0">
                  <a:pos x="155" y="46"/>
                </a:cxn>
              </a:cxnLst>
              <a:rect l="0" t="0" r="r" b="b"/>
              <a:pathLst>
                <a:path w="184" h="250">
                  <a:moveTo>
                    <a:pt x="155" y="46"/>
                  </a:moveTo>
                  <a:lnTo>
                    <a:pt x="155" y="46"/>
                  </a:lnTo>
                  <a:lnTo>
                    <a:pt x="158" y="52"/>
                  </a:lnTo>
                  <a:lnTo>
                    <a:pt x="161" y="72"/>
                  </a:lnTo>
                  <a:lnTo>
                    <a:pt x="161" y="103"/>
                  </a:lnTo>
                  <a:lnTo>
                    <a:pt x="158" y="121"/>
                  </a:lnTo>
                  <a:lnTo>
                    <a:pt x="155" y="141"/>
                  </a:lnTo>
                  <a:lnTo>
                    <a:pt x="155" y="141"/>
                  </a:lnTo>
                  <a:lnTo>
                    <a:pt x="149" y="158"/>
                  </a:lnTo>
                  <a:lnTo>
                    <a:pt x="149" y="175"/>
                  </a:lnTo>
                  <a:lnTo>
                    <a:pt x="149" y="187"/>
                  </a:lnTo>
                  <a:lnTo>
                    <a:pt x="152" y="198"/>
                  </a:lnTo>
                  <a:lnTo>
                    <a:pt x="158" y="204"/>
                  </a:lnTo>
                  <a:lnTo>
                    <a:pt x="166" y="210"/>
                  </a:lnTo>
                  <a:lnTo>
                    <a:pt x="175" y="212"/>
                  </a:lnTo>
                  <a:lnTo>
                    <a:pt x="184" y="212"/>
                  </a:lnTo>
                  <a:lnTo>
                    <a:pt x="184" y="212"/>
                  </a:lnTo>
                  <a:lnTo>
                    <a:pt x="178" y="212"/>
                  </a:lnTo>
                  <a:lnTo>
                    <a:pt x="166" y="215"/>
                  </a:lnTo>
                  <a:lnTo>
                    <a:pt x="158" y="212"/>
                  </a:lnTo>
                  <a:lnTo>
                    <a:pt x="152" y="210"/>
                  </a:lnTo>
                  <a:lnTo>
                    <a:pt x="143" y="204"/>
                  </a:lnTo>
                  <a:lnTo>
                    <a:pt x="138" y="192"/>
                  </a:lnTo>
                  <a:lnTo>
                    <a:pt x="138" y="192"/>
                  </a:lnTo>
                  <a:lnTo>
                    <a:pt x="135" y="201"/>
                  </a:lnTo>
                  <a:lnTo>
                    <a:pt x="135" y="215"/>
                  </a:lnTo>
                  <a:lnTo>
                    <a:pt x="138" y="227"/>
                  </a:lnTo>
                  <a:lnTo>
                    <a:pt x="143" y="235"/>
                  </a:lnTo>
                  <a:lnTo>
                    <a:pt x="152" y="241"/>
                  </a:lnTo>
                  <a:lnTo>
                    <a:pt x="166" y="247"/>
                  </a:lnTo>
                  <a:lnTo>
                    <a:pt x="166" y="247"/>
                  </a:lnTo>
                  <a:lnTo>
                    <a:pt x="152" y="250"/>
                  </a:lnTo>
                  <a:lnTo>
                    <a:pt x="135" y="247"/>
                  </a:lnTo>
                  <a:lnTo>
                    <a:pt x="115" y="244"/>
                  </a:lnTo>
                  <a:lnTo>
                    <a:pt x="92" y="238"/>
                  </a:lnTo>
                  <a:lnTo>
                    <a:pt x="69" y="227"/>
                  </a:lnTo>
                  <a:lnTo>
                    <a:pt x="46" y="210"/>
                  </a:lnTo>
                  <a:lnTo>
                    <a:pt x="34" y="195"/>
                  </a:lnTo>
                  <a:lnTo>
                    <a:pt x="23" y="184"/>
                  </a:lnTo>
                  <a:lnTo>
                    <a:pt x="23" y="184"/>
                  </a:lnTo>
                  <a:lnTo>
                    <a:pt x="14" y="169"/>
                  </a:lnTo>
                  <a:lnTo>
                    <a:pt x="9" y="152"/>
                  </a:lnTo>
                  <a:lnTo>
                    <a:pt x="3" y="138"/>
                  </a:lnTo>
                  <a:lnTo>
                    <a:pt x="0" y="123"/>
                  </a:lnTo>
                  <a:lnTo>
                    <a:pt x="0" y="95"/>
                  </a:lnTo>
                  <a:lnTo>
                    <a:pt x="6" y="69"/>
                  </a:lnTo>
                  <a:lnTo>
                    <a:pt x="14" y="46"/>
                  </a:lnTo>
                  <a:lnTo>
                    <a:pt x="32" y="26"/>
                  </a:lnTo>
                  <a:lnTo>
                    <a:pt x="52" y="12"/>
                  </a:lnTo>
                  <a:lnTo>
                    <a:pt x="63" y="9"/>
                  </a:lnTo>
                  <a:lnTo>
                    <a:pt x="77" y="3"/>
                  </a:lnTo>
                  <a:lnTo>
                    <a:pt x="77" y="3"/>
                  </a:lnTo>
                  <a:lnTo>
                    <a:pt x="98" y="0"/>
                  </a:lnTo>
                  <a:lnTo>
                    <a:pt x="118" y="0"/>
                  </a:lnTo>
                  <a:lnTo>
                    <a:pt x="132" y="3"/>
                  </a:lnTo>
                  <a:lnTo>
                    <a:pt x="141" y="6"/>
                  </a:lnTo>
                  <a:lnTo>
                    <a:pt x="149" y="15"/>
                  </a:lnTo>
                  <a:lnTo>
                    <a:pt x="152" y="23"/>
                  </a:lnTo>
                  <a:lnTo>
                    <a:pt x="155" y="32"/>
                  </a:lnTo>
                  <a:lnTo>
                    <a:pt x="155" y="46"/>
                  </a:lnTo>
                  <a:lnTo>
                    <a:pt x="155" y="46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Freeform 56"/>
            <p:cNvSpPr>
              <a:spLocks/>
            </p:cNvSpPr>
            <p:nvPr/>
          </p:nvSpPr>
          <p:spPr bwMode="auto">
            <a:xfrm>
              <a:off x="4423" y="2866"/>
              <a:ext cx="124" cy="14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6" y="23"/>
                </a:cxn>
                <a:cxn ang="0">
                  <a:pos x="20" y="66"/>
                </a:cxn>
                <a:cxn ang="0">
                  <a:pos x="29" y="92"/>
                </a:cxn>
                <a:cxn ang="0">
                  <a:pos x="43" y="115"/>
                </a:cxn>
                <a:cxn ang="0">
                  <a:pos x="58" y="132"/>
                </a:cxn>
                <a:cxn ang="0">
                  <a:pos x="63" y="138"/>
                </a:cxn>
                <a:cxn ang="0">
                  <a:pos x="72" y="144"/>
                </a:cxn>
                <a:cxn ang="0">
                  <a:pos x="72" y="144"/>
                </a:cxn>
                <a:cxn ang="0">
                  <a:pos x="81" y="144"/>
                </a:cxn>
                <a:cxn ang="0">
                  <a:pos x="86" y="144"/>
                </a:cxn>
                <a:cxn ang="0">
                  <a:pos x="92" y="141"/>
                </a:cxn>
                <a:cxn ang="0">
                  <a:pos x="98" y="135"/>
                </a:cxn>
                <a:cxn ang="0">
                  <a:pos x="106" y="124"/>
                </a:cxn>
                <a:cxn ang="0">
                  <a:pos x="115" y="109"/>
                </a:cxn>
                <a:cxn ang="0">
                  <a:pos x="121" y="78"/>
                </a:cxn>
                <a:cxn ang="0">
                  <a:pos x="124" y="64"/>
                </a:cxn>
                <a:cxn ang="0">
                  <a:pos x="124" y="64"/>
                </a:cxn>
                <a:cxn ang="0">
                  <a:pos x="106" y="52"/>
                </a:cxn>
                <a:cxn ang="0">
                  <a:pos x="63" y="26"/>
                </a:cxn>
                <a:cxn ang="0">
                  <a:pos x="43" y="12"/>
                </a:cxn>
                <a:cxn ang="0">
                  <a:pos x="23" y="3"/>
                </a:cxn>
                <a:cxn ang="0">
                  <a:pos x="9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24" h="144">
                  <a:moveTo>
                    <a:pt x="0" y="3"/>
                  </a:moveTo>
                  <a:lnTo>
                    <a:pt x="0" y="3"/>
                  </a:lnTo>
                  <a:lnTo>
                    <a:pt x="6" y="23"/>
                  </a:lnTo>
                  <a:lnTo>
                    <a:pt x="20" y="66"/>
                  </a:lnTo>
                  <a:lnTo>
                    <a:pt x="29" y="92"/>
                  </a:lnTo>
                  <a:lnTo>
                    <a:pt x="43" y="115"/>
                  </a:lnTo>
                  <a:lnTo>
                    <a:pt x="58" y="132"/>
                  </a:lnTo>
                  <a:lnTo>
                    <a:pt x="63" y="138"/>
                  </a:lnTo>
                  <a:lnTo>
                    <a:pt x="72" y="144"/>
                  </a:lnTo>
                  <a:lnTo>
                    <a:pt x="72" y="144"/>
                  </a:lnTo>
                  <a:lnTo>
                    <a:pt x="81" y="144"/>
                  </a:lnTo>
                  <a:lnTo>
                    <a:pt x="86" y="144"/>
                  </a:lnTo>
                  <a:lnTo>
                    <a:pt x="92" y="141"/>
                  </a:lnTo>
                  <a:lnTo>
                    <a:pt x="98" y="135"/>
                  </a:lnTo>
                  <a:lnTo>
                    <a:pt x="106" y="124"/>
                  </a:lnTo>
                  <a:lnTo>
                    <a:pt x="115" y="109"/>
                  </a:lnTo>
                  <a:lnTo>
                    <a:pt x="121" y="78"/>
                  </a:lnTo>
                  <a:lnTo>
                    <a:pt x="124" y="64"/>
                  </a:lnTo>
                  <a:lnTo>
                    <a:pt x="124" y="64"/>
                  </a:lnTo>
                  <a:lnTo>
                    <a:pt x="106" y="52"/>
                  </a:lnTo>
                  <a:lnTo>
                    <a:pt x="63" y="26"/>
                  </a:lnTo>
                  <a:lnTo>
                    <a:pt x="43" y="12"/>
                  </a:lnTo>
                  <a:lnTo>
                    <a:pt x="23" y="3"/>
                  </a:lnTo>
                  <a:lnTo>
                    <a:pt x="9" y="0"/>
                  </a:lnTo>
                  <a:lnTo>
                    <a:pt x="3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4823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Freeform 57"/>
            <p:cNvSpPr>
              <a:spLocks/>
            </p:cNvSpPr>
            <p:nvPr/>
          </p:nvSpPr>
          <p:spPr bwMode="auto">
            <a:xfrm>
              <a:off x="4406" y="2620"/>
              <a:ext cx="270" cy="355"/>
            </a:xfrm>
            <a:custGeom>
              <a:avLst/>
              <a:gdLst/>
              <a:ahLst/>
              <a:cxnLst>
                <a:cxn ang="0">
                  <a:pos x="247" y="29"/>
                </a:cxn>
                <a:cxn ang="0">
                  <a:pos x="247" y="29"/>
                </a:cxn>
                <a:cxn ang="0">
                  <a:pos x="253" y="37"/>
                </a:cxn>
                <a:cxn ang="0">
                  <a:pos x="261" y="49"/>
                </a:cxn>
                <a:cxn ang="0">
                  <a:pos x="264" y="66"/>
                </a:cxn>
                <a:cxn ang="0">
                  <a:pos x="270" y="86"/>
                </a:cxn>
                <a:cxn ang="0">
                  <a:pos x="270" y="112"/>
                </a:cxn>
                <a:cxn ang="0">
                  <a:pos x="264" y="140"/>
                </a:cxn>
                <a:cxn ang="0">
                  <a:pos x="253" y="175"/>
                </a:cxn>
                <a:cxn ang="0">
                  <a:pos x="253" y="175"/>
                </a:cxn>
                <a:cxn ang="0">
                  <a:pos x="253" y="186"/>
                </a:cxn>
                <a:cxn ang="0">
                  <a:pos x="250" y="215"/>
                </a:cxn>
                <a:cxn ang="0">
                  <a:pos x="244" y="235"/>
                </a:cxn>
                <a:cxn ang="0">
                  <a:pos x="235" y="255"/>
                </a:cxn>
                <a:cxn ang="0">
                  <a:pos x="224" y="275"/>
                </a:cxn>
                <a:cxn ang="0">
                  <a:pos x="207" y="295"/>
                </a:cxn>
                <a:cxn ang="0">
                  <a:pos x="207" y="295"/>
                </a:cxn>
                <a:cxn ang="0">
                  <a:pos x="169" y="335"/>
                </a:cxn>
                <a:cxn ang="0">
                  <a:pos x="158" y="350"/>
                </a:cxn>
                <a:cxn ang="0">
                  <a:pos x="158" y="350"/>
                </a:cxn>
                <a:cxn ang="0">
                  <a:pos x="152" y="353"/>
                </a:cxn>
                <a:cxn ang="0">
                  <a:pos x="141" y="355"/>
                </a:cxn>
                <a:cxn ang="0">
                  <a:pos x="132" y="355"/>
                </a:cxn>
                <a:cxn ang="0">
                  <a:pos x="121" y="355"/>
                </a:cxn>
                <a:cxn ang="0">
                  <a:pos x="109" y="350"/>
                </a:cxn>
                <a:cxn ang="0">
                  <a:pos x="98" y="341"/>
                </a:cxn>
                <a:cxn ang="0">
                  <a:pos x="98" y="341"/>
                </a:cxn>
                <a:cxn ang="0">
                  <a:pos x="72" y="324"/>
                </a:cxn>
                <a:cxn ang="0">
                  <a:pos x="57" y="310"/>
                </a:cxn>
                <a:cxn ang="0">
                  <a:pos x="43" y="292"/>
                </a:cxn>
                <a:cxn ang="0">
                  <a:pos x="26" y="275"/>
                </a:cxn>
                <a:cxn ang="0">
                  <a:pos x="14" y="252"/>
                </a:cxn>
                <a:cxn ang="0">
                  <a:pos x="6" y="226"/>
                </a:cxn>
                <a:cxn ang="0">
                  <a:pos x="0" y="198"/>
                </a:cxn>
                <a:cxn ang="0">
                  <a:pos x="0" y="198"/>
                </a:cxn>
                <a:cxn ang="0">
                  <a:pos x="3" y="183"/>
                </a:cxn>
                <a:cxn ang="0">
                  <a:pos x="9" y="146"/>
                </a:cxn>
                <a:cxn ang="0">
                  <a:pos x="20" y="95"/>
                </a:cxn>
                <a:cxn ang="0">
                  <a:pos x="32" y="72"/>
                </a:cxn>
                <a:cxn ang="0">
                  <a:pos x="40" y="46"/>
                </a:cxn>
                <a:cxn ang="0">
                  <a:pos x="40" y="46"/>
                </a:cxn>
                <a:cxn ang="0">
                  <a:pos x="49" y="37"/>
                </a:cxn>
                <a:cxn ang="0">
                  <a:pos x="57" y="26"/>
                </a:cxn>
                <a:cxn ang="0">
                  <a:pos x="66" y="20"/>
                </a:cxn>
                <a:cxn ang="0">
                  <a:pos x="78" y="11"/>
                </a:cxn>
                <a:cxn ang="0">
                  <a:pos x="103" y="3"/>
                </a:cxn>
                <a:cxn ang="0">
                  <a:pos x="132" y="0"/>
                </a:cxn>
                <a:cxn ang="0">
                  <a:pos x="164" y="0"/>
                </a:cxn>
                <a:cxn ang="0">
                  <a:pos x="192" y="6"/>
                </a:cxn>
                <a:cxn ang="0">
                  <a:pos x="221" y="14"/>
                </a:cxn>
                <a:cxn ang="0">
                  <a:pos x="247" y="29"/>
                </a:cxn>
                <a:cxn ang="0">
                  <a:pos x="247" y="29"/>
                </a:cxn>
              </a:cxnLst>
              <a:rect l="0" t="0" r="r" b="b"/>
              <a:pathLst>
                <a:path w="270" h="355">
                  <a:moveTo>
                    <a:pt x="247" y="29"/>
                  </a:moveTo>
                  <a:lnTo>
                    <a:pt x="247" y="29"/>
                  </a:lnTo>
                  <a:lnTo>
                    <a:pt x="253" y="37"/>
                  </a:lnTo>
                  <a:lnTo>
                    <a:pt x="261" y="49"/>
                  </a:lnTo>
                  <a:lnTo>
                    <a:pt x="264" y="66"/>
                  </a:lnTo>
                  <a:lnTo>
                    <a:pt x="270" y="86"/>
                  </a:lnTo>
                  <a:lnTo>
                    <a:pt x="270" y="112"/>
                  </a:lnTo>
                  <a:lnTo>
                    <a:pt x="264" y="140"/>
                  </a:lnTo>
                  <a:lnTo>
                    <a:pt x="253" y="175"/>
                  </a:lnTo>
                  <a:lnTo>
                    <a:pt x="253" y="175"/>
                  </a:lnTo>
                  <a:lnTo>
                    <a:pt x="253" y="186"/>
                  </a:lnTo>
                  <a:lnTo>
                    <a:pt x="250" y="215"/>
                  </a:lnTo>
                  <a:lnTo>
                    <a:pt x="244" y="235"/>
                  </a:lnTo>
                  <a:lnTo>
                    <a:pt x="235" y="255"/>
                  </a:lnTo>
                  <a:lnTo>
                    <a:pt x="224" y="275"/>
                  </a:lnTo>
                  <a:lnTo>
                    <a:pt x="207" y="295"/>
                  </a:lnTo>
                  <a:lnTo>
                    <a:pt x="207" y="295"/>
                  </a:lnTo>
                  <a:lnTo>
                    <a:pt x="169" y="335"/>
                  </a:lnTo>
                  <a:lnTo>
                    <a:pt x="158" y="350"/>
                  </a:lnTo>
                  <a:lnTo>
                    <a:pt x="158" y="350"/>
                  </a:lnTo>
                  <a:lnTo>
                    <a:pt x="152" y="353"/>
                  </a:lnTo>
                  <a:lnTo>
                    <a:pt x="141" y="355"/>
                  </a:lnTo>
                  <a:lnTo>
                    <a:pt x="132" y="355"/>
                  </a:lnTo>
                  <a:lnTo>
                    <a:pt x="121" y="355"/>
                  </a:lnTo>
                  <a:lnTo>
                    <a:pt x="109" y="350"/>
                  </a:lnTo>
                  <a:lnTo>
                    <a:pt x="98" y="341"/>
                  </a:lnTo>
                  <a:lnTo>
                    <a:pt x="98" y="341"/>
                  </a:lnTo>
                  <a:lnTo>
                    <a:pt x="72" y="324"/>
                  </a:lnTo>
                  <a:lnTo>
                    <a:pt x="57" y="310"/>
                  </a:lnTo>
                  <a:lnTo>
                    <a:pt x="43" y="292"/>
                  </a:lnTo>
                  <a:lnTo>
                    <a:pt x="26" y="275"/>
                  </a:lnTo>
                  <a:lnTo>
                    <a:pt x="14" y="252"/>
                  </a:lnTo>
                  <a:lnTo>
                    <a:pt x="6" y="226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3" y="183"/>
                  </a:lnTo>
                  <a:lnTo>
                    <a:pt x="9" y="146"/>
                  </a:lnTo>
                  <a:lnTo>
                    <a:pt x="20" y="95"/>
                  </a:lnTo>
                  <a:lnTo>
                    <a:pt x="32" y="72"/>
                  </a:lnTo>
                  <a:lnTo>
                    <a:pt x="40" y="46"/>
                  </a:lnTo>
                  <a:lnTo>
                    <a:pt x="40" y="46"/>
                  </a:lnTo>
                  <a:lnTo>
                    <a:pt x="49" y="37"/>
                  </a:lnTo>
                  <a:lnTo>
                    <a:pt x="57" y="26"/>
                  </a:lnTo>
                  <a:lnTo>
                    <a:pt x="66" y="20"/>
                  </a:lnTo>
                  <a:lnTo>
                    <a:pt x="78" y="11"/>
                  </a:lnTo>
                  <a:lnTo>
                    <a:pt x="103" y="3"/>
                  </a:lnTo>
                  <a:lnTo>
                    <a:pt x="132" y="0"/>
                  </a:lnTo>
                  <a:lnTo>
                    <a:pt x="164" y="0"/>
                  </a:lnTo>
                  <a:lnTo>
                    <a:pt x="192" y="6"/>
                  </a:lnTo>
                  <a:lnTo>
                    <a:pt x="221" y="14"/>
                  </a:lnTo>
                  <a:lnTo>
                    <a:pt x="247" y="29"/>
                  </a:lnTo>
                  <a:lnTo>
                    <a:pt x="247" y="29"/>
                  </a:lnTo>
                  <a:close/>
                </a:path>
              </a:pathLst>
            </a:custGeom>
            <a:solidFill>
              <a:srgbClr val="E4AC7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Freeform 58"/>
            <p:cNvSpPr>
              <a:spLocks/>
            </p:cNvSpPr>
            <p:nvPr/>
          </p:nvSpPr>
          <p:spPr bwMode="auto">
            <a:xfrm>
              <a:off x="4581" y="2755"/>
              <a:ext cx="52" cy="117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0" y="117"/>
                </a:cxn>
                <a:cxn ang="0">
                  <a:pos x="12" y="109"/>
                </a:cxn>
                <a:cxn ang="0">
                  <a:pos x="17" y="94"/>
                </a:cxn>
                <a:cxn ang="0">
                  <a:pos x="20" y="80"/>
                </a:cxn>
                <a:cxn ang="0">
                  <a:pos x="20" y="80"/>
                </a:cxn>
                <a:cxn ang="0">
                  <a:pos x="20" y="60"/>
                </a:cxn>
                <a:cxn ang="0">
                  <a:pos x="20" y="34"/>
                </a:cxn>
                <a:cxn ang="0">
                  <a:pos x="26" y="23"/>
                </a:cxn>
                <a:cxn ang="0">
                  <a:pos x="32" y="14"/>
                </a:cxn>
                <a:cxn ang="0">
                  <a:pos x="37" y="5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46" y="3"/>
                </a:cxn>
                <a:cxn ang="0">
                  <a:pos x="37" y="11"/>
                </a:cxn>
                <a:cxn ang="0">
                  <a:pos x="32" y="20"/>
                </a:cxn>
                <a:cxn ang="0">
                  <a:pos x="29" y="31"/>
                </a:cxn>
                <a:cxn ang="0">
                  <a:pos x="26" y="46"/>
                </a:cxn>
                <a:cxn ang="0">
                  <a:pos x="26" y="63"/>
                </a:cxn>
                <a:cxn ang="0">
                  <a:pos x="26" y="63"/>
                </a:cxn>
                <a:cxn ang="0">
                  <a:pos x="29" y="71"/>
                </a:cxn>
                <a:cxn ang="0">
                  <a:pos x="29" y="89"/>
                </a:cxn>
                <a:cxn ang="0">
                  <a:pos x="26" y="97"/>
                </a:cxn>
                <a:cxn ang="0">
                  <a:pos x="20" y="106"/>
                </a:cxn>
                <a:cxn ang="0">
                  <a:pos x="12" y="114"/>
                </a:cxn>
                <a:cxn ang="0">
                  <a:pos x="0" y="117"/>
                </a:cxn>
                <a:cxn ang="0">
                  <a:pos x="0" y="117"/>
                </a:cxn>
              </a:cxnLst>
              <a:rect l="0" t="0" r="r" b="b"/>
              <a:pathLst>
                <a:path w="52" h="117">
                  <a:moveTo>
                    <a:pt x="0" y="117"/>
                  </a:moveTo>
                  <a:lnTo>
                    <a:pt x="0" y="117"/>
                  </a:lnTo>
                  <a:lnTo>
                    <a:pt x="12" y="109"/>
                  </a:lnTo>
                  <a:lnTo>
                    <a:pt x="17" y="94"/>
                  </a:lnTo>
                  <a:lnTo>
                    <a:pt x="20" y="80"/>
                  </a:lnTo>
                  <a:lnTo>
                    <a:pt x="20" y="80"/>
                  </a:lnTo>
                  <a:lnTo>
                    <a:pt x="20" y="60"/>
                  </a:lnTo>
                  <a:lnTo>
                    <a:pt x="20" y="34"/>
                  </a:lnTo>
                  <a:lnTo>
                    <a:pt x="26" y="23"/>
                  </a:lnTo>
                  <a:lnTo>
                    <a:pt x="32" y="14"/>
                  </a:lnTo>
                  <a:lnTo>
                    <a:pt x="37" y="5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6" y="3"/>
                  </a:lnTo>
                  <a:lnTo>
                    <a:pt x="37" y="11"/>
                  </a:lnTo>
                  <a:lnTo>
                    <a:pt x="32" y="20"/>
                  </a:lnTo>
                  <a:lnTo>
                    <a:pt x="29" y="31"/>
                  </a:lnTo>
                  <a:lnTo>
                    <a:pt x="26" y="46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9" y="71"/>
                  </a:lnTo>
                  <a:lnTo>
                    <a:pt x="29" y="89"/>
                  </a:lnTo>
                  <a:lnTo>
                    <a:pt x="26" y="97"/>
                  </a:lnTo>
                  <a:lnTo>
                    <a:pt x="20" y="106"/>
                  </a:lnTo>
                  <a:lnTo>
                    <a:pt x="12" y="114"/>
                  </a:lnTo>
                  <a:lnTo>
                    <a:pt x="0" y="117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CF782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Freeform 59"/>
            <p:cNvSpPr>
              <a:spLocks/>
            </p:cNvSpPr>
            <p:nvPr/>
          </p:nvSpPr>
          <p:spPr bwMode="auto">
            <a:xfrm>
              <a:off x="4512" y="2875"/>
              <a:ext cx="95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6" y="3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40" y="6"/>
                </a:cxn>
                <a:cxn ang="0">
                  <a:pos x="52" y="9"/>
                </a:cxn>
                <a:cxn ang="0">
                  <a:pos x="63" y="14"/>
                </a:cxn>
                <a:cxn ang="0">
                  <a:pos x="63" y="14"/>
                </a:cxn>
                <a:cxn ang="0">
                  <a:pos x="75" y="12"/>
                </a:cxn>
                <a:cxn ang="0">
                  <a:pos x="86" y="12"/>
                </a:cxn>
                <a:cxn ang="0">
                  <a:pos x="95" y="12"/>
                </a:cxn>
                <a:cxn ang="0">
                  <a:pos x="95" y="12"/>
                </a:cxn>
                <a:cxn ang="0">
                  <a:pos x="92" y="20"/>
                </a:cxn>
                <a:cxn ang="0">
                  <a:pos x="83" y="35"/>
                </a:cxn>
                <a:cxn ang="0">
                  <a:pos x="75" y="40"/>
                </a:cxn>
                <a:cxn ang="0">
                  <a:pos x="66" y="49"/>
                </a:cxn>
                <a:cxn ang="0">
                  <a:pos x="58" y="52"/>
                </a:cxn>
                <a:cxn ang="0">
                  <a:pos x="46" y="52"/>
                </a:cxn>
                <a:cxn ang="0">
                  <a:pos x="46" y="52"/>
                </a:cxn>
                <a:cxn ang="0">
                  <a:pos x="35" y="52"/>
                </a:cxn>
                <a:cxn ang="0">
                  <a:pos x="23" y="46"/>
                </a:cxn>
                <a:cxn ang="0">
                  <a:pos x="17" y="37"/>
                </a:cxn>
                <a:cxn ang="0">
                  <a:pos x="12" y="29"/>
                </a:cxn>
                <a:cxn ang="0">
                  <a:pos x="3" y="1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5" h="52">
                  <a:moveTo>
                    <a:pt x="0" y="0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40" y="6"/>
                  </a:lnTo>
                  <a:lnTo>
                    <a:pt x="52" y="9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75" y="12"/>
                  </a:lnTo>
                  <a:lnTo>
                    <a:pt x="86" y="12"/>
                  </a:lnTo>
                  <a:lnTo>
                    <a:pt x="95" y="12"/>
                  </a:lnTo>
                  <a:lnTo>
                    <a:pt x="95" y="12"/>
                  </a:lnTo>
                  <a:lnTo>
                    <a:pt x="92" y="20"/>
                  </a:lnTo>
                  <a:lnTo>
                    <a:pt x="83" y="35"/>
                  </a:lnTo>
                  <a:lnTo>
                    <a:pt x="75" y="40"/>
                  </a:lnTo>
                  <a:lnTo>
                    <a:pt x="66" y="49"/>
                  </a:lnTo>
                  <a:lnTo>
                    <a:pt x="58" y="52"/>
                  </a:lnTo>
                  <a:lnTo>
                    <a:pt x="46" y="52"/>
                  </a:lnTo>
                  <a:lnTo>
                    <a:pt x="46" y="52"/>
                  </a:lnTo>
                  <a:lnTo>
                    <a:pt x="35" y="52"/>
                  </a:lnTo>
                  <a:lnTo>
                    <a:pt x="23" y="46"/>
                  </a:lnTo>
                  <a:lnTo>
                    <a:pt x="17" y="37"/>
                  </a:lnTo>
                  <a:lnTo>
                    <a:pt x="12" y="29"/>
                  </a:lnTo>
                  <a:lnTo>
                    <a:pt x="3" y="1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6A4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Freeform 60"/>
            <p:cNvSpPr>
              <a:spLocks/>
            </p:cNvSpPr>
            <p:nvPr/>
          </p:nvSpPr>
          <p:spPr bwMode="auto">
            <a:xfrm>
              <a:off x="4521" y="2884"/>
              <a:ext cx="77" cy="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1" y="14"/>
                </a:cxn>
                <a:cxn ang="0">
                  <a:pos x="23" y="26"/>
                </a:cxn>
                <a:cxn ang="0">
                  <a:pos x="31" y="28"/>
                </a:cxn>
                <a:cxn ang="0">
                  <a:pos x="40" y="31"/>
                </a:cxn>
                <a:cxn ang="0">
                  <a:pos x="40" y="31"/>
                </a:cxn>
                <a:cxn ang="0">
                  <a:pos x="49" y="31"/>
                </a:cxn>
                <a:cxn ang="0">
                  <a:pos x="57" y="28"/>
                </a:cxn>
                <a:cxn ang="0">
                  <a:pos x="69" y="20"/>
                </a:cxn>
                <a:cxn ang="0">
                  <a:pos x="74" y="14"/>
                </a:cxn>
                <a:cxn ang="0">
                  <a:pos x="77" y="8"/>
                </a:cxn>
                <a:cxn ang="0">
                  <a:pos x="77" y="8"/>
                </a:cxn>
                <a:cxn ang="0">
                  <a:pos x="72" y="11"/>
                </a:cxn>
                <a:cxn ang="0">
                  <a:pos x="57" y="11"/>
                </a:cxn>
                <a:cxn ang="0">
                  <a:pos x="31" y="8"/>
                </a:cxn>
                <a:cxn ang="0">
                  <a:pos x="17" y="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7" h="31">
                  <a:moveTo>
                    <a:pt x="0" y="0"/>
                  </a:moveTo>
                  <a:lnTo>
                    <a:pt x="0" y="0"/>
                  </a:lnTo>
                  <a:lnTo>
                    <a:pt x="11" y="14"/>
                  </a:lnTo>
                  <a:lnTo>
                    <a:pt x="23" y="26"/>
                  </a:lnTo>
                  <a:lnTo>
                    <a:pt x="31" y="28"/>
                  </a:lnTo>
                  <a:lnTo>
                    <a:pt x="40" y="31"/>
                  </a:lnTo>
                  <a:lnTo>
                    <a:pt x="40" y="31"/>
                  </a:lnTo>
                  <a:lnTo>
                    <a:pt x="49" y="31"/>
                  </a:lnTo>
                  <a:lnTo>
                    <a:pt x="57" y="28"/>
                  </a:lnTo>
                  <a:lnTo>
                    <a:pt x="69" y="20"/>
                  </a:lnTo>
                  <a:lnTo>
                    <a:pt x="74" y="14"/>
                  </a:lnTo>
                  <a:lnTo>
                    <a:pt x="77" y="8"/>
                  </a:lnTo>
                  <a:lnTo>
                    <a:pt x="77" y="8"/>
                  </a:lnTo>
                  <a:lnTo>
                    <a:pt x="72" y="11"/>
                  </a:lnTo>
                  <a:lnTo>
                    <a:pt x="57" y="11"/>
                  </a:lnTo>
                  <a:lnTo>
                    <a:pt x="31" y="8"/>
                  </a:lnTo>
                  <a:lnTo>
                    <a:pt x="17" y="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4D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Freeform 61"/>
            <p:cNvSpPr>
              <a:spLocks/>
            </p:cNvSpPr>
            <p:nvPr/>
          </p:nvSpPr>
          <p:spPr bwMode="auto">
            <a:xfrm>
              <a:off x="4481" y="2758"/>
              <a:ext cx="74" cy="37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5" y="11"/>
                </a:cxn>
                <a:cxn ang="0">
                  <a:pos x="14" y="20"/>
                </a:cxn>
                <a:cxn ang="0">
                  <a:pos x="31" y="28"/>
                </a:cxn>
                <a:cxn ang="0">
                  <a:pos x="51" y="34"/>
                </a:cxn>
                <a:cxn ang="0">
                  <a:pos x="71" y="37"/>
                </a:cxn>
                <a:cxn ang="0">
                  <a:pos x="71" y="37"/>
                </a:cxn>
                <a:cxn ang="0">
                  <a:pos x="74" y="37"/>
                </a:cxn>
                <a:cxn ang="0">
                  <a:pos x="74" y="34"/>
                </a:cxn>
                <a:cxn ang="0">
                  <a:pos x="74" y="34"/>
                </a:cxn>
                <a:cxn ang="0">
                  <a:pos x="71" y="31"/>
                </a:cxn>
                <a:cxn ang="0">
                  <a:pos x="66" y="28"/>
                </a:cxn>
                <a:cxn ang="0">
                  <a:pos x="66" y="28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37" y="22"/>
                </a:cxn>
                <a:cxn ang="0">
                  <a:pos x="26" y="17"/>
                </a:cxn>
                <a:cxn ang="0">
                  <a:pos x="14" y="8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74" h="37">
                  <a:moveTo>
                    <a:pt x="0" y="2"/>
                  </a:moveTo>
                  <a:lnTo>
                    <a:pt x="0" y="2"/>
                  </a:lnTo>
                  <a:lnTo>
                    <a:pt x="5" y="11"/>
                  </a:lnTo>
                  <a:lnTo>
                    <a:pt x="14" y="20"/>
                  </a:lnTo>
                  <a:lnTo>
                    <a:pt x="31" y="28"/>
                  </a:lnTo>
                  <a:lnTo>
                    <a:pt x="51" y="34"/>
                  </a:lnTo>
                  <a:lnTo>
                    <a:pt x="71" y="37"/>
                  </a:lnTo>
                  <a:lnTo>
                    <a:pt x="71" y="37"/>
                  </a:lnTo>
                  <a:lnTo>
                    <a:pt x="74" y="37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1" y="31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37" y="22"/>
                  </a:lnTo>
                  <a:lnTo>
                    <a:pt x="26" y="17"/>
                  </a:lnTo>
                  <a:lnTo>
                    <a:pt x="14" y="8"/>
                  </a:lnTo>
                  <a:lnTo>
                    <a:pt x="5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Freeform 62"/>
            <p:cNvSpPr>
              <a:spLocks/>
            </p:cNvSpPr>
            <p:nvPr/>
          </p:nvSpPr>
          <p:spPr bwMode="auto">
            <a:xfrm>
              <a:off x="4616" y="2789"/>
              <a:ext cx="43" cy="14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12"/>
                </a:cxn>
                <a:cxn ang="0">
                  <a:pos x="11" y="14"/>
                </a:cxn>
                <a:cxn ang="0">
                  <a:pos x="22" y="14"/>
                </a:cxn>
                <a:cxn ang="0">
                  <a:pos x="34" y="12"/>
                </a:cxn>
                <a:cxn ang="0">
                  <a:pos x="43" y="3"/>
                </a:cxn>
                <a:cxn ang="0">
                  <a:pos x="43" y="3"/>
                </a:cxn>
                <a:cxn ang="0">
                  <a:pos x="43" y="3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43" h="14">
                  <a:moveTo>
                    <a:pt x="0" y="12"/>
                  </a:moveTo>
                  <a:lnTo>
                    <a:pt x="0" y="12"/>
                  </a:lnTo>
                  <a:lnTo>
                    <a:pt x="11" y="14"/>
                  </a:lnTo>
                  <a:lnTo>
                    <a:pt x="22" y="14"/>
                  </a:lnTo>
                  <a:lnTo>
                    <a:pt x="34" y="12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3" y="3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Freeform 63"/>
            <p:cNvSpPr>
              <a:spLocks/>
            </p:cNvSpPr>
            <p:nvPr/>
          </p:nvSpPr>
          <p:spPr bwMode="auto">
            <a:xfrm>
              <a:off x="4489" y="2548"/>
              <a:ext cx="241" cy="327"/>
            </a:xfrm>
            <a:custGeom>
              <a:avLst/>
              <a:gdLst/>
              <a:ahLst/>
              <a:cxnLst>
                <a:cxn ang="0">
                  <a:pos x="55" y="95"/>
                </a:cxn>
                <a:cxn ang="0">
                  <a:pos x="72" y="126"/>
                </a:cxn>
                <a:cxn ang="0">
                  <a:pos x="104" y="172"/>
                </a:cxn>
                <a:cxn ang="0">
                  <a:pos x="121" y="187"/>
                </a:cxn>
                <a:cxn ang="0">
                  <a:pos x="170" y="232"/>
                </a:cxn>
                <a:cxn ang="0">
                  <a:pos x="195" y="267"/>
                </a:cxn>
                <a:cxn ang="0">
                  <a:pos x="198" y="307"/>
                </a:cxn>
                <a:cxn ang="0">
                  <a:pos x="192" y="327"/>
                </a:cxn>
                <a:cxn ang="0">
                  <a:pos x="207" y="310"/>
                </a:cxn>
                <a:cxn ang="0">
                  <a:pos x="210" y="287"/>
                </a:cxn>
                <a:cxn ang="0">
                  <a:pos x="201" y="255"/>
                </a:cxn>
                <a:cxn ang="0">
                  <a:pos x="190" y="238"/>
                </a:cxn>
                <a:cxn ang="0">
                  <a:pos x="152" y="195"/>
                </a:cxn>
                <a:cxn ang="0">
                  <a:pos x="124" y="164"/>
                </a:cxn>
                <a:cxn ang="0">
                  <a:pos x="115" y="155"/>
                </a:cxn>
                <a:cxn ang="0">
                  <a:pos x="164" y="195"/>
                </a:cxn>
                <a:cxn ang="0">
                  <a:pos x="184" y="210"/>
                </a:cxn>
                <a:cxn ang="0">
                  <a:pos x="201" y="224"/>
                </a:cxn>
                <a:cxn ang="0">
                  <a:pos x="221" y="258"/>
                </a:cxn>
                <a:cxn ang="0">
                  <a:pos x="224" y="281"/>
                </a:cxn>
                <a:cxn ang="0">
                  <a:pos x="221" y="293"/>
                </a:cxn>
                <a:cxn ang="0">
                  <a:pos x="236" y="258"/>
                </a:cxn>
                <a:cxn ang="0">
                  <a:pos x="241" y="218"/>
                </a:cxn>
                <a:cxn ang="0">
                  <a:pos x="233" y="167"/>
                </a:cxn>
                <a:cxn ang="0">
                  <a:pos x="218" y="132"/>
                </a:cxn>
                <a:cxn ang="0">
                  <a:pos x="181" y="69"/>
                </a:cxn>
                <a:cxn ang="0">
                  <a:pos x="141" y="32"/>
                </a:cxn>
                <a:cxn ang="0">
                  <a:pos x="106" y="15"/>
                </a:cxn>
                <a:cxn ang="0">
                  <a:pos x="69" y="3"/>
                </a:cxn>
                <a:cxn ang="0">
                  <a:pos x="23" y="0"/>
                </a:cxn>
                <a:cxn ang="0">
                  <a:pos x="0" y="0"/>
                </a:cxn>
                <a:cxn ang="0">
                  <a:pos x="23" y="26"/>
                </a:cxn>
                <a:cxn ang="0">
                  <a:pos x="43" y="55"/>
                </a:cxn>
                <a:cxn ang="0">
                  <a:pos x="55" y="95"/>
                </a:cxn>
              </a:cxnLst>
              <a:rect l="0" t="0" r="r" b="b"/>
              <a:pathLst>
                <a:path w="241" h="327">
                  <a:moveTo>
                    <a:pt x="55" y="95"/>
                  </a:moveTo>
                  <a:lnTo>
                    <a:pt x="55" y="95"/>
                  </a:lnTo>
                  <a:lnTo>
                    <a:pt x="61" y="103"/>
                  </a:lnTo>
                  <a:lnTo>
                    <a:pt x="72" y="126"/>
                  </a:lnTo>
                  <a:lnTo>
                    <a:pt x="92" y="158"/>
                  </a:lnTo>
                  <a:lnTo>
                    <a:pt x="104" y="172"/>
                  </a:lnTo>
                  <a:lnTo>
                    <a:pt x="121" y="187"/>
                  </a:lnTo>
                  <a:lnTo>
                    <a:pt x="121" y="187"/>
                  </a:lnTo>
                  <a:lnTo>
                    <a:pt x="155" y="215"/>
                  </a:lnTo>
                  <a:lnTo>
                    <a:pt x="170" y="232"/>
                  </a:lnTo>
                  <a:lnTo>
                    <a:pt x="184" y="247"/>
                  </a:lnTo>
                  <a:lnTo>
                    <a:pt x="195" y="267"/>
                  </a:lnTo>
                  <a:lnTo>
                    <a:pt x="201" y="284"/>
                  </a:lnTo>
                  <a:lnTo>
                    <a:pt x="198" y="307"/>
                  </a:lnTo>
                  <a:lnTo>
                    <a:pt x="192" y="327"/>
                  </a:lnTo>
                  <a:lnTo>
                    <a:pt x="192" y="327"/>
                  </a:lnTo>
                  <a:lnTo>
                    <a:pt x="198" y="321"/>
                  </a:lnTo>
                  <a:lnTo>
                    <a:pt x="207" y="310"/>
                  </a:lnTo>
                  <a:lnTo>
                    <a:pt x="210" y="298"/>
                  </a:lnTo>
                  <a:lnTo>
                    <a:pt x="210" y="287"/>
                  </a:lnTo>
                  <a:lnTo>
                    <a:pt x="207" y="273"/>
                  </a:lnTo>
                  <a:lnTo>
                    <a:pt x="201" y="255"/>
                  </a:lnTo>
                  <a:lnTo>
                    <a:pt x="201" y="255"/>
                  </a:lnTo>
                  <a:lnTo>
                    <a:pt x="190" y="238"/>
                  </a:lnTo>
                  <a:lnTo>
                    <a:pt x="178" y="221"/>
                  </a:lnTo>
                  <a:lnTo>
                    <a:pt x="152" y="195"/>
                  </a:lnTo>
                  <a:lnTo>
                    <a:pt x="132" y="175"/>
                  </a:lnTo>
                  <a:lnTo>
                    <a:pt x="124" y="164"/>
                  </a:lnTo>
                  <a:lnTo>
                    <a:pt x="115" y="155"/>
                  </a:lnTo>
                  <a:lnTo>
                    <a:pt x="115" y="155"/>
                  </a:lnTo>
                  <a:lnTo>
                    <a:pt x="141" y="178"/>
                  </a:lnTo>
                  <a:lnTo>
                    <a:pt x="164" y="195"/>
                  </a:lnTo>
                  <a:lnTo>
                    <a:pt x="184" y="210"/>
                  </a:lnTo>
                  <a:lnTo>
                    <a:pt x="184" y="210"/>
                  </a:lnTo>
                  <a:lnTo>
                    <a:pt x="192" y="215"/>
                  </a:lnTo>
                  <a:lnTo>
                    <a:pt x="201" y="224"/>
                  </a:lnTo>
                  <a:lnTo>
                    <a:pt x="215" y="247"/>
                  </a:lnTo>
                  <a:lnTo>
                    <a:pt x="221" y="258"/>
                  </a:lnTo>
                  <a:lnTo>
                    <a:pt x="224" y="270"/>
                  </a:lnTo>
                  <a:lnTo>
                    <a:pt x="224" y="281"/>
                  </a:lnTo>
                  <a:lnTo>
                    <a:pt x="221" y="293"/>
                  </a:lnTo>
                  <a:lnTo>
                    <a:pt x="221" y="293"/>
                  </a:lnTo>
                  <a:lnTo>
                    <a:pt x="227" y="284"/>
                  </a:lnTo>
                  <a:lnTo>
                    <a:pt x="236" y="258"/>
                  </a:lnTo>
                  <a:lnTo>
                    <a:pt x="238" y="238"/>
                  </a:lnTo>
                  <a:lnTo>
                    <a:pt x="241" y="218"/>
                  </a:lnTo>
                  <a:lnTo>
                    <a:pt x="238" y="195"/>
                  </a:lnTo>
                  <a:lnTo>
                    <a:pt x="233" y="167"/>
                  </a:lnTo>
                  <a:lnTo>
                    <a:pt x="233" y="167"/>
                  </a:lnTo>
                  <a:lnTo>
                    <a:pt x="218" y="132"/>
                  </a:lnTo>
                  <a:lnTo>
                    <a:pt x="201" y="101"/>
                  </a:lnTo>
                  <a:lnTo>
                    <a:pt x="181" y="69"/>
                  </a:lnTo>
                  <a:lnTo>
                    <a:pt x="155" y="43"/>
                  </a:lnTo>
                  <a:lnTo>
                    <a:pt x="141" y="32"/>
                  </a:lnTo>
                  <a:lnTo>
                    <a:pt x="124" y="23"/>
                  </a:lnTo>
                  <a:lnTo>
                    <a:pt x="106" y="15"/>
                  </a:lnTo>
                  <a:lnTo>
                    <a:pt x="89" y="6"/>
                  </a:lnTo>
                  <a:lnTo>
                    <a:pt x="69" y="3"/>
                  </a:lnTo>
                  <a:lnTo>
                    <a:pt x="46" y="0"/>
                  </a:lnTo>
                  <a:lnTo>
                    <a:pt x="23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6" y="9"/>
                  </a:lnTo>
                  <a:lnTo>
                    <a:pt x="23" y="26"/>
                  </a:lnTo>
                  <a:lnTo>
                    <a:pt x="32" y="40"/>
                  </a:lnTo>
                  <a:lnTo>
                    <a:pt x="43" y="55"/>
                  </a:lnTo>
                  <a:lnTo>
                    <a:pt x="49" y="75"/>
                  </a:lnTo>
                  <a:lnTo>
                    <a:pt x="55" y="95"/>
                  </a:lnTo>
                  <a:lnTo>
                    <a:pt x="55" y="95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Freeform 64"/>
            <p:cNvSpPr>
              <a:spLocks/>
            </p:cNvSpPr>
            <p:nvPr/>
          </p:nvSpPr>
          <p:spPr bwMode="auto">
            <a:xfrm>
              <a:off x="4412" y="2577"/>
              <a:ext cx="129" cy="298"/>
            </a:xfrm>
            <a:custGeom>
              <a:avLst/>
              <a:gdLst/>
              <a:ahLst/>
              <a:cxnLst>
                <a:cxn ang="0">
                  <a:pos x="126" y="31"/>
                </a:cxn>
                <a:cxn ang="0">
                  <a:pos x="126" y="31"/>
                </a:cxn>
                <a:cxn ang="0">
                  <a:pos x="129" y="43"/>
                </a:cxn>
                <a:cxn ang="0">
                  <a:pos x="126" y="72"/>
                </a:cxn>
                <a:cxn ang="0">
                  <a:pos x="120" y="89"/>
                </a:cxn>
                <a:cxn ang="0">
                  <a:pos x="112" y="109"/>
                </a:cxn>
                <a:cxn ang="0">
                  <a:pos x="100" y="129"/>
                </a:cxn>
                <a:cxn ang="0">
                  <a:pos x="83" y="149"/>
                </a:cxn>
                <a:cxn ang="0">
                  <a:pos x="83" y="149"/>
                </a:cxn>
                <a:cxn ang="0">
                  <a:pos x="46" y="183"/>
                </a:cxn>
                <a:cxn ang="0">
                  <a:pos x="31" y="203"/>
                </a:cxn>
                <a:cxn ang="0">
                  <a:pos x="20" y="221"/>
                </a:cxn>
                <a:cxn ang="0">
                  <a:pos x="11" y="241"/>
                </a:cxn>
                <a:cxn ang="0">
                  <a:pos x="8" y="261"/>
                </a:cxn>
                <a:cxn ang="0">
                  <a:pos x="11" y="278"/>
                </a:cxn>
                <a:cxn ang="0">
                  <a:pos x="20" y="298"/>
                </a:cxn>
                <a:cxn ang="0">
                  <a:pos x="20" y="298"/>
                </a:cxn>
                <a:cxn ang="0">
                  <a:pos x="14" y="295"/>
                </a:cxn>
                <a:cxn ang="0">
                  <a:pos x="11" y="289"/>
                </a:cxn>
                <a:cxn ang="0">
                  <a:pos x="6" y="281"/>
                </a:cxn>
                <a:cxn ang="0">
                  <a:pos x="0" y="269"/>
                </a:cxn>
                <a:cxn ang="0">
                  <a:pos x="0" y="252"/>
                </a:cxn>
                <a:cxn ang="0">
                  <a:pos x="0" y="229"/>
                </a:cxn>
                <a:cxn ang="0">
                  <a:pos x="6" y="201"/>
                </a:cxn>
                <a:cxn ang="0">
                  <a:pos x="6" y="201"/>
                </a:cxn>
                <a:cxn ang="0">
                  <a:pos x="17" y="166"/>
                </a:cxn>
                <a:cxn ang="0">
                  <a:pos x="29" y="135"/>
                </a:cxn>
                <a:cxn ang="0">
                  <a:pos x="57" y="72"/>
                </a:cxn>
                <a:cxn ang="0">
                  <a:pos x="83" y="23"/>
                </a:cxn>
                <a:cxn ang="0">
                  <a:pos x="92" y="8"/>
                </a:cxn>
                <a:cxn ang="0">
                  <a:pos x="100" y="0"/>
                </a:cxn>
                <a:cxn ang="0">
                  <a:pos x="100" y="0"/>
                </a:cxn>
                <a:cxn ang="0">
                  <a:pos x="103" y="0"/>
                </a:cxn>
                <a:cxn ang="0">
                  <a:pos x="109" y="3"/>
                </a:cxn>
                <a:cxn ang="0">
                  <a:pos x="117" y="14"/>
                </a:cxn>
                <a:cxn ang="0">
                  <a:pos x="126" y="31"/>
                </a:cxn>
                <a:cxn ang="0">
                  <a:pos x="126" y="31"/>
                </a:cxn>
              </a:cxnLst>
              <a:rect l="0" t="0" r="r" b="b"/>
              <a:pathLst>
                <a:path w="129" h="298">
                  <a:moveTo>
                    <a:pt x="126" y="31"/>
                  </a:moveTo>
                  <a:lnTo>
                    <a:pt x="126" y="31"/>
                  </a:lnTo>
                  <a:lnTo>
                    <a:pt x="129" y="43"/>
                  </a:lnTo>
                  <a:lnTo>
                    <a:pt x="126" y="72"/>
                  </a:lnTo>
                  <a:lnTo>
                    <a:pt x="120" y="89"/>
                  </a:lnTo>
                  <a:lnTo>
                    <a:pt x="112" y="109"/>
                  </a:lnTo>
                  <a:lnTo>
                    <a:pt x="100" y="129"/>
                  </a:lnTo>
                  <a:lnTo>
                    <a:pt x="83" y="149"/>
                  </a:lnTo>
                  <a:lnTo>
                    <a:pt x="83" y="149"/>
                  </a:lnTo>
                  <a:lnTo>
                    <a:pt x="46" y="183"/>
                  </a:lnTo>
                  <a:lnTo>
                    <a:pt x="31" y="203"/>
                  </a:lnTo>
                  <a:lnTo>
                    <a:pt x="20" y="221"/>
                  </a:lnTo>
                  <a:lnTo>
                    <a:pt x="11" y="241"/>
                  </a:lnTo>
                  <a:lnTo>
                    <a:pt x="8" y="261"/>
                  </a:lnTo>
                  <a:lnTo>
                    <a:pt x="11" y="278"/>
                  </a:lnTo>
                  <a:lnTo>
                    <a:pt x="20" y="298"/>
                  </a:lnTo>
                  <a:lnTo>
                    <a:pt x="20" y="298"/>
                  </a:lnTo>
                  <a:lnTo>
                    <a:pt x="14" y="295"/>
                  </a:lnTo>
                  <a:lnTo>
                    <a:pt x="11" y="289"/>
                  </a:lnTo>
                  <a:lnTo>
                    <a:pt x="6" y="281"/>
                  </a:lnTo>
                  <a:lnTo>
                    <a:pt x="0" y="269"/>
                  </a:lnTo>
                  <a:lnTo>
                    <a:pt x="0" y="252"/>
                  </a:lnTo>
                  <a:lnTo>
                    <a:pt x="0" y="229"/>
                  </a:lnTo>
                  <a:lnTo>
                    <a:pt x="6" y="201"/>
                  </a:lnTo>
                  <a:lnTo>
                    <a:pt x="6" y="201"/>
                  </a:lnTo>
                  <a:lnTo>
                    <a:pt x="17" y="166"/>
                  </a:lnTo>
                  <a:lnTo>
                    <a:pt x="29" y="135"/>
                  </a:lnTo>
                  <a:lnTo>
                    <a:pt x="57" y="72"/>
                  </a:lnTo>
                  <a:lnTo>
                    <a:pt x="83" y="23"/>
                  </a:lnTo>
                  <a:lnTo>
                    <a:pt x="92" y="8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9" y="3"/>
                  </a:lnTo>
                  <a:lnTo>
                    <a:pt x="117" y="14"/>
                  </a:lnTo>
                  <a:lnTo>
                    <a:pt x="126" y="31"/>
                  </a:lnTo>
                  <a:lnTo>
                    <a:pt x="126" y="31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Freeform 65"/>
            <p:cNvSpPr>
              <a:spLocks/>
            </p:cNvSpPr>
            <p:nvPr/>
          </p:nvSpPr>
          <p:spPr bwMode="auto">
            <a:xfrm>
              <a:off x="4254" y="2548"/>
              <a:ext cx="275" cy="419"/>
            </a:xfrm>
            <a:custGeom>
              <a:avLst/>
              <a:gdLst/>
              <a:ahLst/>
              <a:cxnLst>
                <a:cxn ang="0">
                  <a:pos x="261" y="9"/>
                </a:cxn>
                <a:cxn ang="0">
                  <a:pos x="244" y="3"/>
                </a:cxn>
                <a:cxn ang="0">
                  <a:pos x="215" y="3"/>
                </a:cxn>
                <a:cxn ang="0">
                  <a:pos x="175" y="23"/>
                </a:cxn>
                <a:cxn ang="0">
                  <a:pos x="149" y="40"/>
                </a:cxn>
                <a:cxn ang="0">
                  <a:pos x="115" y="75"/>
                </a:cxn>
                <a:cxn ang="0">
                  <a:pos x="95" y="106"/>
                </a:cxn>
                <a:cxn ang="0">
                  <a:pos x="83" y="138"/>
                </a:cxn>
                <a:cxn ang="0">
                  <a:pos x="75" y="195"/>
                </a:cxn>
                <a:cxn ang="0">
                  <a:pos x="75" y="241"/>
                </a:cxn>
                <a:cxn ang="0">
                  <a:pos x="69" y="258"/>
                </a:cxn>
                <a:cxn ang="0">
                  <a:pos x="52" y="281"/>
                </a:cxn>
                <a:cxn ang="0">
                  <a:pos x="29" y="287"/>
                </a:cxn>
                <a:cxn ang="0">
                  <a:pos x="0" y="287"/>
                </a:cxn>
                <a:cxn ang="0">
                  <a:pos x="3" y="290"/>
                </a:cxn>
                <a:cxn ang="0">
                  <a:pos x="29" y="304"/>
                </a:cxn>
                <a:cxn ang="0">
                  <a:pos x="55" y="304"/>
                </a:cxn>
                <a:cxn ang="0">
                  <a:pos x="72" y="298"/>
                </a:cxn>
                <a:cxn ang="0">
                  <a:pos x="55" y="313"/>
                </a:cxn>
                <a:cxn ang="0">
                  <a:pos x="35" y="318"/>
                </a:cxn>
                <a:cxn ang="0">
                  <a:pos x="9" y="318"/>
                </a:cxn>
                <a:cxn ang="0">
                  <a:pos x="20" y="324"/>
                </a:cxn>
                <a:cxn ang="0">
                  <a:pos x="46" y="333"/>
                </a:cxn>
                <a:cxn ang="0">
                  <a:pos x="80" y="333"/>
                </a:cxn>
                <a:cxn ang="0">
                  <a:pos x="109" y="316"/>
                </a:cxn>
                <a:cxn ang="0">
                  <a:pos x="121" y="307"/>
                </a:cxn>
                <a:cxn ang="0">
                  <a:pos x="106" y="330"/>
                </a:cxn>
                <a:cxn ang="0">
                  <a:pos x="83" y="347"/>
                </a:cxn>
                <a:cxn ang="0">
                  <a:pos x="49" y="356"/>
                </a:cxn>
                <a:cxn ang="0">
                  <a:pos x="55" y="359"/>
                </a:cxn>
                <a:cxn ang="0">
                  <a:pos x="83" y="359"/>
                </a:cxn>
                <a:cxn ang="0">
                  <a:pos x="112" y="347"/>
                </a:cxn>
                <a:cxn ang="0">
                  <a:pos x="126" y="336"/>
                </a:cxn>
                <a:cxn ang="0">
                  <a:pos x="132" y="370"/>
                </a:cxn>
                <a:cxn ang="0">
                  <a:pos x="146" y="396"/>
                </a:cxn>
                <a:cxn ang="0">
                  <a:pos x="175" y="419"/>
                </a:cxn>
                <a:cxn ang="0">
                  <a:pos x="169" y="416"/>
                </a:cxn>
                <a:cxn ang="0">
                  <a:pos x="155" y="390"/>
                </a:cxn>
                <a:cxn ang="0">
                  <a:pos x="146" y="356"/>
                </a:cxn>
                <a:cxn ang="0">
                  <a:pos x="144" y="333"/>
                </a:cxn>
                <a:cxn ang="0">
                  <a:pos x="149" y="350"/>
                </a:cxn>
                <a:cxn ang="0">
                  <a:pos x="169" y="367"/>
                </a:cxn>
                <a:cxn ang="0">
                  <a:pos x="181" y="373"/>
                </a:cxn>
                <a:cxn ang="0">
                  <a:pos x="166" y="344"/>
                </a:cxn>
                <a:cxn ang="0">
                  <a:pos x="161" y="313"/>
                </a:cxn>
                <a:cxn ang="0">
                  <a:pos x="161" y="275"/>
                </a:cxn>
                <a:cxn ang="0">
                  <a:pos x="166" y="255"/>
                </a:cxn>
                <a:cxn ang="0">
                  <a:pos x="195" y="189"/>
                </a:cxn>
                <a:cxn ang="0">
                  <a:pos x="241" y="121"/>
                </a:cxn>
                <a:cxn ang="0">
                  <a:pos x="258" y="95"/>
                </a:cxn>
                <a:cxn ang="0">
                  <a:pos x="273" y="63"/>
                </a:cxn>
                <a:cxn ang="0">
                  <a:pos x="275" y="32"/>
                </a:cxn>
                <a:cxn ang="0">
                  <a:pos x="261" y="9"/>
                </a:cxn>
              </a:cxnLst>
              <a:rect l="0" t="0" r="r" b="b"/>
              <a:pathLst>
                <a:path w="275" h="419">
                  <a:moveTo>
                    <a:pt x="261" y="9"/>
                  </a:moveTo>
                  <a:lnTo>
                    <a:pt x="261" y="9"/>
                  </a:lnTo>
                  <a:lnTo>
                    <a:pt x="253" y="6"/>
                  </a:lnTo>
                  <a:lnTo>
                    <a:pt x="244" y="3"/>
                  </a:lnTo>
                  <a:lnTo>
                    <a:pt x="232" y="0"/>
                  </a:lnTo>
                  <a:lnTo>
                    <a:pt x="215" y="3"/>
                  </a:lnTo>
                  <a:lnTo>
                    <a:pt x="198" y="9"/>
                  </a:lnTo>
                  <a:lnTo>
                    <a:pt x="175" y="23"/>
                  </a:lnTo>
                  <a:lnTo>
                    <a:pt x="149" y="40"/>
                  </a:lnTo>
                  <a:lnTo>
                    <a:pt x="149" y="40"/>
                  </a:lnTo>
                  <a:lnTo>
                    <a:pt x="132" y="58"/>
                  </a:lnTo>
                  <a:lnTo>
                    <a:pt x="115" y="75"/>
                  </a:lnTo>
                  <a:lnTo>
                    <a:pt x="103" y="92"/>
                  </a:lnTo>
                  <a:lnTo>
                    <a:pt x="95" y="106"/>
                  </a:lnTo>
                  <a:lnTo>
                    <a:pt x="89" y="124"/>
                  </a:lnTo>
                  <a:lnTo>
                    <a:pt x="83" y="138"/>
                  </a:lnTo>
                  <a:lnTo>
                    <a:pt x="78" y="169"/>
                  </a:lnTo>
                  <a:lnTo>
                    <a:pt x="75" y="195"/>
                  </a:lnTo>
                  <a:lnTo>
                    <a:pt x="75" y="221"/>
                  </a:lnTo>
                  <a:lnTo>
                    <a:pt x="75" y="241"/>
                  </a:lnTo>
                  <a:lnTo>
                    <a:pt x="69" y="258"/>
                  </a:lnTo>
                  <a:lnTo>
                    <a:pt x="69" y="258"/>
                  </a:lnTo>
                  <a:lnTo>
                    <a:pt x="60" y="273"/>
                  </a:lnTo>
                  <a:lnTo>
                    <a:pt x="52" y="281"/>
                  </a:lnTo>
                  <a:lnTo>
                    <a:pt x="40" y="284"/>
                  </a:lnTo>
                  <a:lnTo>
                    <a:pt x="29" y="287"/>
                  </a:lnTo>
                  <a:lnTo>
                    <a:pt x="9" y="287"/>
                  </a:lnTo>
                  <a:lnTo>
                    <a:pt x="0" y="287"/>
                  </a:lnTo>
                  <a:lnTo>
                    <a:pt x="0" y="287"/>
                  </a:lnTo>
                  <a:lnTo>
                    <a:pt x="3" y="290"/>
                  </a:lnTo>
                  <a:lnTo>
                    <a:pt x="17" y="301"/>
                  </a:lnTo>
                  <a:lnTo>
                    <a:pt x="29" y="304"/>
                  </a:lnTo>
                  <a:lnTo>
                    <a:pt x="40" y="304"/>
                  </a:lnTo>
                  <a:lnTo>
                    <a:pt x="55" y="304"/>
                  </a:lnTo>
                  <a:lnTo>
                    <a:pt x="72" y="298"/>
                  </a:lnTo>
                  <a:lnTo>
                    <a:pt x="72" y="298"/>
                  </a:lnTo>
                  <a:lnTo>
                    <a:pt x="69" y="304"/>
                  </a:lnTo>
                  <a:lnTo>
                    <a:pt x="55" y="313"/>
                  </a:lnTo>
                  <a:lnTo>
                    <a:pt x="46" y="316"/>
                  </a:lnTo>
                  <a:lnTo>
                    <a:pt x="35" y="318"/>
                  </a:lnTo>
                  <a:lnTo>
                    <a:pt x="23" y="321"/>
                  </a:lnTo>
                  <a:lnTo>
                    <a:pt x="9" y="318"/>
                  </a:lnTo>
                  <a:lnTo>
                    <a:pt x="9" y="318"/>
                  </a:lnTo>
                  <a:lnTo>
                    <a:pt x="20" y="324"/>
                  </a:lnTo>
                  <a:lnTo>
                    <a:pt x="32" y="330"/>
                  </a:lnTo>
                  <a:lnTo>
                    <a:pt x="46" y="333"/>
                  </a:lnTo>
                  <a:lnTo>
                    <a:pt x="63" y="336"/>
                  </a:lnTo>
                  <a:lnTo>
                    <a:pt x="80" y="333"/>
                  </a:lnTo>
                  <a:lnTo>
                    <a:pt x="100" y="324"/>
                  </a:lnTo>
                  <a:lnTo>
                    <a:pt x="109" y="316"/>
                  </a:lnTo>
                  <a:lnTo>
                    <a:pt x="121" y="307"/>
                  </a:lnTo>
                  <a:lnTo>
                    <a:pt x="121" y="307"/>
                  </a:lnTo>
                  <a:lnTo>
                    <a:pt x="118" y="313"/>
                  </a:lnTo>
                  <a:lnTo>
                    <a:pt x="106" y="330"/>
                  </a:lnTo>
                  <a:lnTo>
                    <a:pt x="98" y="339"/>
                  </a:lnTo>
                  <a:lnTo>
                    <a:pt x="83" y="347"/>
                  </a:lnTo>
                  <a:lnTo>
                    <a:pt x="69" y="353"/>
                  </a:lnTo>
                  <a:lnTo>
                    <a:pt x="49" y="356"/>
                  </a:lnTo>
                  <a:lnTo>
                    <a:pt x="49" y="356"/>
                  </a:lnTo>
                  <a:lnTo>
                    <a:pt x="55" y="359"/>
                  </a:lnTo>
                  <a:lnTo>
                    <a:pt x="72" y="359"/>
                  </a:lnTo>
                  <a:lnTo>
                    <a:pt x="83" y="359"/>
                  </a:lnTo>
                  <a:lnTo>
                    <a:pt x="98" y="356"/>
                  </a:lnTo>
                  <a:lnTo>
                    <a:pt x="112" y="347"/>
                  </a:lnTo>
                  <a:lnTo>
                    <a:pt x="126" y="336"/>
                  </a:lnTo>
                  <a:lnTo>
                    <a:pt x="126" y="336"/>
                  </a:lnTo>
                  <a:lnTo>
                    <a:pt x="126" y="347"/>
                  </a:lnTo>
                  <a:lnTo>
                    <a:pt x="132" y="370"/>
                  </a:lnTo>
                  <a:lnTo>
                    <a:pt x="138" y="382"/>
                  </a:lnTo>
                  <a:lnTo>
                    <a:pt x="146" y="396"/>
                  </a:lnTo>
                  <a:lnTo>
                    <a:pt x="158" y="410"/>
                  </a:lnTo>
                  <a:lnTo>
                    <a:pt x="175" y="419"/>
                  </a:lnTo>
                  <a:lnTo>
                    <a:pt x="175" y="419"/>
                  </a:lnTo>
                  <a:lnTo>
                    <a:pt x="169" y="416"/>
                  </a:lnTo>
                  <a:lnTo>
                    <a:pt x="161" y="402"/>
                  </a:lnTo>
                  <a:lnTo>
                    <a:pt x="155" y="390"/>
                  </a:lnTo>
                  <a:lnTo>
                    <a:pt x="149" y="376"/>
                  </a:lnTo>
                  <a:lnTo>
                    <a:pt x="146" y="356"/>
                  </a:lnTo>
                  <a:lnTo>
                    <a:pt x="144" y="333"/>
                  </a:lnTo>
                  <a:lnTo>
                    <a:pt x="144" y="333"/>
                  </a:lnTo>
                  <a:lnTo>
                    <a:pt x="146" y="339"/>
                  </a:lnTo>
                  <a:lnTo>
                    <a:pt x="149" y="350"/>
                  </a:lnTo>
                  <a:lnTo>
                    <a:pt x="161" y="362"/>
                  </a:lnTo>
                  <a:lnTo>
                    <a:pt x="169" y="367"/>
                  </a:lnTo>
                  <a:lnTo>
                    <a:pt x="181" y="373"/>
                  </a:lnTo>
                  <a:lnTo>
                    <a:pt x="181" y="373"/>
                  </a:lnTo>
                  <a:lnTo>
                    <a:pt x="175" y="364"/>
                  </a:lnTo>
                  <a:lnTo>
                    <a:pt x="166" y="344"/>
                  </a:lnTo>
                  <a:lnTo>
                    <a:pt x="164" y="330"/>
                  </a:lnTo>
                  <a:lnTo>
                    <a:pt x="161" y="313"/>
                  </a:lnTo>
                  <a:lnTo>
                    <a:pt x="161" y="296"/>
                  </a:lnTo>
                  <a:lnTo>
                    <a:pt x="161" y="275"/>
                  </a:lnTo>
                  <a:lnTo>
                    <a:pt x="161" y="275"/>
                  </a:lnTo>
                  <a:lnTo>
                    <a:pt x="166" y="255"/>
                  </a:lnTo>
                  <a:lnTo>
                    <a:pt x="175" y="232"/>
                  </a:lnTo>
                  <a:lnTo>
                    <a:pt x="195" y="189"/>
                  </a:lnTo>
                  <a:lnTo>
                    <a:pt x="221" y="149"/>
                  </a:lnTo>
                  <a:lnTo>
                    <a:pt x="241" y="121"/>
                  </a:lnTo>
                  <a:lnTo>
                    <a:pt x="241" y="121"/>
                  </a:lnTo>
                  <a:lnTo>
                    <a:pt x="258" y="95"/>
                  </a:lnTo>
                  <a:lnTo>
                    <a:pt x="267" y="80"/>
                  </a:lnTo>
                  <a:lnTo>
                    <a:pt x="273" y="63"/>
                  </a:lnTo>
                  <a:lnTo>
                    <a:pt x="275" y="49"/>
                  </a:lnTo>
                  <a:lnTo>
                    <a:pt x="275" y="32"/>
                  </a:lnTo>
                  <a:lnTo>
                    <a:pt x="270" y="20"/>
                  </a:lnTo>
                  <a:lnTo>
                    <a:pt x="261" y="9"/>
                  </a:lnTo>
                  <a:lnTo>
                    <a:pt x="261" y="9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Freeform 66"/>
            <p:cNvSpPr>
              <a:spLocks/>
            </p:cNvSpPr>
            <p:nvPr/>
          </p:nvSpPr>
          <p:spPr bwMode="auto">
            <a:xfrm>
              <a:off x="4357" y="2606"/>
              <a:ext cx="150" cy="152"/>
            </a:xfrm>
            <a:custGeom>
              <a:avLst/>
              <a:gdLst/>
              <a:ahLst/>
              <a:cxnLst>
                <a:cxn ang="0">
                  <a:pos x="147" y="2"/>
                </a:cxn>
                <a:cxn ang="0">
                  <a:pos x="147" y="2"/>
                </a:cxn>
                <a:cxn ang="0">
                  <a:pos x="141" y="31"/>
                </a:cxn>
                <a:cxn ang="0">
                  <a:pos x="135" y="45"/>
                </a:cxn>
                <a:cxn ang="0">
                  <a:pos x="129" y="60"/>
                </a:cxn>
                <a:cxn ang="0">
                  <a:pos x="129" y="60"/>
                </a:cxn>
                <a:cxn ang="0">
                  <a:pos x="124" y="71"/>
                </a:cxn>
                <a:cxn ang="0">
                  <a:pos x="115" y="80"/>
                </a:cxn>
                <a:cxn ang="0">
                  <a:pos x="95" y="100"/>
                </a:cxn>
                <a:cxn ang="0">
                  <a:pos x="95" y="100"/>
                </a:cxn>
                <a:cxn ang="0">
                  <a:pos x="75" y="114"/>
                </a:cxn>
                <a:cxn ang="0">
                  <a:pos x="52" y="129"/>
                </a:cxn>
                <a:cxn ang="0">
                  <a:pos x="26" y="140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0" y="149"/>
                </a:cxn>
                <a:cxn ang="0">
                  <a:pos x="3" y="152"/>
                </a:cxn>
                <a:cxn ang="0">
                  <a:pos x="3" y="152"/>
                </a:cxn>
                <a:cxn ang="0">
                  <a:pos x="29" y="143"/>
                </a:cxn>
                <a:cxn ang="0">
                  <a:pos x="55" y="134"/>
                </a:cxn>
                <a:cxn ang="0">
                  <a:pos x="81" y="123"/>
                </a:cxn>
                <a:cxn ang="0">
                  <a:pos x="101" y="106"/>
                </a:cxn>
                <a:cxn ang="0">
                  <a:pos x="101" y="106"/>
                </a:cxn>
                <a:cxn ang="0">
                  <a:pos x="121" y="86"/>
                </a:cxn>
                <a:cxn ang="0">
                  <a:pos x="135" y="63"/>
                </a:cxn>
                <a:cxn ang="0">
                  <a:pos x="135" y="63"/>
                </a:cxn>
                <a:cxn ang="0">
                  <a:pos x="141" y="48"/>
                </a:cxn>
                <a:cxn ang="0">
                  <a:pos x="147" y="34"/>
                </a:cxn>
                <a:cxn ang="0">
                  <a:pos x="150" y="2"/>
                </a:cxn>
                <a:cxn ang="0">
                  <a:pos x="150" y="2"/>
                </a:cxn>
                <a:cxn ang="0">
                  <a:pos x="150" y="0"/>
                </a:cxn>
                <a:cxn ang="0">
                  <a:pos x="147" y="2"/>
                </a:cxn>
                <a:cxn ang="0">
                  <a:pos x="147" y="2"/>
                </a:cxn>
              </a:cxnLst>
              <a:rect l="0" t="0" r="r" b="b"/>
              <a:pathLst>
                <a:path w="150" h="152">
                  <a:moveTo>
                    <a:pt x="147" y="2"/>
                  </a:moveTo>
                  <a:lnTo>
                    <a:pt x="147" y="2"/>
                  </a:lnTo>
                  <a:lnTo>
                    <a:pt x="141" y="31"/>
                  </a:lnTo>
                  <a:lnTo>
                    <a:pt x="135" y="45"/>
                  </a:lnTo>
                  <a:lnTo>
                    <a:pt x="129" y="60"/>
                  </a:lnTo>
                  <a:lnTo>
                    <a:pt x="129" y="60"/>
                  </a:lnTo>
                  <a:lnTo>
                    <a:pt x="124" y="71"/>
                  </a:lnTo>
                  <a:lnTo>
                    <a:pt x="115" y="80"/>
                  </a:lnTo>
                  <a:lnTo>
                    <a:pt x="95" y="100"/>
                  </a:lnTo>
                  <a:lnTo>
                    <a:pt x="95" y="100"/>
                  </a:lnTo>
                  <a:lnTo>
                    <a:pt x="75" y="114"/>
                  </a:lnTo>
                  <a:lnTo>
                    <a:pt x="52" y="129"/>
                  </a:lnTo>
                  <a:lnTo>
                    <a:pt x="26" y="140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3" y="152"/>
                  </a:lnTo>
                  <a:lnTo>
                    <a:pt x="3" y="152"/>
                  </a:lnTo>
                  <a:lnTo>
                    <a:pt x="29" y="143"/>
                  </a:lnTo>
                  <a:lnTo>
                    <a:pt x="55" y="134"/>
                  </a:lnTo>
                  <a:lnTo>
                    <a:pt x="81" y="123"/>
                  </a:lnTo>
                  <a:lnTo>
                    <a:pt x="101" y="106"/>
                  </a:lnTo>
                  <a:lnTo>
                    <a:pt x="101" y="106"/>
                  </a:lnTo>
                  <a:lnTo>
                    <a:pt x="121" y="86"/>
                  </a:lnTo>
                  <a:lnTo>
                    <a:pt x="135" y="63"/>
                  </a:lnTo>
                  <a:lnTo>
                    <a:pt x="135" y="63"/>
                  </a:lnTo>
                  <a:lnTo>
                    <a:pt x="141" y="48"/>
                  </a:lnTo>
                  <a:lnTo>
                    <a:pt x="147" y="34"/>
                  </a:lnTo>
                  <a:lnTo>
                    <a:pt x="150" y="2"/>
                  </a:lnTo>
                  <a:lnTo>
                    <a:pt x="150" y="2"/>
                  </a:lnTo>
                  <a:lnTo>
                    <a:pt x="150" y="0"/>
                  </a:lnTo>
                  <a:lnTo>
                    <a:pt x="147" y="2"/>
                  </a:lnTo>
                  <a:lnTo>
                    <a:pt x="147" y="2"/>
                  </a:lnTo>
                  <a:close/>
                </a:path>
              </a:pathLst>
            </a:custGeom>
            <a:solidFill>
              <a:srgbClr val="8032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Freeform 67"/>
            <p:cNvSpPr>
              <a:spLocks/>
            </p:cNvSpPr>
            <p:nvPr/>
          </p:nvSpPr>
          <p:spPr bwMode="auto">
            <a:xfrm>
              <a:off x="4529" y="2591"/>
              <a:ext cx="175" cy="2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3" y="17"/>
                </a:cxn>
                <a:cxn ang="0">
                  <a:pos x="6" y="32"/>
                </a:cxn>
                <a:cxn ang="0">
                  <a:pos x="15" y="46"/>
                </a:cxn>
                <a:cxn ang="0">
                  <a:pos x="23" y="55"/>
                </a:cxn>
                <a:cxn ang="0">
                  <a:pos x="38" y="66"/>
                </a:cxn>
                <a:cxn ang="0">
                  <a:pos x="49" y="75"/>
                </a:cxn>
                <a:cxn ang="0">
                  <a:pos x="78" y="89"/>
                </a:cxn>
                <a:cxn ang="0">
                  <a:pos x="78" y="89"/>
                </a:cxn>
                <a:cxn ang="0">
                  <a:pos x="118" y="112"/>
                </a:cxn>
                <a:cxn ang="0">
                  <a:pos x="135" y="126"/>
                </a:cxn>
                <a:cxn ang="0">
                  <a:pos x="152" y="144"/>
                </a:cxn>
                <a:cxn ang="0">
                  <a:pos x="152" y="144"/>
                </a:cxn>
                <a:cxn ang="0">
                  <a:pos x="158" y="155"/>
                </a:cxn>
                <a:cxn ang="0">
                  <a:pos x="164" y="164"/>
                </a:cxn>
                <a:cxn ang="0">
                  <a:pos x="167" y="175"/>
                </a:cxn>
                <a:cxn ang="0">
                  <a:pos x="170" y="187"/>
                </a:cxn>
                <a:cxn ang="0">
                  <a:pos x="170" y="210"/>
                </a:cxn>
                <a:cxn ang="0">
                  <a:pos x="164" y="235"/>
                </a:cxn>
                <a:cxn ang="0">
                  <a:pos x="164" y="235"/>
                </a:cxn>
                <a:cxn ang="0">
                  <a:pos x="167" y="238"/>
                </a:cxn>
                <a:cxn ang="0">
                  <a:pos x="167" y="235"/>
                </a:cxn>
                <a:cxn ang="0">
                  <a:pos x="167" y="235"/>
                </a:cxn>
                <a:cxn ang="0">
                  <a:pos x="173" y="218"/>
                </a:cxn>
                <a:cxn ang="0">
                  <a:pos x="175" y="204"/>
                </a:cxn>
                <a:cxn ang="0">
                  <a:pos x="175" y="187"/>
                </a:cxn>
                <a:cxn ang="0">
                  <a:pos x="173" y="169"/>
                </a:cxn>
                <a:cxn ang="0">
                  <a:pos x="173" y="169"/>
                </a:cxn>
                <a:cxn ang="0">
                  <a:pos x="167" y="152"/>
                </a:cxn>
                <a:cxn ang="0">
                  <a:pos x="158" y="138"/>
                </a:cxn>
                <a:cxn ang="0">
                  <a:pos x="147" y="126"/>
                </a:cxn>
                <a:cxn ang="0">
                  <a:pos x="135" y="115"/>
                </a:cxn>
                <a:cxn ang="0">
                  <a:pos x="135" y="115"/>
                </a:cxn>
                <a:cxn ang="0">
                  <a:pos x="121" y="101"/>
                </a:cxn>
                <a:cxn ang="0">
                  <a:pos x="104" y="92"/>
                </a:cxn>
                <a:cxn ang="0">
                  <a:pos x="69" y="75"/>
                </a:cxn>
                <a:cxn ang="0">
                  <a:pos x="69" y="75"/>
                </a:cxn>
                <a:cxn ang="0">
                  <a:pos x="46" y="60"/>
                </a:cxn>
                <a:cxn ang="0">
                  <a:pos x="26" y="46"/>
                </a:cxn>
                <a:cxn ang="0">
                  <a:pos x="18" y="37"/>
                </a:cxn>
                <a:cxn ang="0">
                  <a:pos x="12" y="26"/>
                </a:cxn>
                <a:cxn ang="0">
                  <a:pos x="6" y="15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5" h="238">
                  <a:moveTo>
                    <a:pt x="0" y="0"/>
                  </a:moveTo>
                  <a:lnTo>
                    <a:pt x="0" y="0"/>
                  </a:lnTo>
                  <a:lnTo>
                    <a:pt x="3" y="17"/>
                  </a:lnTo>
                  <a:lnTo>
                    <a:pt x="6" y="32"/>
                  </a:lnTo>
                  <a:lnTo>
                    <a:pt x="15" y="46"/>
                  </a:lnTo>
                  <a:lnTo>
                    <a:pt x="23" y="55"/>
                  </a:lnTo>
                  <a:lnTo>
                    <a:pt x="38" y="66"/>
                  </a:lnTo>
                  <a:lnTo>
                    <a:pt x="49" y="7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118" y="112"/>
                  </a:lnTo>
                  <a:lnTo>
                    <a:pt x="135" y="126"/>
                  </a:lnTo>
                  <a:lnTo>
                    <a:pt x="152" y="144"/>
                  </a:lnTo>
                  <a:lnTo>
                    <a:pt x="152" y="144"/>
                  </a:lnTo>
                  <a:lnTo>
                    <a:pt x="158" y="155"/>
                  </a:lnTo>
                  <a:lnTo>
                    <a:pt x="164" y="164"/>
                  </a:lnTo>
                  <a:lnTo>
                    <a:pt x="167" y="175"/>
                  </a:lnTo>
                  <a:lnTo>
                    <a:pt x="170" y="187"/>
                  </a:lnTo>
                  <a:lnTo>
                    <a:pt x="170" y="210"/>
                  </a:lnTo>
                  <a:lnTo>
                    <a:pt x="164" y="235"/>
                  </a:lnTo>
                  <a:lnTo>
                    <a:pt x="164" y="235"/>
                  </a:lnTo>
                  <a:lnTo>
                    <a:pt x="167" y="238"/>
                  </a:lnTo>
                  <a:lnTo>
                    <a:pt x="167" y="235"/>
                  </a:lnTo>
                  <a:lnTo>
                    <a:pt x="167" y="235"/>
                  </a:lnTo>
                  <a:lnTo>
                    <a:pt x="173" y="218"/>
                  </a:lnTo>
                  <a:lnTo>
                    <a:pt x="175" y="204"/>
                  </a:lnTo>
                  <a:lnTo>
                    <a:pt x="175" y="187"/>
                  </a:lnTo>
                  <a:lnTo>
                    <a:pt x="173" y="169"/>
                  </a:lnTo>
                  <a:lnTo>
                    <a:pt x="173" y="169"/>
                  </a:lnTo>
                  <a:lnTo>
                    <a:pt x="167" y="152"/>
                  </a:lnTo>
                  <a:lnTo>
                    <a:pt x="158" y="138"/>
                  </a:lnTo>
                  <a:lnTo>
                    <a:pt x="147" y="126"/>
                  </a:lnTo>
                  <a:lnTo>
                    <a:pt x="135" y="115"/>
                  </a:lnTo>
                  <a:lnTo>
                    <a:pt x="135" y="115"/>
                  </a:lnTo>
                  <a:lnTo>
                    <a:pt x="121" y="101"/>
                  </a:lnTo>
                  <a:lnTo>
                    <a:pt x="104" y="92"/>
                  </a:lnTo>
                  <a:lnTo>
                    <a:pt x="69" y="75"/>
                  </a:lnTo>
                  <a:lnTo>
                    <a:pt x="69" y="75"/>
                  </a:lnTo>
                  <a:lnTo>
                    <a:pt x="46" y="60"/>
                  </a:lnTo>
                  <a:lnTo>
                    <a:pt x="26" y="46"/>
                  </a:lnTo>
                  <a:lnTo>
                    <a:pt x="18" y="37"/>
                  </a:lnTo>
                  <a:lnTo>
                    <a:pt x="12" y="26"/>
                  </a:lnTo>
                  <a:lnTo>
                    <a:pt x="6" y="1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32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Freeform 68"/>
            <p:cNvSpPr>
              <a:spLocks/>
            </p:cNvSpPr>
            <p:nvPr/>
          </p:nvSpPr>
          <p:spPr bwMode="auto">
            <a:xfrm>
              <a:off x="4498" y="2574"/>
              <a:ext cx="227" cy="152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20" y="3"/>
                </a:cxn>
                <a:cxn ang="0">
                  <a:pos x="37" y="6"/>
                </a:cxn>
                <a:cxn ang="0">
                  <a:pos x="54" y="9"/>
                </a:cxn>
                <a:cxn ang="0">
                  <a:pos x="72" y="14"/>
                </a:cxn>
                <a:cxn ang="0">
                  <a:pos x="103" y="29"/>
                </a:cxn>
                <a:cxn ang="0">
                  <a:pos x="132" y="46"/>
                </a:cxn>
                <a:cxn ang="0">
                  <a:pos x="132" y="46"/>
                </a:cxn>
                <a:cxn ang="0">
                  <a:pos x="161" y="69"/>
                </a:cxn>
                <a:cxn ang="0">
                  <a:pos x="183" y="95"/>
                </a:cxn>
                <a:cxn ang="0">
                  <a:pos x="204" y="120"/>
                </a:cxn>
                <a:cxn ang="0">
                  <a:pos x="224" y="152"/>
                </a:cxn>
                <a:cxn ang="0">
                  <a:pos x="224" y="152"/>
                </a:cxn>
                <a:cxn ang="0">
                  <a:pos x="227" y="152"/>
                </a:cxn>
                <a:cxn ang="0">
                  <a:pos x="227" y="149"/>
                </a:cxn>
                <a:cxn ang="0">
                  <a:pos x="227" y="149"/>
                </a:cxn>
                <a:cxn ang="0">
                  <a:pos x="221" y="135"/>
                </a:cxn>
                <a:cxn ang="0">
                  <a:pos x="212" y="118"/>
                </a:cxn>
                <a:cxn ang="0">
                  <a:pos x="189" y="89"/>
                </a:cxn>
                <a:cxn ang="0">
                  <a:pos x="163" y="63"/>
                </a:cxn>
                <a:cxn ang="0">
                  <a:pos x="138" y="40"/>
                </a:cxn>
                <a:cxn ang="0">
                  <a:pos x="138" y="40"/>
                </a:cxn>
                <a:cxn ang="0">
                  <a:pos x="103" y="20"/>
                </a:cxn>
                <a:cxn ang="0">
                  <a:pos x="86" y="11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52" y="3"/>
                </a:cxn>
                <a:cxn ang="0">
                  <a:pos x="34" y="0"/>
                </a:cxn>
                <a:cxn ang="0">
                  <a:pos x="17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227" h="152">
                  <a:moveTo>
                    <a:pt x="0" y="6"/>
                  </a:moveTo>
                  <a:lnTo>
                    <a:pt x="0" y="6"/>
                  </a:lnTo>
                  <a:lnTo>
                    <a:pt x="20" y="3"/>
                  </a:lnTo>
                  <a:lnTo>
                    <a:pt x="37" y="6"/>
                  </a:lnTo>
                  <a:lnTo>
                    <a:pt x="54" y="9"/>
                  </a:lnTo>
                  <a:lnTo>
                    <a:pt x="72" y="14"/>
                  </a:lnTo>
                  <a:lnTo>
                    <a:pt x="103" y="29"/>
                  </a:lnTo>
                  <a:lnTo>
                    <a:pt x="132" y="46"/>
                  </a:lnTo>
                  <a:lnTo>
                    <a:pt x="132" y="46"/>
                  </a:lnTo>
                  <a:lnTo>
                    <a:pt x="161" y="69"/>
                  </a:lnTo>
                  <a:lnTo>
                    <a:pt x="183" y="95"/>
                  </a:lnTo>
                  <a:lnTo>
                    <a:pt x="204" y="120"/>
                  </a:lnTo>
                  <a:lnTo>
                    <a:pt x="224" y="152"/>
                  </a:lnTo>
                  <a:lnTo>
                    <a:pt x="224" y="152"/>
                  </a:lnTo>
                  <a:lnTo>
                    <a:pt x="227" y="152"/>
                  </a:lnTo>
                  <a:lnTo>
                    <a:pt x="227" y="149"/>
                  </a:lnTo>
                  <a:lnTo>
                    <a:pt x="227" y="149"/>
                  </a:lnTo>
                  <a:lnTo>
                    <a:pt x="221" y="135"/>
                  </a:lnTo>
                  <a:lnTo>
                    <a:pt x="212" y="118"/>
                  </a:lnTo>
                  <a:lnTo>
                    <a:pt x="189" y="89"/>
                  </a:lnTo>
                  <a:lnTo>
                    <a:pt x="163" y="63"/>
                  </a:lnTo>
                  <a:lnTo>
                    <a:pt x="138" y="40"/>
                  </a:lnTo>
                  <a:lnTo>
                    <a:pt x="138" y="40"/>
                  </a:lnTo>
                  <a:lnTo>
                    <a:pt x="103" y="20"/>
                  </a:lnTo>
                  <a:lnTo>
                    <a:pt x="86" y="11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52" y="3"/>
                  </a:lnTo>
                  <a:lnTo>
                    <a:pt x="34" y="0"/>
                  </a:lnTo>
                  <a:lnTo>
                    <a:pt x="17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80321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Freeform 69"/>
            <p:cNvSpPr>
              <a:spLocks/>
            </p:cNvSpPr>
            <p:nvPr/>
          </p:nvSpPr>
          <p:spPr bwMode="auto">
            <a:xfrm>
              <a:off x="4489" y="2720"/>
              <a:ext cx="89" cy="26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18" y="12"/>
                </a:cxn>
                <a:cxn ang="0">
                  <a:pos x="32" y="12"/>
                </a:cxn>
                <a:cxn ang="0">
                  <a:pos x="49" y="12"/>
                </a:cxn>
                <a:cxn ang="0">
                  <a:pos x="49" y="12"/>
                </a:cxn>
                <a:cxn ang="0">
                  <a:pos x="66" y="15"/>
                </a:cxn>
                <a:cxn ang="0">
                  <a:pos x="78" y="20"/>
                </a:cxn>
                <a:cxn ang="0">
                  <a:pos x="89" y="26"/>
                </a:cxn>
                <a:cxn ang="0">
                  <a:pos x="89" y="26"/>
                </a:cxn>
                <a:cxn ang="0">
                  <a:pos x="86" y="23"/>
                </a:cxn>
                <a:cxn ang="0">
                  <a:pos x="83" y="17"/>
                </a:cxn>
                <a:cxn ang="0">
                  <a:pos x="72" y="9"/>
                </a:cxn>
                <a:cxn ang="0">
                  <a:pos x="55" y="3"/>
                </a:cxn>
                <a:cxn ang="0">
                  <a:pos x="55" y="3"/>
                </a:cxn>
                <a:cxn ang="0">
                  <a:pos x="35" y="0"/>
                </a:cxn>
                <a:cxn ang="0">
                  <a:pos x="18" y="3"/>
                </a:cxn>
                <a:cxn ang="0">
                  <a:pos x="6" y="12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89" h="26">
                  <a:moveTo>
                    <a:pt x="0" y="15"/>
                  </a:moveTo>
                  <a:lnTo>
                    <a:pt x="0" y="15"/>
                  </a:lnTo>
                  <a:lnTo>
                    <a:pt x="18" y="12"/>
                  </a:lnTo>
                  <a:lnTo>
                    <a:pt x="32" y="12"/>
                  </a:lnTo>
                  <a:lnTo>
                    <a:pt x="49" y="12"/>
                  </a:lnTo>
                  <a:lnTo>
                    <a:pt x="49" y="12"/>
                  </a:lnTo>
                  <a:lnTo>
                    <a:pt x="66" y="15"/>
                  </a:lnTo>
                  <a:lnTo>
                    <a:pt x="78" y="20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6" y="23"/>
                  </a:lnTo>
                  <a:lnTo>
                    <a:pt x="83" y="17"/>
                  </a:lnTo>
                  <a:lnTo>
                    <a:pt x="72" y="9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35" y="0"/>
                  </a:lnTo>
                  <a:lnTo>
                    <a:pt x="18" y="3"/>
                  </a:lnTo>
                  <a:lnTo>
                    <a:pt x="6" y="12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Freeform 70"/>
            <p:cNvSpPr>
              <a:spLocks/>
            </p:cNvSpPr>
            <p:nvPr/>
          </p:nvSpPr>
          <p:spPr bwMode="auto">
            <a:xfrm>
              <a:off x="4636" y="2743"/>
              <a:ext cx="43" cy="15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5" y="9"/>
                </a:cxn>
                <a:cxn ang="0">
                  <a:pos x="14" y="9"/>
                </a:cxn>
                <a:cxn ang="0">
                  <a:pos x="23" y="9"/>
                </a:cxn>
                <a:cxn ang="0">
                  <a:pos x="23" y="9"/>
                </a:cxn>
                <a:cxn ang="0">
                  <a:pos x="31" y="9"/>
                </a:cxn>
                <a:cxn ang="0">
                  <a:pos x="34" y="12"/>
                </a:cxn>
                <a:cxn ang="0">
                  <a:pos x="37" y="15"/>
                </a:cxn>
                <a:cxn ang="0">
                  <a:pos x="37" y="15"/>
                </a:cxn>
                <a:cxn ang="0">
                  <a:pos x="43" y="12"/>
                </a:cxn>
                <a:cxn ang="0">
                  <a:pos x="43" y="6"/>
                </a:cxn>
                <a:cxn ang="0">
                  <a:pos x="37" y="3"/>
                </a:cxn>
                <a:cxn ang="0">
                  <a:pos x="37" y="3"/>
                </a:cxn>
                <a:cxn ang="0">
                  <a:pos x="28" y="0"/>
                </a:cxn>
                <a:cxn ang="0">
                  <a:pos x="17" y="3"/>
                </a:cxn>
                <a:cxn ang="0">
                  <a:pos x="8" y="9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43" h="15">
                  <a:moveTo>
                    <a:pt x="0" y="15"/>
                  </a:moveTo>
                  <a:lnTo>
                    <a:pt x="0" y="15"/>
                  </a:lnTo>
                  <a:lnTo>
                    <a:pt x="5" y="9"/>
                  </a:lnTo>
                  <a:lnTo>
                    <a:pt x="14" y="9"/>
                  </a:lnTo>
                  <a:lnTo>
                    <a:pt x="23" y="9"/>
                  </a:lnTo>
                  <a:lnTo>
                    <a:pt x="23" y="9"/>
                  </a:lnTo>
                  <a:lnTo>
                    <a:pt x="31" y="9"/>
                  </a:lnTo>
                  <a:lnTo>
                    <a:pt x="34" y="12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43" y="12"/>
                  </a:lnTo>
                  <a:lnTo>
                    <a:pt x="43" y="6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28" y="0"/>
                  </a:lnTo>
                  <a:lnTo>
                    <a:pt x="17" y="3"/>
                  </a:lnTo>
                  <a:lnTo>
                    <a:pt x="8" y="9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4B13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Freeform 71"/>
            <p:cNvSpPr>
              <a:spLocks/>
            </p:cNvSpPr>
            <p:nvPr/>
          </p:nvSpPr>
          <p:spPr bwMode="auto">
            <a:xfrm>
              <a:off x="4463" y="2809"/>
              <a:ext cx="58" cy="52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55" y="37"/>
                </a:cxn>
                <a:cxn ang="0">
                  <a:pos x="49" y="43"/>
                </a:cxn>
                <a:cxn ang="0">
                  <a:pos x="41" y="49"/>
                </a:cxn>
                <a:cxn ang="0">
                  <a:pos x="29" y="52"/>
                </a:cxn>
                <a:cxn ang="0">
                  <a:pos x="29" y="52"/>
                </a:cxn>
                <a:cxn ang="0">
                  <a:pos x="18" y="49"/>
                </a:cxn>
                <a:cxn ang="0">
                  <a:pos x="9" y="43"/>
                </a:cxn>
                <a:cxn ang="0">
                  <a:pos x="0" y="3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14"/>
                </a:cxn>
                <a:cxn ang="0">
                  <a:pos x="9" y="6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41" y="0"/>
                </a:cxn>
                <a:cxn ang="0">
                  <a:pos x="49" y="6"/>
                </a:cxn>
                <a:cxn ang="0">
                  <a:pos x="55" y="14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58" h="52">
                  <a:moveTo>
                    <a:pt x="58" y="26"/>
                  </a:moveTo>
                  <a:lnTo>
                    <a:pt x="58" y="26"/>
                  </a:lnTo>
                  <a:lnTo>
                    <a:pt x="55" y="37"/>
                  </a:lnTo>
                  <a:lnTo>
                    <a:pt x="49" y="43"/>
                  </a:lnTo>
                  <a:lnTo>
                    <a:pt x="41" y="49"/>
                  </a:lnTo>
                  <a:lnTo>
                    <a:pt x="29" y="52"/>
                  </a:lnTo>
                  <a:lnTo>
                    <a:pt x="29" y="52"/>
                  </a:lnTo>
                  <a:lnTo>
                    <a:pt x="18" y="49"/>
                  </a:lnTo>
                  <a:lnTo>
                    <a:pt x="9" y="43"/>
                  </a:lnTo>
                  <a:lnTo>
                    <a:pt x="0" y="3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14"/>
                  </a:lnTo>
                  <a:lnTo>
                    <a:pt x="9" y="6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41" y="0"/>
                  </a:lnTo>
                  <a:lnTo>
                    <a:pt x="49" y="6"/>
                  </a:lnTo>
                  <a:lnTo>
                    <a:pt x="55" y="14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E3A17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Freeform 72"/>
            <p:cNvSpPr>
              <a:spLocks/>
            </p:cNvSpPr>
            <p:nvPr/>
          </p:nvSpPr>
          <p:spPr bwMode="auto">
            <a:xfrm>
              <a:off x="4472" y="3363"/>
              <a:ext cx="26" cy="28"/>
            </a:xfrm>
            <a:custGeom>
              <a:avLst/>
              <a:gdLst/>
              <a:ahLst/>
              <a:cxnLst>
                <a:cxn ang="0">
                  <a:pos x="23" y="17"/>
                </a:cxn>
                <a:cxn ang="0">
                  <a:pos x="23" y="17"/>
                </a:cxn>
                <a:cxn ang="0">
                  <a:pos x="20" y="23"/>
                </a:cxn>
                <a:cxn ang="0">
                  <a:pos x="17" y="25"/>
                </a:cxn>
                <a:cxn ang="0">
                  <a:pos x="12" y="28"/>
                </a:cxn>
                <a:cxn ang="0">
                  <a:pos x="9" y="28"/>
                </a:cxn>
                <a:cxn ang="0">
                  <a:pos x="9" y="28"/>
                </a:cxn>
                <a:cxn ang="0">
                  <a:pos x="3" y="25"/>
                </a:cxn>
                <a:cxn ang="0">
                  <a:pos x="0" y="20"/>
                </a:cxn>
                <a:cxn ang="0">
                  <a:pos x="0" y="17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3" y="5"/>
                </a:cxn>
                <a:cxn ang="0">
                  <a:pos x="9" y="2"/>
                </a:cxn>
                <a:cxn ang="0">
                  <a:pos x="12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20" y="2"/>
                </a:cxn>
                <a:cxn ang="0">
                  <a:pos x="23" y="8"/>
                </a:cxn>
                <a:cxn ang="0">
                  <a:pos x="26" y="11"/>
                </a:cxn>
                <a:cxn ang="0">
                  <a:pos x="23" y="17"/>
                </a:cxn>
                <a:cxn ang="0">
                  <a:pos x="23" y="17"/>
                </a:cxn>
              </a:cxnLst>
              <a:rect l="0" t="0" r="r" b="b"/>
              <a:pathLst>
                <a:path w="26" h="28">
                  <a:moveTo>
                    <a:pt x="23" y="17"/>
                  </a:moveTo>
                  <a:lnTo>
                    <a:pt x="23" y="17"/>
                  </a:lnTo>
                  <a:lnTo>
                    <a:pt x="20" y="23"/>
                  </a:lnTo>
                  <a:lnTo>
                    <a:pt x="17" y="25"/>
                  </a:lnTo>
                  <a:lnTo>
                    <a:pt x="12" y="28"/>
                  </a:lnTo>
                  <a:lnTo>
                    <a:pt x="9" y="28"/>
                  </a:lnTo>
                  <a:lnTo>
                    <a:pt x="9" y="28"/>
                  </a:lnTo>
                  <a:lnTo>
                    <a:pt x="3" y="25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3" y="5"/>
                  </a:lnTo>
                  <a:lnTo>
                    <a:pt x="9" y="2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3" y="8"/>
                  </a:lnTo>
                  <a:lnTo>
                    <a:pt x="26" y="11"/>
                  </a:lnTo>
                  <a:lnTo>
                    <a:pt x="23" y="17"/>
                  </a:lnTo>
                  <a:lnTo>
                    <a:pt x="23" y="17"/>
                  </a:lnTo>
                  <a:close/>
                </a:path>
              </a:pathLst>
            </a:custGeom>
            <a:solidFill>
              <a:srgbClr val="6E747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Freeform 73"/>
            <p:cNvSpPr>
              <a:spLocks/>
            </p:cNvSpPr>
            <p:nvPr/>
          </p:nvSpPr>
          <p:spPr bwMode="auto">
            <a:xfrm>
              <a:off x="4481" y="3374"/>
              <a:ext cx="172" cy="184"/>
            </a:xfrm>
            <a:custGeom>
              <a:avLst/>
              <a:gdLst/>
              <a:ahLst/>
              <a:cxnLst>
                <a:cxn ang="0">
                  <a:pos x="8" y="103"/>
                </a:cxn>
                <a:cxn ang="0">
                  <a:pos x="8" y="103"/>
                </a:cxn>
                <a:cxn ang="0">
                  <a:pos x="37" y="103"/>
                </a:cxn>
                <a:cxn ang="0">
                  <a:pos x="57" y="98"/>
                </a:cxn>
                <a:cxn ang="0">
                  <a:pos x="66" y="95"/>
                </a:cxn>
                <a:cxn ang="0">
                  <a:pos x="71" y="92"/>
                </a:cxn>
                <a:cxn ang="0">
                  <a:pos x="71" y="92"/>
                </a:cxn>
                <a:cxn ang="0">
                  <a:pos x="83" y="72"/>
                </a:cxn>
                <a:cxn ang="0">
                  <a:pos x="97" y="40"/>
                </a:cxn>
                <a:cxn ang="0">
                  <a:pos x="112" y="0"/>
                </a:cxn>
                <a:cxn ang="0">
                  <a:pos x="112" y="0"/>
                </a:cxn>
                <a:cxn ang="0">
                  <a:pos x="137" y="9"/>
                </a:cxn>
                <a:cxn ang="0">
                  <a:pos x="169" y="23"/>
                </a:cxn>
                <a:cxn ang="0">
                  <a:pos x="169" y="23"/>
                </a:cxn>
                <a:cxn ang="0">
                  <a:pos x="172" y="29"/>
                </a:cxn>
                <a:cxn ang="0">
                  <a:pos x="172" y="37"/>
                </a:cxn>
                <a:cxn ang="0">
                  <a:pos x="169" y="57"/>
                </a:cxn>
                <a:cxn ang="0">
                  <a:pos x="163" y="86"/>
                </a:cxn>
                <a:cxn ang="0">
                  <a:pos x="129" y="98"/>
                </a:cxn>
                <a:cxn ang="0">
                  <a:pos x="129" y="98"/>
                </a:cxn>
                <a:cxn ang="0">
                  <a:pos x="117" y="118"/>
                </a:cxn>
                <a:cxn ang="0">
                  <a:pos x="109" y="135"/>
                </a:cxn>
                <a:cxn ang="0">
                  <a:pos x="100" y="152"/>
                </a:cxn>
                <a:cxn ang="0">
                  <a:pos x="100" y="152"/>
                </a:cxn>
                <a:cxn ang="0">
                  <a:pos x="94" y="163"/>
                </a:cxn>
                <a:cxn ang="0">
                  <a:pos x="86" y="169"/>
                </a:cxn>
                <a:cxn ang="0">
                  <a:pos x="74" y="169"/>
                </a:cxn>
                <a:cxn ang="0">
                  <a:pos x="63" y="166"/>
                </a:cxn>
                <a:cxn ang="0">
                  <a:pos x="14" y="184"/>
                </a:cxn>
                <a:cxn ang="0">
                  <a:pos x="14" y="184"/>
                </a:cxn>
                <a:cxn ang="0">
                  <a:pos x="8" y="178"/>
                </a:cxn>
                <a:cxn ang="0">
                  <a:pos x="3" y="166"/>
                </a:cxn>
                <a:cxn ang="0">
                  <a:pos x="3" y="155"/>
                </a:cxn>
                <a:cxn ang="0">
                  <a:pos x="0" y="141"/>
                </a:cxn>
                <a:cxn ang="0">
                  <a:pos x="3" y="123"/>
                </a:cxn>
                <a:cxn ang="0">
                  <a:pos x="8" y="103"/>
                </a:cxn>
                <a:cxn ang="0">
                  <a:pos x="8" y="103"/>
                </a:cxn>
              </a:cxnLst>
              <a:rect l="0" t="0" r="r" b="b"/>
              <a:pathLst>
                <a:path w="172" h="184">
                  <a:moveTo>
                    <a:pt x="8" y="103"/>
                  </a:moveTo>
                  <a:lnTo>
                    <a:pt x="8" y="103"/>
                  </a:lnTo>
                  <a:lnTo>
                    <a:pt x="37" y="103"/>
                  </a:lnTo>
                  <a:lnTo>
                    <a:pt x="57" y="98"/>
                  </a:lnTo>
                  <a:lnTo>
                    <a:pt x="66" y="95"/>
                  </a:lnTo>
                  <a:lnTo>
                    <a:pt x="71" y="92"/>
                  </a:lnTo>
                  <a:lnTo>
                    <a:pt x="71" y="92"/>
                  </a:lnTo>
                  <a:lnTo>
                    <a:pt x="83" y="72"/>
                  </a:lnTo>
                  <a:lnTo>
                    <a:pt x="97" y="4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37" y="9"/>
                  </a:lnTo>
                  <a:lnTo>
                    <a:pt x="169" y="23"/>
                  </a:lnTo>
                  <a:lnTo>
                    <a:pt x="169" y="23"/>
                  </a:lnTo>
                  <a:lnTo>
                    <a:pt x="172" y="29"/>
                  </a:lnTo>
                  <a:lnTo>
                    <a:pt x="172" y="37"/>
                  </a:lnTo>
                  <a:lnTo>
                    <a:pt x="169" y="57"/>
                  </a:lnTo>
                  <a:lnTo>
                    <a:pt x="163" y="86"/>
                  </a:lnTo>
                  <a:lnTo>
                    <a:pt x="129" y="98"/>
                  </a:lnTo>
                  <a:lnTo>
                    <a:pt x="129" y="98"/>
                  </a:lnTo>
                  <a:lnTo>
                    <a:pt x="117" y="118"/>
                  </a:lnTo>
                  <a:lnTo>
                    <a:pt x="109" y="135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4" y="163"/>
                  </a:lnTo>
                  <a:lnTo>
                    <a:pt x="86" y="169"/>
                  </a:lnTo>
                  <a:lnTo>
                    <a:pt x="74" y="169"/>
                  </a:lnTo>
                  <a:lnTo>
                    <a:pt x="63" y="166"/>
                  </a:lnTo>
                  <a:lnTo>
                    <a:pt x="14" y="184"/>
                  </a:lnTo>
                  <a:lnTo>
                    <a:pt x="14" y="184"/>
                  </a:lnTo>
                  <a:lnTo>
                    <a:pt x="8" y="178"/>
                  </a:lnTo>
                  <a:lnTo>
                    <a:pt x="3" y="166"/>
                  </a:lnTo>
                  <a:lnTo>
                    <a:pt x="3" y="155"/>
                  </a:lnTo>
                  <a:lnTo>
                    <a:pt x="0" y="141"/>
                  </a:lnTo>
                  <a:lnTo>
                    <a:pt x="3" y="123"/>
                  </a:lnTo>
                  <a:lnTo>
                    <a:pt x="8" y="103"/>
                  </a:lnTo>
                  <a:lnTo>
                    <a:pt x="8" y="103"/>
                  </a:lnTo>
                  <a:close/>
                </a:path>
              </a:pathLst>
            </a:custGeom>
            <a:solidFill>
              <a:srgbClr val="E4AC7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Freeform 74"/>
            <p:cNvSpPr>
              <a:spLocks/>
            </p:cNvSpPr>
            <p:nvPr/>
          </p:nvSpPr>
          <p:spPr bwMode="auto">
            <a:xfrm>
              <a:off x="4438" y="3466"/>
              <a:ext cx="100" cy="109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20" y="0"/>
                </a:cxn>
                <a:cxn ang="0">
                  <a:pos x="43" y="3"/>
                </a:cxn>
                <a:cxn ang="0">
                  <a:pos x="66" y="3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6" y="8"/>
                </a:cxn>
                <a:cxn ang="0">
                  <a:pos x="80" y="31"/>
                </a:cxn>
                <a:cxn ang="0">
                  <a:pos x="80" y="46"/>
                </a:cxn>
                <a:cxn ang="0">
                  <a:pos x="83" y="63"/>
                </a:cxn>
                <a:cxn ang="0">
                  <a:pos x="89" y="80"/>
                </a:cxn>
                <a:cxn ang="0">
                  <a:pos x="100" y="97"/>
                </a:cxn>
                <a:cxn ang="0">
                  <a:pos x="100" y="97"/>
                </a:cxn>
                <a:cxn ang="0">
                  <a:pos x="69" y="100"/>
                </a:cxn>
                <a:cxn ang="0">
                  <a:pos x="40" y="103"/>
                </a:cxn>
                <a:cxn ang="0">
                  <a:pos x="14" y="109"/>
                </a:cxn>
                <a:cxn ang="0">
                  <a:pos x="14" y="109"/>
                </a:cxn>
                <a:cxn ang="0">
                  <a:pos x="8" y="100"/>
                </a:cxn>
                <a:cxn ang="0">
                  <a:pos x="5" y="89"/>
                </a:cxn>
                <a:cxn ang="0">
                  <a:pos x="0" y="74"/>
                </a:cxn>
                <a:cxn ang="0">
                  <a:pos x="0" y="60"/>
                </a:cxn>
                <a:cxn ang="0">
                  <a:pos x="3" y="40"/>
                </a:cxn>
                <a:cxn ang="0">
                  <a:pos x="8" y="2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00" h="109">
                  <a:moveTo>
                    <a:pt x="20" y="0"/>
                  </a:moveTo>
                  <a:lnTo>
                    <a:pt x="20" y="0"/>
                  </a:lnTo>
                  <a:lnTo>
                    <a:pt x="43" y="3"/>
                  </a:lnTo>
                  <a:lnTo>
                    <a:pt x="66" y="3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6" y="8"/>
                  </a:lnTo>
                  <a:lnTo>
                    <a:pt x="80" y="31"/>
                  </a:lnTo>
                  <a:lnTo>
                    <a:pt x="80" y="46"/>
                  </a:lnTo>
                  <a:lnTo>
                    <a:pt x="83" y="63"/>
                  </a:lnTo>
                  <a:lnTo>
                    <a:pt x="89" y="80"/>
                  </a:lnTo>
                  <a:lnTo>
                    <a:pt x="100" y="97"/>
                  </a:lnTo>
                  <a:lnTo>
                    <a:pt x="100" y="97"/>
                  </a:lnTo>
                  <a:lnTo>
                    <a:pt x="69" y="100"/>
                  </a:lnTo>
                  <a:lnTo>
                    <a:pt x="40" y="103"/>
                  </a:lnTo>
                  <a:lnTo>
                    <a:pt x="14" y="109"/>
                  </a:lnTo>
                  <a:lnTo>
                    <a:pt x="14" y="109"/>
                  </a:lnTo>
                  <a:lnTo>
                    <a:pt x="8" y="100"/>
                  </a:lnTo>
                  <a:lnTo>
                    <a:pt x="5" y="89"/>
                  </a:lnTo>
                  <a:lnTo>
                    <a:pt x="0" y="74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8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4076" y="3039"/>
              <a:ext cx="405" cy="55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3" y="45"/>
                </a:cxn>
                <a:cxn ang="0">
                  <a:pos x="0" y="123"/>
                </a:cxn>
                <a:cxn ang="0">
                  <a:pos x="3" y="195"/>
                </a:cxn>
                <a:cxn ang="0">
                  <a:pos x="15" y="278"/>
                </a:cxn>
                <a:cxn ang="0">
                  <a:pos x="43" y="372"/>
                </a:cxn>
                <a:cxn ang="0">
                  <a:pos x="86" y="478"/>
                </a:cxn>
                <a:cxn ang="0">
                  <a:pos x="115" y="533"/>
                </a:cxn>
                <a:cxn ang="0">
                  <a:pos x="167" y="547"/>
                </a:cxn>
                <a:cxn ang="0">
                  <a:pos x="244" y="553"/>
                </a:cxn>
                <a:cxn ang="0">
                  <a:pos x="344" y="547"/>
                </a:cxn>
                <a:cxn ang="0">
                  <a:pos x="402" y="533"/>
                </a:cxn>
                <a:cxn ang="0">
                  <a:pos x="399" y="524"/>
                </a:cxn>
                <a:cxn ang="0">
                  <a:pos x="390" y="478"/>
                </a:cxn>
                <a:cxn ang="0">
                  <a:pos x="396" y="438"/>
                </a:cxn>
                <a:cxn ang="0">
                  <a:pos x="405" y="418"/>
                </a:cxn>
                <a:cxn ang="0">
                  <a:pos x="362" y="412"/>
                </a:cxn>
                <a:cxn ang="0">
                  <a:pos x="304" y="395"/>
                </a:cxn>
                <a:cxn ang="0">
                  <a:pos x="287" y="387"/>
                </a:cxn>
                <a:cxn ang="0">
                  <a:pos x="235" y="364"/>
                </a:cxn>
                <a:cxn ang="0">
                  <a:pos x="218" y="361"/>
                </a:cxn>
                <a:cxn ang="0">
                  <a:pos x="224" y="358"/>
                </a:cxn>
                <a:cxn ang="0">
                  <a:pos x="233" y="349"/>
                </a:cxn>
                <a:cxn ang="0">
                  <a:pos x="227" y="335"/>
                </a:cxn>
                <a:cxn ang="0">
                  <a:pos x="218" y="329"/>
                </a:cxn>
                <a:cxn ang="0">
                  <a:pos x="227" y="283"/>
                </a:cxn>
                <a:cxn ang="0">
                  <a:pos x="227" y="217"/>
                </a:cxn>
                <a:cxn ang="0">
                  <a:pos x="213" y="160"/>
                </a:cxn>
                <a:cxn ang="0">
                  <a:pos x="195" y="120"/>
                </a:cxn>
                <a:cxn ang="0">
                  <a:pos x="184" y="100"/>
                </a:cxn>
                <a:cxn ang="0">
                  <a:pos x="129" y="40"/>
                </a:cxn>
                <a:cxn ang="0">
                  <a:pos x="75" y="8"/>
                </a:cxn>
                <a:cxn ang="0">
                  <a:pos x="35" y="0"/>
                </a:cxn>
                <a:cxn ang="0">
                  <a:pos x="12" y="5"/>
                </a:cxn>
              </a:cxnLst>
              <a:rect l="0" t="0" r="r" b="b"/>
              <a:pathLst>
                <a:path w="405" h="553">
                  <a:moveTo>
                    <a:pt x="12" y="5"/>
                  </a:moveTo>
                  <a:lnTo>
                    <a:pt x="12" y="5"/>
                  </a:lnTo>
                  <a:lnTo>
                    <a:pt x="9" y="17"/>
                  </a:lnTo>
                  <a:lnTo>
                    <a:pt x="3" y="45"/>
                  </a:lnTo>
                  <a:lnTo>
                    <a:pt x="0" y="94"/>
                  </a:lnTo>
                  <a:lnTo>
                    <a:pt x="0" y="123"/>
                  </a:lnTo>
                  <a:lnTo>
                    <a:pt x="0" y="157"/>
                  </a:lnTo>
                  <a:lnTo>
                    <a:pt x="3" y="195"/>
                  </a:lnTo>
                  <a:lnTo>
                    <a:pt x="6" y="235"/>
                  </a:lnTo>
                  <a:lnTo>
                    <a:pt x="15" y="278"/>
                  </a:lnTo>
                  <a:lnTo>
                    <a:pt x="26" y="324"/>
                  </a:lnTo>
                  <a:lnTo>
                    <a:pt x="43" y="372"/>
                  </a:lnTo>
                  <a:lnTo>
                    <a:pt x="60" y="424"/>
                  </a:lnTo>
                  <a:lnTo>
                    <a:pt x="86" y="478"/>
                  </a:lnTo>
                  <a:lnTo>
                    <a:pt x="115" y="533"/>
                  </a:lnTo>
                  <a:lnTo>
                    <a:pt x="115" y="533"/>
                  </a:lnTo>
                  <a:lnTo>
                    <a:pt x="138" y="541"/>
                  </a:lnTo>
                  <a:lnTo>
                    <a:pt x="167" y="547"/>
                  </a:lnTo>
                  <a:lnTo>
                    <a:pt x="201" y="550"/>
                  </a:lnTo>
                  <a:lnTo>
                    <a:pt x="244" y="553"/>
                  </a:lnTo>
                  <a:lnTo>
                    <a:pt x="293" y="553"/>
                  </a:lnTo>
                  <a:lnTo>
                    <a:pt x="344" y="547"/>
                  </a:lnTo>
                  <a:lnTo>
                    <a:pt x="373" y="541"/>
                  </a:lnTo>
                  <a:lnTo>
                    <a:pt x="402" y="533"/>
                  </a:lnTo>
                  <a:lnTo>
                    <a:pt x="402" y="533"/>
                  </a:lnTo>
                  <a:lnTo>
                    <a:pt x="399" y="524"/>
                  </a:lnTo>
                  <a:lnTo>
                    <a:pt x="393" y="496"/>
                  </a:lnTo>
                  <a:lnTo>
                    <a:pt x="390" y="478"/>
                  </a:lnTo>
                  <a:lnTo>
                    <a:pt x="393" y="458"/>
                  </a:lnTo>
                  <a:lnTo>
                    <a:pt x="396" y="438"/>
                  </a:lnTo>
                  <a:lnTo>
                    <a:pt x="405" y="418"/>
                  </a:lnTo>
                  <a:lnTo>
                    <a:pt x="405" y="418"/>
                  </a:lnTo>
                  <a:lnTo>
                    <a:pt x="393" y="418"/>
                  </a:lnTo>
                  <a:lnTo>
                    <a:pt x="362" y="412"/>
                  </a:lnTo>
                  <a:lnTo>
                    <a:pt x="322" y="404"/>
                  </a:lnTo>
                  <a:lnTo>
                    <a:pt x="304" y="395"/>
                  </a:lnTo>
                  <a:lnTo>
                    <a:pt x="287" y="387"/>
                  </a:lnTo>
                  <a:lnTo>
                    <a:pt x="287" y="387"/>
                  </a:lnTo>
                  <a:lnTo>
                    <a:pt x="258" y="369"/>
                  </a:lnTo>
                  <a:lnTo>
                    <a:pt x="235" y="364"/>
                  </a:lnTo>
                  <a:lnTo>
                    <a:pt x="224" y="361"/>
                  </a:lnTo>
                  <a:lnTo>
                    <a:pt x="218" y="361"/>
                  </a:lnTo>
                  <a:lnTo>
                    <a:pt x="218" y="361"/>
                  </a:lnTo>
                  <a:lnTo>
                    <a:pt x="224" y="358"/>
                  </a:lnTo>
                  <a:lnTo>
                    <a:pt x="230" y="352"/>
                  </a:lnTo>
                  <a:lnTo>
                    <a:pt x="233" y="349"/>
                  </a:lnTo>
                  <a:lnTo>
                    <a:pt x="233" y="344"/>
                  </a:lnTo>
                  <a:lnTo>
                    <a:pt x="227" y="335"/>
                  </a:lnTo>
                  <a:lnTo>
                    <a:pt x="218" y="329"/>
                  </a:lnTo>
                  <a:lnTo>
                    <a:pt x="218" y="329"/>
                  </a:lnTo>
                  <a:lnTo>
                    <a:pt x="224" y="306"/>
                  </a:lnTo>
                  <a:lnTo>
                    <a:pt x="227" y="283"/>
                  </a:lnTo>
                  <a:lnTo>
                    <a:pt x="227" y="252"/>
                  </a:lnTo>
                  <a:lnTo>
                    <a:pt x="227" y="217"/>
                  </a:lnTo>
                  <a:lnTo>
                    <a:pt x="218" y="180"/>
                  </a:lnTo>
                  <a:lnTo>
                    <a:pt x="213" y="160"/>
                  </a:lnTo>
                  <a:lnTo>
                    <a:pt x="204" y="140"/>
                  </a:lnTo>
                  <a:lnTo>
                    <a:pt x="195" y="120"/>
                  </a:lnTo>
                  <a:lnTo>
                    <a:pt x="184" y="100"/>
                  </a:lnTo>
                  <a:lnTo>
                    <a:pt x="184" y="100"/>
                  </a:lnTo>
                  <a:lnTo>
                    <a:pt x="155" y="65"/>
                  </a:lnTo>
                  <a:lnTo>
                    <a:pt x="129" y="40"/>
                  </a:lnTo>
                  <a:lnTo>
                    <a:pt x="101" y="20"/>
                  </a:lnTo>
                  <a:lnTo>
                    <a:pt x="75" y="8"/>
                  </a:lnTo>
                  <a:lnTo>
                    <a:pt x="52" y="0"/>
                  </a:lnTo>
                  <a:lnTo>
                    <a:pt x="35" y="0"/>
                  </a:lnTo>
                  <a:lnTo>
                    <a:pt x="20" y="0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solidFill>
              <a:srgbClr val="44444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Freeform 76"/>
            <p:cNvSpPr>
              <a:spLocks/>
            </p:cNvSpPr>
            <p:nvPr/>
          </p:nvSpPr>
          <p:spPr bwMode="auto">
            <a:xfrm>
              <a:off x="4211" y="3400"/>
              <a:ext cx="83" cy="8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0" y="83"/>
                </a:cxn>
                <a:cxn ang="0">
                  <a:pos x="0" y="72"/>
                </a:cxn>
                <a:cxn ang="0">
                  <a:pos x="6" y="57"/>
                </a:cxn>
                <a:cxn ang="0">
                  <a:pos x="12" y="43"/>
                </a:cxn>
                <a:cxn ang="0">
                  <a:pos x="20" y="29"/>
                </a:cxn>
                <a:cxn ang="0">
                  <a:pos x="34" y="14"/>
                </a:cxn>
                <a:cxn ang="0">
                  <a:pos x="46" y="8"/>
                </a:cxn>
                <a:cxn ang="0">
                  <a:pos x="57" y="3"/>
                </a:cxn>
                <a:cxn ang="0">
                  <a:pos x="69" y="0"/>
                </a:cxn>
                <a:cxn ang="0">
                  <a:pos x="83" y="0"/>
                </a:cxn>
                <a:cxn ang="0">
                  <a:pos x="83" y="0"/>
                </a:cxn>
                <a:cxn ang="0">
                  <a:pos x="72" y="3"/>
                </a:cxn>
                <a:cxn ang="0">
                  <a:pos x="49" y="17"/>
                </a:cxn>
                <a:cxn ang="0">
                  <a:pos x="34" y="29"/>
                </a:cxn>
                <a:cxn ang="0">
                  <a:pos x="20" y="43"/>
                </a:cxn>
                <a:cxn ang="0">
                  <a:pos x="9" y="63"/>
                </a:cxn>
                <a:cxn ang="0">
                  <a:pos x="0" y="83"/>
                </a:cxn>
                <a:cxn ang="0">
                  <a:pos x="0" y="83"/>
                </a:cxn>
              </a:cxnLst>
              <a:rect l="0" t="0" r="r" b="b"/>
              <a:pathLst>
                <a:path w="83" h="83">
                  <a:moveTo>
                    <a:pt x="0" y="83"/>
                  </a:moveTo>
                  <a:lnTo>
                    <a:pt x="0" y="83"/>
                  </a:lnTo>
                  <a:lnTo>
                    <a:pt x="0" y="72"/>
                  </a:lnTo>
                  <a:lnTo>
                    <a:pt x="6" y="57"/>
                  </a:lnTo>
                  <a:lnTo>
                    <a:pt x="12" y="43"/>
                  </a:lnTo>
                  <a:lnTo>
                    <a:pt x="20" y="29"/>
                  </a:lnTo>
                  <a:lnTo>
                    <a:pt x="34" y="14"/>
                  </a:lnTo>
                  <a:lnTo>
                    <a:pt x="46" y="8"/>
                  </a:lnTo>
                  <a:lnTo>
                    <a:pt x="57" y="3"/>
                  </a:lnTo>
                  <a:lnTo>
                    <a:pt x="69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72" y="3"/>
                  </a:lnTo>
                  <a:lnTo>
                    <a:pt x="49" y="17"/>
                  </a:lnTo>
                  <a:lnTo>
                    <a:pt x="34" y="29"/>
                  </a:lnTo>
                  <a:lnTo>
                    <a:pt x="20" y="43"/>
                  </a:lnTo>
                  <a:lnTo>
                    <a:pt x="9" y="63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3D3D3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Freeform 77"/>
            <p:cNvSpPr>
              <a:spLocks/>
            </p:cNvSpPr>
            <p:nvPr/>
          </p:nvSpPr>
          <p:spPr bwMode="auto">
            <a:xfrm>
              <a:off x="4681" y="3076"/>
              <a:ext cx="29" cy="28"/>
            </a:xfrm>
            <a:custGeom>
              <a:avLst/>
              <a:gdLst/>
              <a:ahLst/>
              <a:cxnLst>
                <a:cxn ang="0">
                  <a:pos x="29" y="23"/>
                </a:cxn>
                <a:cxn ang="0">
                  <a:pos x="29" y="23"/>
                </a:cxn>
                <a:cxn ang="0">
                  <a:pos x="26" y="23"/>
                </a:cxn>
                <a:cxn ang="0">
                  <a:pos x="23" y="26"/>
                </a:cxn>
                <a:cxn ang="0">
                  <a:pos x="21" y="2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3"/>
                </a:cxn>
                <a:cxn ang="0">
                  <a:pos x="3" y="3"/>
                </a:cxn>
                <a:cxn ang="0">
                  <a:pos x="6" y="0"/>
                </a:cxn>
                <a:cxn ang="0">
                  <a:pos x="29" y="23"/>
                </a:cxn>
              </a:cxnLst>
              <a:rect l="0" t="0" r="r" b="b"/>
              <a:pathLst>
                <a:path w="29" h="28">
                  <a:moveTo>
                    <a:pt x="29" y="23"/>
                  </a:moveTo>
                  <a:lnTo>
                    <a:pt x="29" y="23"/>
                  </a:lnTo>
                  <a:lnTo>
                    <a:pt x="26" y="23"/>
                  </a:lnTo>
                  <a:lnTo>
                    <a:pt x="23" y="26"/>
                  </a:lnTo>
                  <a:lnTo>
                    <a:pt x="21" y="2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3"/>
                  </a:lnTo>
                  <a:lnTo>
                    <a:pt x="3" y="3"/>
                  </a:lnTo>
                  <a:lnTo>
                    <a:pt x="6" y="0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Freeform 78"/>
            <p:cNvSpPr>
              <a:spLocks/>
            </p:cNvSpPr>
            <p:nvPr/>
          </p:nvSpPr>
          <p:spPr bwMode="auto">
            <a:xfrm>
              <a:off x="4544" y="3076"/>
              <a:ext cx="797" cy="565"/>
            </a:xfrm>
            <a:custGeom>
              <a:avLst/>
              <a:gdLst/>
              <a:ahLst/>
              <a:cxnLst>
                <a:cxn ang="0">
                  <a:pos x="797" y="34"/>
                </a:cxn>
                <a:cxn ang="0">
                  <a:pos x="777" y="17"/>
                </a:cxn>
                <a:cxn ang="0">
                  <a:pos x="137" y="0"/>
                </a:cxn>
                <a:cxn ang="0">
                  <a:pos x="0" y="536"/>
                </a:cxn>
                <a:cxn ang="0">
                  <a:pos x="17" y="565"/>
                </a:cxn>
                <a:cxn ang="0">
                  <a:pos x="628" y="550"/>
                </a:cxn>
                <a:cxn ang="0">
                  <a:pos x="797" y="34"/>
                </a:cxn>
              </a:cxnLst>
              <a:rect l="0" t="0" r="r" b="b"/>
              <a:pathLst>
                <a:path w="797" h="565">
                  <a:moveTo>
                    <a:pt x="797" y="34"/>
                  </a:moveTo>
                  <a:lnTo>
                    <a:pt x="777" y="17"/>
                  </a:lnTo>
                  <a:lnTo>
                    <a:pt x="137" y="0"/>
                  </a:lnTo>
                  <a:lnTo>
                    <a:pt x="0" y="536"/>
                  </a:lnTo>
                  <a:lnTo>
                    <a:pt x="17" y="565"/>
                  </a:lnTo>
                  <a:lnTo>
                    <a:pt x="628" y="550"/>
                  </a:lnTo>
                  <a:lnTo>
                    <a:pt x="797" y="34"/>
                  </a:lnTo>
                  <a:close/>
                </a:path>
              </a:pathLst>
            </a:custGeom>
            <a:solidFill>
              <a:srgbClr val="D6CFD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Freeform 79"/>
            <p:cNvSpPr>
              <a:spLocks/>
            </p:cNvSpPr>
            <p:nvPr/>
          </p:nvSpPr>
          <p:spPr bwMode="auto">
            <a:xfrm>
              <a:off x="4558" y="3102"/>
              <a:ext cx="783" cy="539"/>
            </a:xfrm>
            <a:custGeom>
              <a:avLst/>
              <a:gdLst/>
              <a:ahLst/>
              <a:cxnLst>
                <a:cxn ang="0">
                  <a:pos x="783" y="8"/>
                </a:cxn>
                <a:cxn ang="0">
                  <a:pos x="146" y="0"/>
                </a:cxn>
                <a:cxn ang="0">
                  <a:pos x="0" y="539"/>
                </a:cxn>
                <a:cxn ang="0">
                  <a:pos x="625" y="527"/>
                </a:cxn>
                <a:cxn ang="0">
                  <a:pos x="783" y="8"/>
                </a:cxn>
              </a:cxnLst>
              <a:rect l="0" t="0" r="r" b="b"/>
              <a:pathLst>
                <a:path w="783" h="539">
                  <a:moveTo>
                    <a:pt x="783" y="8"/>
                  </a:moveTo>
                  <a:lnTo>
                    <a:pt x="146" y="0"/>
                  </a:lnTo>
                  <a:lnTo>
                    <a:pt x="0" y="539"/>
                  </a:lnTo>
                  <a:lnTo>
                    <a:pt x="625" y="527"/>
                  </a:lnTo>
                  <a:lnTo>
                    <a:pt x="783" y="8"/>
                  </a:lnTo>
                  <a:close/>
                </a:path>
              </a:pathLst>
            </a:custGeom>
            <a:solidFill>
              <a:srgbClr val="B6AD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Freeform 80"/>
            <p:cNvSpPr>
              <a:spLocks/>
            </p:cNvSpPr>
            <p:nvPr/>
          </p:nvSpPr>
          <p:spPr bwMode="auto">
            <a:xfrm>
              <a:off x="4228" y="3039"/>
              <a:ext cx="92" cy="26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5" y="20"/>
                </a:cxn>
                <a:cxn ang="0">
                  <a:pos x="29" y="45"/>
                </a:cxn>
                <a:cxn ang="0">
                  <a:pos x="46" y="80"/>
                </a:cxn>
                <a:cxn ang="0">
                  <a:pos x="63" y="120"/>
                </a:cxn>
                <a:cxn ang="0">
                  <a:pos x="75" y="166"/>
                </a:cxn>
                <a:cxn ang="0">
                  <a:pos x="78" y="189"/>
                </a:cxn>
                <a:cxn ang="0">
                  <a:pos x="81" y="215"/>
                </a:cxn>
                <a:cxn ang="0">
                  <a:pos x="81" y="240"/>
                </a:cxn>
                <a:cxn ang="0">
                  <a:pos x="78" y="266"/>
                </a:cxn>
                <a:cxn ang="0">
                  <a:pos x="78" y="266"/>
                </a:cxn>
                <a:cxn ang="0">
                  <a:pos x="81" y="263"/>
                </a:cxn>
                <a:cxn ang="0">
                  <a:pos x="86" y="249"/>
                </a:cxn>
                <a:cxn ang="0">
                  <a:pos x="92" y="223"/>
                </a:cxn>
                <a:cxn ang="0">
                  <a:pos x="92" y="192"/>
                </a:cxn>
                <a:cxn ang="0">
                  <a:pos x="92" y="174"/>
                </a:cxn>
                <a:cxn ang="0">
                  <a:pos x="86" y="154"/>
                </a:cxn>
                <a:cxn ang="0">
                  <a:pos x="81" y="131"/>
                </a:cxn>
                <a:cxn ang="0">
                  <a:pos x="72" y="109"/>
                </a:cxn>
                <a:cxn ang="0">
                  <a:pos x="61" y="83"/>
                </a:cxn>
                <a:cxn ang="0">
                  <a:pos x="43" y="57"/>
                </a:cxn>
                <a:cxn ang="0">
                  <a:pos x="23" y="2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2" h="266">
                  <a:moveTo>
                    <a:pt x="0" y="0"/>
                  </a:moveTo>
                  <a:lnTo>
                    <a:pt x="0" y="0"/>
                  </a:lnTo>
                  <a:lnTo>
                    <a:pt x="15" y="20"/>
                  </a:lnTo>
                  <a:lnTo>
                    <a:pt x="29" y="45"/>
                  </a:lnTo>
                  <a:lnTo>
                    <a:pt x="46" y="80"/>
                  </a:lnTo>
                  <a:lnTo>
                    <a:pt x="63" y="120"/>
                  </a:lnTo>
                  <a:lnTo>
                    <a:pt x="75" y="166"/>
                  </a:lnTo>
                  <a:lnTo>
                    <a:pt x="78" y="189"/>
                  </a:lnTo>
                  <a:lnTo>
                    <a:pt x="81" y="215"/>
                  </a:lnTo>
                  <a:lnTo>
                    <a:pt x="81" y="240"/>
                  </a:lnTo>
                  <a:lnTo>
                    <a:pt x="78" y="266"/>
                  </a:lnTo>
                  <a:lnTo>
                    <a:pt x="78" y="266"/>
                  </a:lnTo>
                  <a:lnTo>
                    <a:pt x="81" y="263"/>
                  </a:lnTo>
                  <a:lnTo>
                    <a:pt x="86" y="249"/>
                  </a:lnTo>
                  <a:lnTo>
                    <a:pt x="92" y="223"/>
                  </a:lnTo>
                  <a:lnTo>
                    <a:pt x="92" y="192"/>
                  </a:lnTo>
                  <a:lnTo>
                    <a:pt x="92" y="174"/>
                  </a:lnTo>
                  <a:lnTo>
                    <a:pt x="86" y="154"/>
                  </a:lnTo>
                  <a:lnTo>
                    <a:pt x="81" y="131"/>
                  </a:lnTo>
                  <a:lnTo>
                    <a:pt x="72" y="109"/>
                  </a:lnTo>
                  <a:lnTo>
                    <a:pt x="61" y="83"/>
                  </a:lnTo>
                  <a:lnTo>
                    <a:pt x="43" y="57"/>
                  </a:lnTo>
                  <a:lnTo>
                    <a:pt x="23" y="2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3D3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4822826" y="1139825"/>
            <a:ext cx="3903663" cy="3349625"/>
          </a:xfrm>
          <a:prstGeom prst="roundRect">
            <a:avLst/>
          </a:prstGeom>
          <a:solidFill>
            <a:schemeClr val="accent1"/>
          </a:solidFill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b"/>
          <a:lstStyle/>
          <a:p>
            <a:pPr algn="ctr">
              <a:defRPr/>
            </a:pP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Customer B also negotiates</a:t>
            </a:r>
            <a:b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coverage and limits </a:t>
            </a:r>
            <a:b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different than customer A</a:t>
            </a:r>
          </a:p>
        </p:txBody>
      </p:sp>
      <p:grpSp>
        <p:nvGrpSpPr>
          <p:cNvPr id="7" name="Group 83"/>
          <p:cNvGrpSpPr>
            <a:grpSpLocks noChangeAspect="1"/>
          </p:cNvGrpSpPr>
          <p:nvPr/>
        </p:nvGrpSpPr>
        <p:grpSpPr bwMode="auto">
          <a:xfrm>
            <a:off x="5022596" y="1202620"/>
            <a:ext cx="3321242" cy="2140528"/>
            <a:chOff x="0" y="2054"/>
            <a:chExt cx="2135" cy="1376"/>
          </a:xfrm>
        </p:grpSpPr>
        <p:sp>
          <p:nvSpPr>
            <p:cNvPr id="1106" name="AutoShape 82"/>
            <p:cNvSpPr>
              <a:spLocks noChangeAspect="1" noChangeArrowheads="1" noTextEdit="1"/>
            </p:cNvSpPr>
            <p:nvPr/>
          </p:nvSpPr>
          <p:spPr bwMode="auto">
            <a:xfrm>
              <a:off x="0" y="2054"/>
              <a:ext cx="2135" cy="1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Rectangle 84"/>
            <p:cNvSpPr>
              <a:spLocks noChangeArrowheads="1"/>
            </p:cNvSpPr>
            <p:nvPr/>
          </p:nvSpPr>
          <p:spPr bwMode="auto">
            <a:xfrm>
              <a:off x="130" y="2154"/>
              <a:ext cx="2005" cy="127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Freeform 85"/>
            <p:cNvSpPr>
              <a:spLocks/>
            </p:cNvSpPr>
            <p:nvPr/>
          </p:nvSpPr>
          <p:spPr bwMode="auto">
            <a:xfrm>
              <a:off x="279" y="2285"/>
              <a:ext cx="1856" cy="1145"/>
            </a:xfrm>
            <a:custGeom>
              <a:avLst/>
              <a:gdLst/>
              <a:ahLst/>
              <a:cxnLst>
                <a:cxn ang="0">
                  <a:pos x="997" y="0"/>
                </a:cxn>
                <a:cxn ang="0">
                  <a:pos x="997" y="0"/>
                </a:cxn>
                <a:cxn ang="0">
                  <a:pos x="896" y="3"/>
                </a:cxn>
                <a:cxn ang="0">
                  <a:pos x="796" y="14"/>
                </a:cxn>
                <a:cxn ang="0">
                  <a:pos x="699" y="33"/>
                </a:cxn>
                <a:cxn ang="0">
                  <a:pos x="610" y="59"/>
                </a:cxn>
                <a:cxn ang="0">
                  <a:pos x="521" y="93"/>
                </a:cxn>
                <a:cxn ang="0">
                  <a:pos x="439" y="133"/>
                </a:cxn>
                <a:cxn ang="0">
                  <a:pos x="364" y="174"/>
                </a:cxn>
                <a:cxn ang="0">
                  <a:pos x="290" y="226"/>
                </a:cxn>
                <a:cxn ang="0">
                  <a:pos x="227" y="282"/>
                </a:cxn>
                <a:cxn ang="0">
                  <a:pos x="171" y="342"/>
                </a:cxn>
                <a:cxn ang="0">
                  <a:pos x="119" y="405"/>
                </a:cxn>
                <a:cxn ang="0">
                  <a:pos x="78" y="472"/>
                </a:cxn>
                <a:cxn ang="0">
                  <a:pos x="59" y="505"/>
                </a:cxn>
                <a:cxn ang="0">
                  <a:pos x="45" y="543"/>
                </a:cxn>
                <a:cxn ang="0">
                  <a:pos x="30" y="580"/>
                </a:cxn>
                <a:cxn ang="0">
                  <a:pos x="19" y="617"/>
                </a:cxn>
                <a:cxn ang="0">
                  <a:pos x="11" y="654"/>
                </a:cxn>
                <a:cxn ang="0">
                  <a:pos x="4" y="691"/>
                </a:cxn>
                <a:cxn ang="0">
                  <a:pos x="0" y="732"/>
                </a:cxn>
                <a:cxn ang="0">
                  <a:pos x="0" y="769"/>
                </a:cxn>
                <a:cxn ang="0">
                  <a:pos x="0" y="769"/>
                </a:cxn>
                <a:cxn ang="0">
                  <a:pos x="4" y="821"/>
                </a:cxn>
                <a:cxn ang="0">
                  <a:pos x="7" y="870"/>
                </a:cxn>
                <a:cxn ang="0">
                  <a:pos x="19" y="918"/>
                </a:cxn>
                <a:cxn ang="0">
                  <a:pos x="33" y="966"/>
                </a:cxn>
                <a:cxn ang="0">
                  <a:pos x="52" y="1015"/>
                </a:cxn>
                <a:cxn ang="0">
                  <a:pos x="71" y="1059"/>
                </a:cxn>
                <a:cxn ang="0">
                  <a:pos x="97" y="1100"/>
                </a:cxn>
                <a:cxn ang="0">
                  <a:pos x="126" y="1145"/>
                </a:cxn>
                <a:cxn ang="0">
                  <a:pos x="1856" y="1145"/>
                </a:cxn>
                <a:cxn ang="0">
                  <a:pos x="1856" y="379"/>
                </a:cxn>
                <a:cxn ang="0">
                  <a:pos x="1856" y="379"/>
                </a:cxn>
                <a:cxn ang="0">
                  <a:pos x="1819" y="338"/>
                </a:cxn>
                <a:cxn ang="0">
                  <a:pos x="1782" y="297"/>
                </a:cxn>
                <a:cxn ang="0">
                  <a:pos x="1741" y="260"/>
                </a:cxn>
                <a:cxn ang="0">
                  <a:pos x="1700" y="223"/>
                </a:cxn>
                <a:cxn ang="0">
                  <a:pos x="1651" y="189"/>
                </a:cxn>
                <a:cxn ang="0">
                  <a:pos x="1603" y="159"/>
                </a:cxn>
                <a:cxn ang="0">
                  <a:pos x="1551" y="130"/>
                </a:cxn>
                <a:cxn ang="0">
                  <a:pos x="1499" y="104"/>
                </a:cxn>
                <a:cxn ang="0">
                  <a:pos x="1443" y="81"/>
                </a:cxn>
                <a:cxn ang="0">
                  <a:pos x="1384" y="59"/>
                </a:cxn>
                <a:cxn ang="0">
                  <a:pos x="1324" y="40"/>
                </a:cxn>
                <a:cxn ang="0">
                  <a:pos x="1261" y="26"/>
                </a:cxn>
                <a:cxn ang="0">
                  <a:pos x="1198" y="14"/>
                </a:cxn>
                <a:cxn ang="0">
                  <a:pos x="1131" y="7"/>
                </a:cxn>
                <a:cxn ang="0">
                  <a:pos x="1064" y="3"/>
                </a:cxn>
                <a:cxn ang="0">
                  <a:pos x="997" y="0"/>
                </a:cxn>
                <a:cxn ang="0">
                  <a:pos x="997" y="0"/>
                </a:cxn>
              </a:cxnLst>
              <a:rect l="0" t="0" r="r" b="b"/>
              <a:pathLst>
                <a:path w="1856" h="1145">
                  <a:moveTo>
                    <a:pt x="997" y="0"/>
                  </a:moveTo>
                  <a:lnTo>
                    <a:pt x="997" y="0"/>
                  </a:lnTo>
                  <a:lnTo>
                    <a:pt x="896" y="3"/>
                  </a:lnTo>
                  <a:lnTo>
                    <a:pt x="796" y="14"/>
                  </a:lnTo>
                  <a:lnTo>
                    <a:pt x="699" y="33"/>
                  </a:lnTo>
                  <a:lnTo>
                    <a:pt x="610" y="59"/>
                  </a:lnTo>
                  <a:lnTo>
                    <a:pt x="521" y="93"/>
                  </a:lnTo>
                  <a:lnTo>
                    <a:pt x="439" y="133"/>
                  </a:lnTo>
                  <a:lnTo>
                    <a:pt x="364" y="174"/>
                  </a:lnTo>
                  <a:lnTo>
                    <a:pt x="290" y="226"/>
                  </a:lnTo>
                  <a:lnTo>
                    <a:pt x="227" y="282"/>
                  </a:lnTo>
                  <a:lnTo>
                    <a:pt x="171" y="342"/>
                  </a:lnTo>
                  <a:lnTo>
                    <a:pt x="119" y="405"/>
                  </a:lnTo>
                  <a:lnTo>
                    <a:pt x="78" y="472"/>
                  </a:lnTo>
                  <a:lnTo>
                    <a:pt x="59" y="505"/>
                  </a:lnTo>
                  <a:lnTo>
                    <a:pt x="45" y="543"/>
                  </a:lnTo>
                  <a:lnTo>
                    <a:pt x="30" y="580"/>
                  </a:lnTo>
                  <a:lnTo>
                    <a:pt x="19" y="617"/>
                  </a:lnTo>
                  <a:lnTo>
                    <a:pt x="11" y="654"/>
                  </a:lnTo>
                  <a:lnTo>
                    <a:pt x="4" y="691"/>
                  </a:lnTo>
                  <a:lnTo>
                    <a:pt x="0" y="732"/>
                  </a:lnTo>
                  <a:lnTo>
                    <a:pt x="0" y="769"/>
                  </a:lnTo>
                  <a:lnTo>
                    <a:pt x="0" y="769"/>
                  </a:lnTo>
                  <a:lnTo>
                    <a:pt x="4" y="821"/>
                  </a:lnTo>
                  <a:lnTo>
                    <a:pt x="7" y="870"/>
                  </a:lnTo>
                  <a:lnTo>
                    <a:pt x="19" y="918"/>
                  </a:lnTo>
                  <a:lnTo>
                    <a:pt x="33" y="966"/>
                  </a:lnTo>
                  <a:lnTo>
                    <a:pt x="52" y="1015"/>
                  </a:lnTo>
                  <a:lnTo>
                    <a:pt x="71" y="1059"/>
                  </a:lnTo>
                  <a:lnTo>
                    <a:pt x="97" y="1100"/>
                  </a:lnTo>
                  <a:lnTo>
                    <a:pt x="126" y="1145"/>
                  </a:lnTo>
                  <a:lnTo>
                    <a:pt x="1856" y="1145"/>
                  </a:lnTo>
                  <a:lnTo>
                    <a:pt x="1856" y="379"/>
                  </a:lnTo>
                  <a:lnTo>
                    <a:pt x="1856" y="379"/>
                  </a:lnTo>
                  <a:lnTo>
                    <a:pt x="1819" y="338"/>
                  </a:lnTo>
                  <a:lnTo>
                    <a:pt x="1782" y="297"/>
                  </a:lnTo>
                  <a:lnTo>
                    <a:pt x="1741" y="260"/>
                  </a:lnTo>
                  <a:lnTo>
                    <a:pt x="1700" y="223"/>
                  </a:lnTo>
                  <a:lnTo>
                    <a:pt x="1651" y="189"/>
                  </a:lnTo>
                  <a:lnTo>
                    <a:pt x="1603" y="159"/>
                  </a:lnTo>
                  <a:lnTo>
                    <a:pt x="1551" y="130"/>
                  </a:lnTo>
                  <a:lnTo>
                    <a:pt x="1499" y="104"/>
                  </a:lnTo>
                  <a:lnTo>
                    <a:pt x="1443" y="81"/>
                  </a:lnTo>
                  <a:lnTo>
                    <a:pt x="1384" y="59"/>
                  </a:lnTo>
                  <a:lnTo>
                    <a:pt x="1324" y="40"/>
                  </a:lnTo>
                  <a:lnTo>
                    <a:pt x="1261" y="26"/>
                  </a:lnTo>
                  <a:lnTo>
                    <a:pt x="1198" y="14"/>
                  </a:lnTo>
                  <a:lnTo>
                    <a:pt x="1131" y="7"/>
                  </a:lnTo>
                  <a:lnTo>
                    <a:pt x="1064" y="3"/>
                  </a:lnTo>
                  <a:lnTo>
                    <a:pt x="997" y="0"/>
                  </a:lnTo>
                  <a:lnTo>
                    <a:pt x="997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Freeform 86"/>
            <p:cNvSpPr>
              <a:spLocks/>
            </p:cNvSpPr>
            <p:nvPr/>
          </p:nvSpPr>
          <p:spPr bwMode="auto">
            <a:xfrm>
              <a:off x="1413" y="2426"/>
              <a:ext cx="238" cy="822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15" y="22"/>
                </a:cxn>
                <a:cxn ang="0">
                  <a:pos x="8" y="30"/>
                </a:cxn>
                <a:cxn ang="0">
                  <a:pos x="4" y="45"/>
                </a:cxn>
                <a:cxn ang="0">
                  <a:pos x="0" y="59"/>
                </a:cxn>
                <a:cxn ang="0">
                  <a:pos x="0" y="82"/>
                </a:cxn>
                <a:cxn ang="0">
                  <a:pos x="0" y="108"/>
                </a:cxn>
                <a:cxn ang="0">
                  <a:pos x="8" y="134"/>
                </a:cxn>
                <a:cxn ang="0">
                  <a:pos x="23" y="164"/>
                </a:cxn>
                <a:cxn ang="0">
                  <a:pos x="23" y="164"/>
                </a:cxn>
                <a:cxn ang="0">
                  <a:pos x="56" y="227"/>
                </a:cxn>
                <a:cxn ang="0">
                  <a:pos x="79" y="275"/>
                </a:cxn>
                <a:cxn ang="0">
                  <a:pos x="97" y="316"/>
                </a:cxn>
                <a:cxn ang="0">
                  <a:pos x="101" y="331"/>
                </a:cxn>
                <a:cxn ang="0">
                  <a:pos x="101" y="346"/>
                </a:cxn>
                <a:cxn ang="0">
                  <a:pos x="101" y="346"/>
                </a:cxn>
                <a:cxn ang="0">
                  <a:pos x="97" y="349"/>
                </a:cxn>
                <a:cxn ang="0">
                  <a:pos x="90" y="353"/>
                </a:cxn>
                <a:cxn ang="0">
                  <a:pos x="86" y="361"/>
                </a:cxn>
                <a:cxn ang="0">
                  <a:pos x="86" y="364"/>
                </a:cxn>
                <a:cxn ang="0">
                  <a:pos x="90" y="372"/>
                </a:cxn>
                <a:cxn ang="0">
                  <a:pos x="101" y="383"/>
                </a:cxn>
                <a:cxn ang="0">
                  <a:pos x="101" y="383"/>
                </a:cxn>
                <a:cxn ang="0">
                  <a:pos x="97" y="442"/>
                </a:cxn>
                <a:cxn ang="0">
                  <a:pos x="90" y="498"/>
                </a:cxn>
                <a:cxn ang="0">
                  <a:pos x="82" y="550"/>
                </a:cxn>
                <a:cxn ang="0">
                  <a:pos x="82" y="550"/>
                </a:cxn>
                <a:cxn ang="0">
                  <a:pos x="86" y="587"/>
                </a:cxn>
                <a:cxn ang="0">
                  <a:pos x="90" y="632"/>
                </a:cxn>
                <a:cxn ang="0">
                  <a:pos x="90" y="632"/>
                </a:cxn>
                <a:cxn ang="0">
                  <a:pos x="108" y="729"/>
                </a:cxn>
                <a:cxn ang="0">
                  <a:pos x="119" y="792"/>
                </a:cxn>
                <a:cxn ang="0">
                  <a:pos x="127" y="814"/>
                </a:cxn>
                <a:cxn ang="0">
                  <a:pos x="131" y="822"/>
                </a:cxn>
                <a:cxn ang="0">
                  <a:pos x="131" y="822"/>
                </a:cxn>
                <a:cxn ang="0">
                  <a:pos x="134" y="818"/>
                </a:cxn>
                <a:cxn ang="0">
                  <a:pos x="142" y="807"/>
                </a:cxn>
                <a:cxn ang="0">
                  <a:pos x="164" y="777"/>
                </a:cxn>
                <a:cxn ang="0">
                  <a:pos x="198" y="721"/>
                </a:cxn>
                <a:cxn ang="0">
                  <a:pos x="198" y="721"/>
                </a:cxn>
                <a:cxn ang="0">
                  <a:pos x="220" y="569"/>
                </a:cxn>
                <a:cxn ang="0">
                  <a:pos x="238" y="405"/>
                </a:cxn>
                <a:cxn ang="0">
                  <a:pos x="238" y="405"/>
                </a:cxn>
                <a:cxn ang="0">
                  <a:pos x="231" y="376"/>
                </a:cxn>
                <a:cxn ang="0">
                  <a:pos x="212" y="331"/>
                </a:cxn>
                <a:cxn ang="0">
                  <a:pos x="194" y="286"/>
                </a:cxn>
                <a:cxn ang="0">
                  <a:pos x="179" y="256"/>
                </a:cxn>
                <a:cxn ang="0">
                  <a:pos x="179" y="256"/>
                </a:cxn>
                <a:cxn ang="0">
                  <a:pos x="119" y="190"/>
                </a:cxn>
                <a:cxn ang="0">
                  <a:pos x="86" y="149"/>
                </a:cxn>
                <a:cxn ang="0">
                  <a:pos x="75" y="134"/>
                </a:cxn>
                <a:cxn ang="0">
                  <a:pos x="67" y="123"/>
                </a:cxn>
                <a:cxn ang="0">
                  <a:pos x="67" y="123"/>
                </a:cxn>
                <a:cxn ang="0">
                  <a:pos x="60" y="85"/>
                </a:cxn>
                <a:cxn ang="0">
                  <a:pos x="49" y="33"/>
                </a:cxn>
                <a:cxn ang="0">
                  <a:pos x="41" y="15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3" y="4"/>
                </a:cxn>
                <a:cxn ang="0">
                  <a:pos x="15" y="22"/>
                </a:cxn>
                <a:cxn ang="0">
                  <a:pos x="15" y="22"/>
                </a:cxn>
              </a:cxnLst>
              <a:rect l="0" t="0" r="r" b="b"/>
              <a:pathLst>
                <a:path w="238" h="822">
                  <a:moveTo>
                    <a:pt x="15" y="22"/>
                  </a:moveTo>
                  <a:lnTo>
                    <a:pt x="15" y="22"/>
                  </a:lnTo>
                  <a:lnTo>
                    <a:pt x="8" y="30"/>
                  </a:lnTo>
                  <a:lnTo>
                    <a:pt x="4" y="45"/>
                  </a:lnTo>
                  <a:lnTo>
                    <a:pt x="0" y="59"/>
                  </a:lnTo>
                  <a:lnTo>
                    <a:pt x="0" y="82"/>
                  </a:lnTo>
                  <a:lnTo>
                    <a:pt x="0" y="108"/>
                  </a:lnTo>
                  <a:lnTo>
                    <a:pt x="8" y="134"/>
                  </a:lnTo>
                  <a:lnTo>
                    <a:pt x="23" y="164"/>
                  </a:lnTo>
                  <a:lnTo>
                    <a:pt x="23" y="164"/>
                  </a:lnTo>
                  <a:lnTo>
                    <a:pt x="56" y="227"/>
                  </a:lnTo>
                  <a:lnTo>
                    <a:pt x="79" y="275"/>
                  </a:lnTo>
                  <a:lnTo>
                    <a:pt x="97" y="316"/>
                  </a:lnTo>
                  <a:lnTo>
                    <a:pt x="101" y="331"/>
                  </a:lnTo>
                  <a:lnTo>
                    <a:pt x="101" y="346"/>
                  </a:lnTo>
                  <a:lnTo>
                    <a:pt x="101" y="346"/>
                  </a:lnTo>
                  <a:lnTo>
                    <a:pt x="97" y="349"/>
                  </a:lnTo>
                  <a:lnTo>
                    <a:pt x="90" y="353"/>
                  </a:lnTo>
                  <a:lnTo>
                    <a:pt x="86" y="361"/>
                  </a:lnTo>
                  <a:lnTo>
                    <a:pt x="86" y="364"/>
                  </a:lnTo>
                  <a:lnTo>
                    <a:pt x="90" y="372"/>
                  </a:lnTo>
                  <a:lnTo>
                    <a:pt x="101" y="383"/>
                  </a:lnTo>
                  <a:lnTo>
                    <a:pt x="101" y="383"/>
                  </a:lnTo>
                  <a:lnTo>
                    <a:pt x="97" y="442"/>
                  </a:lnTo>
                  <a:lnTo>
                    <a:pt x="90" y="498"/>
                  </a:lnTo>
                  <a:lnTo>
                    <a:pt x="82" y="550"/>
                  </a:lnTo>
                  <a:lnTo>
                    <a:pt x="82" y="550"/>
                  </a:lnTo>
                  <a:lnTo>
                    <a:pt x="86" y="587"/>
                  </a:lnTo>
                  <a:lnTo>
                    <a:pt x="90" y="632"/>
                  </a:lnTo>
                  <a:lnTo>
                    <a:pt x="90" y="632"/>
                  </a:lnTo>
                  <a:lnTo>
                    <a:pt x="108" y="729"/>
                  </a:lnTo>
                  <a:lnTo>
                    <a:pt x="119" y="792"/>
                  </a:lnTo>
                  <a:lnTo>
                    <a:pt x="127" y="814"/>
                  </a:lnTo>
                  <a:lnTo>
                    <a:pt x="131" y="822"/>
                  </a:lnTo>
                  <a:lnTo>
                    <a:pt x="131" y="822"/>
                  </a:lnTo>
                  <a:lnTo>
                    <a:pt x="134" y="818"/>
                  </a:lnTo>
                  <a:lnTo>
                    <a:pt x="142" y="807"/>
                  </a:lnTo>
                  <a:lnTo>
                    <a:pt x="164" y="777"/>
                  </a:lnTo>
                  <a:lnTo>
                    <a:pt x="198" y="721"/>
                  </a:lnTo>
                  <a:lnTo>
                    <a:pt x="198" y="721"/>
                  </a:lnTo>
                  <a:lnTo>
                    <a:pt x="220" y="569"/>
                  </a:lnTo>
                  <a:lnTo>
                    <a:pt x="238" y="405"/>
                  </a:lnTo>
                  <a:lnTo>
                    <a:pt x="238" y="405"/>
                  </a:lnTo>
                  <a:lnTo>
                    <a:pt x="231" y="376"/>
                  </a:lnTo>
                  <a:lnTo>
                    <a:pt x="212" y="331"/>
                  </a:lnTo>
                  <a:lnTo>
                    <a:pt x="194" y="286"/>
                  </a:lnTo>
                  <a:lnTo>
                    <a:pt x="179" y="256"/>
                  </a:lnTo>
                  <a:lnTo>
                    <a:pt x="179" y="256"/>
                  </a:lnTo>
                  <a:lnTo>
                    <a:pt x="119" y="190"/>
                  </a:lnTo>
                  <a:lnTo>
                    <a:pt x="86" y="149"/>
                  </a:lnTo>
                  <a:lnTo>
                    <a:pt x="75" y="134"/>
                  </a:lnTo>
                  <a:lnTo>
                    <a:pt x="67" y="123"/>
                  </a:lnTo>
                  <a:lnTo>
                    <a:pt x="67" y="123"/>
                  </a:lnTo>
                  <a:lnTo>
                    <a:pt x="60" y="85"/>
                  </a:lnTo>
                  <a:lnTo>
                    <a:pt x="49" y="33"/>
                  </a:lnTo>
                  <a:lnTo>
                    <a:pt x="41" y="15"/>
                  </a:lnTo>
                  <a:lnTo>
                    <a:pt x="34" y="4"/>
                  </a:lnTo>
                  <a:lnTo>
                    <a:pt x="30" y="0"/>
                  </a:lnTo>
                  <a:lnTo>
                    <a:pt x="23" y="4"/>
                  </a:lnTo>
                  <a:lnTo>
                    <a:pt x="15" y="22"/>
                  </a:lnTo>
                  <a:lnTo>
                    <a:pt x="15" y="22"/>
                  </a:lnTo>
                  <a:close/>
                </a:path>
              </a:pathLst>
            </a:custGeom>
            <a:solidFill>
              <a:srgbClr val="EBE5C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Freeform 87"/>
            <p:cNvSpPr>
              <a:spLocks/>
            </p:cNvSpPr>
            <p:nvPr/>
          </p:nvSpPr>
          <p:spPr bwMode="auto">
            <a:xfrm>
              <a:off x="365" y="2742"/>
              <a:ext cx="364" cy="573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4" y="0"/>
                </a:cxn>
                <a:cxn ang="0">
                  <a:pos x="252" y="0"/>
                </a:cxn>
                <a:cxn ang="0">
                  <a:pos x="234" y="4"/>
                </a:cxn>
                <a:cxn ang="0">
                  <a:pos x="219" y="7"/>
                </a:cxn>
                <a:cxn ang="0">
                  <a:pos x="208" y="15"/>
                </a:cxn>
                <a:cxn ang="0">
                  <a:pos x="197" y="22"/>
                </a:cxn>
                <a:cxn ang="0">
                  <a:pos x="185" y="37"/>
                </a:cxn>
                <a:cxn ang="0">
                  <a:pos x="185" y="37"/>
                </a:cxn>
                <a:cxn ang="0">
                  <a:pos x="178" y="67"/>
                </a:cxn>
                <a:cxn ang="0">
                  <a:pos x="159" y="119"/>
                </a:cxn>
                <a:cxn ang="0">
                  <a:pos x="119" y="260"/>
                </a:cxn>
                <a:cxn ang="0">
                  <a:pos x="93" y="338"/>
                </a:cxn>
                <a:cxn ang="0">
                  <a:pos x="63" y="420"/>
                </a:cxn>
                <a:cxn ang="0">
                  <a:pos x="33" y="495"/>
                </a:cxn>
                <a:cxn ang="0">
                  <a:pos x="0" y="554"/>
                </a:cxn>
                <a:cxn ang="0">
                  <a:pos x="245" y="573"/>
                </a:cxn>
                <a:cxn ang="0">
                  <a:pos x="245" y="573"/>
                </a:cxn>
                <a:cxn ang="0">
                  <a:pos x="301" y="461"/>
                </a:cxn>
                <a:cxn ang="0">
                  <a:pos x="342" y="379"/>
                </a:cxn>
                <a:cxn ang="0">
                  <a:pos x="364" y="327"/>
                </a:cxn>
                <a:cxn ang="0">
                  <a:pos x="364" y="327"/>
                </a:cxn>
                <a:cxn ang="0">
                  <a:pos x="364" y="320"/>
                </a:cxn>
                <a:cxn ang="0">
                  <a:pos x="364" y="305"/>
                </a:cxn>
                <a:cxn ang="0">
                  <a:pos x="353" y="260"/>
                </a:cxn>
                <a:cxn ang="0">
                  <a:pos x="316" y="152"/>
                </a:cxn>
                <a:cxn ang="0">
                  <a:pos x="264" y="0"/>
                </a:cxn>
                <a:cxn ang="0">
                  <a:pos x="264" y="0"/>
                </a:cxn>
              </a:cxnLst>
              <a:rect l="0" t="0" r="r" b="b"/>
              <a:pathLst>
                <a:path w="364" h="573">
                  <a:moveTo>
                    <a:pt x="264" y="0"/>
                  </a:moveTo>
                  <a:lnTo>
                    <a:pt x="264" y="0"/>
                  </a:lnTo>
                  <a:lnTo>
                    <a:pt x="252" y="0"/>
                  </a:lnTo>
                  <a:lnTo>
                    <a:pt x="234" y="4"/>
                  </a:lnTo>
                  <a:lnTo>
                    <a:pt x="219" y="7"/>
                  </a:lnTo>
                  <a:lnTo>
                    <a:pt x="208" y="15"/>
                  </a:lnTo>
                  <a:lnTo>
                    <a:pt x="197" y="22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78" y="67"/>
                  </a:lnTo>
                  <a:lnTo>
                    <a:pt x="159" y="119"/>
                  </a:lnTo>
                  <a:lnTo>
                    <a:pt x="119" y="260"/>
                  </a:lnTo>
                  <a:lnTo>
                    <a:pt x="93" y="338"/>
                  </a:lnTo>
                  <a:lnTo>
                    <a:pt x="63" y="420"/>
                  </a:lnTo>
                  <a:lnTo>
                    <a:pt x="33" y="495"/>
                  </a:lnTo>
                  <a:lnTo>
                    <a:pt x="0" y="554"/>
                  </a:lnTo>
                  <a:lnTo>
                    <a:pt x="245" y="573"/>
                  </a:lnTo>
                  <a:lnTo>
                    <a:pt x="245" y="573"/>
                  </a:lnTo>
                  <a:lnTo>
                    <a:pt x="301" y="461"/>
                  </a:lnTo>
                  <a:lnTo>
                    <a:pt x="342" y="379"/>
                  </a:lnTo>
                  <a:lnTo>
                    <a:pt x="364" y="327"/>
                  </a:lnTo>
                  <a:lnTo>
                    <a:pt x="364" y="327"/>
                  </a:lnTo>
                  <a:lnTo>
                    <a:pt x="364" y="320"/>
                  </a:lnTo>
                  <a:lnTo>
                    <a:pt x="364" y="305"/>
                  </a:lnTo>
                  <a:lnTo>
                    <a:pt x="353" y="260"/>
                  </a:lnTo>
                  <a:lnTo>
                    <a:pt x="316" y="152"/>
                  </a:lnTo>
                  <a:lnTo>
                    <a:pt x="264" y="0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B996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Freeform 88"/>
            <p:cNvSpPr>
              <a:spLocks/>
            </p:cNvSpPr>
            <p:nvPr/>
          </p:nvSpPr>
          <p:spPr bwMode="auto">
            <a:xfrm>
              <a:off x="811" y="2604"/>
              <a:ext cx="364" cy="659"/>
            </a:xfrm>
            <a:custGeom>
              <a:avLst/>
              <a:gdLst/>
              <a:ahLst/>
              <a:cxnLst>
                <a:cxn ang="0">
                  <a:pos x="48" y="49"/>
                </a:cxn>
                <a:cxn ang="0">
                  <a:pos x="48" y="49"/>
                </a:cxn>
                <a:cxn ang="0">
                  <a:pos x="44" y="49"/>
                </a:cxn>
                <a:cxn ang="0">
                  <a:pos x="26" y="52"/>
                </a:cxn>
                <a:cxn ang="0">
                  <a:pos x="18" y="60"/>
                </a:cxn>
                <a:cxn ang="0">
                  <a:pos x="11" y="67"/>
                </a:cxn>
                <a:cxn ang="0">
                  <a:pos x="4" y="78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0" y="127"/>
                </a:cxn>
                <a:cxn ang="0">
                  <a:pos x="11" y="190"/>
                </a:cxn>
                <a:cxn ang="0">
                  <a:pos x="30" y="268"/>
                </a:cxn>
                <a:cxn ang="0">
                  <a:pos x="48" y="357"/>
                </a:cxn>
                <a:cxn ang="0">
                  <a:pos x="74" y="450"/>
                </a:cxn>
                <a:cxn ang="0">
                  <a:pos x="100" y="536"/>
                </a:cxn>
                <a:cxn ang="0">
                  <a:pos x="126" y="610"/>
                </a:cxn>
                <a:cxn ang="0">
                  <a:pos x="141" y="636"/>
                </a:cxn>
                <a:cxn ang="0">
                  <a:pos x="152" y="659"/>
                </a:cxn>
                <a:cxn ang="0">
                  <a:pos x="320" y="659"/>
                </a:cxn>
                <a:cxn ang="0">
                  <a:pos x="320" y="659"/>
                </a:cxn>
                <a:cxn ang="0">
                  <a:pos x="346" y="469"/>
                </a:cxn>
                <a:cxn ang="0">
                  <a:pos x="361" y="320"/>
                </a:cxn>
                <a:cxn ang="0">
                  <a:pos x="364" y="257"/>
                </a:cxn>
                <a:cxn ang="0">
                  <a:pos x="364" y="216"/>
                </a:cxn>
                <a:cxn ang="0">
                  <a:pos x="364" y="216"/>
                </a:cxn>
                <a:cxn ang="0">
                  <a:pos x="361" y="183"/>
                </a:cxn>
                <a:cxn ang="0">
                  <a:pos x="353" y="145"/>
                </a:cxn>
                <a:cxn ang="0">
                  <a:pos x="342" y="108"/>
                </a:cxn>
                <a:cxn ang="0">
                  <a:pos x="327" y="71"/>
                </a:cxn>
                <a:cxn ang="0">
                  <a:pos x="309" y="41"/>
                </a:cxn>
                <a:cxn ang="0">
                  <a:pos x="286" y="19"/>
                </a:cxn>
                <a:cxn ang="0">
                  <a:pos x="275" y="12"/>
                </a:cxn>
                <a:cxn ang="0">
                  <a:pos x="260" y="4"/>
                </a:cxn>
                <a:cxn ang="0">
                  <a:pos x="245" y="0"/>
                </a:cxn>
                <a:cxn ang="0">
                  <a:pos x="227" y="0"/>
                </a:cxn>
                <a:cxn ang="0">
                  <a:pos x="227" y="0"/>
                </a:cxn>
                <a:cxn ang="0">
                  <a:pos x="164" y="12"/>
                </a:cxn>
                <a:cxn ang="0">
                  <a:pos x="104" y="30"/>
                </a:cxn>
                <a:cxn ang="0">
                  <a:pos x="48" y="49"/>
                </a:cxn>
                <a:cxn ang="0">
                  <a:pos x="48" y="49"/>
                </a:cxn>
              </a:cxnLst>
              <a:rect l="0" t="0" r="r" b="b"/>
              <a:pathLst>
                <a:path w="364" h="659">
                  <a:moveTo>
                    <a:pt x="48" y="49"/>
                  </a:moveTo>
                  <a:lnTo>
                    <a:pt x="48" y="49"/>
                  </a:lnTo>
                  <a:lnTo>
                    <a:pt x="44" y="49"/>
                  </a:lnTo>
                  <a:lnTo>
                    <a:pt x="26" y="52"/>
                  </a:lnTo>
                  <a:lnTo>
                    <a:pt x="18" y="60"/>
                  </a:lnTo>
                  <a:lnTo>
                    <a:pt x="11" y="67"/>
                  </a:lnTo>
                  <a:lnTo>
                    <a:pt x="4" y="78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27"/>
                  </a:lnTo>
                  <a:lnTo>
                    <a:pt x="11" y="190"/>
                  </a:lnTo>
                  <a:lnTo>
                    <a:pt x="30" y="268"/>
                  </a:lnTo>
                  <a:lnTo>
                    <a:pt x="48" y="357"/>
                  </a:lnTo>
                  <a:lnTo>
                    <a:pt x="74" y="450"/>
                  </a:lnTo>
                  <a:lnTo>
                    <a:pt x="100" y="536"/>
                  </a:lnTo>
                  <a:lnTo>
                    <a:pt x="126" y="610"/>
                  </a:lnTo>
                  <a:lnTo>
                    <a:pt x="141" y="636"/>
                  </a:lnTo>
                  <a:lnTo>
                    <a:pt x="152" y="659"/>
                  </a:lnTo>
                  <a:lnTo>
                    <a:pt x="320" y="659"/>
                  </a:lnTo>
                  <a:lnTo>
                    <a:pt x="320" y="659"/>
                  </a:lnTo>
                  <a:lnTo>
                    <a:pt x="346" y="469"/>
                  </a:lnTo>
                  <a:lnTo>
                    <a:pt x="361" y="320"/>
                  </a:lnTo>
                  <a:lnTo>
                    <a:pt x="364" y="257"/>
                  </a:lnTo>
                  <a:lnTo>
                    <a:pt x="364" y="216"/>
                  </a:lnTo>
                  <a:lnTo>
                    <a:pt x="364" y="216"/>
                  </a:lnTo>
                  <a:lnTo>
                    <a:pt x="361" y="183"/>
                  </a:lnTo>
                  <a:lnTo>
                    <a:pt x="353" y="145"/>
                  </a:lnTo>
                  <a:lnTo>
                    <a:pt x="342" y="108"/>
                  </a:lnTo>
                  <a:lnTo>
                    <a:pt x="327" y="71"/>
                  </a:lnTo>
                  <a:lnTo>
                    <a:pt x="309" y="41"/>
                  </a:lnTo>
                  <a:lnTo>
                    <a:pt x="286" y="19"/>
                  </a:lnTo>
                  <a:lnTo>
                    <a:pt x="275" y="12"/>
                  </a:lnTo>
                  <a:lnTo>
                    <a:pt x="260" y="4"/>
                  </a:lnTo>
                  <a:lnTo>
                    <a:pt x="245" y="0"/>
                  </a:lnTo>
                  <a:lnTo>
                    <a:pt x="227" y="0"/>
                  </a:lnTo>
                  <a:lnTo>
                    <a:pt x="227" y="0"/>
                  </a:lnTo>
                  <a:lnTo>
                    <a:pt x="164" y="12"/>
                  </a:lnTo>
                  <a:lnTo>
                    <a:pt x="104" y="30"/>
                  </a:lnTo>
                  <a:lnTo>
                    <a:pt x="48" y="49"/>
                  </a:lnTo>
                  <a:lnTo>
                    <a:pt x="48" y="49"/>
                  </a:lnTo>
                  <a:close/>
                </a:path>
              </a:pathLst>
            </a:custGeom>
            <a:solidFill>
              <a:srgbClr val="F3E5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Freeform 89"/>
            <p:cNvSpPr>
              <a:spLocks/>
            </p:cNvSpPr>
            <p:nvPr/>
          </p:nvSpPr>
          <p:spPr bwMode="auto">
            <a:xfrm>
              <a:off x="1268" y="2694"/>
              <a:ext cx="287" cy="513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78" y="0"/>
                </a:cxn>
                <a:cxn ang="0">
                  <a:pos x="82" y="0"/>
                </a:cxn>
                <a:cxn ang="0">
                  <a:pos x="93" y="0"/>
                </a:cxn>
                <a:cxn ang="0">
                  <a:pos x="101" y="0"/>
                </a:cxn>
                <a:cxn ang="0">
                  <a:pos x="108" y="3"/>
                </a:cxn>
                <a:cxn ang="0">
                  <a:pos x="119" y="15"/>
                </a:cxn>
                <a:cxn ang="0">
                  <a:pos x="131" y="26"/>
                </a:cxn>
                <a:cxn ang="0">
                  <a:pos x="131" y="26"/>
                </a:cxn>
                <a:cxn ang="0">
                  <a:pos x="142" y="48"/>
                </a:cxn>
                <a:cxn ang="0">
                  <a:pos x="164" y="93"/>
                </a:cxn>
                <a:cxn ang="0">
                  <a:pos x="190" y="148"/>
                </a:cxn>
                <a:cxn ang="0">
                  <a:pos x="216" y="215"/>
                </a:cxn>
                <a:cxn ang="0">
                  <a:pos x="242" y="286"/>
                </a:cxn>
                <a:cxn ang="0">
                  <a:pos x="261" y="360"/>
                </a:cxn>
                <a:cxn ang="0">
                  <a:pos x="279" y="435"/>
                </a:cxn>
                <a:cxn ang="0">
                  <a:pos x="283" y="468"/>
                </a:cxn>
                <a:cxn ang="0">
                  <a:pos x="287" y="502"/>
                </a:cxn>
                <a:cxn ang="0">
                  <a:pos x="149" y="513"/>
                </a:cxn>
                <a:cxn ang="0">
                  <a:pos x="149" y="513"/>
                </a:cxn>
                <a:cxn ang="0">
                  <a:pos x="127" y="461"/>
                </a:cxn>
                <a:cxn ang="0">
                  <a:pos x="101" y="409"/>
                </a:cxn>
                <a:cxn ang="0">
                  <a:pos x="71" y="360"/>
                </a:cxn>
                <a:cxn ang="0">
                  <a:pos x="71" y="360"/>
                </a:cxn>
                <a:cxn ang="0">
                  <a:pos x="41" y="319"/>
                </a:cxn>
                <a:cxn ang="0">
                  <a:pos x="19" y="275"/>
                </a:cxn>
                <a:cxn ang="0">
                  <a:pos x="8" y="234"/>
                </a:cxn>
                <a:cxn ang="0">
                  <a:pos x="0" y="189"/>
                </a:cxn>
                <a:cxn ang="0">
                  <a:pos x="0" y="189"/>
                </a:cxn>
                <a:cxn ang="0">
                  <a:pos x="0" y="163"/>
                </a:cxn>
                <a:cxn ang="0">
                  <a:pos x="12" y="137"/>
                </a:cxn>
                <a:cxn ang="0">
                  <a:pos x="23" y="104"/>
                </a:cxn>
                <a:cxn ang="0">
                  <a:pos x="38" y="74"/>
                </a:cxn>
                <a:cxn ang="0">
                  <a:pos x="64" y="22"/>
                </a:cxn>
                <a:cxn ang="0">
                  <a:pos x="78" y="0"/>
                </a:cxn>
                <a:cxn ang="0">
                  <a:pos x="78" y="0"/>
                </a:cxn>
              </a:cxnLst>
              <a:rect l="0" t="0" r="r" b="b"/>
              <a:pathLst>
                <a:path w="287" h="513">
                  <a:moveTo>
                    <a:pt x="78" y="0"/>
                  </a:moveTo>
                  <a:lnTo>
                    <a:pt x="78" y="0"/>
                  </a:lnTo>
                  <a:lnTo>
                    <a:pt x="82" y="0"/>
                  </a:lnTo>
                  <a:lnTo>
                    <a:pt x="93" y="0"/>
                  </a:lnTo>
                  <a:lnTo>
                    <a:pt x="101" y="0"/>
                  </a:lnTo>
                  <a:lnTo>
                    <a:pt x="108" y="3"/>
                  </a:lnTo>
                  <a:lnTo>
                    <a:pt x="119" y="15"/>
                  </a:lnTo>
                  <a:lnTo>
                    <a:pt x="131" y="26"/>
                  </a:lnTo>
                  <a:lnTo>
                    <a:pt x="131" y="26"/>
                  </a:lnTo>
                  <a:lnTo>
                    <a:pt x="142" y="48"/>
                  </a:lnTo>
                  <a:lnTo>
                    <a:pt x="164" y="93"/>
                  </a:lnTo>
                  <a:lnTo>
                    <a:pt x="190" y="148"/>
                  </a:lnTo>
                  <a:lnTo>
                    <a:pt x="216" y="215"/>
                  </a:lnTo>
                  <a:lnTo>
                    <a:pt x="242" y="286"/>
                  </a:lnTo>
                  <a:lnTo>
                    <a:pt x="261" y="360"/>
                  </a:lnTo>
                  <a:lnTo>
                    <a:pt x="279" y="435"/>
                  </a:lnTo>
                  <a:lnTo>
                    <a:pt x="283" y="468"/>
                  </a:lnTo>
                  <a:lnTo>
                    <a:pt x="287" y="502"/>
                  </a:lnTo>
                  <a:lnTo>
                    <a:pt x="149" y="513"/>
                  </a:lnTo>
                  <a:lnTo>
                    <a:pt x="149" y="513"/>
                  </a:lnTo>
                  <a:lnTo>
                    <a:pt x="127" y="461"/>
                  </a:lnTo>
                  <a:lnTo>
                    <a:pt x="101" y="409"/>
                  </a:lnTo>
                  <a:lnTo>
                    <a:pt x="71" y="360"/>
                  </a:lnTo>
                  <a:lnTo>
                    <a:pt x="71" y="360"/>
                  </a:lnTo>
                  <a:lnTo>
                    <a:pt x="41" y="319"/>
                  </a:lnTo>
                  <a:lnTo>
                    <a:pt x="19" y="275"/>
                  </a:lnTo>
                  <a:lnTo>
                    <a:pt x="8" y="234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63"/>
                  </a:lnTo>
                  <a:lnTo>
                    <a:pt x="12" y="137"/>
                  </a:lnTo>
                  <a:lnTo>
                    <a:pt x="23" y="104"/>
                  </a:lnTo>
                  <a:lnTo>
                    <a:pt x="38" y="74"/>
                  </a:lnTo>
                  <a:lnTo>
                    <a:pt x="64" y="2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B996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Freeform 90"/>
            <p:cNvSpPr>
              <a:spLocks/>
            </p:cNvSpPr>
            <p:nvPr/>
          </p:nvSpPr>
          <p:spPr bwMode="auto">
            <a:xfrm>
              <a:off x="1510" y="2236"/>
              <a:ext cx="201" cy="171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41" y="0"/>
                </a:cxn>
                <a:cxn ang="0">
                  <a:pos x="60" y="0"/>
                </a:cxn>
                <a:cxn ang="0">
                  <a:pos x="86" y="0"/>
                </a:cxn>
                <a:cxn ang="0">
                  <a:pos x="115" y="4"/>
                </a:cxn>
                <a:cxn ang="0">
                  <a:pos x="141" y="15"/>
                </a:cxn>
                <a:cxn ang="0">
                  <a:pos x="156" y="23"/>
                </a:cxn>
                <a:cxn ang="0">
                  <a:pos x="168" y="30"/>
                </a:cxn>
                <a:cxn ang="0">
                  <a:pos x="179" y="41"/>
                </a:cxn>
                <a:cxn ang="0">
                  <a:pos x="190" y="56"/>
                </a:cxn>
                <a:cxn ang="0">
                  <a:pos x="190" y="56"/>
                </a:cxn>
                <a:cxn ang="0">
                  <a:pos x="197" y="71"/>
                </a:cxn>
                <a:cxn ang="0">
                  <a:pos x="201" y="86"/>
                </a:cxn>
                <a:cxn ang="0">
                  <a:pos x="201" y="101"/>
                </a:cxn>
                <a:cxn ang="0">
                  <a:pos x="197" y="112"/>
                </a:cxn>
                <a:cxn ang="0">
                  <a:pos x="194" y="123"/>
                </a:cxn>
                <a:cxn ang="0">
                  <a:pos x="186" y="130"/>
                </a:cxn>
                <a:cxn ang="0">
                  <a:pos x="168" y="149"/>
                </a:cxn>
                <a:cxn ang="0">
                  <a:pos x="145" y="160"/>
                </a:cxn>
                <a:cxn ang="0">
                  <a:pos x="119" y="168"/>
                </a:cxn>
                <a:cxn ang="0">
                  <a:pos x="101" y="171"/>
                </a:cxn>
                <a:cxn ang="0">
                  <a:pos x="86" y="168"/>
                </a:cxn>
                <a:cxn ang="0">
                  <a:pos x="86" y="168"/>
                </a:cxn>
                <a:cxn ang="0">
                  <a:pos x="75" y="160"/>
                </a:cxn>
                <a:cxn ang="0">
                  <a:pos x="56" y="138"/>
                </a:cxn>
                <a:cxn ang="0">
                  <a:pos x="37" y="112"/>
                </a:cxn>
                <a:cxn ang="0">
                  <a:pos x="19" y="86"/>
                </a:cxn>
                <a:cxn ang="0">
                  <a:pos x="8" y="56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4" y="15"/>
                </a:cxn>
                <a:cxn ang="0">
                  <a:pos x="11" y="8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201" h="171">
                  <a:moveTo>
                    <a:pt x="19" y="4"/>
                  </a:moveTo>
                  <a:lnTo>
                    <a:pt x="19" y="4"/>
                  </a:lnTo>
                  <a:lnTo>
                    <a:pt x="41" y="0"/>
                  </a:lnTo>
                  <a:lnTo>
                    <a:pt x="60" y="0"/>
                  </a:lnTo>
                  <a:lnTo>
                    <a:pt x="86" y="0"/>
                  </a:lnTo>
                  <a:lnTo>
                    <a:pt x="115" y="4"/>
                  </a:lnTo>
                  <a:lnTo>
                    <a:pt x="141" y="15"/>
                  </a:lnTo>
                  <a:lnTo>
                    <a:pt x="156" y="23"/>
                  </a:lnTo>
                  <a:lnTo>
                    <a:pt x="168" y="30"/>
                  </a:lnTo>
                  <a:lnTo>
                    <a:pt x="179" y="41"/>
                  </a:lnTo>
                  <a:lnTo>
                    <a:pt x="190" y="56"/>
                  </a:lnTo>
                  <a:lnTo>
                    <a:pt x="190" y="56"/>
                  </a:lnTo>
                  <a:lnTo>
                    <a:pt x="197" y="71"/>
                  </a:lnTo>
                  <a:lnTo>
                    <a:pt x="201" y="86"/>
                  </a:lnTo>
                  <a:lnTo>
                    <a:pt x="201" y="101"/>
                  </a:lnTo>
                  <a:lnTo>
                    <a:pt x="197" y="112"/>
                  </a:lnTo>
                  <a:lnTo>
                    <a:pt x="194" y="123"/>
                  </a:lnTo>
                  <a:lnTo>
                    <a:pt x="186" y="130"/>
                  </a:lnTo>
                  <a:lnTo>
                    <a:pt x="168" y="149"/>
                  </a:lnTo>
                  <a:lnTo>
                    <a:pt x="145" y="160"/>
                  </a:lnTo>
                  <a:lnTo>
                    <a:pt x="119" y="168"/>
                  </a:lnTo>
                  <a:lnTo>
                    <a:pt x="101" y="171"/>
                  </a:lnTo>
                  <a:lnTo>
                    <a:pt x="86" y="168"/>
                  </a:lnTo>
                  <a:lnTo>
                    <a:pt x="86" y="168"/>
                  </a:lnTo>
                  <a:lnTo>
                    <a:pt x="75" y="160"/>
                  </a:lnTo>
                  <a:lnTo>
                    <a:pt x="56" y="138"/>
                  </a:lnTo>
                  <a:lnTo>
                    <a:pt x="37" y="112"/>
                  </a:lnTo>
                  <a:lnTo>
                    <a:pt x="19" y="86"/>
                  </a:lnTo>
                  <a:lnTo>
                    <a:pt x="8" y="56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4" y="15"/>
                  </a:lnTo>
                  <a:lnTo>
                    <a:pt x="11" y="8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rgbClr val="D586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Freeform 91"/>
            <p:cNvSpPr>
              <a:spLocks/>
            </p:cNvSpPr>
            <p:nvPr/>
          </p:nvSpPr>
          <p:spPr bwMode="auto">
            <a:xfrm>
              <a:off x="1685" y="2798"/>
              <a:ext cx="435" cy="502"/>
            </a:xfrm>
            <a:custGeom>
              <a:avLst/>
              <a:gdLst/>
              <a:ahLst/>
              <a:cxnLst>
                <a:cxn ang="0">
                  <a:pos x="394" y="0"/>
                </a:cxn>
                <a:cxn ang="0">
                  <a:pos x="394" y="0"/>
                </a:cxn>
                <a:cxn ang="0">
                  <a:pos x="405" y="18"/>
                </a:cxn>
                <a:cxn ang="0">
                  <a:pos x="413" y="41"/>
                </a:cxn>
                <a:cxn ang="0">
                  <a:pos x="420" y="70"/>
                </a:cxn>
                <a:cxn ang="0">
                  <a:pos x="428" y="108"/>
                </a:cxn>
                <a:cxn ang="0">
                  <a:pos x="435" y="152"/>
                </a:cxn>
                <a:cxn ang="0">
                  <a:pos x="435" y="204"/>
                </a:cxn>
                <a:cxn ang="0">
                  <a:pos x="428" y="260"/>
                </a:cxn>
                <a:cxn ang="0">
                  <a:pos x="428" y="260"/>
                </a:cxn>
                <a:cxn ang="0">
                  <a:pos x="417" y="316"/>
                </a:cxn>
                <a:cxn ang="0">
                  <a:pos x="405" y="364"/>
                </a:cxn>
                <a:cxn ang="0">
                  <a:pos x="379" y="439"/>
                </a:cxn>
                <a:cxn ang="0">
                  <a:pos x="361" y="487"/>
                </a:cxn>
                <a:cxn ang="0">
                  <a:pos x="353" y="502"/>
                </a:cxn>
                <a:cxn ang="0">
                  <a:pos x="33" y="502"/>
                </a:cxn>
                <a:cxn ang="0">
                  <a:pos x="33" y="502"/>
                </a:cxn>
                <a:cxn ang="0">
                  <a:pos x="15" y="375"/>
                </a:cxn>
                <a:cxn ang="0">
                  <a:pos x="4" y="271"/>
                </a:cxn>
                <a:cxn ang="0">
                  <a:pos x="0" y="227"/>
                </a:cxn>
                <a:cxn ang="0">
                  <a:pos x="0" y="193"/>
                </a:cxn>
                <a:cxn ang="0">
                  <a:pos x="0" y="193"/>
                </a:cxn>
                <a:cxn ang="0">
                  <a:pos x="4" y="178"/>
                </a:cxn>
                <a:cxn ang="0">
                  <a:pos x="11" y="163"/>
                </a:cxn>
                <a:cxn ang="0">
                  <a:pos x="22" y="152"/>
                </a:cxn>
                <a:cxn ang="0">
                  <a:pos x="37" y="137"/>
                </a:cxn>
                <a:cxn ang="0">
                  <a:pos x="78" y="111"/>
                </a:cxn>
                <a:cxn ang="0">
                  <a:pos x="123" y="89"/>
                </a:cxn>
                <a:cxn ang="0">
                  <a:pos x="201" y="52"/>
                </a:cxn>
                <a:cxn ang="0">
                  <a:pos x="238" y="37"/>
                </a:cxn>
                <a:cxn ang="0">
                  <a:pos x="394" y="0"/>
                </a:cxn>
              </a:cxnLst>
              <a:rect l="0" t="0" r="r" b="b"/>
              <a:pathLst>
                <a:path w="435" h="502">
                  <a:moveTo>
                    <a:pt x="394" y="0"/>
                  </a:moveTo>
                  <a:lnTo>
                    <a:pt x="394" y="0"/>
                  </a:lnTo>
                  <a:lnTo>
                    <a:pt x="405" y="18"/>
                  </a:lnTo>
                  <a:lnTo>
                    <a:pt x="413" y="41"/>
                  </a:lnTo>
                  <a:lnTo>
                    <a:pt x="420" y="70"/>
                  </a:lnTo>
                  <a:lnTo>
                    <a:pt x="428" y="108"/>
                  </a:lnTo>
                  <a:lnTo>
                    <a:pt x="435" y="152"/>
                  </a:lnTo>
                  <a:lnTo>
                    <a:pt x="435" y="204"/>
                  </a:lnTo>
                  <a:lnTo>
                    <a:pt x="428" y="260"/>
                  </a:lnTo>
                  <a:lnTo>
                    <a:pt x="428" y="260"/>
                  </a:lnTo>
                  <a:lnTo>
                    <a:pt x="417" y="316"/>
                  </a:lnTo>
                  <a:lnTo>
                    <a:pt x="405" y="364"/>
                  </a:lnTo>
                  <a:lnTo>
                    <a:pt x="379" y="439"/>
                  </a:lnTo>
                  <a:lnTo>
                    <a:pt x="361" y="487"/>
                  </a:lnTo>
                  <a:lnTo>
                    <a:pt x="353" y="502"/>
                  </a:lnTo>
                  <a:lnTo>
                    <a:pt x="33" y="502"/>
                  </a:lnTo>
                  <a:lnTo>
                    <a:pt x="33" y="502"/>
                  </a:lnTo>
                  <a:lnTo>
                    <a:pt x="15" y="375"/>
                  </a:lnTo>
                  <a:lnTo>
                    <a:pt x="4" y="271"/>
                  </a:lnTo>
                  <a:lnTo>
                    <a:pt x="0" y="227"/>
                  </a:lnTo>
                  <a:lnTo>
                    <a:pt x="0" y="193"/>
                  </a:lnTo>
                  <a:lnTo>
                    <a:pt x="0" y="193"/>
                  </a:lnTo>
                  <a:lnTo>
                    <a:pt x="4" y="178"/>
                  </a:lnTo>
                  <a:lnTo>
                    <a:pt x="11" y="163"/>
                  </a:lnTo>
                  <a:lnTo>
                    <a:pt x="22" y="152"/>
                  </a:lnTo>
                  <a:lnTo>
                    <a:pt x="37" y="137"/>
                  </a:lnTo>
                  <a:lnTo>
                    <a:pt x="78" y="111"/>
                  </a:lnTo>
                  <a:lnTo>
                    <a:pt x="123" y="89"/>
                  </a:lnTo>
                  <a:lnTo>
                    <a:pt x="201" y="52"/>
                  </a:lnTo>
                  <a:lnTo>
                    <a:pt x="238" y="37"/>
                  </a:lnTo>
                  <a:lnTo>
                    <a:pt x="394" y="0"/>
                  </a:lnTo>
                  <a:close/>
                </a:path>
              </a:pathLst>
            </a:custGeom>
            <a:solidFill>
              <a:srgbClr val="A2999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Rectangle 92"/>
            <p:cNvSpPr>
              <a:spLocks noChangeArrowheads="1"/>
            </p:cNvSpPr>
            <p:nvPr/>
          </p:nvSpPr>
          <p:spPr bwMode="auto">
            <a:xfrm>
              <a:off x="130" y="3255"/>
              <a:ext cx="2005" cy="1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Freeform 93"/>
            <p:cNvSpPr>
              <a:spLocks/>
            </p:cNvSpPr>
            <p:nvPr/>
          </p:nvSpPr>
          <p:spPr bwMode="auto">
            <a:xfrm>
              <a:off x="1469" y="2333"/>
              <a:ext cx="257" cy="413"/>
            </a:xfrm>
            <a:custGeom>
              <a:avLst/>
              <a:gdLst/>
              <a:ahLst/>
              <a:cxnLst>
                <a:cxn ang="0">
                  <a:pos x="19" y="97"/>
                </a:cxn>
                <a:cxn ang="0">
                  <a:pos x="19" y="97"/>
                </a:cxn>
                <a:cxn ang="0">
                  <a:pos x="15" y="100"/>
                </a:cxn>
                <a:cxn ang="0">
                  <a:pos x="8" y="115"/>
                </a:cxn>
                <a:cxn ang="0">
                  <a:pos x="4" y="126"/>
                </a:cxn>
                <a:cxn ang="0">
                  <a:pos x="0" y="138"/>
                </a:cxn>
                <a:cxn ang="0">
                  <a:pos x="4" y="156"/>
                </a:cxn>
                <a:cxn ang="0">
                  <a:pos x="8" y="171"/>
                </a:cxn>
                <a:cxn ang="0">
                  <a:pos x="8" y="171"/>
                </a:cxn>
                <a:cxn ang="0">
                  <a:pos x="41" y="245"/>
                </a:cxn>
                <a:cxn ang="0">
                  <a:pos x="56" y="279"/>
                </a:cxn>
                <a:cxn ang="0">
                  <a:pos x="63" y="309"/>
                </a:cxn>
                <a:cxn ang="0">
                  <a:pos x="63" y="309"/>
                </a:cxn>
                <a:cxn ang="0">
                  <a:pos x="71" y="338"/>
                </a:cxn>
                <a:cxn ang="0">
                  <a:pos x="78" y="368"/>
                </a:cxn>
                <a:cxn ang="0">
                  <a:pos x="89" y="379"/>
                </a:cxn>
                <a:cxn ang="0">
                  <a:pos x="101" y="394"/>
                </a:cxn>
                <a:cxn ang="0">
                  <a:pos x="116" y="402"/>
                </a:cxn>
                <a:cxn ang="0">
                  <a:pos x="134" y="413"/>
                </a:cxn>
                <a:cxn ang="0">
                  <a:pos x="134" y="413"/>
                </a:cxn>
                <a:cxn ang="0">
                  <a:pos x="153" y="413"/>
                </a:cxn>
                <a:cxn ang="0">
                  <a:pos x="175" y="413"/>
                </a:cxn>
                <a:cxn ang="0">
                  <a:pos x="194" y="405"/>
                </a:cxn>
                <a:cxn ang="0">
                  <a:pos x="212" y="398"/>
                </a:cxn>
                <a:cxn ang="0">
                  <a:pos x="227" y="387"/>
                </a:cxn>
                <a:cxn ang="0">
                  <a:pos x="242" y="376"/>
                </a:cxn>
                <a:cxn ang="0">
                  <a:pos x="249" y="364"/>
                </a:cxn>
                <a:cxn ang="0">
                  <a:pos x="257" y="357"/>
                </a:cxn>
                <a:cxn ang="0">
                  <a:pos x="257" y="357"/>
                </a:cxn>
                <a:cxn ang="0">
                  <a:pos x="257" y="342"/>
                </a:cxn>
                <a:cxn ang="0">
                  <a:pos x="257" y="312"/>
                </a:cxn>
                <a:cxn ang="0">
                  <a:pos x="257" y="242"/>
                </a:cxn>
                <a:cxn ang="0">
                  <a:pos x="253" y="171"/>
                </a:cxn>
                <a:cxn ang="0">
                  <a:pos x="253" y="126"/>
                </a:cxn>
                <a:cxn ang="0">
                  <a:pos x="253" y="126"/>
                </a:cxn>
                <a:cxn ang="0">
                  <a:pos x="253" y="115"/>
                </a:cxn>
                <a:cxn ang="0">
                  <a:pos x="249" y="104"/>
                </a:cxn>
                <a:cxn ang="0">
                  <a:pos x="238" y="74"/>
                </a:cxn>
                <a:cxn ang="0">
                  <a:pos x="216" y="30"/>
                </a:cxn>
                <a:cxn ang="0">
                  <a:pos x="216" y="30"/>
                </a:cxn>
                <a:cxn ang="0">
                  <a:pos x="197" y="19"/>
                </a:cxn>
                <a:cxn ang="0">
                  <a:pos x="164" y="7"/>
                </a:cxn>
                <a:cxn ang="0">
                  <a:pos x="145" y="4"/>
                </a:cxn>
                <a:cxn ang="0">
                  <a:pos x="127" y="0"/>
                </a:cxn>
                <a:cxn ang="0">
                  <a:pos x="112" y="4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78" y="37"/>
                </a:cxn>
                <a:cxn ang="0">
                  <a:pos x="52" y="63"/>
                </a:cxn>
                <a:cxn ang="0">
                  <a:pos x="19" y="97"/>
                </a:cxn>
                <a:cxn ang="0">
                  <a:pos x="19" y="97"/>
                </a:cxn>
              </a:cxnLst>
              <a:rect l="0" t="0" r="r" b="b"/>
              <a:pathLst>
                <a:path w="257" h="413">
                  <a:moveTo>
                    <a:pt x="19" y="97"/>
                  </a:moveTo>
                  <a:lnTo>
                    <a:pt x="19" y="97"/>
                  </a:lnTo>
                  <a:lnTo>
                    <a:pt x="15" y="100"/>
                  </a:lnTo>
                  <a:lnTo>
                    <a:pt x="8" y="115"/>
                  </a:lnTo>
                  <a:lnTo>
                    <a:pt x="4" y="126"/>
                  </a:lnTo>
                  <a:lnTo>
                    <a:pt x="0" y="138"/>
                  </a:lnTo>
                  <a:lnTo>
                    <a:pt x="4" y="156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41" y="245"/>
                  </a:lnTo>
                  <a:lnTo>
                    <a:pt x="56" y="279"/>
                  </a:lnTo>
                  <a:lnTo>
                    <a:pt x="63" y="309"/>
                  </a:lnTo>
                  <a:lnTo>
                    <a:pt x="63" y="309"/>
                  </a:lnTo>
                  <a:lnTo>
                    <a:pt x="71" y="338"/>
                  </a:lnTo>
                  <a:lnTo>
                    <a:pt x="78" y="368"/>
                  </a:lnTo>
                  <a:lnTo>
                    <a:pt x="89" y="379"/>
                  </a:lnTo>
                  <a:lnTo>
                    <a:pt x="101" y="394"/>
                  </a:lnTo>
                  <a:lnTo>
                    <a:pt x="116" y="402"/>
                  </a:lnTo>
                  <a:lnTo>
                    <a:pt x="134" y="413"/>
                  </a:lnTo>
                  <a:lnTo>
                    <a:pt x="134" y="413"/>
                  </a:lnTo>
                  <a:lnTo>
                    <a:pt x="153" y="413"/>
                  </a:lnTo>
                  <a:lnTo>
                    <a:pt x="175" y="413"/>
                  </a:lnTo>
                  <a:lnTo>
                    <a:pt x="194" y="405"/>
                  </a:lnTo>
                  <a:lnTo>
                    <a:pt x="212" y="398"/>
                  </a:lnTo>
                  <a:lnTo>
                    <a:pt x="227" y="387"/>
                  </a:lnTo>
                  <a:lnTo>
                    <a:pt x="242" y="376"/>
                  </a:lnTo>
                  <a:lnTo>
                    <a:pt x="249" y="364"/>
                  </a:lnTo>
                  <a:lnTo>
                    <a:pt x="257" y="357"/>
                  </a:lnTo>
                  <a:lnTo>
                    <a:pt x="257" y="357"/>
                  </a:lnTo>
                  <a:lnTo>
                    <a:pt x="257" y="342"/>
                  </a:lnTo>
                  <a:lnTo>
                    <a:pt x="257" y="312"/>
                  </a:lnTo>
                  <a:lnTo>
                    <a:pt x="257" y="242"/>
                  </a:lnTo>
                  <a:lnTo>
                    <a:pt x="253" y="171"/>
                  </a:lnTo>
                  <a:lnTo>
                    <a:pt x="253" y="126"/>
                  </a:lnTo>
                  <a:lnTo>
                    <a:pt x="253" y="126"/>
                  </a:lnTo>
                  <a:lnTo>
                    <a:pt x="253" y="115"/>
                  </a:lnTo>
                  <a:lnTo>
                    <a:pt x="249" y="104"/>
                  </a:lnTo>
                  <a:lnTo>
                    <a:pt x="238" y="74"/>
                  </a:lnTo>
                  <a:lnTo>
                    <a:pt x="216" y="30"/>
                  </a:lnTo>
                  <a:lnTo>
                    <a:pt x="216" y="30"/>
                  </a:lnTo>
                  <a:lnTo>
                    <a:pt x="197" y="19"/>
                  </a:lnTo>
                  <a:lnTo>
                    <a:pt x="164" y="7"/>
                  </a:lnTo>
                  <a:lnTo>
                    <a:pt x="145" y="4"/>
                  </a:lnTo>
                  <a:lnTo>
                    <a:pt x="127" y="0"/>
                  </a:lnTo>
                  <a:lnTo>
                    <a:pt x="112" y="4"/>
                  </a:lnTo>
                  <a:lnTo>
                    <a:pt x="101" y="11"/>
                  </a:lnTo>
                  <a:lnTo>
                    <a:pt x="101" y="11"/>
                  </a:lnTo>
                  <a:lnTo>
                    <a:pt x="78" y="37"/>
                  </a:lnTo>
                  <a:lnTo>
                    <a:pt x="52" y="63"/>
                  </a:lnTo>
                  <a:lnTo>
                    <a:pt x="19" y="97"/>
                  </a:lnTo>
                  <a:lnTo>
                    <a:pt x="19" y="97"/>
                  </a:lnTo>
                  <a:close/>
                </a:path>
              </a:pathLst>
            </a:custGeom>
            <a:solidFill>
              <a:srgbClr val="FCD2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Freeform 94"/>
            <p:cNvSpPr>
              <a:spLocks/>
            </p:cNvSpPr>
            <p:nvPr/>
          </p:nvSpPr>
          <p:spPr bwMode="auto">
            <a:xfrm>
              <a:off x="1432" y="2292"/>
              <a:ext cx="696" cy="803"/>
            </a:xfrm>
            <a:custGeom>
              <a:avLst/>
              <a:gdLst/>
              <a:ahLst/>
              <a:cxnLst>
                <a:cxn ang="0">
                  <a:pos x="164" y="11"/>
                </a:cxn>
                <a:cxn ang="0">
                  <a:pos x="153" y="152"/>
                </a:cxn>
                <a:cxn ang="0">
                  <a:pos x="141" y="197"/>
                </a:cxn>
                <a:cxn ang="0">
                  <a:pos x="134" y="212"/>
                </a:cxn>
                <a:cxn ang="0">
                  <a:pos x="123" y="264"/>
                </a:cxn>
                <a:cxn ang="0">
                  <a:pos x="119" y="305"/>
                </a:cxn>
                <a:cxn ang="0">
                  <a:pos x="52" y="216"/>
                </a:cxn>
                <a:cxn ang="0">
                  <a:pos x="37" y="175"/>
                </a:cxn>
                <a:cxn ang="0">
                  <a:pos x="0" y="186"/>
                </a:cxn>
                <a:cxn ang="0">
                  <a:pos x="33" y="335"/>
                </a:cxn>
                <a:cxn ang="0">
                  <a:pos x="52" y="387"/>
                </a:cxn>
                <a:cxn ang="0">
                  <a:pos x="71" y="413"/>
                </a:cxn>
                <a:cxn ang="0">
                  <a:pos x="119" y="450"/>
                </a:cxn>
                <a:cxn ang="0">
                  <a:pos x="160" y="472"/>
                </a:cxn>
                <a:cxn ang="0">
                  <a:pos x="234" y="517"/>
                </a:cxn>
                <a:cxn ang="0">
                  <a:pos x="257" y="536"/>
                </a:cxn>
                <a:cxn ang="0">
                  <a:pos x="268" y="562"/>
                </a:cxn>
                <a:cxn ang="0">
                  <a:pos x="268" y="580"/>
                </a:cxn>
                <a:cxn ang="0">
                  <a:pos x="260" y="632"/>
                </a:cxn>
                <a:cxn ang="0">
                  <a:pos x="249" y="710"/>
                </a:cxn>
                <a:cxn ang="0">
                  <a:pos x="260" y="725"/>
                </a:cxn>
                <a:cxn ang="0">
                  <a:pos x="320" y="770"/>
                </a:cxn>
                <a:cxn ang="0">
                  <a:pos x="383" y="800"/>
                </a:cxn>
                <a:cxn ang="0">
                  <a:pos x="439" y="733"/>
                </a:cxn>
                <a:cxn ang="0">
                  <a:pos x="458" y="729"/>
                </a:cxn>
                <a:cxn ang="0">
                  <a:pos x="521" y="699"/>
                </a:cxn>
                <a:cxn ang="0">
                  <a:pos x="565" y="662"/>
                </a:cxn>
                <a:cxn ang="0">
                  <a:pos x="584" y="636"/>
                </a:cxn>
                <a:cxn ang="0">
                  <a:pos x="621" y="562"/>
                </a:cxn>
                <a:cxn ang="0">
                  <a:pos x="632" y="550"/>
                </a:cxn>
                <a:cxn ang="0">
                  <a:pos x="651" y="547"/>
                </a:cxn>
                <a:cxn ang="0">
                  <a:pos x="670" y="550"/>
                </a:cxn>
                <a:cxn ang="0">
                  <a:pos x="696" y="562"/>
                </a:cxn>
                <a:cxn ang="0">
                  <a:pos x="688" y="547"/>
                </a:cxn>
                <a:cxn ang="0">
                  <a:pos x="636" y="450"/>
                </a:cxn>
                <a:cxn ang="0">
                  <a:pos x="588" y="387"/>
                </a:cxn>
                <a:cxn ang="0">
                  <a:pos x="577" y="379"/>
                </a:cxn>
                <a:cxn ang="0">
                  <a:pos x="513" y="312"/>
                </a:cxn>
                <a:cxn ang="0">
                  <a:pos x="480" y="260"/>
                </a:cxn>
                <a:cxn ang="0">
                  <a:pos x="454" y="197"/>
                </a:cxn>
                <a:cxn ang="0">
                  <a:pos x="409" y="100"/>
                </a:cxn>
                <a:cxn ang="0">
                  <a:pos x="368" y="45"/>
                </a:cxn>
                <a:cxn ang="0">
                  <a:pos x="350" y="26"/>
                </a:cxn>
                <a:cxn ang="0">
                  <a:pos x="298" y="4"/>
                </a:cxn>
                <a:cxn ang="0">
                  <a:pos x="246" y="0"/>
                </a:cxn>
                <a:cxn ang="0">
                  <a:pos x="190" y="4"/>
                </a:cxn>
              </a:cxnLst>
              <a:rect l="0" t="0" r="r" b="b"/>
              <a:pathLst>
                <a:path w="696" h="803">
                  <a:moveTo>
                    <a:pt x="164" y="11"/>
                  </a:moveTo>
                  <a:lnTo>
                    <a:pt x="164" y="11"/>
                  </a:lnTo>
                  <a:lnTo>
                    <a:pt x="160" y="89"/>
                  </a:lnTo>
                  <a:lnTo>
                    <a:pt x="153" y="152"/>
                  </a:lnTo>
                  <a:lnTo>
                    <a:pt x="149" y="179"/>
                  </a:lnTo>
                  <a:lnTo>
                    <a:pt x="141" y="197"/>
                  </a:lnTo>
                  <a:lnTo>
                    <a:pt x="141" y="197"/>
                  </a:lnTo>
                  <a:lnTo>
                    <a:pt x="134" y="212"/>
                  </a:lnTo>
                  <a:lnTo>
                    <a:pt x="126" y="231"/>
                  </a:lnTo>
                  <a:lnTo>
                    <a:pt x="123" y="264"/>
                  </a:lnTo>
                  <a:lnTo>
                    <a:pt x="119" y="305"/>
                  </a:lnTo>
                  <a:lnTo>
                    <a:pt x="119" y="305"/>
                  </a:lnTo>
                  <a:lnTo>
                    <a:pt x="82" y="257"/>
                  </a:lnTo>
                  <a:lnTo>
                    <a:pt x="52" y="216"/>
                  </a:lnTo>
                  <a:lnTo>
                    <a:pt x="41" y="193"/>
                  </a:lnTo>
                  <a:lnTo>
                    <a:pt x="37" y="175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5" y="268"/>
                  </a:lnTo>
                  <a:lnTo>
                    <a:pt x="33" y="335"/>
                  </a:lnTo>
                  <a:lnTo>
                    <a:pt x="41" y="364"/>
                  </a:lnTo>
                  <a:lnTo>
                    <a:pt x="52" y="387"/>
                  </a:lnTo>
                  <a:lnTo>
                    <a:pt x="52" y="387"/>
                  </a:lnTo>
                  <a:lnTo>
                    <a:pt x="71" y="413"/>
                  </a:lnTo>
                  <a:lnTo>
                    <a:pt x="89" y="431"/>
                  </a:lnTo>
                  <a:lnTo>
                    <a:pt x="119" y="450"/>
                  </a:lnTo>
                  <a:lnTo>
                    <a:pt x="160" y="472"/>
                  </a:lnTo>
                  <a:lnTo>
                    <a:pt x="160" y="472"/>
                  </a:lnTo>
                  <a:lnTo>
                    <a:pt x="201" y="495"/>
                  </a:lnTo>
                  <a:lnTo>
                    <a:pt x="234" y="517"/>
                  </a:lnTo>
                  <a:lnTo>
                    <a:pt x="246" y="524"/>
                  </a:lnTo>
                  <a:lnTo>
                    <a:pt x="257" y="536"/>
                  </a:lnTo>
                  <a:lnTo>
                    <a:pt x="264" y="550"/>
                  </a:lnTo>
                  <a:lnTo>
                    <a:pt x="268" y="562"/>
                  </a:lnTo>
                  <a:lnTo>
                    <a:pt x="268" y="562"/>
                  </a:lnTo>
                  <a:lnTo>
                    <a:pt x="268" y="580"/>
                  </a:lnTo>
                  <a:lnTo>
                    <a:pt x="268" y="595"/>
                  </a:lnTo>
                  <a:lnTo>
                    <a:pt x="260" y="632"/>
                  </a:lnTo>
                  <a:lnTo>
                    <a:pt x="253" y="673"/>
                  </a:lnTo>
                  <a:lnTo>
                    <a:pt x="249" y="710"/>
                  </a:lnTo>
                  <a:lnTo>
                    <a:pt x="249" y="710"/>
                  </a:lnTo>
                  <a:lnTo>
                    <a:pt x="260" y="725"/>
                  </a:lnTo>
                  <a:lnTo>
                    <a:pt x="294" y="755"/>
                  </a:lnTo>
                  <a:lnTo>
                    <a:pt x="320" y="770"/>
                  </a:lnTo>
                  <a:lnTo>
                    <a:pt x="350" y="788"/>
                  </a:lnTo>
                  <a:lnTo>
                    <a:pt x="383" y="800"/>
                  </a:lnTo>
                  <a:lnTo>
                    <a:pt x="420" y="803"/>
                  </a:lnTo>
                  <a:lnTo>
                    <a:pt x="439" y="733"/>
                  </a:lnTo>
                  <a:lnTo>
                    <a:pt x="439" y="733"/>
                  </a:lnTo>
                  <a:lnTo>
                    <a:pt x="458" y="729"/>
                  </a:lnTo>
                  <a:lnTo>
                    <a:pt x="495" y="714"/>
                  </a:lnTo>
                  <a:lnTo>
                    <a:pt x="521" y="699"/>
                  </a:lnTo>
                  <a:lnTo>
                    <a:pt x="543" y="681"/>
                  </a:lnTo>
                  <a:lnTo>
                    <a:pt x="565" y="662"/>
                  </a:lnTo>
                  <a:lnTo>
                    <a:pt x="584" y="636"/>
                  </a:lnTo>
                  <a:lnTo>
                    <a:pt x="584" y="636"/>
                  </a:lnTo>
                  <a:lnTo>
                    <a:pt x="610" y="591"/>
                  </a:lnTo>
                  <a:lnTo>
                    <a:pt x="621" y="562"/>
                  </a:lnTo>
                  <a:lnTo>
                    <a:pt x="629" y="554"/>
                  </a:lnTo>
                  <a:lnTo>
                    <a:pt x="632" y="550"/>
                  </a:lnTo>
                  <a:lnTo>
                    <a:pt x="640" y="547"/>
                  </a:lnTo>
                  <a:lnTo>
                    <a:pt x="651" y="547"/>
                  </a:lnTo>
                  <a:lnTo>
                    <a:pt x="651" y="547"/>
                  </a:lnTo>
                  <a:lnTo>
                    <a:pt x="670" y="550"/>
                  </a:lnTo>
                  <a:lnTo>
                    <a:pt x="684" y="554"/>
                  </a:lnTo>
                  <a:lnTo>
                    <a:pt x="696" y="562"/>
                  </a:lnTo>
                  <a:lnTo>
                    <a:pt x="696" y="562"/>
                  </a:lnTo>
                  <a:lnTo>
                    <a:pt x="688" y="547"/>
                  </a:lnTo>
                  <a:lnTo>
                    <a:pt x="670" y="506"/>
                  </a:lnTo>
                  <a:lnTo>
                    <a:pt x="636" y="450"/>
                  </a:lnTo>
                  <a:lnTo>
                    <a:pt x="614" y="417"/>
                  </a:lnTo>
                  <a:lnTo>
                    <a:pt x="588" y="387"/>
                  </a:lnTo>
                  <a:lnTo>
                    <a:pt x="588" y="387"/>
                  </a:lnTo>
                  <a:lnTo>
                    <a:pt x="577" y="379"/>
                  </a:lnTo>
                  <a:lnTo>
                    <a:pt x="547" y="353"/>
                  </a:lnTo>
                  <a:lnTo>
                    <a:pt x="513" y="312"/>
                  </a:lnTo>
                  <a:lnTo>
                    <a:pt x="495" y="286"/>
                  </a:lnTo>
                  <a:lnTo>
                    <a:pt x="480" y="260"/>
                  </a:lnTo>
                  <a:lnTo>
                    <a:pt x="480" y="260"/>
                  </a:lnTo>
                  <a:lnTo>
                    <a:pt x="454" y="197"/>
                  </a:lnTo>
                  <a:lnTo>
                    <a:pt x="424" y="130"/>
                  </a:lnTo>
                  <a:lnTo>
                    <a:pt x="409" y="100"/>
                  </a:lnTo>
                  <a:lnTo>
                    <a:pt x="391" y="71"/>
                  </a:lnTo>
                  <a:lnTo>
                    <a:pt x="368" y="45"/>
                  </a:lnTo>
                  <a:lnTo>
                    <a:pt x="350" y="26"/>
                  </a:lnTo>
                  <a:lnTo>
                    <a:pt x="350" y="26"/>
                  </a:lnTo>
                  <a:lnTo>
                    <a:pt x="324" y="15"/>
                  </a:lnTo>
                  <a:lnTo>
                    <a:pt x="298" y="4"/>
                  </a:lnTo>
                  <a:lnTo>
                    <a:pt x="272" y="0"/>
                  </a:lnTo>
                  <a:lnTo>
                    <a:pt x="246" y="0"/>
                  </a:lnTo>
                  <a:lnTo>
                    <a:pt x="205" y="0"/>
                  </a:lnTo>
                  <a:lnTo>
                    <a:pt x="190" y="4"/>
                  </a:lnTo>
                  <a:lnTo>
                    <a:pt x="164" y="11"/>
                  </a:lnTo>
                  <a:close/>
                </a:path>
              </a:pathLst>
            </a:custGeom>
            <a:solidFill>
              <a:srgbClr val="F7F2D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Freeform 95"/>
            <p:cNvSpPr>
              <a:spLocks/>
            </p:cNvSpPr>
            <p:nvPr/>
          </p:nvSpPr>
          <p:spPr bwMode="auto">
            <a:xfrm>
              <a:off x="1432" y="2333"/>
              <a:ext cx="71" cy="245"/>
            </a:xfrm>
            <a:custGeom>
              <a:avLst/>
              <a:gdLst/>
              <a:ahLst/>
              <a:cxnLst>
                <a:cxn ang="0">
                  <a:pos x="7" y="71"/>
                </a:cxn>
                <a:cxn ang="0">
                  <a:pos x="7" y="71"/>
                </a:cxn>
                <a:cxn ang="0">
                  <a:pos x="0" y="108"/>
                </a:cxn>
                <a:cxn ang="0">
                  <a:pos x="0" y="141"/>
                </a:cxn>
                <a:cxn ang="0">
                  <a:pos x="0" y="171"/>
                </a:cxn>
                <a:cxn ang="0">
                  <a:pos x="0" y="171"/>
                </a:cxn>
                <a:cxn ang="0">
                  <a:pos x="4" y="186"/>
                </a:cxn>
                <a:cxn ang="0">
                  <a:pos x="11" y="201"/>
                </a:cxn>
                <a:cxn ang="0">
                  <a:pos x="26" y="223"/>
                </a:cxn>
                <a:cxn ang="0">
                  <a:pos x="48" y="245"/>
                </a:cxn>
                <a:cxn ang="0">
                  <a:pos x="60" y="123"/>
                </a:cxn>
                <a:cxn ang="0">
                  <a:pos x="60" y="123"/>
                </a:cxn>
                <a:cxn ang="0">
                  <a:pos x="63" y="108"/>
                </a:cxn>
                <a:cxn ang="0">
                  <a:pos x="71" y="74"/>
                </a:cxn>
                <a:cxn ang="0">
                  <a:pos x="71" y="37"/>
                </a:cxn>
                <a:cxn ang="0">
                  <a:pos x="71" y="19"/>
                </a:cxn>
                <a:cxn ang="0">
                  <a:pos x="63" y="4"/>
                </a:cxn>
                <a:cxn ang="0">
                  <a:pos x="63" y="4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48" y="4"/>
                </a:cxn>
                <a:cxn ang="0">
                  <a:pos x="37" y="15"/>
                </a:cxn>
                <a:cxn ang="0">
                  <a:pos x="30" y="26"/>
                </a:cxn>
                <a:cxn ang="0">
                  <a:pos x="15" y="56"/>
                </a:cxn>
                <a:cxn ang="0">
                  <a:pos x="7" y="71"/>
                </a:cxn>
                <a:cxn ang="0">
                  <a:pos x="7" y="71"/>
                </a:cxn>
              </a:cxnLst>
              <a:rect l="0" t="0" r="r" b="b"/>
              <a:pathLst>
                <a:path w="71" h="245">
                  <a:moveTo>
                    <a:pt x="7" y="71"/>
                  </a:moveTo>
                  <a:lnTo>
                    <a:pt x="7" y="71"/>
                  </a:lnTo>
                  <a:lnTo>
                    <a:pt x="0" y="108"/>
                  </a:lnTo>
                  <a:lnTo>
                    <a:pt x="0" y="141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4" y="186"/>
                  </a:lnTo>
                  <a:lnTo>
                    <a:pt x="11" y="201"/>
                  </a:lnTo>
                  <a:lnTo>
                    <a:pt x="26" y="223"/>
                  </a:lnTo>
                  <a:lnTo>
                    <a:pt x="48" y="245"/>
                  </a:lnTo>
                  <a:lnTo>
                    <a:pt x="60" y="123"/>
                  </a:lnTo>
                  <a:lnTo>
                    <a:pt x="60" y="123"/>
                  </a:lnTo>
                  <a:lnTo>
                    <a:pt x="63" y="108"/>
                  </a:lnTo>
                  <a:lnTo>
                    <a:pt x="71" y="74"/>
                  </a:lnTo>
                  <a:lnTo>
                    <a:pt x="71" y="37"/>
                  </a:lnTo>
                  <a:lnTo>
                    <a:pt x="71" y="19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48" y="4"/>
                  </a:lnTo>
                  <a:lnTo>
                    <a:pt x="37" y="15"/>
                  </a:lnTo>
                  <a:lnTo>
                    <a:pt x="30" y="26"/>
                  </a:lnTo>
                  <a:lnTo>
                    <a:pt x="15" y="56"/>
                  </a:lnTo>
                  <a:lnTo>
                    <a:pt x="7" y="71"/>
                  </a:lnTo>
                  <a:lnTo>
                    <a:pt x="7" y="71"/>
                  </a:lnTo>
                  <a:close/>
                </a:path>
              </a:pathLst>
            </a:custGeom>
            <a:solidFill>
              <a:srgbClr val="F7F2D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Freeform 96"/>
            <p:cNvSpPr>
              <a:spLocks/>
            </p:cNvSpPr>
            <p:nvPr/>
          </p:nvSpPr>
          <p:spPr bwMode="auto">
            <a:xfrm>
              <a:off x="1239" y="2054"/>
              <a:ext cx="327" cy="249"/>
            </a:xfrm>
            <a:custGeom>
              <a:avLst/>
              <a:gdLst/>
              <a:ahLst/>
              <a:cxnLst>
                <a:cxn ang="0">
                  <a:pos x="245" y="33"/>
                </a:cxn>
                <a:cxn ang="0">
                  <a:pos x="245" y="33"/>
                </a:cxn>
                <a:cxn ang="0">
                  <a:pos x="256" y="41"/>
                </a:cxn>
                <a:cxn ang="0">
                  <a:pos x="282" y="60"/>
                </a:cxn>
                <a:cxn ang="0">
                  <a:pos x="293" y="74"/>
                </a:cxn>
                <a:cxn ang="0">
                  <a:pos x="308" y="89"/>
                </a:cxn>
                <a:cxn ang="0">
                  <a:pos x="316" y="104"/>
                </a:cxn>
                <a:cxn ang="0">
                  <a:pos x="316" y="123"/>
                </a:cxn>
                <a:cxn ang="0">
                  <a:pos x="316" y="123"/>
                </a:cxn>
                <a:cxn ang="0">
                  <a:pos x="316" y="152"/>
                </a:cxn>
                <a:cxn ang="0">
                  <a:pos x="312" y="171"/>
                </a:cxn>
                <a:cxn ang="0">
                  <a:pos x="312" y="182"/>
                </a:cxn>
                <a:cxn ang="0">
                  <a:pos x="319" y="193"/>
                </a:cxn>
                <a:cxn ang="0">
                  <a:pos x="319" y="193"/>
                </a:cxn>
                <a:cxn ang="0">
                  <a:pos x="327" y="205"/>
                </a:cxn>
                <a:cxn ang="0">
                  <a:pos x="327" y="216"/>
                </a:cxn>
                <a:cxn ang="0">
                  <a:pos x="316" y="234"/>
                </a:cxn>
                <a:cxn ang="0">
                  <a:pos x="316" y="234"/>
                </a:cxn>
                <a:cxn ang="0">
                  <a:pos x="312" y="245"/>
                </a:cxn>
                <a:cxn ang="0">
                  <a:pos x="305" y="249"/>
                </a:cxn>
                <a:cxn ang="0">
                  <a:pos x="293" y="245"/>
                </a:cxn>
                <a:cxn ang="0">
                  <a:pos x="279" y="242"/>
                </a:cxn>
                <a:cxn ang="0">
                  <a:pos x="279" y="242"/>
                </a:cxn>
                <a:cxn ang="0">
                  <a:pos x="186" y="201"/>
                </a:cxn>
                <a:cxn ang="0">
                  <a:pos x="126" y="175"/>
                </a:cxn>
                <a:cxn ang="0">
                  <a:pos x="104" y="167"/>
                </a:cxn>
                <a:cxn ang="0">
                  <a:pos x="89" y="164"/>
                </a:cxn>
                <a:cxn ang="0">
                  <a:pos x="89" y="164"/>
                </a:cxn>
                <a:cxn ang="0">
                  <a:pos x="44" y="167"/>
                </a:cxn>
                <a:cxn ang="0">
                  <a:pos x="26" y="164"/>
                </a:cxn>
                <a:cxn ang="0">
                  <a:pos x="18" y="164"/>
                </a:cxn>
                <a:cxn ang="0">
                  <a:pos x="18" y="164"/>
                </a:cxn>
                <a:cxn ang="0">
                  <a:pos x="11" y="152"/>
                </a:cxn>
                <a:cxn ang="0">
                  <a:pos x="7" y="145"/>
                </a:cxn>
                <a:cxn ang="0">
                  <a:pos x="3" y="134"/>
                </a:cxn>
                <a:cxn ang="0">
                  <a:pos x="0" y="119"/>
                </a:cxn>
                <a:cxn ang="0">
                  <a:pos x="3" y="104"/>
                </a:cxn>
                <a:cxn ang="0">
                  <a:pos x="11" y="86"/>
                </a:cxn>
                <a:cxn ang="0">
                  <a:pos x="26" y="63"/>
                </a:cxn>
                <a:cxn ang="0">
                  <a:pos x="26" y="63"/>
                </a:cxn>
                <a:cxn ang="0">
                  <a:pos x="48" y="41"/>
                </a:cxn>
                <a:cxn ang="0">
                  <a:pos x="74" y="22"/>
                </a:cxn>
                <a:cxn ang="0">
                  <a:pos x="100" y="11"/>
                </a:cxn>
                <a:cxn ang="0">
                  <a:pos x="130" y="0"/>
                </a:cxn>
                <a:cxn ang="0">
                  <a:pos x="163" y="0"/>
                </a:cxn>
                <a:cxn ang="0">
                  <a:pos x="193" y="4"/>
                </a:cxn>
                <a:cxn ang="0">
                  <a:pos x="219" y="15"/>
                </a:cxn>
                <a:cxn ang="0">
                  <a:pos x="234" y="22"/>
                </a:cxn>
                <a:cxn ang="0">
                  <a:pos x="245" y="33"/>
                </a:cxn>
                <a:cxn ang="0">
                  <a:pos x="245" y="33"/>
                </a:cxn>
              </a:cxnLst>
              <a:rect l="0" t="0" r="r" b="b"/>
              <a:pathLst>
                <a:path w="327" h="249">
                  <a:moveTo>
                    <a:pt x="245" y="33"/>
                  </a:moveTo>
                  <a:lnTo>
                    <a:pt x="245" y="33"/>
                  </a:lnTo>
                  <a:lnTo>
                    <a:pt x="256" y="41"/>
                  </a:lnTo>
                  <a:lnTo>
                    <a:pt x="282" y="60"/>
                  </a:lnTo>
                  <a:lnTo>
                    <a:pt x="293" y="74"/>
                  </a:lnTo>
                  <a:lnTo>
                    <a:pt x="308" y="89"/>
                  </a:lnTo>
                  <a:lnTo>
                    <a:pt x="316" y="104"/>
                  </a:lnTo>
                  <a:lnTo>
                    <a:pt x="316" y="123"/>
                  </a:lnTo>
                  <a:lnTo>
                    <a:pt x="316" y="123"/>
                  </a:lnTo>
                  <a:lnTo>
                    <a:pt x="316" y="152"/>
                  </a:lnTo>
                  <a:lnTo>
                    <a:pt x="312" y="171"/>
                  </a:lnTo>
                  <a:lnTo>
                    <a:pt x="312" y="182"/>
                  </a:lnTo>
                  <a:lnTo>
                    <a:pt x="319" y="193"/>
                  </a:lnTo>
                  <a:lnTo>
                    <a:pt x="319" y="193"/>
                  </a:lnTo>
                  <a:lnTo>
                    <a:pt x="327" y="205"/>
                  </a:lnTo>
                  <a:lnTo>
                    <a:pt x="327" y="216"/>
                  </a:lnTo>
                  <a:lnTo>
                    <a:pt x="316" y="234"/>
                  </a:lnTo>
                  <a:lnTo>
                    <a:pt x="316" y="234"/>
                  </a:lnTo>
                  <a:lnTo>
                    <a:pt x="312" y="245"/>
                  </a:lnTo>
                  <a:lnTo>
                    <a:pt x="305" y="249"/>
                  </a:lnTo>
                  <a:lnTo>
                    <a:pt x="293" y="245"/>
                  </a:lnTo>
                  <a:lnTo>
                    <a:pt x="279" y="242"/>
                  </a:lnTo>
                  <a:lnTo>
                    <a:pt x="279" y="242"/>
                  </a:lnTo>
                  <a:lnTo>
                    <a:pt x="186" y="201"/>
                  </a:lnTo>
                  <a:lnTo>
                    <a:pt x="126" y="175"/>
                  </a:lnTo>
                  <a:lnTo>
                    <a:pt x="104" y="167"/>
                  </a:lnTo>
                  <a:lnTo>
                    <a:pt x="89" y="164"/>
                  </a:lnTo>
                  <a:lnTo>
                    <a:pt x="89" y="164"/>
                  </a:lnTo>
                  <a:lnTo>
                    <a:pt x="44" y="167"/>
                  </a:lnTo>
                  <a:lnTo>
                    <a:pt x="26" y="164"/>
                  </a:lnTo>
                  <a:lnTo>
                    <a:pt x="18" y="164"/>
                  </a:lnTo>
                  <a:lnTo>
                    <a:pt x="18" y="164"/>
                  </a:lnTo>
                  <a:lnTo>
                    <a:pt x="11" y="152"/>
                  </a:lnTo>
                  <a:lnTo>
                    <a:pt x="7" y="145"/>
                  </a:lnTo>
                  <a:lnTo>
                    <a:pt x="3" y="134"/>
                  </a:lnTo>
                  <a:lnTo>
                    <a:pt x="0" y="119"/>
                  </a:lnTo>
                  <a:lnTo>
                    <a:pt x="3" y="104"/>
                  </a:lnTo>
                  <a:lnTo>
                    <a:pt x="11" y="86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48" y="41"/>
                  </a:lnTo>
                  <a:lnTo>
                    <a:pt x="74" y="22"/>
                  </a:lnTo>
                  <a:lnTo>
                    <a:pt x="100" y="11"/>
                  </a:lnTo>
                  <a:lnTo>
                    <a:pt x="130" y="0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19" y="15"/>
                  </a:lnTo>
                  <a:lnTo>
                    <a:pt x="234" y="22"/>
                  </a:lnTo>
                  <a:lnTo>
                    <a:pt x="245" y="33"/>
                  </a:lnTo>
                  <a:lnTo>
                    <a:pt x="245" y="33"/>
                  </a:lnTo>
                  <a:close/>
                </a:path>
              </a:pathLst>
            </a:custGeom>
            <a:solidFill>
              <a:srgbClr val="D586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Freeform 97"/>
            <p:cNvSpPr>
              <a:spLocks/>
            </p:cNvSpPr>
            <p:nvPr/>
          </p:nvSpPr>
          <p:spPr bwMode="auto">
            <a:xfrm>
              <a:off x="1439" y="2255"/>
              <a:ext cx="160" cy="260"/>
            </a:xfrm>
            <a:custGeom>
              <a:avLst/>
              <a:gdLst/>
              <a:ahLst/>
              <a:cxnLst>
                <a:cxn ang="0">
                  <a:pos x="0" y="171"/>
                </a:cxn>
                <a:cxn ang="0">
                  <a:pos x="0" y="171"/>
                </a:cxn>
                <a:cxn ang="0">
                  <a:pos x="15" y="178"/>
                </a:cxn>
                <a:cxn ang="0">
                  <a:pos x="53" y="201"/>
                </a:cxn>
                <a:cxn ang="0">
                  <a:pos x="53" y="201"/>
                </a:cxn>
                <a:cxn ang="0">
                  <a:pos x="75" y="212"/>
                </a:cxn>
                <a:cxn ang="0">
                  <a:pos x="90" y="223"/>
                </a:cxn>
                <a:cxn ang="0">
                  <a:pos x="97" y="238"/>
                </a:cxn>
                <a:cxn ang="0">
                  <a:pos x="108" y="253"/>
                </a:cxn>
                <a:cxn ang="0">
                  <a:pos x="108" y="253"/>
                </a:cxn>
                <a:cxn ang="0">
                  <a:pos x="112" y="260"/>
                </a:cxn>
                <a:cxn ang="0">
                  <a:pos x="116" y="260"/>
                </a:cxn>
                <a:cxn ang="0">
                  <a:pos x="119" y="260"/>
                </a:cxn>
                <a:cxn ang="0">
                  <a:pos x="127" y="256"/>
                </a:cxn>
                <a:cxn ang="0">
                  <a:pos x="134" y="238"/>
                </a:cxn>
                <a:cxn ang="0">
                  <a:pos x="142" y="212"/>
                </a:cxn>
                <a:cxn ang="0">
                  <a:pos x="142" y="212"/>
                </a:cxn>
                <a:cxn ang="0">
                  <a:pos x="153" y="137"/>
                </a:cxn>
                <a:cxn ang="0">
                  <a:pos x="160" y="89"/>
                </a:cxn>
                <a:cxn ang="0">
                  <a:pos x="160" y="89"/>
                </a:cxn>
                <a:cxn ang="0">
                  <a:pos x="153" y="82"/>
                </a:cxn>
                <a:cxn ang="0">
                  <a:pos x="131" y="67"/>
                </a:cxn>
                <a:cxn ang="0">
                  <a:pos x="105" y="41"/>
                </a:cxn>
                <a:cxn ang="0">
                  <a:pos x="90" y="26"/>
                </a:cxn>
                <a:cxn ang="0">
                  <a:pos x="82" y="7"/>
                </a:cxn>
                <a:cxn ang="0">
                  <a:pos x="82" y="7"/>
                </a:cxn>
                <a:cxn ang="0">
                  <a:pos x="75" y="4"/>
                </a:cxn>
                <a:cxn ang="0">
                  <a:pos x="71" y="0"/>
                </a:cxn>
                <a:cxn ang="0">
                  <a:pos x="64" y="4"/>
                </a:cxn>
                <a:cxn ang="0">
                  <a:pos x="56" y="11"/>
                </a:cxn>
                <a:cxn ang="0">
                  <a:pos x="45" y="33"/>
                </a:cxn>
                <a:cxn ang="0">
                  <a:pos x="30" y="63"/>
                </a:cxn>
                <a:cxn ang="0">
                  <a:pos x="15" y="97"/>
                </a:cxn>
                <a:cxn ang="0">
                  <a:pos x="4" y="130"/>
                </a:cxn>
                <a:cxn ang="0">
                  <a:pos x="0" y="156"/>
                </a:cxn>
                <a:cxn ang="0">
                  <a:pos x="0" y="171"/>
                </a:cxn>
                <a:cxn ang="0">
                  <a:pos x="0" y="171"/>
                </a:cxn>
              </a:cxnLst>
              <a:rect l="0" t="0" r="r" b="b"/>
              <a:pathLst>
                <a:path w="160" h="260">
                  <a:moveTo>
                    <a:pt x="0" y="171"/>
                  </a:moveTo>
                  <a:lnTo>
                    <a:pt x="0" y="171"/>
                  </a:lnTo>
                  <a:lnTo>
                    <a:pt x="15" y="178"/>
                  </a:lnTo>
                  <a:lnTo>
                    <a:pt x="53" y="201"/>
                  </a:lnTo>
                  <a:lnTo>
                    <a:pt x="53" y="201"/>
                  </a:lnTo>
                  <a:lnTo>
                    <a:pt x="75" y="212"/>
                  </a:lnTo>
                  <a:lnTo>
                    <a:pt x="90" y="223"/>
                  </a:lnTo>
                  <a:lnTo>
                    <a:pt x="97" y="238"/>
                  </a:lnTo>
                  <a:lnTo>
                    <a:pt x="108" y="253"/>
                  </a:lnTo>
                  <a:lnTo>
                    <a:pt x="108" y="253"/>
                  </a:lnTo>
                  <a:lnTo>
                    <a:pt x="112" y="260"/>
                  </a:lnTo>
                  <a:lnTo>
                    <a:pt x="116" y="260"/>
                  </a:lnTo>
                  <a:lnTo>
                    <a:pt x="119" y="260"/>
                  </a:lnTo>
                  <a:lnTo>
                    <a:pt x="127" y="256"/>
                  </a:lnTo>
                  <a:lnTo>
                    <a:pt x="134" y="238"/>
                  </a:lnTo>
                  <a:lnTo>
                    <a:pt x="142" y="212"/>
                  </a:lnTo>
                  <a:lnTo>
                    <a:pt x="142" y="212"/>
                  </a:lnTo>
                  <a:lnTo>
                    <a:pt x="153" y="137"/>
                  </a:lnTo>
                  <a:lnTo>
                    <a:pt x="160" y="89"/>
                  </a:lnTo>
                  <a:lnTo>
                    <a:pt x="160" y="89"/>
                  </a:lnTo>
                  <a:lnTo>
                    <a:pt x="153" y="82"/>
                  </a:lnTo>
                  <a:lnTo>
                    <a:pt x="131" y="67"/>
                  </a:lnTo>
                  <a:lnTo>
                    <a:pt x="105" y="41"/>
                  </a:lnTo>
                  <a:lnTo>
                    <a:pt x="90" y="26"/>
                  </a:lnTo>
                  <a:lnTo>
                    <a:pt x="82" y="7"/>
                  </a:lnTo>
                  <a:lnTo>
                    <a:pt x="82" y="7"/>
                  </a:lnTo>
                  <a:lnTo>
                    <a:pt x="75" y="4"/>
                  </a:lnTo>
                  <a:lnTo>
                    <a:pt x="71" y="0"/>
                  </a:lnTo>
                  <a:lnTo>
                    <a:pt x="64" y="4"/>
                  </a:lnTo>
                  <a:lnTo>
                    <a:pt x="56" y="11"/>
                  </a:lnTo>
                  <a:lnTo>
                    <a:pt x="45" y="33"/>
                  </a:lnTo>
                  <a:lnTo>
                    <a:pt x="30" y="63"/>
                  </a:lnTo>
                  <a:lnTo>
                    <a:pt x="15" y="97"/>
                  </a:lnTo>
                  <a:lnTo>
                    <a:pt x="4" y="130"/>
                  </a:lnTo>
                  <a:lnTo>
                    <a:pt x="0" y="156"/>
                  </a:lnTo>
                  <a:lnTo>
                    <a:pt x="0" y="171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FCD2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Freeform 98"/>
            <p:cNvSpPr>
              <a:spLocks/>
            </p:cNvSpPr>
            <p:nvPr/>
          </p:nvSpPr>
          <p:spPr bwMode="auto">
            <a:xfrm>
              <a:off x="1439" y="2299"/>
              <a:ext cx="82" cy="149"/>
            </a:xfrm>
            <a:custGeom>
              <a:avLst/>
              <a:gdLst/>
              <a:ahLst/>
              <a:cxnLst>
                <a:cxn ang="0">
                  <a:pos x="0" y="127"/>
                </a:cxn>
                <a:cxn ang="0">
                  <a:pos x="0" y="127"/>
                </a:cxn>
                <a:cxn ang="0">
                  <a:pos x="19" y="138"/>
                </a:cxn>
                <a:cxn ang="0">
                  <a:pos x="38" y="145"/>
                </a:cxn>
                <a:cxn ang="0">
                  <a:pos x="56" y="149"/>
                </a:cxn>
                <a:cxn ang="0">
                  <a:pos x="56" y="149"/>
                </a:cxn>
                <a:cxn ang="0">
                  <a:pos x="64" y="145"/>
                </a:cxn>
                <a:cxn ang="0">
                  <a:pos x="71" y="131"/>
                </a:cxn>
                <a:cxn ang="0">
                  <a:pos x="75" y="112"/>
                </a:cxn>
                <a:cxn ang="0">
                  <a:pos x="82" y="90"/>
                </a:cxn>
                <a:cxn ang="0">
                  <a:pos x="82" y="67"/>
                </a:cxn>
                <a:cxn ang="0">
                  <a:pos x="82" y="45"/>
                </a:cxn>
                <a:cxn ang="0">
                  <a:pos x="82" y="23"/>
                </a:cxn>
                <a:cxn ang="0">
                  <a:pos x="75" y="4"/>
                </a:cxn>
                <a:cxn ang="0">
                  <a:pos x="75" y="4"/>
                </a:cxn>
                <a:cxn ang="0">
                  <a:pos x="71" y="0"/>
                </a:cxn>
                <a:cxn ang="0">
                  <a:pos x="67" y="0"/>
                </a:cxn>
                <a:cxn ang="0">
                  <a:pos x="60" y="4"/>
                </a:cxn>
                <a:cxn ang="0">
                  <a:pos x="56" y="8"/>
                </a:cxn>
                <a:cxn ang="0">
                  <a:pos x="41" y="26"/>
                </a:cxn>
                <a:cxn ang="0">
                  <a:pos x="30" y="53"/>
                </a:cxn>
                <a:cxn ang="0">
                  <a:pos x="8" y="101"/>
                </a:cxn>
                <a:cxn ang="0">
                  <a:pos x="0" y="127"/>
                </a:cxn>
                <a:cxn ang="0">
                  <a:pos x="0" y="127"/>
                </a:cxn>
              </a:cxnLst>
              <a:rect l="0" t="0" r="r" b="b"/>
              <a:pathLst>
                <a:path w="82" h="149">
                  <a:moveTo>
                    <a:pt x="0" y="127"/>
                  </a:moveTo>
                  <a:lnTo>
                    <a:pt x="0" y="127"/>
                  </a:lnTo>
                  <a:lnTo>
                    <a:pt x="19" y="138"/>
                  </a:lnTo>
                  <a:lnTo>
                    <a:pt x="38" y="145"/>
                  </a:lnTo>
                  <a:lnTo>
                    <a:pt x="56" y="149"/>
                  </a:lnTo>
                  <a:lnTo>
                    <a:pt x="56" y="149"/>
                  </a:lnTo>
                  <a:lnTo>
                    <a:pt x="64" y="145"/>
                  </a:lnTo>
                  <a:lnTo>
                    <a:pt x="71" y="131"/>
                  </a:lnTo>
                  <a:lnTo>
                    <a:pt x="75" y="112"/>
                  </a:lnTo>
                  <a:lnTo>
                    <a:pt x="82" y="90"/>
                  </a:lnTo>
                  <a:lnTo>
                    <a:pt x="82" y="67"/>
                  </a:lnTo>
                  <a:lnTo>
                    <a:pt x="82" y="45"/>
                  </a:lnTo>
                  <a:lnTo>
                    <a:pt x="82" y="23"/>
                  </a:lnTo>
                  <a:lnTo>
                    <a:pt x="75" y="4"/>
                  </a:lnTo>
                  <a:lnTo>
                    <a:pt x="75" y="4"/>
                  </a:lnTo>
                  <a:lnTo>
                    <a:pt x="71" y="0"/>
                  </a:lnTo>
                  <a:lnTo>
                    <a:pt x="67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41" y="26"/>
                  </a:lnTo>
                  <a:lnTo>
                    <a:pt x="30" y="53"/>
                  </a:lnTo>
                  <a:lnTo>
                    <a:pt x="8" y="101"/>
                  </a:lnTo>
                  <a:lnTo>
                    <a:pt x="0" y="127"/>
                  </a:lnTo>
                  <a:lnTo>
                    <a:pt x="0" y="127"/>
                  </a:lnTo>
                  <a:close/>
                </a:path>
              </a:pathLst>
            </a:custGeom>
            <a:solidFill>
              <a:srgbClr val="F0C0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Freeform 99"/>
            <p:cNvSpPr>
              <a:spLocks/>
            </p:cNvSpPr>
            <p:nvPr/>
          </p:nvSpPr>
          <p:spPr bwMode="auto">
            <a:xfrm>
              <a:off x="1253" y="2140"/>
              <a:ext cx="261" cy="323"/>
            </a:xfrm>
            <a:custGeom>
              <a:avLst/>
              <a:gdLst/>
              <a:ahLst/>
              <a:cxnLst>
                <a:cxn ang="0">
                  <a:pos x="4" y="52"/>
                </a:cxn>
                <a:cxn ang="0">
                  <a:pos x="4" y="52"/>
                </a:cxn>
                <a:cxn ang="0">
                  <a:pos x="0" y="63"/>
                </a:cxn>
                <a:cxn ang="0">
                  <a:pos x="0" y="81"/>
                </a:cxn>
                <a:cxn ang="0">
                  <a:pos x="4" y="107"/>
                </a:cxn>
                <a:cxn ang="0">
                  <a:pos x="4" y="107"/>
                </a:cxn>
                <a:cxn ang="0">
                  <a:pos x="15" y="145"/>
                </a:cxn>
                <a:cxn ang="0">
                  <a:pos x="23" y="159"/>
                </a:cxn>
                <a:cxn ang="0">
                  <a:pos x="23" y="159"/>
                </a:cxn>
                <a:cxn ang="0">
                  <a:pos x="23" y="167"/>
                </a:cxn>
                <a:cxn ang="0">
                  <a:pos x="27" y="185"/>
                </a:cxn>
                <a:cxn ang="0">
                  <a:pos x="34" y="212"/>
                </a:cxn>
                <a:cxn ang="0">
                  <a:pos x="41" y="223"/>
                </a:cxn>
                <a:cxn ang="0">
                  <a:pos x="49" y="238"/>
                </a:cxn>
                <a:cxn ang="0">
                  <a:pos x="49" y="238"/>
                </a:cxn>
                <a:cxn ang="0">
                  <a:pos x="90" y="282"/>
                </a:cxn>
                <a:cxn ang="0">
                  <a:pos x="112" y="312"/>
                </a:cxn>
                <a:cxn ang="0">
                  <a:pos x="112" y="312"/>
                </a:cxn>
                <a:cxn ang="0">
                  <a:pos x="120" y="319"/>
                </a:cxn>
                <a:cxn ang="0">
                  <a:pos x="134" y="323"/>
                </a:cxn>
                <a:cxn ang="0">
                  <a:pos x="149" y="319"/>
                </a:cxn>
                <a:cxn ang="0">
                  <a:pos x="175" y="308"/>
                </a:cxn>
                <a:cxn ang="0">
                  <a:pos x="175" y="308"/>
                </a:cxn>
                <a:cxn ang="0">
                  <a:pos x="205" y="286"/>
                </a:cxn>
                <a:cxn ang="0">
                  <a:pos x="216" y="275"/>
                </a:cxn>
                <a:cxn ang="0">
                  <a:pos x="231" y="260"/>
                </a:cxn>
                <a:cxn ang="0">
                  <a:pos x="242" y="241"/>
                </a:cxn>
                <a:cxn ang="0">
                  <a:pos x="253" y="223"/>
                </a:cxn>
                <a:cxn ang="0">
                  <a:pos x="257" y="200"/>
                </a:cxn>
                <a:cxn ang="0">
                  <a:pos x="261" y="171"/>
                </a:cxn>
                <a:cxn ang="0">
                  <a:pos x="261" y="171"/>
                </a:cxn>
                <a:cxn ang="0">
                  <a:pos x="257" y="148"/>
                </a:cxn>
                <a:cxn ang="0">
                  <a:pos x="246" y="122"/>
                </a:cxn>
                <a:cxn ang="0">
                  <a:pos x="231" y="93"/>
                </a:cxn>
                <a:cxn ang="0">
                  <a:pos x="231" y="93"/>
                </a:cxn>
                <a:cxn ang="0">
                  <a:pos x="212" y="59"/>
                </a:cxn>
                <a:cxn ang="0">
                  <a:pos x="190" y="33"/>
                </a:cxn>
                <a:cxn ang="0">
                  <a:pos x="168" y="14"/>
                </a:cxn>
                <a:cxn ang="0">
                  <a:pos x="153" y="3"/>
                </a:cxn>
                <a:cxn ang="0">
                  <a:pos x="153" y="3"/>
                </a:cxn>
                <a:cxn ang="0">
                  <a:pos x="127" y="0"/>
                </a:cxn>
                <a:cxn ang="0">
                  <a:pos x="108" y="0"/>
                </a:cxn>
                <a:cxn ang="0">
                  <a:pos x="86" y="3"/>
                </a:cxn>
                <a:cxn ang="0">
                  <a:pos x="60" y="7"/>
                </a:cxn>
                <a:cxn ang="0">
                  <a:pos x="38" y="18"/>
                </a:cxn>
                <a:cxn ang="0">
                  <a:pos x="19" y="29"/>
                </a:cxn>
                <a:cxn ang="0">
                  <a:pos x="4" y="52"/>
                </a:cxn>
                <a:cxn ang="0">
                  <a:pos x="4" y="52"/>
                </a:cxn>
              </a:cxnLst>
              <a:rect l="0" t="0" r="r" b="b"/>
              <a:pathLst>
                <a:path w="261" h="323">
                  <a:moveTo>
                    <a:pt x="4" y="52"/>
                  </a:moveTo>
                  <a:lnTo>
                    <a:pt x="4" y="52"/>
                  </a:lnTo>
                  <a:lnTo>
                    <a:pt x="0" y="63"/>
                  </a:lnTo>
                  <a:lnTo>
                    <a:pt x="0" y="81"/>
                  </a:lnTo>
                  <a:lnTo>
                    <a:pt x="4" y="107"/>
                  </a:lnTo>
                  <a:lnTo>
                    <a:pt x="4" y="107"/>
                  </a:lnTo>
                  <a:lnTo>
                    <a:pt x="15" y="14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23" y="167"/>
                  </a:lnTo>
                  <a:lnTo>
                    <a:pt x="27" y="185"/>
                  </a:lnTo>
                  <a:lnTo>
                    <a:pt x="34" y="212"/>
                  </a:lnTo>
                  <a:lnTo>
                    <a:pt x="41" y="223"/>
                  </a:lnTo>
                  <a:lnTo>
                    <a:pt x="49" y="238"/>
                  </a:lnTo>
                  <a:lnTo>
                    <a:pt x="49" y="238"/>
                  </a:lnTo>
                  <a:lnTo>
                    <a:pt x="90" y="282"/>
                  </a:lnTo>
                  <a:lnTo>
                    <a:pt x="112" y="312"/>
                  </a:lnTo>
                  <a:lnTo>
                    <a:pt x="112" y="312"/>
                  </a:lnTo>
                  <a:lnTo>
                    <a:pt x="120" y="319"/>
                  </a:lnTo>
                  <a:lnTo>
                    <a:pt x="134" y="323"/>
                  </a:lnTo>
                  <a:lnTo>
                    <a:pt x="149" y="319"/>
                  </a:lnTo>
                  <a:lnTo>
                    <a:pt x="175" y="308"/>
                  </a:lnTo>
                  <a:lnTo>
                    <a:pt x="175" y="308"/>
                  </a:lnTo>
                  <a:lnTo>
                    <a:pt x="205" y="286"/>
                  </a:lnTo>
                  <a:lnTo>
                    <a:pt x="216" y="275"/>
                  </a:lnTo>
                  <a:lnTo>
                    <a:pt x="231" y="260"/>
                  </a:lnTo>
                  <a:lnTo>
                    <a:pt x="242" y="241"/>
                  </a:lnTo>
                  <a:lnTo>
                    <a:pt x="253" y="223"/>
                  </a:lnTo>
                  <a:lnTo>
                    <a:pt x="257" y="200"/>
                  </a:lnTo>
                  <a:lnTo>
                    <a:pt x="261" y="171"/>
                  </a:lnTo>
                  <a:lnTo>
                    <a:pt x="261" y="171"/>
                  </a:lnTo>
                  <a:lnTo>
                    <a:pt x="257" y="148"/>
                  </a:lnTo>
                  <a:lnTo>
                    <a:pt x="246" y="122"/>
                  </a:lnTo>
                  <a:lnTo>
                    <a:pt x="231" y="93"/>
                  </a:lnTo>
                  <a:lnTo>
                    <a:pt x="231" y="93"/>
                  </a:lnTo>
                  <a:lnTo>
                    <a:pt x="212" y="59"/>
                  </a:lnTo>
                  <a:lnTo>
                    <a:pt x="190" y="33"/>
                  </a:lnTo>
                  <a:lnTo>
                    <a:pt x="168" y="14"/>
                  </a:lnTo>
                  <a:lnTo>
                    <a:pt x="153" y="3"/>
                  </a:lnTo>
                  <a:lnTo>
                    <a:pt x="153" y="3"/>
                  </a:lnTo>
                  <a:lnTo>
                    <a:pt x="127" y="0"/>
                  </a:lnTo>
                  <a:lnTo>
                    <a:pt x="108" y="0"/>
                  </a:lnTo>
                  <a:lnTo>
                    <a:pt x="86" y="3"/>
                  </a:lnTo>
                  <a:lnTo>
                    <a:pt x="60" y="7"/>
                  </a:lnTo>
                  <a:lnTo>
                    <a:pt x="38" y="18"/>
                  </a:lnTo>
                  <a:lnTo>
                    <a:pt x="19" y="29"/>
                  </a:lnTo>
                  <a:lnTo>
                    <a:pt x="4" y="52"/>
                  </a:lnTo>
                  <a:lnTo>
                    <a:pt x="4" y="52"/>
                  </a:lnTo>
                  <a:close/>
                </a:path>
              </a:pathLst>
            </a:custGeom>
            <a:solidFill>
              <a:srgbClr val="FDD9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Freeform 100"/>
            <p:cNvSpPr>
              <a:spLocks/>
            </p:cNvSpPr>
            <p:nvPr/>
          </p:nvSpPr>
          <p:spPr bwMode="auto">
            <a:xfrm>
              <a:off x="1492" y="2218"/>
              <a:ext cx="48" cy="96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0" y="33"/>
                </a:cxn>
                <a:cxn ang="0">
                  <a:pos x="0" y="29"/>
                </a:cxn>
                <a:cxn ang="0">
                  <a:pos x="0" y="18"/>
                </a:cxn>
                <a:cxn ang="0">
                  <a:pos x="3" y="7"/>
                </a:cxn>
                <a:cxn ang="0">
                  <a:pos x="7" y="3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26" y="0"/>
                </a:cxn>
                <a:cxn ang="0">
                  <a:pos x="33" y="0"/>
                </a:cxn>
                <a:cxn ang="0">
                  <a:pos x="40" y="3"/>
                </a:cxn>
                <a:cxn ang="0">
                  <a:pos x="44" y="11"/>
                </a:cxn>
                <a:cxn ang="0">
                  <a:pos x="48" y="18"/>
                </a:cxn>
                <a:cxn ang="0">
                  <a:pos x="48" y="29"/>
                </a:cxn>
                <a:cxn ang="0">
                  <a:pos x="48" y="41"/>
                </a:cxn>
                <a:cxn ang="0">
                  <a:pos x="40" y="55"/>
                </a:cxn>
                <a:cxn ang="0">
                  <a:pos x="40" y="55"/>
                </a:cxn>
                <a:cxn ang="0">
                  <a:pos x="29" y="89"/>
                </a:cxn>
                <a:cxn ang="0">
                  <a:pos x="26" y="96"/>
                </a:cxn>
                <a:cxn ang="0">
                  <a:pos x="14" y="93"/>
                </a:cxn>
                <a:cxn ang="0">
                  <a:pos x="14" y="93"/>
                </a:cxn>
                <a:cxn ang="0">
                  <a:pos x="11" y="89"/>
                </a:cxn>
                <a:cxn ang="0">
                  <a:pos x="7" y="81"/>
                </a:cxn>
                <a:cxn ang="0">
                  <a:pos x="0" y="59"/>
                </a:cxn>
                <a:cxn ang="0">
                  <a:pos x="0" y="33"/>
                </a:cxn>
                <a:cxn ang="0">
                  <a:pos x="0" y="33"/>
                </a:cxn>
              </a:cxnLst>
              <a:rect l="0" t="0" r="r" b="b"/>
              <a:pathLst>
                <a:path w="48" h="96">
                  <a:moveTo>
                    <a:pt x="0" y="33"/>
                  </a:moveTo>
                  <a:lnTo>
                    <a:pt x="0" y="33"/>
                  </a:lnTo>
                  <a:lnTo>
                    <a:pt x="0" y="29"/>
                  </a:lnTo>
                  <a:lnTo>
                    <a:pt x="0" y="18"/>
                  </a:lnTo>
                  <a:lnTo>
                    <a:pt x="3" y="7"/>
                  </a:lnTo>
                  <a:lnTo>
                    <a:pt x="7" y="3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40" y="3"/>
                  </a:lnTo>
                  <a:lnTo>
                    <a:pt x="44" y="11"/>
                  </a:lnTo>
                  <a:lnTo>
                    <a:pt x="48" y="18"/>
                  </a:lnTo>
                  <a:lnTo>
                    <a:pt x="48" y="29"/>
                  </a:lnTo>
                  <a:lnTo>
                    <a:pt x="48" y="41"/>
                  </a:lnTo>
                  <a:lnTo>
                    <a:pt x="40" y="55"/>
                  </a:lnTo>
                  <a:lnTo>
                    <a:pt x="40" y="55"/>
                  </a:lnTo>
                  <a:lnTo>
                    <a:pt x="29" y="89"/>
                  </a:lnTo>
                  <a:lnTo>
                    <a:pt x="26" y="96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11" y="89"/>
                  </a:lnTo>
                  <a:lnTo>
                    <a:pt x="7" y="81"/>
                  </a:lnTo>
                  <a:lnTo>
                    <a:pt x="0" y="59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DD9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Freeform 101"/>
            <p:cNvSpPr>
              <a:spLocks/>
            </p:cNvSpPr>
            <p:nvPr/>
          </p:nvSpPr>
          <p:spPr bwMode="auto">
            <a:xfrm>
              <a:off x="1413" y="2285"/>
              <a:ext cx="64" cy="70"/>
            </a:xfrm>
            <a:custGeom>
              <a:avLst/>
              <a:gdLst/>
              <a:ahLst/>
              <a:cxnLst>
                <a:cxn ang="0">
                  <a:pos x="64" y="33"/>
                </a:cxn>
                <a:cxn ang="0">
                  <a:pos x="64" y="33"/>
                </a:cxn>
                <a:cxn ang="0">
                  <a:pos x="60" y="48"/>
                </a:cxn>
                <a:cxn ang="0">
                  <a:pos x="52" y="59"/>
                </a:cxn>
                <a:cxn ang="0">
                  <a:pos x="41" y="67"/>
                </a:cxn>
                <a:cxn ang="0">
                  <a:pos x="26" y="70"/>
                </a:cxn>
                <a:cxn ang="0">
                  <a:pos x="26" y="70"/>
                </a:cxn>
                <a:cxn ang="0">
                  <a:pos x="15" y="67"/>
                </a:cxn>
                <a:cxn ang="0">
                  <a:pos x="8" y="59"/>
                </a:cxn>
                <a:cxn ang="0">
                  <a:pos x="0" y="48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8" y="18"/>
                </a:cxn>
                <a:cxn ang="0">
                  <a:pos x="15" y="7"/>
                </a:cxn>
                <a:cxn ang="0">
                  <a:pos x="26" y="0"/>
                </a:cxn>
                <a:cxn ang="0">
                  <a:pos x="41" y="0"/>
                </a:cxn>
                <a:cxn ang="0">
                  <a:pos x="41" y="0"/>
                </a:cxn>
                <a:cxn ang="0">
                  <a:pos x="52" y="0"/>
                </a:cxn>
                <a:cxn ang="0">
                  <a:pos x="60" y="11"/>
                </a:cxn>
                <a:cxn ang="0">
                  <a:pos x="64" y="22"/>
                </a:cxn>
                <a:cxn ang="0">
                  <a:pos x="64" y="33"/>
                </a:cxn>
                <a:cxn ang="0">
                  <a:pos x="64" y="33"/>
                </a:cxn>
              </a:cxnLst>
              <a:rect l="0" t="0" r="r" b="b"/>
              <a:pathLst>
                <a:path w="64" h="70">
                  <a:moveTo>
                    <a:pt x="64" y="33"/>
                  </a:moveTo>
                  <a:lnTo>
                    <a:pt x="64" y="33"/>
                  </a:lnTo>
                  <a:lnTo>
                    <a:pt x="60" y="48"/>
                  </a:lnTo>
                  <a:lnTo>
                    <a:pt x="52" y="59"/>
                  </a:lnTo>
                  <a:lnTo>
                    <a:pt x="41" y="67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15" y="67"/>
                  </a:lnTo>
                  <a:lnTo>
                    <a:pt x="8" y="59"/>
                  </a:lnTo>
                  <a:lnTo>
                    <a:pt x="0" y="4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8" y="18"/>
                  </a:lnTo>
                  <a:lnTo>
                    <a:pt x="15" y="7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2" y="0"/>
                  </a:lnTo>
                  <a:lnTo>
                    <a:pt x="60" y="11"/>
                  </a:lnTo>
                  <a:lnTo>
                    <a:pt x="64" y="22"/>
                  </a:lnTo>
                  <a:lnTo>
                    <a:pt x="64" y="33"/>
                  </a:lnTo>
                  <a:lnTo>
                    <a:pt x="64" y="33"/>
                  </a:lnTo>
                  <a:close/>
                </a:path>
              </a:pathLst>
            </a:custGeom>
            <a:solidFill>
              <a:srgbClr val="FCD1C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Freeform 102"/>
            <p:cNvSpPr>
              <a:spLocks/>
            </p:cNvSpPr>
            <p:nvPr/>
          </p:nvSpPr>
          <p:spPr bwMode="auto">
            <a:xfrm>
              <a:off x="1506" y="2307"/>
              <a:ext cx="12" cy="11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12" y="11"/>
                </a:cxn>
                <a:cxn ang="0">
                  <a:pos x="8" y="11"/>
                </a:cxn>
                <a:cxn ang="0">
                  <a:pos x="8" y="11"/>
                </a:cxn>
                <a:cxn ang="0">
                  <a:pos x="0" y="11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2" y="0"/>
                </a:cxn>
                <a:cxn ang="0">
                  <a:pos x="12" y="7"/>
                </a:cxn>
                <a:cxn ang="0">
                  <a:pos x="12" y="7"/>
                </a:cxn>
              </a:cxnLst>
              <a:rect l="0" t="0" r="r" b="b"/>
              <a:pathLst>
                <a:path w="12" h="11">
                  <a:moveTo>
                    <a:pt x="12" y="7"/>
                  </a:moveTo>
                  <a:lnTo>
                    <a:pt x="12" y="7"/>
                  </a:lnTo>
                  <a:lnTo>
                    <a:pt x="12" y="11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2" y="7"/>
                  </a:lnTo>
                  <a:lnTo>
                    <a:pt x="1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Freeform 103"/>
            <p:cNvSpPr>
              <a:spLocks/>
            </p:cNvSpPr>
            <p:nvPr/>
          </p:nvSpPr>
          <p:spPr bwMode="auto">
            <a:xfrm>
              <a:off x="1391" y="2125"/>
              <a:ext cx="104" cy="1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2" y="37"/>
                </a:cxn>
                <a:cxn ang="0">
                  <a:pos x="41" y="67"/>
                </a:cxn>
                <a:cxn ang="0">
                  <a:pos x="52" y="78"/>
                </a:cxn>
                <a:cxn ang="0">
                  <a:pos x="63" y="89"/>
                </a:cxn>
                <a:cxn ang="0">
                  <a:pos x="63" y="89"/>
                </a:cxn>
                <a:cxn ang="0">
                  <a:pos x="82" y="104"/>
                </a:cxn>
                <a:cxn ang="0">
                  <a:pos x="93" y="115"/>
                </a:cxn>
                <a:cxn ang="0">
                  <a:pos x="97" y="134"/>
                </a:cxn>
                <a:cxn ang="0">
                  <a:pos x="93" y="148"/>
                </a:cxn>
                <a:cxn ang="0">
                  <a:pos x="93" y="148"/>
                </a:cxn>
                <a:cxn ang="0">
                  <a:pos x="97" y="141"/>
                </a:cxn>
                <a:cxn ang="0">
                  <a:pos x="104" y="122"/>
                </a:cxn>
                <a:cxn ang="0">
                  <a:pos x="104" y="111"/>
                </a:cxn>
                <a:cxn ang="0">
                  <a:pos x="104" y="96"/>
                </a:cxn>
                <a:cxn ang="0">
                  <a:pos x="101" y="81"/>
                </a:cxn>
                <a:cxn ang="0">
                  <a:pos x="93" y="63"/>
                </a:cxn>
                <a:cxn ang="0">
                  <a:pos x="93" y="63"/>
                </a:cxn>
                <a:cxn ang="0">
                  <a:pos x="82" y="48"/>
                </a:cxn>
                <a:cxn ang="0">
                  <a:pos x="71" y="33"/>
                </a:cxn>
                <a:cxn ang="0">
                  <a:pos x="52" y="22"/>
                </a:cxn>
                <a:cxn ang="0">
                  <a:pos x="37" y="15"/>
                </a:cxn>
                <a:cxn ang="0">
                  <a:pos x="11" y="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4" h="148">
                  <a:moveTo>
                    <a:pt x="0" y="0"/>
                  </a:moveTo>
                  <a:lnTo>
                    <a:pt x="0" y="0"/>
                  </a:lnTo>
                  <a:lnTo>
                    <a:pt x="22" y="37"/>
                  </a:lnTo>
                  <a:lnTo>
                    <a:pt x="41" y="67"/>
                  </a:lnTo>
                  <a:lnTo>
                    <a:pt x="52" y="78"/>
                  </a:lnTo>
                  <a:lnTo>
                    <a:pt x="63" y="89"/>
                  </a:lnTo>
                  <a:lnTo>
                    <a:pt x="63" y="89"/>
                  </a:lnTo>
                  <a:lnTo>
                    <a:pt x="82" y="104"/>
                  </a:lnTo>
                  <a:lnTo>
                    <a:pt x="93" y="115"/>
                  </a:lnTo>
                  <a:lnTo>
                    <a:pt x="97" y="134"/>
                  </a:lnTo>
                  <a:lnTo>
                    <a:pt x="93" y="148"/>
                  </a:lnTo>
                  <a:lnTo>
                    <a:pt x="93" y="148"/>
                  </a:lnTo>
                  <a:lnTo>
                    <a:pt x="97" y="141"/>
                  </a:lnTo>
                  <a:lnTo>
                    <a:pt x="104" y="122"/>
                  </a:lnTo>
                  <a:lnTo>
                    <a:pt x="104" y="111"/>
                  </a:lnTo>
                  <a:lnTo>
                    <a:pt x="104" y="96"/>
                  </a:lnTo>
                  <a:lnTo>
                    <a:pt x="101" y="81"/>
                  </a:lnTo>
                  <a:lnTo>
                    <a:pt x="93" y="63"/>
                  </a:lnTo>
                  <a:lnTo>
                    <a:pt x="93" y="63"/>
                  </a:lnTo>
                  <a:lnTo>
                    <a:pt x="82" y="48"/>
                  </a:lnTo>
                  <a:lnTo>
                    <a:pt x="71" y="33"/>
                  </a:lnTo>
                  <a:lnTo>
                    <a:pt x="52" y="22"/>
                  </a:lnTo>
                  <a:lnTo>
                    <a:pt x="37" y="15"/>
                  </a:lnTo>
                  <a:lnTo>
                    <a:pt x="11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86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Freeform 104"/>
            <p:cNvSpPr>
              <a:spLocks/>
            </p:cNvSpPr>
            <p:nvPr/>
          </p:nvSpPr>
          <p:spPr bwMode="auto">
            <a:xfrm>
              <a:off x="1406" y="2054"/>
              <a:ext cx="156" cy="20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11" y="4"/>
                </a:cxn>
                <a:cxn ang="0">
                  <a:pos x="33" y="0"/>
                </a:cxn>
                <a:cxn ang="0">
                  <a:pos x="48" y="4"/>
                </a:cxn>
                <a:cxn ang="0">
                  <a:pos x="63" y="7"/>
                </a:cxn>
                <a:cxn ang="0">
                  <a:pos x="82" y="15"/>
                </a:cxn>
                <a:cxn ang="0">
                  <a:pos x="100" y="30"/>
                </a:cxn>
                <a:cxn ang="0">
                  <a:pos x="100" y="30"/>
                </a:cxn>
                <a:cxn ang="0">
                  <a:pos x="119" y="45"/>
                </a:cxn>
                <a:cxn ang="0">
                  <a:pos x="134" y="63"/>
                </a:cxn>
                <a:cxn ang="0">
                  <a:pos x="145" y="86"/>
                </a:cxn>
                <a:cxn ang="0">
                  <a:pos x="152" y="108"/>
                </a:cxn>
                <a:cxn ang="0">
                  <a:pos x="156" y="130"/>
                </a:cxn>
                <a:cxn ang="0">
                  <a:pos x="156" y="152"/>
                </a:cxn>
                <a:cxn ang="0">
                  <a:pos x="152" y="179"/>
                </a:cxn>
                <a:cxn ang="0">
                  <a:pos x="141" y="205"/>
                </a:cxn>
                <a:cxn ang="0">
                  <a:pos x="141" y="205"/>
                </a:cxn>
                <a:cxn ang="0">
                  <a:pos x="138" y="182"/>
                </a:cxn>
                <a:cxn ang="0">
                  <a:pos x="134" y="164"/>
                </a:cxn>
                <a:cxn ang="0">
                  <a:pos x="130" y="152"/>
                </a:cxn>
                <a:cxn ang="0">
                  <a:pos x="130" y="152"/>
                </a:cxn>
                <a:cxn ang="0">
                  <a:pos x="71" y="100"/>
                </a:cxn>
                <a:cxn ang="0">
                  <a:pos x="22" y="56"/>
                </a:cxn>
                <a:cxn ang="0">
                  <a:pos x="0" y="7"/>
                </a:cxn>
              </a:cxnLst>
              <a:rect l="0" t="0" r="r" b="b"/>
              <a:pathLst>
                <a:path w="156" h="205">
                  <a:moveTo>
                    <a:pt x="0" y="7"/>
                  </a:moveTo>
                  <a:lnTo>
                    <a:pt x="0" y="7"/>
                  </a:lnTo>
                  <a:lnTo>
                    <a:pt x="11" y="4"/>
                  </a:lnTo>
                  <a:lnTo>
                    <a:pt x="33" y="0"/>
                  </a:lnTo>
                  <a:lnTo>
                    <a:pt x="48" y="4"/>
                  </a:lnTo>
                  <a:lnTo>
                    <a:pt x="63" y="7"/>
                  </a:lnTo>
                  <a:lnTo>
                    <a:pt x="82" y="15"/>
                  </a:lnTo>
                  <a:lnTo>
                    <a:pt x="100" y="30"/>
                  </a:lnTo>
                  <a:lnTo>
                    <a:pt x="100" y="30"/>
                  </a:lnTo>
                  <a:lnTo>
                    <a:pt x="119" y="45"/>
                  </a:lnTo>
                  <a:lnTo>
                    <a:pt x="134" y="63"/>
                  </a:lnTo>
                  <a:lnTo>
                    <a:pt x="145" y="86"/>
                  </a:lnTo>
                  <a:lnTo>
                    <a:pt x="152" y="108"/>
                  </a:lnTo>
                  <a:lnTo>
                    <a:pt x="156" y="130"/>
                  </a:lnTo>
                  <a:lnTo>
                    <a:pt x="156" y="152"/>
                  </a:lnTo>
                  <a:lnTo>
                    <a:pt x="152" y="179"/>
                  </a:lnTo>
                  <a:lnTo>
                    <a:pt x="141" y="205"/>
                  </a:lnTo>
                  <a:lnTo>
                    <a:pt x="141" y="205"/>
                  </a:lnTo>
                  <a:lnTo>
                    <a:pt x="138" y="182"/>
                  </a:lnTo>
                  <a:lnTo>
                    <a:pt x="134" y="164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71" y="100"/>
                  </a:lnTo>
                  <a:lnTo>
                    <a:pt x="22" y="5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D586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Freeform 105"/>
            <p:cNvSpPr>
              <a:spLocks/>
            </p:cNvSpPr>
            <p:nvPr/>
          </p:nvSpPr>
          <p:spPr bwMode="auto">
            <a:xfrm>
              <a:off x="1544" y="2285"/>
              <a:ext cx="81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2" y="70"/>
                </a:cxn>
                <a:cxn ang="0">
                  <a:pos x="14" y="130"/>
                </a:cxn>
                <a:cxn ang="0">
                  <a:pos x="7" y="159"/>
                </a:cxn>
                <a:cxn ang="0">
                  <a:pos x="0" y="182"/>
                </a:cxn>
                <a:cxn ang="0">
                  <a:pos x="0" y="182"/>
                </a:cxn>
                <a:cxn ang="0">
                  <a:pos x="29" y="226"/>
                </a:cxn>
                <a:cxn ang="0">
                  <a:pos x="52" y="267"/>
                </a:cxn>
                <a:cxn ang="0">
                  <a:pos x="67" y="301"/>
                </a:cxn>
                <a:cxn ang="0">
                  <a:pos x="67" y="301"/>
                </a:cxn>
                <a:cxn ang="0">
                  <a:pos x="63" y="226"/>
                </a:cxn>
                <a:cxn ang="0">
                  <a:pos x="59" y="159"/>
                </a:cxn>
                <a:cxn ang="0">
                  <a:pos x="63" y="96"/>
                </a:cxn>
                <a:cxn ang="0">
                  <a:pos x="63" y="96"/>
                </a:cxn>
                <a:cxn ang="0">
                  <a:pos x="70" y="48"/>
                </a:cxn>
                <a:cxn ang="0">
                  <a:pos x="78" y="18"/>
                </a:cxn>
                <a:cxn ang="0">
                  <a:pos x="81" y="0"/>
                </a:cxn>
                <a:cxn ang="0">
                  <a:pos x="81" y="0"/>
                </a:cxn>
                <a:cxn ang="0">
                  <a:pos x="59" y="0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81" h="301">
                  <a:moveTo>
                    <a:pt x="26" y="0"/>
                  </a:moveTo>
                  <a:lnTo>
                    <a:pt x="26" y="0"/>
                  </a:lnTo>
                  <a:lnTo>
                    <a:pt x="22" y="70"/>
                  </a:lnTo>
                  <a:lnTo>
                    <a:pt x="14" y="130"/>
                  </a:lnTo>
                  <a:lnTo>
                    <a:pt x="7" y="159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29" y="226"/>
                  </a:lnTo>
                  <a:lnTo>
                    <a:pt x="52" y="267"/>
                  </a:lnTo>
                  <a:lnTo>
                    <a:pt x="67" y="301"/>
                  </a:lnTo>
                  <a:lnTo>
                    <a:pt x="67" y="301"/>
                  </a:lnTo>
                  <a:lnTo>
                    <a:pt x="63" y="226"/>
                  </a:lnTo>
                  <a:lnTo>
                    <a:pt x="59" y="159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70" y="48"/>
                  </a:lnTo>
                  <a:lnTo>
                    <a:pt x="78" y="18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59" y="0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7F2D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Freeform 106"/>
            <p:cNvSpPr>
              <a:spLocks/>
            </p:cNvSpPr>
            <p:nvPr/>
          </p:nvSpPr>
          <p:spPr bwMode="auto">
            <a:xfrm>
              <a:off x="1577" y="2404"/>
              <a:ext cx="108" cy="34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15" y="29"/>
                </a:cxn>
                <a:cxn ang="0">
                  <a:pos x="15" y="63"/>
                </a:cxn>
                <a:cxn ang="0">
                  <a:pos x="15" y="100"/>
                </a:cxn>
                <a:cxn ang="0">
                  <a:pos x="22" y="145"/>
                </a:cxn>
                <a:cxn ang="0">
                  <a:pos x="30" y="167"/>
                </a:cxn>
                <a:cxn ang="0">
                  <a:pos x="41" y="189"/>
                </a:cxn>
                <a:cxn ang="0">
                  <a:pos x="52" y="208"/>
                </a:cxn>
                <a:cxn ang="0">
                  <a:pos x="67" y="226"/>
                </a:cxn>
                <a:cxn ang="0">
                  <a:pos x="86" y="245"/>
                </a:cxn>
                <a:cxn ang="0">
                  <a:pos x="108" y="264"/>
                </a:cxn>
                <a:cxn ang="0">
                  <a:pos x="108" y="264"/>
                </a:cxn>
                <a:cxn ang="0">
                  <a:pos x="104" y="301"/>
                </a:cxn>
                <a:cxn ang="0">
                  <a:pos x="97" y="342"/>
                </a:cxn>
                <a:cxn ang="0">
                  <a:pos x="97" y="342"/>
                </a:cxn>
                <a:cxn ang="0">
                  <a:pos x="89" y="338"/>
                </a:cxn>
                <a:cxn ang="0">
                  <a:pos x="74" y="316"/>
                </a:cxn>
                <a:cxn ang="0">
                  <a:pos x="52" y="278"/>
                </a:cxn>
                <a:cxn ang="0">
                  <a:pos x="30" y="234"/>
                </a:cxn>
                <a:cxn ang="0">
                  <a:pos x="11" y="182"/>
                </a:cxn>
                <a:cxn ang="0">
                  <a:pos x="8" y="152"/>
                </a:cxn>
                <a:cxn ang="0">
                  <a:pos x="4" y="122"/>
                </a:cxn>
                <a:cxn ang="0">
                  <a:pos x="0" y="93"/>
                </a:cxn>
                <a:cxn ang="0">
                  <a:pos x="4" y="63"/>
                </a:cxn>
                <a:cxn ang="0">
                  <a:pos x="8" y="33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108" h="342">
                  <a:moveTo>
                    <a:pt x="19" y="0"/>
                  </a:moveTo>
                  <a:lnTo>
                    <a:pt x="19" y="0"/>
                  </a:lnTo>
                  <a:lnTo>
                    <a:pt x="15" y="29"/>
                  </a:lnTo>
                  <a:lnTo>
                    <a:pt x="15" y="63"/>
                  </a:lnTo>
                  <a:lnTo>
                    <a:pt x="15" y="100"/>
                  </a:lnTo>
                  <a:lnTo>
                    <a:pt x="22" y="145"/>
                  </a:lnTo>
                  <a:lnTo>
                    <a:pt x="30" y="167"/>
                  </a:lnTo>
                  <a:lnTo>
                    <a:pt x="41" y="189"/>
                  </a:lnTo>
                  <a:lnTo>
                    <a:pt x="52" y="208"/>
                  </a:lnTo>
                  <a:lnTo>
                    <a:pt x="67" y="226"/>
                  </a:lnTo>
                  <a:lnTo>
                    <a:pt x="86" y="245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4" y="301"/>
                  </a:lnTo>
                  <a:lnTo>
                    <a:pt x="97" y="342"/>
                  </a:lnTo>
                  <a:lnTo>
                    <a:pt x="97" y="342"/>
                  </a:lnTo>
                  <a:lnTo>
                    <a:pt x="89" y="338"/>
                  </a:lnTo>
                  <a:lnTo>
                    <a:pt x="74" y="316"/>
                  </a:lnTo>
                  <a:lnTo>
                    <a:pt x="52" y="278"/>
                  </a:lnTo>
                  <a:lnTo>
                    <a:pt x="30" y="234"/>
                  </a:lnTo>
                  <a:lnTo>
                    <a:pt x="11" y="182"/>
                  </a:lnTo>
                  <a:lnTo>
                    <a:pt x="8" y="152"/>
                  </a:lnTo>
                  <a:lnTo>
                    <a:pt x="4" y="122"/>
                  </a:lnTo>
                  <a:lnTo>
                    <a:pt x="0" y="93"/>
                  </a:lnTo>
                  <a:lnTo>
                    <a:pt x="4" y="63"/>
                  </a:lnTo>
                  <a:lnTo>
                    <a:pt x="8" y="33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EBE5C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Freeform 107"/>
            <p:cNvSpPr>
              <a:spLocks/>
            </p:cNvSpPr>
            <p:nvPr/>
          </p:nvSpPr>
          <p:spPr bwMode="auto">
            <a:xfrm>
              <a:off x="1759" y="2712"/>
              <a:ext cx="168" cy="112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68" y="0"/>
                </a:cxn>
                <a:cxn ang="0">
                  <a:pos x="157" y="8"/>
                </a:cxn>
                <a:cxn ang="0">
                  <a:pos x="123" y="30"/>
                </a:cxn>
                <a:cxn ang="0">
                  <a:pos x="101" y="41"/>
                </a:cxn>
                <a:cxn ang="0">
                  <a:pos x="75" y="49"/>
                </a:cxn>
                <a:cxn ang="0">
                  <a:pos x="41" y="52"/>
                </a:cxn>
                <a:cxn ang="0">
                  <a:pos x="4" y="52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23" y="104"/>
                </a:cxn>
                <a:cxn ang="0">
                  <a:pos x="71" y="86"/>
                </a:cxn>
                <a:cxn ang="0">
                  <a:pos x="101" y="67"/>
                </a:cxn>
                <a:cxn ang="0">
                  <a:pos x="131" y="49"/>
                </a:cxn>
                <a:cxn ang="0">
                  <a:pos x="153" y="26"/>
                </a:cxn>
                <a:cxn ang="0">
                  <a:pos x="160" y="11"/>
                </a:cxn>
                <a:cxn ang="0">
                  <a:pos x="168" y="0"/>
                </a:cxn>
                <a:cxn ang="0">
                  <a:pos x="168" y="0"/>
                </a:cxn>
              </a:cxnLst>
              <a:rect l="0" t="0" r="r" b="b"/>
              <a:pathLst>
                <a:path w="168" h="112">
                  <a:moveTo>
                    <a:pt x="168" y="0"/>
                  </a:moveTo>
                  <a:lnTo>
                    <a:pt x="168" y="0"/>
                  </a:lnTo>
                  <a:lnTo>
                    <a:pt x="157" y="8"/>
                  </a:lnTo>
                  <a:lnTo>
                    <a:pt x="123" y="30"/>
                  </a:lnTo>
                  <a:lnTo>
                    <a:pt x="101" y="41"/>
                  </a:lnTo>
                  <a:lnTo>
                    <a:pt x="75" y="49"/>
                  </a:lnTo>
                  <a:lnTo>
                    <a:pt x="41" y="52"/>
                  </a:lnTo>
                  <a:lnTo>
                    <a:pt x="4" y="5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3" y="104"/>
                  </a:lnTo>
                  <a:lnTo>
                    <a:pt x="71" y="86"/>
                  </a:lnTo>
                  <a:lnTo>
                    <a:pt x="101" y="67"/>
                  </a:lnTo>
                  <a:lnTo>
                    <a:pt x="131" y="49"/>
                  </a:lnTo>
                  <a:lnTo>
                    <a:pt x="153" y="26"/>
                  </a:lnTo>
                  <a:lnTo>
                    <a:pt x="160" y="11"/>
                  </a:lnTo>
                  <a:lnTo>
                    <a:pt x="168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EBE5C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Freeform 108"/>
            <p:cNvSpPr>
              <a:spLocks/>
            </p:cNvSpPr>
            <p:nvPr/>
          </p:nvSpPr>
          <p:spPr bwMode="auto">
            <a:xfrm>
              <a:off x="1744" y="2694"/>
              <a:ext cx="224" cy="204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224" y="0"/>
                </a:cxn>
                <a:cxn ang="0">
                  <a:pos x="212" y="22"/>
                </a:cxn>
                <a:cxn ang="0">
                  <a:pos x="198" y="48"/>
                </a:cxn>
                <a:cxn ang="0">
                  <a:pos x="172" y="78"/>
                </a:cxn>
                <a:cxn ang="0">
                  <a:pos x="142" y="108"/>
                </a:cxn>
                <a:cxn ang="0">
                  <a:pos x="105" y="134"/>
                </a:cxn>
                <a:cxn ang="0">
                  <a:pos x="82" y="145"/>
                </a:cxn>
                <a:cxn ang="0">
                  <a:pos x="56" y="152"/>
                </a:cxn>
                <a:cxn ang="0">
                  <a:pos x="30" y="160"/>
                </a:cxn>
                <a:cxn ang="0">
                  <a:pos x="0" y="163"/>
                </a:cxn>
                <a:cxn ang="0">
                  <a:pos x="0" y="204"/>
                </a:cxn>
                <a:cxn ang="0">
                  <a:pos x="0" y="204"/>
                </a:cxn>
                <a:cxn ang="0">
                  <a:pos x="30" y="197"/>
                </a:cxn>
                <a:cxn ang="0">
                  <a:pos x="60" y="182"/>
                </a:cxn>
                <a:cxn ang="0">
                  <a:pos x="97" y="163"/>
                </a:cxn>
                <a:cxn ang="0">
                  <a:pos x="134" y="137"/>
                </a:cxn>
                <a:cxn ang="0">
                  <a:pos x="153" y="122"/>
                </a:cxn>
                <a:cxn ang="0">
                  <a:pos x="172" y="104"/>
                </a:cxn>
                <a:cxn ang="0">
                  <a:pos x="190" y="81"/>
                </a:cxn>
                <a:cxn ang="0">
                  <a:pos x="205" y="59"/>
                </a:cxn>
                <a:cxn ang="0">
                  <a:pos x="216" y="29"/>
                </a:cxn>
                <a:cxn ang="0">
                  <a:pos x="224" y="0"/>
                </a:cxn>
                <a:cxn ang="0">
                  <a:pos x="224" y="0"/>
                </a:cxn>
              </a:cxnLst>
              <a:rect l="0" t="0" r="r" b="b"/>
              <a:pathLst>
                <a:path w="224" h="204">
                  <a:moveTo>
                    <a:pt x="224" y="0"/>
                  </a:moveTo>
                  <a:lnTo>
                    <a:pt x="224" y="0"/>
                  </a:lnTo>
                  <a:lnTo>
                    <a:pt x="212" y="22"/>
                  </a:lnTo>
                  <a:lnTo>
                    <a:pt x="198" y="48"/>
                  </a:lnTo>
                  <a:lnTo>
                    <a:pt x="172" y="78"/>
                  </a:lnTo>
                  <a:lnTo>
                    <a:pt x="142" y="108"/>
                  </a:lnTo>
                  <a:lnTo>
                    <a:pt x="105" y="134"/>
                  </a:lnTo>
                  <a:lnTo>
                    <a:pt x="82" y="145"/>
                  </a:lnTo>
                  <a:lnTo>
                    <a:pt x="56" y="152"/>
                  </a:lnTo>
                  <a:lnTo>
                    <a:pt x="30" y="160"/>
                  </a:lnTo>
                  <a:lnTo>
                    <a:pt x="0" y="163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30" y="197"/>
                  </a:lnTo>
                  <a:lnTo>
                    <a:pt x="60" y="182"/>
                  </a:lnTo>
                  <a:lnTo>
                    <a:pt x="97" y="163"/>
                  </a:lnTo>
                  <a:lnTo>
                    <a:pt x="134" y="137"/>
                  </a:lnTo>
                  <a:lnTo>
                    <a:pt x="153" y="122"/>
                  </a:lnTo>
                  <a:lnTo>
                    <a:pt x="172" y="104"/>
                  </a:lnTo>
                  <a:lnTo>
                    <a:pt x="190" y="81"/>
                  </a:lnTo>
                  <a:lnTo>
                    <a:pt x="205" y="59"/>
                  </a:lnTo>
                  <a:lnTo>
                    <a:pt x="216" y="29"/>
                  </a:lnTo>
                  <a:lnTo>
                    <a:pt x="224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EBE5C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Freeform 109"/>
            <p:cNvSpPr>
              <a:spLocks/>
            </p:cNvSpPr>
            <p:nvPr/>
          </p:nvSpPr>
          <p:spPr bwMode="auto">
            <a:xfrm>
              <a:off x="1529" y="2277"/>
              <a:ext cx="96" cy="246"/>
            </a:xfrm>
            <a:custGeom>
              <a:avLst/>
              <a:gdLst/>
              <a:ahLst/>
              <a:cxnLst>
                <a:cxn ang="0">
                  <a:pos x="15" y="190"/>
                </a:cxn>
                <a:cxn ang="0">
                  <a:pos x="15" y="190"/>
                </a:cxn>
                <a:cxn ang="0">
                  <a:pos x="37" y="212"/>
                </a:cxn>
                <a:cxn ang="0">
                  <a:pos x="56" y="231"/>
                </a:cxn>
                <a:cxn ang="0">
                  <a:pos x="74" y="246"/>
                </a:cxn>
                <a:cxn ang="0">
                  <a:pos x="74" y="246"/>
                </a:cxn>
                <a:cxn ang="0">
                  <a:pos x="82" y="145"/>
                </a:cxn>
                <a:cxn ang="0">
                  <a:pos x="89" y="63"/>
                </a:cxn>
                <a:cxn ang="0">
                  <a:pos x="96" y="8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2" y="63"/>
                </a:cxn>
                <a:cxn ang="0">
                  <a:pos x="15" y="123"/>
                </a:cxn>
                <a:cxn ang="0">
                  <a:pos x="7" y="153"/>
                </a:cxn>
                <a:cxn ang="0">
                  <a:pos x="0" y="179"/>
                </a:cxn>
                <a:cxn ang="0">
                  <a:pos x="15" y="190"/>
                </a:cxn>
              </a:cxnLst>
              <a:rect l="0" t="0" r="r" b="b"/>
              <a:pathLst>
                <a:path w="96" h="246">
                  <a:moveTo>
                    <a:pt x="15" y="190"/>
                  </a:moveTo>
                  <a:lnTo>
                    <a:pt x="15" y="190"/>
                  </a:lnTo>
                  <a:lnTo>
                    <a:pt x="37" y="212"/>
                  </a:lnTo>
                  <a:lnTo>
                    <a:pt x="56" y="231"/>
                  </a:lnTo>
                  <a:lnTo>
                    <a:pt x="74" y="246"/>
                  </a:lnTo>
                  <a:lnTo>
                    <a:pt x="74" y="246"/>
                  </a:lnTo>
                  <a:lnTo>
                    <a:pt x="82" y="145"/>
                  </a:lnTo>
                  <a:lnTo>
                    <a:pt x="89" y="63"/>
                  </a:lnTo>
                  <a:lnTo>
                    <a:pt x="96" y="8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2" y="63"/>
                  </a:lnTo>
                  <a:lnTo>
                    <a:pt x="15" y="123"/>
                  </a:lnTo>
                  <a:lnTo>
                    <a:pt x="7" y="153"/>
                  </a:lnTo>
                  <a:lnTo>
                    <a:pt x="0" y="179"/>
                  </a:lnTo>
                  <a:lnTo>
                    <a:pt x="15" y="190"/>
                  </a:lnTo>
                  <a:close/>
                </a:path>
              </a:pathLst>
            </a:custGeom>
            <a:solidFill>
              <a:srgbClr val="FFFEF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Freeform 110"/>
            <p:cNvSpPr>
              <a:spLocks/>
            </p:cNvSpPr>
            <p:nvPr/>
          </p:nvSpPr>
          <p:spPr bwMode="auto">
            <a:xfrm>
              <a:off x="1432" y="2504"/>
              <a:ext cx="45" cy="1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9" y="11"/>
                </a:cxn>
                <a:cxn ang="0">
                  <a:pos x="30" y="22"/>
                </a:cxn>
                <a:cxn ang="0">
                  <a:pos x="41" y="33"/>
                </a:cxn>
                <a:cxn ang="0">
                  <a:pos x="41" y="33"/>
                </a:cxn>
                <a:cxn ang="0">
                  <a:pos x="45" y="48"/>
                </a:cxn>
                <a:cxn ang="0">
                  <a:pos x="45" y="74"/>
                </a:cxn>
                <a:cxn ang="0">
                  <a:pos x="41" y="108"/>
                </a:cxn>
                <a:cxn ang="0">
                  <a:pos x="41" y="108"/>
                </a:cxn>
                <a:cxn ang="0">
                  <a:pos x="26" y="5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5" h="108">
                  <a:moveTo>
                    <a:pt x="0" y="0"/>
                  </a:moveTo>
                  <a:lnTo>
                    <a:pt x="0" y="0"/>
                  </a:lnTo>
                  <a:lnTo>
                    <a:pt x="19" y="11"/>
                  </a:lnTo>
                  <a:lnTo>
                    <a:pt x="30" y="22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5" y="48"/>
                  </a:lnTo>
                  <a:lnTo>
                    <a:pt x="45" y="74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26" y="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E5C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Freeform 111"/>
            <p:cNvSpPr>
              <a:spLocks/>
            </p:cNvSpPr>
            <p:nvPr/>
          </p:nvSpPr>
          <p:spPr bwMode="auto">
            <a:xfrm>
              <a:off x="1276" y="2251"/>
              <a:ext cx="70" cy="1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4"/>
                </a:cxn>
                <a:cxn ang="0">
                  <a:pos x="33" y="15"/>
                </a:cxn>
                <a:cxn ang="0">
                  <a:pos x="37" y="22"/>
                </a:cxn>
                <a:cxn ang="0">
                  <a:pos x="41" y="37"/>
                </a:cxn>
                <a:cxn ang="0">
                  <a:pos x="41" y="37"/>
                </a:cxn>
                <a:cxn ang="0">
                  <a:pos x="48" y="78"/>
                </a:cxn>
                <a:cxn ang="0">
                  <a:pos x="52" y="104"/>
                </a:cxn>
                <a:cxn ang="0">
                  <a:pos x="52" y="104"/>
                </a:cxn>
                <a:cxn ang="0">
                  <a:pos x="52" y="112"/>
                </a:cxn>
                <a:cxn ang="0">
                  <a:pos x="56" y="115"/>
                </a:cxn>
                <a:cxn ang="0">
                  <a:pos x="63" y="123"/>
                </a:cxn>
                <a:cxn ang="0">
                  <a:pos x="70" y="127"/>
                </a:cxn>
                <a:cxn ang="0">
                  <a:pos x="70" y="127"/>
                </a:cxn>
                <a:cxn ang="0">
                  <a:pos x="59" y="123"/>
                </a:cxn>
                <a:cxn ang="0">
                  <a:pos x="48" y="119"/>
                </a:cxn>
                <a:cxn ang="0">
                  <a:pos x="41" y="104"/>
                </a:cxn>
                <a:cxn ang="0">
                  <a:pos x="41" y="104"/>
                </a:cxn>
                <a:cxn ang="0">
                  <a:pos x="41" y="89"/>
                </a:cxn>
                <a:cxn ang="0">
                  <a:pos x="41" y="56"/>
                </a:cxn>
                <a:cxn ang="0">
                  <a:pos x="33" y="37"/>
                </a:cxn>
                <a:cxn ang="0">
                  <a:pos x="26" y="19"/>
                </a:cxn>
                <a:cxn ang="0">
                  <a:pos x="15" y="8"/>
                </a:cxn>
                <a:cxn ang="0">
                  <a:pos x="7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0" h="127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4"/>
                  </a:lnTo>
                  <a:lnTo>
                    <a:pt x="33" y="15"/>
                  </a:lnTo>
                  <a:lnTo>
                    <a:pt x="37" y="22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8" y="78"/>
                  </a:lnTo>
                  <a:lnTo>
                    <a:pt x="52" y="104"/>
                  </a:lnTo>
                  <a:lnTo>
                    <a:pt x="52" y="104"/>
                  </a:lnTo>
                  <a:lnTo>
                    <a:pt x="52" y="112"/>
                  </a:lnTo>
                  <a:lnTo>
                    <a:pt x="56" y="115"/>
                  </a:lnTo>
                  <a:lnTo>
                    <a:pt x="63" y="123"/>
                  </a:lnTo>
                  <a:lnTo>
                    <a:pt x="70" y="127"/>
                  </a:lnTo>
                  <a:lnTo>
                    <a:pt x="70" y="127"/>
                  </a:lnTo>
                  <a:lnTo>
                    <a:pt x="59" y="123"/>
                  </a:lnTo>
                  <a:lnTo>
                    <a:pt x="48" y="119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89"/>
                  </a:lnTo>
                  <a:lnTo>
                    <a:pt x="41" y="56"/>
                  </a:lnTo>
                  <a:lnTo>
                    <a:pt x="33" y="37"/>
                  </a:lnTo>
                  <a:lnTo>
                    <a:pt x="26" y="19"/>
                  </a:lnTo>
                  <a:lnTo>
                    <a:pt x="15" y="8"/>
                  </a:lnTo>
                  <a:lnTo>
                    <a:pt x="7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C0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Freeform 112"/>
            <p:cNvSpPr>
              <a:spLocks/>
            </p:cNvSpPr>
            <p:nvPr/>
          </p:nvSpPr>
          <p:spPr bwMode="auto">
            <a:xfrm>
              <a:off x="1346" y="2233"/>
              <a:ext cx="101" cy="29"/>
            </a:xfrm>
            <a:custGeom>
              <a:avLst/>
              <a:gdLst/>
              <a:ahLst/>
              <a:cxnLst>
                <a:cxn ang="0">
                  <a:pos x="101" y="14"/>
                </a:cxn>
                <a:cxn ang="0">
                  <a:pos x="101" y="14"/>
                </a:cxn>
                <a:cxn ang="0">
                  <a:pos x="82" y="7"/>
                </a:cxn>
                <a:cxn ang="0">
                  <a:pos x="67" y="0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27" y="3"/>
                </a:cxn>
                <a:cxn ang="0">
                  <a:pos x="12" y="11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4" y="29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5" y="22"/>
                </a:cxn>
                <a:cxn ang="0">
                  <a:pos x="34" y="14"/>
                </a:cxn>
                <a:cxn ang="0">
                  <a:pos x="49" y="11"/>
                </a:cxn>
                <a:cxn ang="0">
                  <a:pos x="64" y="11"/>
                </a:cxn>
                <a:cxn ang="0">
                  <a:pos x="82" y="11"/>
                </a:cxn>
                <a:cxn ang="0">
                  <a:pos x="101" y="14"/>
                </a:cxn>
                <a:cxn ang="0">
                  <a:pos x="101" y="14"/>
                </a:cxn>
              </a:cxnLst>
              <a:rect l="0" t="0" r="r" b="b"/>
              <a:pathLst>
                <a:path w="101" h="29">
                  <a:moveTo>
                    <a:pt x="101" y="14"/>
                  </a:moveTo>
                  <a:lnTo>
                    <a:pt x="101" y="14"/>
                  </a:lnTo>
                  <a:lnTo>
                    <a:pt x="82" y="7"/>
                  </a:lnTo>
                  <a:lnTo>
                    <a:pt x="67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27" y="3"/>
                  </a:lnTo>
                  <a:lnTo>
                    <a:pt x="12" y="11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4" y="29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5" y="22"/>
                  </a:lnTo>
                  <a:lnTo>
                    <a:pt x="34" y="14"/>
                  </a:lnTo>
                  <a:lnTo>
                    <a:pt x="49" y="11"/>
                  </a:lnTo>
                  <a:lnTo>
                    <a:pt x="64" y="11"/>
                  </a:lnTo>
                  <a:lnTo>
                    <a:pt x="82" y="11"/>
                  </a:lnTo>
                  <a:lnTo>
                    <a:pt x="101" y="14"/>
                  </a:lnTo>
                  <a:lnTo>
                    <a:pt x="101" y="14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Freeform 113"/>
            <p:cNvSpPr>
              <a:spLocks/>
            </p:cNvSpPr>
            <p:nvPr/>
          </p:nvSpPr>
          <p:spPr bwMode="auto">
            <a:xfrm>
              <a:off x="1265" y="2255"/>
              <a:ext cx="44" cy="22"/>
            </a:xfrm>
            <a:custGeom>
              <a:avLst/>
              <a:gdLst/>
              <a:ahLst/>
              <a:cxnLst>
                <a:cxn ang="0">
                  <a:pos x="44" y="18"/>
                </a:cxn>
                <a:cxn ang="0">
                  <a:pos x="44" y="18"/>
                </a:cxn>
                <a:cxn ang="0">
                  <a:pos x="26" y="15"/>
                </a:cxn>
                <a:cxn ang="0">
                  <a:pos x="11" y="15"/>
                </a:cxn>
                <a:cxn ang="0">
                  <a:pos x="3" y="18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3" y="11"/>
                </a:cxn>
                <a:cxn ang="0">
                  <a:pos x="7" y="4"/>
                </a:cxn>
                <a:cxn ang="0">
                  <a:pos x="11" y="4"/>
                </a:cxn>
                <a:cxn ang="0">
                  <a:pos x="18" y="0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41" y="11"/>
                </a:cxn>
                <a:cxn ang="0">
                  <a:pos x="44" y="15"/>
                </a:cxn>
                <a:cxn ang="0">
                  <a:pos x="44" y="18"/>
                </a:cxn>
                <a:cxn ang="0">
                  <a:pos x="44" y="18"/>
                </a:cxn>
                <a:cxn ang="0">
                  <a:pos x="44" y="18"/>
                </a:cxn>
              </a:cxnLst>
              <a:rect l="0" t="0" r="r" b="b"/>
              <a:pathLst>
                <a:path w="44" h="22">
                  <a:moveTo>
                    <a:pt x="44" y="18"/>
                  </a:moveTo>
                  <a:lnTo>
                    <a:pt x="44" y="18"/>
                  </a:lnTo>
                  <a:lnTo>
                    <a:pt x="26" y="15"/>
                  </a:lnTo>
                  <a:lnTo>
                    <a:pt x="11" y="15"/>
                  </a:lnTo>
                  <a:lnTo>
                    <a:pt x="3" y="18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3" y="11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8" y="0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41" y="11"/>
                  </a:lnTo>
                  <a:lnTo>
                    <a:pt x="44" y="15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4" y="18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Freeform 114"/>
            <p:cNvSpPr>
              <a:spLocks/>
            </p:cNvSpPr>
            <p:nvPr/>
          </p:nvSpPr>
          <p:spPr bwMode="auto">
            <a:xfrm>
              <a:off x="1224" y="2084"/>
              <a:ext cx="178" cy="227"/>
            </a:xfrm>
            <a:custGeom>
              <a:avLst/>
              <a:gdLst/>
              <a:ahLst/>
              <a:cxnLst>
                <a:cxn ang="0">
                  <a:pos x="178" y="15"/>
                </a:cxn>
                <a:cxn ang="0">
                  <a:pos x="178" y="15"/>
                </a:cxn>
                <a:cxn ang="0">
                  <a:pos x="178" y="30"/>
                </a:cxn>
                <a:cxn ang="0">
                  <a:pos x="178" y="44"/>
                </a:cxn>
                <a:cxn ang="0">
                  <a:pos x="175" y="67"/>
                </a:cxn>
                <a:cxn ang="0">
                  <a:pos x="167" y="89"/>
                </a:cxn>
                <a:cxn ang="0">
                  <a:pos x="156" y="115"/>
                </a:cxn>
                <a:cxn ang="0">
                  <a:pos x="137" y="137"/>
                </a:cxn>
                <a:cxn ang="0">
                  <a:pos x="111" y="163"/>
                </a:cxn>
                <a:cxn ang="0">
                  <a:pos x="111" y="163"/>
                </a:cxn>
                <a:cxn ang="0">
                  <a:pos x="130" y="141"/>
                </a:cxn>
                <a:cxn ang="0">
                  <a:pos x="145" y="115"/>
                </a:cxn>
                <a:cxn ang="0">
                  <a:pos x="149" y="104"/>
                </a:cxn>
                <a:cxn ang="0">
                  <a:pos x="152" y="89"/>
                </a:cxn>
                <a:cxn ang="0">
                  <a:pos x="152" y="89"/>
                </a:cxn>
                <a:cxn ang="0">
                  <a:pos x="149" y="96"/>
                </a:cxn>
                <a:cxn ang="0">
                  <a:pos x="137" y="119"/>
                </a:cxn>
                <a:cxn ang="0">
                  <a:pos x="115" y="141"/>
                </a:cxn>
                <a:cxn ang="0">
                  <a:pos x="100" y="156"/>
                </a:cxn>
                <a:cxn ang="0">
                  <a:pos x="85" y="167"/>
                </a:cxn>
                <a:cxn ang="0">
                  <a:pos x="85" y="167"/>
                </a:cxn>
                <a:cxn ang="0">
                  <a:pos x="67" y="175"/>
                </a:cxn>
                <a:cxn ang="0">
                  <a:pos x="56" y="186"/>
                </a:cxn>
                <a:cxn ang="0">
                  <a:pos x="37" y="204"/>
                </a:cxn>
                <a:cxn ang="0">
                  <a:pos x="29" y="219"/>
                </a:cxn>
                <a:cxn ang="0">
                  <a:pos x="26" y="227"/>
                </a:cxn>
                <a:cxn ang="0">
                  <a:pos x="26" y="227"/>
                </a:cxn>
                <a:cxn ang="0">
                  <a:pos x="18" y="215"/>
                </a:cxn>
                <a:cxn ang="0">
                  <a:pos x="11" y="201"/>
                </a:cxn>
                <a:cxn ang="0">
                  <a:pos x="3" y="182"/>
                </a:cxn>
                <a:cxn ang="0">
                  <a:pos x="0" y="156"/>
                </a:cxn>
                <a:cxn ang="0">
                  <a:pos x="0" y="130"/>
                </a:cxn>
                <a:cxn ang="0">
                  <a:pos x="7" y="96"/>
                </a:cxn>
                <a:cxn ang="0">
                  <a:pos x="26" y="59"/>
                </a:cxn>
                <a:cxn ang="0">
                  <a:pos x="26" y="59"/>
                </a:cxn>
                <a:cxn ang="0">
                  <a:pos x="37" y="44"/>
                </a:cxn>
                <a:cxn ang="0">
                  <a:pos x="48" y="30"/>
                </a:cxn>
                <a:cxn ang="0">
                  <a:pos x="59" y="18"/>
                </a:cxn>
                <a:cxn ang="0">
                  <a:pos x="74" y="11"/>
                </a:cxn>
                <a:cxn ang="0">
                  <a:pos x="100" y="0"/>
                </a:cxn>
                <a:cxn ang="0">
                  <a:pos x="122" y="0"/>
                </a:cxn>
                <a:cxn ang="0">
                  <a:pos x="145" y="3"/>
                </a:cxn>
                <a:cxn ang="0">
                  <a:pos x="160" y="7"/>
                </a:cxn>
                <a:cxn ang="0">
                  <a:pos x="178" y="15"/>
                </a:cxn>
                <a:cxn ang="0">
                  <a:pos x="178" y="15"/>
                </a:cxn>
              </a:cxnLst>
              <a:rect l="0" t="0" r="r" b="b"/>
              <a:pathLst>
                <a:path w="178" h="227">
                  <a:moveTo>
                    <a:pt x="178" y="15"/>
                  </a:moveTo>
                  <a:lnTo>
                    <a:pt x="178" y="15"/>
                  </a:lnTo>
                  <a:lnTo>
                    <a:pt x="178" y="30"/>
                  </a:lnTo>
                  <a:lnTo>
                    <a:pt x="178" y="44"/>
                  </a:lnTo>
                  <a:lnTo>
                    <a:pt x="175" y="67"/>
                  </a:lnTo>
                  <a:lnTo>
                    <a:pt x="167" y="89"/>
                  </a:lnTo>
                  <a:lnTo>
                    <a:pt x="156" y="115"/>
                  </a:lnTo>
                  <a:lnTo>
                    <a:pt x="137" y="137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130" y="141"/>
                  </a:lnTo>
                  <a:lnTo>
                    <a:pt x="145" y="115"/>
                  </a:lnTo>
                  <a:lnTo>
                    <a:pt x="149" y="104"/>
                  </a:lnTo>
                  <a:lnTo>
                    <a:pt x="152" y="89"/>
                  </a:lnTo>
                  <a:lnTo>
                    <a:pt x="152" y="89"/>
                  </a:lnTo>
                  <a:lnTo>
                    <a:pt x="149" y="96"/>
                  </a:lnTo>
                  <a:lnTo>
                    <a:pt x="137" y="119"/>
                  </a:lnTo>
                  <a:lnTo>
                    <a:pt x="115" y="141"/>
                  </a:lnTo>
                  <a:lnTo>
                    <a:pt x="100" y="156"/>
                  </a:lnTo>
                  <a:lnTo>
                    <a:pt x="85" y="167"/>
                  </a:lnTo>
                  <a:lnTo>
                    <a:pt x="85" y="167"/>
                  </a:lnTo>
                  <a:lnTo>
                    <a:pt x="67" y="175"/>
                  </a:lnTo>
                  <a:lnTo>
                    <a:pt x="56" y="186"/>
                  </a:lnTo>
                  <a:lnTo>
                    <a:pt x="37" y="204"/>
                  </a:lnTo>
                  <a:lnTo>
                    <a:pt x="29" y="219"/>
                  </a:lnTo>
                  <a:lnTo>
                    <a:pt x="26" y="227"/>
                  </a:lnTo>
                  <a:lnTo>
                    <a:pt x="26" y="227"/>
                  </a:lnTo>
                  <a:lnTo>
                    <a:pt x="18" y="215"/>
                  </a:lnTo>
                  <a:lnTo>
                    <a:pt x="11" y="201"/>
                  </a:lnTo>
                  <a:lnTo>
                    <a:pt x="3" y="182"/>
                  </a:lnTo>
                  <a:lnTo>
                    <a:pt x="0" y="156"/>
                  </a:lnTo>
                  <a:lnTo>
                    <a:pt x="0" y="130"/>
                  </a:lnTo>
                  <a:lnTo>
                    <a:pt x="7" y="96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7" y="44"/>
                  </a:lnTo>
                  <a:lnTo>
                    <a:pt x="48" y="30"/>
                  </a:lnTo>
                  <a:lnTo>
                    <a:pt x="59" y="18"/>
                  </a:lnTo>
                  <a:lnTo>
                    <a:pt x="74" y="11"/>
                  </a:lnTo>
                  <a:lnTo>
                    <a:pt x="100" y="0"/>
                  </a:lnTo>
                  <a:lnTo>
                    <a:pt x="122" y="0"/>
                  </a:lnTo>
                  <a:lnTo>
                    <a:pt x="145" y="3"/>
                  </a:lnTo>
                  <a:lnTo>
                    <a:pt x="160" y="7"/>
                  </a:lnTo>
                  <a:lnTo>
                    <a:pt x="178" y="15"/>
                  </a:lnTo>
                  <a:lnTo>
                    <a:pt x="178" y="15"/>
                  </a:lnTo>
                  <a:close/>
                </a:path>
              </a:pathLst>
            </a:custGeom>
            <a:solidFill>
              <a:srgbClr val="D5863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Freeform 115"/>
            <p:cNvSpPr>
              <a:spLocks/>
            </p:cNvSpPr>
            <p:nvPr/>
          </p:nvSpPr>
          <p:spPr bwMode="auto">
            <a:xfrm>
              <a:off x="1242" y="2091"/>
              <a:ext cx="149" cy="231"/>
            </a:xfrm>
            <a:custGeom>
              <a:avLst/>
              <a:gdLst/>
              <a:ahLst/>
              <a:cxnLst>
                <a:cxn ang="0">
                  <a:pos x="145" y="0"/>
                </a:cxn>
                <a:cxn ang="0">
                  <a:pos x="145" y="0"/>
                </a:cxn>
                <a:cxn ang="0">
                  <a:pos x="127" y="30"/>
                </a:cxn>
                <a:cxn ang="0">
                  <a:pos x="104" y="60"/>
                </a:cxn>
                <a:cxn ang="0">
                  <a:pos x="82" y="86"/>
                </a:cxn>
                <a:cxn ang="0">
                  <a:pos x="52" y="112"/>
                </a:cxn>
                <a:cxn ang="0">
                  <a:pos x="52" y="112"/>
                </a:cxn>
                <a:cxn ang="0">
                  <a:pos x="34" y="134"/>
                </a:cxn>
                <a:cxn ang="0">
                  <a:pos x="15" y="160"/>
                </a:cxn>
                <a:cxn ang="0">
                  <a:pos x="15" y="160"/>
                </a:cxn>
                <a:cxn ang="0">
                  <a:pos x="8" y="175"/>
                </a:cxn>
                <a:cxn ang="0">
                  <a:pos x="4" y="194"/>
                </a:cxn>
                <a:cxn ang="0">
                  <a:pos x="0" y="231"/>
                </a:cxn>
                <a:cxn ang="0">
                  <a:pos x="0" y="231"/>
                </a:cxn>
                <a:cxn ang="0">
                  <a:pos x="4" y="231"/>
                </a:cxn>
                <a:cxn ang="0">
                  <a:pos x="4" y="231"/>
                </a:cxn>
                <a:cxn ang="0">
                  <a:pos x="4" y="231"/>
                </a:cxn>
                <a:cxn ang="0">
                  <a:pos x="8" y="212"/>
                </a:cxn>
                <a:cxn ang="0">
                  <a:pos x="11" y="194"/>
                </a:cxn>
                <a:cxn ang="0">
                  <a:pos x="11" y="194"/>
                </a:cxn>
                <a:cxn ang="0">
                  <a:pos x="15" y="175"/>
                </a:cxn>
                <a:cxn ang="0">
                  <a:pos x="26" y="160"/>
                </a:cxn>
                <a:cxn ang="0">
                  <a:pos x="26" y="160"/>
                </a:cxn>
                <a:cxn ang="0">
                  <a:pos x="34" y="145"/>
                </a:cxn>
                <a:cxn ang="0">
                  <a:pos x="45" y="130"/>
                </a:cxn>
                <a:cxn ang="0">
                  <a:pos x="71" y="108"/>
                </a:cxn>
                <a:cxn ang="0">
                  <a:pos x="71" y="108"/>
                </a:cxn>
                <a:cxn ang="0">
                  <a:pos x="97" y="86"/>
                </a:cxn>
                <a:cxn ang="0">
                  <a:pos x="116" y="60"/>
                </a:cxn>
                <a:cxn ang="0">
                  <a:pos x="134" y="30"/>
                </a:cxn>
                <a:cxn ang="0">
                  <a:pos x="149" y="0"/>
                </a:cxn>
                <a:cxn ang="0">
                  <a:pos x="149" y="0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5" y="0"/>
                </a:cxn>
              </a:cxnLst>
              <a:rect l="0" t="0" r="r" b="b"/>
              <a:pathLst>
                <a:path w="149" h="231">
                  <a:moveTo>
                    <a:pt x="145" y="0"/>
                  </a:moveTo>
                  <a:lnTo>
                    <a:pt x="145" y="0"/>
                  </a:lnTo>
                  <a:lnTo>
                    <a:pt x="127" y="30"/>
                  </a:lnTo>
                  <a:lnTo>
                    <a:pt x="104" y="60"/>
                  </a:lnTo>
                  <a:lnTo>
                    <a:pt x="82" y="86"/>
                  </a:lnTo>
                  <a:lnTo>
                    <a:pt x="52" y="112"/>
                  </a:lnTo>
                  <a:lnTo>
                    <a:pt x="52" y="112"/>
                  </a:lnTo>
                  <a:lnTo>
                    <a:pt x="34" y="134"/>
                  </a:lnTo>
                  <a:lnTo>
                    <a:pt x="15" y="160"/>
                  </a:lnTo>
                  <a:lnTo>
                    <a:pt x="15" y="160"/>
                  </a:lnTo>
                  <a:lnTo>
                    <a:pt x="8" y="175"/>
                  </a:lnTo>
                  <a:lnTo>
                    <a:pt x="4" y="194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4" y="231"/>
                  </a:lnTo>
                  <a:lnTo>
                    <a:pt x="4" y="231"/>
                  </a:lnTo>
                  <a:lnTo>
                    <a:pt x="4" y="231"/>
                  </a:lnTo>
                  <a:lnTo>
                    <a:pt x="8" y="212"/>
                  </a:lnTo>
                  <a:lnTo>
                    <a:pt x="11" y="194"/>
                  </a:lnTo>
                  <a:lnTo>
                    <a:pt x="11" y="194"/>
                  </a:lnTo>
                  <a:lnTo>
                    <a:pt x="15" y="175"/>
                  </a:lnTo>
                  <a:lnTo>
                    <a:pt x="26" y="160"/>
                  </a:lnTo>
                  <a:lnTo>
                    <a:pt x="26" y="160"/>
                  </a:lnTo>
                  <a:lnTo>
                    <a:pt x="34" y="145"/>
                  </a:lnTo>
                  <a:lnTo>
                    <a:pt x="45" y="130"/>
                  </a:lnTo>
                  <a:lnTo>
                    <a:pt x="71" y="108"/>
                  </a:lnTo>
                  <a:lnTo>
                    <a:pt x="71" y="108"/>
                  </a:lnTo>
                  <a:lnTo>
                    <a:pt x="97" y="86"/>
                  </a:lnTo>
                  <a:lnTo>
                    <a:pt x="116" y="60"/>
                  </a:lnTo>
                  <a:lnTo>
                    <a:pt x="134" y="30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5" y="0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Freeform 116"/>
            <p:cNvSpPr>
              <a:spLocks/>
            </p:cNvSpPr>
            <p:nvPr/>
          </p:nvSpPr>
          <p:spPr bwMode="auto">
            <a:xfrm>
              <a:off x="1242" y="2073"/>
              <a:ext cx="138" cy="200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34" y="0"/>
                </a:cxn>
                <a:cxn ang="0">
                  <a:pos x="104" y="11"/>
                </a:cxn>
                <a:cxn ang="0">
                  <a:pos x="78" y="26"/>
                </a:cxn>
                <a:cxn ang="0">
                  <a:pos x="56" y="48"/>
                </a:cxn>
                <a:cxn ang="0">
                  <a:pos x="38" y="74"/>
                </a:cxn>
                <a:cxn ang="0">
                  <a:pos x="38" y="74"/>
                </a:cxn>
                <a:cxn ang="0">
                  <a:pos x="19" y="104"/>
                </a:cxn>
                <a:cxn ang="0">
                  <a:pos x="8" y="133"/>
                </a:cxn>
                <a:cxn ang="0">
                  <a:pos x="0" y="167"/>
                </a:cxn>
                <a:cxn ang="0">
                  <a:pos x="0" y="182"/>
                </a:cxn>
                <a:cxn ang="0">
                  <a:pos x="4" y="200"/>
                </a:cxn>
                <a:cxn ang="0">
                  <a:pos x="4" y="200"/>
                </a:cxn>
                <a:cxn ang="0">
                  <a:pos x="8" y="200"/>
                </a:cxn>
                <a:cxn ang="0">
                  <a:pos x="8" y="200"/>
                </a:cxn>
                <a:cxn ang="0">
                  <a:pos x="8" y="200"/>
                </a:cxn>
                <a:cxn ang="0">
                  <a:pos x="8" y="167"/>
                </a:cxn>
                <a:cxn ang="0">
                  <a:pos x="8" y="152"/>
                </a:cxn>
                <a:cxn ang="0">
                  <a:pos x="11" y="133"/>
                </a:cxn>
                <a:cxn ang="0">
                  <a:pos x="11" y="133"/>
                </a:cxn>
                <a:cxn ang="0">
                  <a:pos x="23" y="107"/>
                </a:cxn>
                <a:cxn ang="0">
                  <a:pos x="41" y="81"/>
                </a:cxn>
                <a:cxn ang="0">
                  <a:pos x="41" y="81"/>
                </a:cxn>
                <a:cxn ang="0">
                  <a:pos x="60" y="55"/>
                </a:cxn>
                <a:cxn ang="0">
                  <a:pos x="82" y="33"/>
                </a:cxn>
                <a:cxn ang="0">
                  <a:pos x="108" y="14"/>
                </a:cxn>
                <a:cxn ang="0">
                  <a:pos x="138" y="3"/>
                </a:cxn>
                <a:cxn ang="0">
                  <a:pos x="138" y="3"/>
                </a:cxn>
                <a:cxn ang="0">
                  <a:pos x="138" y="0"/>
                </a:cxn>
                <a:cxn ang="0">
                  <a:pos x="134" y="0"/>
                </a:cxn>
                <a:cxn ang="0">
                  <a:pos x="134" y="0"/>
                </a:cxn>
              </a:cxnLst>
              <a:rect l="0" t="0" r="r" b="b"/>
              <a:pathLst>
                <a:path w="138" h="200">
                  <a:moveTo>
                    <a:pt x="134" y="0"/>
                  </a:moveTo>
                  <a:lnTo>
                    <a:pt x="134" y="0"/>
                  </a:lnTo>
                  <a:lnTo>
                    <a:pt x="104" y="11"/>
                  </a:lnTo>
                  <a:lnTo>
                    <a:pt x="78" y="26"/>
                  </a:lnTo>
                  <a:lnTo>
                    <a:pt x="56" y="48"/>
                  </a:lnTo>
                  <a:lnTo>
                    <a:pt x="38" y="74"/>
                  </a:lnTo>
                  <a:lnTo>
                    <a:pt x="38" y="74"/>
                  </a:lnTo>
                  <a:lnTo>
                    <a:pt x="19" y="104"/>
                  </a:lnTo>
                  <a:lnTo>
                    <a:pt x="8" y="133"/>
                  </a:lnTo>
                  <a:lnTo>
                    <a:pt x="0" y="167"/>
                  </a:lnTo>
                  <a:lnTo>
                    <a:pt x="0" y="182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8" y="167"/>
                  </a:lnTo>
                  <a:lnTo>
                    <a:pt x="8" y="152"/>
                  </a:lnTo>
                  <a:lnTo>
                    <a:pt x="11" y="133"/>
                  </a:lnTo>
                  <a:lnTo>
                    <a:pt x="11" y="133"/>
                  </a:lnTo>
                  <a:lnTo>
                    <a:pt x="23" y="107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60" y="55"/>
                  </a:lnTo>
                  <a:lnTo>
                    <a:pt x="82" y="33"/>
                  </a:lnTo>
                  <a:lnTo>
                    <a:pt x="108" y="14"/>
                  </a:lnTo>
                  <a:lnTo>
                    <a:pt x="138" y="3"/>
                  </a:lnTo>
                  <a:lnTo>
                    <a:pt x="138" y="3"/>
                  </a:lnTo>
                  <a:lnTo>
                    <a:pt x="138" y="0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Freeform 117"/>
            <p:cNvSpPr>
              <a:spLocks/>
            </p:cNvSpPr>
            <p:nvPr/>
          </p:nvSpPr>
          <p:spPr bwMode="auto">
            <a:xfrm>
              <a:off x="1406" y="2084"/>
              <a:ext cx="149" cy="17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4" y="15"/>
                </a:cxn>
                <a:cxn ang="0">
                  <a:pos x="7" y="22"/>
                </a:cxn>
                <a:cxn ang="0">
                  <a:pos x="22" y="41"/>
                </a:cxn>
                <a:cxn ang="0">
                  <a:pos x="22" y="41"/>
                </a:cxn>
                <a:cxn ang="0">
                  <a:pos x="71" y="74"/>
                </a:cxn>
                <a:cxn ang="0">
                  <a:pos x="71" y="74"/>
                </a:cxn>
                <a:cxn ang="0">
                  <a:pos x="93" y="93"/>
                </a:cxn>
                <a:cxn ang="0">
                  <a:pos x="115" y="115"/>
                </a:cxn>
                <a:cxn ang="0">
                  <a:pos x="115" y="115"/>
                </a:cxn>
                <a:cxn ang="0">
                  <a:pos x="134" y="141"/>
                </a:cxn>
                <a:cxn ang="0">
                  <a:pos x="149" y="171"/>
                </a:cxn>
                <a:cxn ang="0">
                  <a:pos x="149" y="171"/>
                </a:cxn>
                <a:cxn ang="0">
                  <a:pos x="149" y="167"/>
                </a:cxn>
                <a:cxn ang="0">
                  <a:pos x="149" y="167"/>
                </a:cxn>
                <a:cxn ang="0">
                  <a:pos x="141" y="145"/>
                </a:cxn>
                <a:cxn ang="0">
                  <a:pos x="130" y="122"/>
                </a:cxn>
                <a:cxn ang="0">
                  <a:pos x="115" y="104"/>
                </a:cxn>
                <a:cxn ang="0">
                  <a:pos x="97" y="85"/>
                </a:cxn>
                <a:cxn ang="0">
                  <a:pos x="97" y="85"/>
                </a:cxn>
                <a:cxn ang="0">
                  <a:pos x="48" y="48"/>
                </a:cxn>
                <a:cxn ang="0">
                  <a:pos x="48" y="48"/>
                </a:cxn>
                <a:cxn ang="0">
                  <a:pos x="22" y="30"/>
                </a:cxn>
                <a:cxn ang="0">
                  <a:pos x="11" y="15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49" h="171">
                  <a:moveTo>
                    <a:pt x="0" y="3"/>
                  </a:moveTo>
                  <a:lnTo>
                    <a:pt x="0" y="3"/>
                  </a:lnTo>
                  <a:lnTo>
                    <a:pt x="4" y="15"/>
                  </a:lnTo>
                  <a:lnTo>
                    <a:pt x="7" y="22"/>
                  </a:lnTo>
                  <a:lnTo>
                    <a:pt x="22" y="41"/>
                  </a:lnTo>
                  <a:lnTo>
                    <a:pt x="22" y="41"/>
                  </a:lnTo>
                  <a:lnTo>
                    <a:pt x="71" y="74"/>
                  </a:lnTo>
                  <a:lnTo>
                    <a:pt x="71" y="74"/>
                  </a:lnTo>
                  <a:lnTo>
                    <a:pt x="93" y="93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34" y="141"/>
                  </a:lnTo>
                  <a:lnTo>
                    <a:pt x="149" y="171"/>
                  </a:lnTo>
                  <a:lnTo>
                    <a:pt x="149" y="171"/>
                  </a:lnTo>
                  <a:lnTo>
                    <a:pt x="149" y="167"/>
                  </a:lnTo>
                  <a:lnTo>
                    <a:pt x="149" y="167"/>
                  </a:lnTo>
                  <a:lnTo>
                    <a:pt x="141" y="145"/>
                  </a:lnTo>
                  <a:lnTo>
                    <a:pt x="130" y="122"/>
                  </a:lnTo>
                  <a:lnTo>
                    <a:pt x="115" y="104"/>
                  </a:lnTo>
                  <a:lnTo>
                    <a:pt x="97" y="85"/>
                  </a:lnTo>
                  <a:lnTo>
                    <a:pt x="97" y="85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22" y="30"/>
                  </a:lnTo>
                  <a:lnTo>
                    <a:pt x="11" y="15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Freeform 118"/>
            <p:cNvSpPr>
              <a:spLocks/>
            </p:cNvSpPr>
            <p:nvPr/>
          </p:nvSpPr>
          <p:spPr bwMode="auto">
            <a:xfrm>
              <a:off x="1417" y="2065"/>
              <a:ext cx="134" cy="149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26" y="8"/>
                </a:cxn>
                <a:cxn ang="0">
                  <a:pos x="48" y="19"/>
                </a:cxn>
                <a:cxn ang="0">
                  <a:pos x="71" y="34"/>
                </a:cxn>
                <a:cxn ang="0">
                  <a:pos x="93" y="52"/>
                </a:cxn>
                <a:cxn ang="0">
                  <a:pos x="93" y="52"/>
                </a:cxn>
                <a:cxn ang="0">
                  <a:pos x="108" y="75"/>
                </a:cxn>
                <a:cxn ang="0">
                  <a:pos x="119" y="97"/>
                </a:cxn>
                <a:cxn ang="0">
                  <a:pos x="127" y="123"/>
                </a:cxn>
                <a:cxn ang="0">
                  <a:pos x="134" y="149"/>
                </a:cxn>
                <a:cxn ang="0">
                  <a:pos x="134" y="149"/>
                </a:cxn>
                <a:cxn ang="0">
                  <a:pos x="134" y="149"/>
                </a:cxn>
                <a:cxn ang="0">
                  <a:pos x="134" y="149"/>
                </a:cxn>
                <a:cxn ang="0">
                  <a:pos x="130" y="119"/>
                </a:cxn>
                <a:cxn ang="0">
                  <a:pos x="123" y="93"/>
                </a:cxn>
                <a:cxn ang="0">
                  <a:pos x="112" y="71"/>
                </a:cxn>
                <a:cxn ang="0">
                  <a:pos x="97" y="45"/>
                </a:cxn>
                <a:cxn ang="0">
                  <a:pos x="97" y="45"/>
                </a:cxn>
                <a:cxn ang="0">
                  <a:pos x="75" y="26"/>
                </a:cxn>
                <a:cxn ang="0">
                  <a:pos x="52" y="11"/>
                </a:cxn>
                <a:cxn ang="0">
                  <a:pos x="52" y="11"/>
                </a:cxn>
                <a:cxn ang="0">
                  <a:pos x="2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34" h="149">
                  <a:moveTo>
                    <a:pt x="0" y="4"/>
                  </a:moveTo>
                  <a:lnTo>
                    <a:pt x="0" y="4"/>
                  </a:lnTo>
                  <a:lnTo>
                    <a:pt x="26" y="8"/>
                  </a:lnTo>
                  <a:lnTo>
                    <a:pt x="48" y="19"/>
                  </a:lnTo>
                  <a:lnTo>
                    <a:pt x="71" y="34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108" y="75"/>
                  </a:lnTo>
                  <a:lnTo>
                    <a:pt x="119" y="97"/>
                  </a:lnTo>
                  <a:lnTo>
                    <a:pt x="127" y="123"/>
                  </a:lnTo>
                  <a:lnTo>
                    <a:pt x="134" y="149"/>
                  </a:lnTo>
                  <a:lnTo>
                    <a:pt x="134" y="149"/>
                  </a:lnTo>
                  <a:lnTo>
                    <a:pt x="134" y="149"/>
                  </a:lnTo>
                  <a:lnTo>
                    <a:pt x="134" y="149"/>
                  </a:lnTo>
                  <a:lnTo>
                    <a:pt x="130" y="119"/>
                  </a:lnTo>
                  <a:lnTo>
                    <a:pt x="123" y="93"/>
                  </a:lnTo>
                  <a:lnTo>
                    <a:pt x="112" y="71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75" y="26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2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0A46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Freeform 119"/>
            <p:cNvSpPr>
              <a:spLocks/>
            </p:cNvSpPr>
            <p:nvPr/>
          </p:nvSpPr>
          <p:spPr bwMode="auto">
            <a:xfrm>
              <a:off x="1361" y="2270"/>
              <a:ext cx="67" cy="26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67" y="0"/>
                </a:cxn>
                <a:cxn ang="0">
                  <a:pos x="45" y="11"/>
                </a:cxn>
                <a:cxn ang="0">
                  <a:pos x="26" y="15"/>
                </a:cxn>
                <a:cxn ang="0">
                  <a:pos x="12" y="18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8" y="18"/>
                </a:cxn>
                <a:cxn ang="0">
                  <a:pos x="23" y="26"/>
                </a:cxn>
                <a:cxn ang="0">
                  <a:pos x="30" y="26"/>
                </a:cxn>
                <a:cxn ang="0">
                  <a:pos x="45" y="22"/>
                </a:cxn>
                <a:cxn ang="0">
                  <a:pos x="56" y="15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67" h="26">
                  <a:moveTo>
                    <a:pt x="67" y="0"/>
                  </a:moveTo>
                  <a:lnTo>
                    <a:pt x="67" y="0"/>
                  </a:lnTo>
                  <a:lnTo>
                    <a:pt x="45" y="11"/>
                  </a:lnTo>
                  <a:lnTo>
                    <a:pt x="26" y="15"/>
                  </a:lnTo>
                  <a:lnTo>
                    <a:pt x="12" y="1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8" y="18"/>
                  </a:lnTo>
                  <a:lnTo>
                    <a:pt x="23" y="26"/>
                  </a:lnTo>
                  <a:lnTo>
                    <a:pt x="30" y="26"/>
                  </a:lnTo>
                  <a:lnTo>
                    <a:pt x="45" y="22"/>
                  </a:lnTo>
                  <a:lnTo>
                    <a:pt x="56" y="15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4" name="Freeform 120"/>
            <p:cNvSpPr>
              <a:spLocks/>
            </p:cNvSpPr>
            <p:nvPr/>
          </p:nvSpPr>
          <p:spPr bwMode="auto">
            <a:xfrm>
              <a:off x="1268" y="2296"/>
              <a:ext cx="41" cy="11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0" y="3"/>
                </a:cxn>
                <a:cxn ang="0">
                  <a:pos x="15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3"/>
                </a:cxn>
                <a:cxn ang="0">
                  <a:pos x="12" y="11"/>
                </a:cxn>
                <a:cxn ang="0">
                  <a:pos x="19" y="11"/>
                </a:cxn>
                <a:cxn ang="0">
                  <a:pos x="26" y="11"/>
                </a:cxn>
                <a:cxn ang="0">
                  <a:pos x="34" y="7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41" h="11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15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12" y="11"/>
                  </a:lnTo>
                  <a:lnTo>
                    <a:pt x="19" y="11"/>
                  </a:lnTo>
                  <a:lnTo>
                    <a:pt x="26" y="11"/>
                  </a:lnTo>
                  <a:lnTo>
                    <a:pt x="34" y="7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5" name="Freeform 121"/>
            <p:cNvSpPr>
              <a:spLocks/>
            </p:cNvSpPr>
            <p:nvPr/>
          </p:nvSpPr>
          <p:spPr bwMode="auto">
            <a:xfrm>
              <a:off x="1339" y="2374"/>
              <a:ext cx="71" cy="41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71" y="0"/>
                </a:cxn>
                <a:cxn ang="0">
                  <a:pos x="63" y="4"/>
                </a:cxn>
                <a:cxn ang="0">
                  <a:pos x="52" y="7"/>
                </a:cxn>
                <a:cxn ang="0">
                  <a:pos x="41" y="11"/>
                </a:cxn>
                <a:cxn ang="0">
                  <a:pos x="41" y="11"/>
                </a:cxn>
                <a:cxn ang="0">
                  <a:pos x="22" y="11"/>
                </a:cxn>
                <a:cxn ang="0">
                  <a:pos x="19" y="11"/>
                </a:cxn>
                <a:cxn ang="0">
                  <a:pos x="15" y="15"/>
                </a:cxn>
                <a:cxn ang="0">
                  <a:pos x="15" y="15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0" y="15"/>
                </a:cxn>
                <a:cxn ang="0">
                  <a:pos x="0" y="18"/>
                </a:cxn>
                <a:cxn ang="0">
                  <a:pos x="4" y="22"/>
                </a:cxn>
                <a:cxn ang="0">
                  <a:pos x="11" y="26"/>
                </a:cxn>
                <a:cxn ang="0">
                  <a:pos x="11" y="26"/>
                </a:cxn>
                <a:cxn ang="0">
                  <a:pos x="15" y="37"/>
                </a:cxn>
                <a:cxn ang="0">
                  <a:pos x="22" y="41"/>
                </a:cxn>
                <a:cxn ang="0">
                  <a:pos x="34" y="41"/>
                </a:cxn>
                <a:cxn ang="0">
                  <a:pos x="34" y="41"/>
                </a:cxn>
                <a:cxn ang="0">
                  <a:pos x="45" y="37"/>
                </a:cxn>
                <a:cxn ang="0">
                  <a:pos x="60" y="26"/>
                </a:cxn>
                <a:cxn ang="0">
                  <a:pos x="67" y="15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71" h="41">
                  <a:moveTo>
                    <a:pt x="71" y="0"/>
                  </a:moveTo>
                  <a:lnTo>
                    <a:pt x="71" y="0"/>
                  </a:lnTo>
                  <a:lnTo>
                    <a:pt x="63" y="4"/>
                  </a:lnTo>
                  <a:lnTo>
                    <a:pt x="52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22" y="11"/>
                  </a:lnTo>
                  <a:lnTo>
                    <a:pt x="19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5" y="37"/>
                  </a:lnTo>
                  <a:lnTo>
                    <a:pt x="22" y="41"/>
                  </a:lnTo>
                  <a:lnTo>
                    <a:pt x="34" y="41"/>
                  </a:lnTo>
                  <a:lnTo>
                    <a:pt x="34" y="41"/>
                  </a:lnTo>
                  <a:lnTo>
                    <a:pt x="45" y="37"/>
                  </a:lnTo>
                  <a:lnTo>
                    <a:pt x="60" y="26"/>
                  </a:lnTo>
                  <a:lnTo>
                    <a:pt x="67" y="15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9B6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6" name="Freeform 122"/>
            <p:cNvSpPr>
              <a:spLocks/>
            </p:cNvSpPr>
            <p:nvPr/>
          </p:nvSpPr>
          <p:spPr bwMode="auto">
            <a:xfrm>
              <a:off x="882" y="2537"/>
              <a:ext cx="204" cy="361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78" y="0"/>
                </a:cxn>
                <a:cxn ang="0">
                  <a:pos x="178" y="41"/>
                </a:cxn>
                <a:cxn ang="0">
                  <a:pos x="182" y="75"/>
                </a:cxn>
                <a:cxn ang="0">
                  <a:pos x="186" y="93"/>
                </a:cxn>
                <a:cxn ang="0">
                  <a:pos x="193" y="112"/>
                </a:cxn>
                <a:cxn ang="0">
                  <a:pos x="193" y="112"/>
                </a:cxn>
                <a:cxn ang="0">
                  <a:pos x="200" y="134"/>
                </a:cxn>
                <a:cxn ang="0">
                  <a:pos x="204" y="153"/>
                </a:cxn>
                <a:cxn ang="0">
                  <a:pos x="204" y="172"/>
                </a:cxn>
                <a:cxn ang="0">
                  <a:pos x="200" y="194"/>
                </a:cxn>
                <a:cxn ang="0">
                  <a:pos x="193" y="235"/>
                </a:cxn>
                <a:cxn ang="0">
                  <a:pos x="182" y="276"/>
                </a:cxn>
                <a:cxn ang="0">
                  <a:pos x="182" y="276"/>
                </a:cxn>
                <a:cxn ang="0">
                  <a:pos x="167" y="313"/>
                </a:cxn>
                <a:cxn ang="0">
                  <a:pos x="163" y="328"/>
                </a:cxn>
                <a:cxn ang="0">
                  <a:pos x="156" y="343"/>
                </a:cxn>
                <a:cxn ang="0">
                  <a:pos x="145" y="354"/>
                </a:cxn>
                <a:cxn ang="0">
                  <a:pos x="133" y="361"/>
                </a:cxn>
                <a:cxn ang="0">
                  <a:pos x="119" y="361"/>
                </a:cxn>
                <a:cxn ang="0">
                  <a:pos x="100" y="354"/>
                </a:cxn>
                <a:cxn ang="0">
                  <a:pos x="100" y="354"/>
                </a:cxn>
                <a:cxn ang="0">
                  <a:pos x="81" y="339"/>
                </a:cxn>
                <a:cxn ang="0">
                  <a:pos x="63" y="320"/>
                </a:cxn>
                <a:cxn ang="0">
                  <a:pos x="33" y="287"/>
                </a:cxn>
                <a:cxn ang="0">
                  <a:pos x="11" y="253"/>
                </a:cxn>
                <a:cxn ang="0">
                  <a:pos x="3" y="242"/>
                </a:cxn>
                <a:cxn ang="0">
                  <a:pos x="0" y="231"/>
                </a:cxn>
                <a:cxn ang="0">
                  <a:pos x="0" y="231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7" y="64"/>
                </a:cxn>
                <a:cxn ang="0">
                  <a:pos x="26" y="53"/>
                </a:cxn>
                <a:cxn ang="0">
                  <a:pos x="89" y="26"/>
                </a:cxn>
                <a:cxn ang="0">
                  <a:pos x="148" y="8"/>
                </a:cxn>
                <a:cxn ang="0">
                  <a:pos x="171" y="0"/>
                </a:cxn>
                <a:cxn ang="0">
                  <a:pos x="178" y="0"/>
                </a:cxn>
                <a:cxn ang="0">
                  <a:pos x="178" y="0"/>
                </a:cxn>
              </a:cxnLst>
              <a:rect l="0" t="0" r="r" b="b"/>
              <a:pathLst>
                <a:path w="204" h="361">
                  <a:moveTo>
                    <a:pt x="178" y="0"/>
                  </a:moveTo>
                  <a:lnTo>
                    <a:pt x="178" y="0"/>
                  </a:lnTo>
                  <a:lnTo>
                    <a:pt x="178" y="41"/>
                  </a:lnTo>
                  <a:lnTo>
                    <a:pt x="182" y="75"/>
                  </a:lnTo>
                  <a:lnTo>
                    <a:pt x="186" y="93"/>
                  </a:lnTo>
                  <a:lnTo>
                    <a:pt x="193" y="112"/>
                  </a:lnTo>
                  <a:lnTo>
                    <a:pt x="193" y="112"/>
                  </a:lnTo>
                  <a:lnTo>
                    <a:pt x="200" y="134"/>
                  </a:lnTo>
                  <a:lnTo>
                    <a:pt x="204" y="153"/>
                  </a:lnTo>
                  <a:lnTo>
                    <a:pt x="204" y="172"/>
                  </a:lnTo>
                  <a:lnTo>
                    <a:pt x="200" y="194"/>
                  </a:lnTo>
                  <a:lnTo>
                    <a:pt x="193" y="235"/>
                  </a:lnTo>
                  <a:lnTo>
                    <a:pt x="182" y="276"/>
                  </a:lnTo>
                  <a:lnTo>
                    <a:pt x="182" y="276"/>
                  </a:lnTo>
                  <a:lnTo>
                    <a:pt x="167" y="313"/>
                  </a:lnTo>
                  <a:lnTo>
                    <a:pt x="163" y="328"/>
                  </a:lnTo>
                  <a:lnTo>
                    <a:pt x="156" y="343"/>
                  </a:lnTo>
                  <a:lnTo>
                    <a:pt x="145" y="354"/>
                  </a:lnTo>
                  <a:lnTo>
                    <a:pt x="133" y="361"/>
                  </a:lnTo>
                  <a:lnTo>
                    <a:pt x="119" y="361"/>
                  </a:lnTo>
                  <a:lnTo>
                    <a:pt x="100" y="354"/>
                  </a:lnTo>
                  <a:lnTo>
                    <a:pt x="100" y="354"/>
                  </a:lnTo>
                  <a:lnTo>
                    <a:pt x="81" y="339"/>
                  </a:lnTo>
                  <a:lnTo>
                    <a:pt x="63" y="320"/>
                  </a:lnTo>
                  <a:lnTo>
                    <a:pt x="33" y="287"/>
                  </a:lnTo>
                  <a:lnTo>
                    <a:pt x="11" y="253"/>
                  </a:lnTo>
                  <a:lnTo>
                    <a:pt x="3" y="242"/>
                  </a:lnTo>
                  <a:lnTo>
                    <a:pt x="0" y="231"/>
                  </a:lnTo>
                  <a:lnTo>
                    <a:pt x="0" y="231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7" y="64"/>
                  </a:lnTo>
                  <a:lnTo>
                    <a:pt x="26" y="53"/>
                  </a:lnTo>
                  <a:lnTo>
                    <a:pt x="89" y="26"/>
                  </a:lnTo>
                  <a:lnTo>
                    <a:pt x="148" y="8"/>
                  </a:lnTo>
                  <a:lnTo>
                    <a:pt x="171" y="0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C182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7" name="Freeform 123"/>
            <p:cNvSpPr>
              <a:spLocks/>
            </p:cNvSpPr>
            <p:nvPr/>
          </p:nvSpPr>
          <p:spPr bwMode="auto">
            <a:xfrm>
              <a:off x="591" y="2660"/>
              <a:ext cx="398" cy="610"/>
            </a:xfrm>
            <a:custGeom>
              <a:avLst/>
              <a:gdLst/>
              <a:ahLst/>
              <a:cxnLst>
                <a:cxn ang="0">
                  <a:pos x="235" y="0"/>
                </a:cxn>
                <a:cxn ang="0">
                  <a:pos x="235" y="0"/>
                </a:cxn>
                <a:cxn ang="0">
                  <a:pos x="142" y="30"/>
                </a:cxn>
                <a:cxn ang="0">
                  <a:pos x="64" y="60"/>
                </a:cxn>
                <a:cxn ang="0">
                  <a:pos x="30" y="78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30" y="208"/>
                </a:cxn>
                <a:cxn ang="0">
                  <a:pos x="56" y="309"/>
                </a:cxn>
                <a:cxn ang="0">
                  <a:pos x="86" y="406"/>
                </a:cxn>
                <a:cxn ang="0">
                  <a:pos x="86" y="406"/>
                </a:cxn>
                <a:cxn ang="0">
                  <a:pos x="112" y="484"/>
                </a:cxn>
                <a:cxn ang="0">
                  <a:pos x="131" y="551"/>
                </a:cxn>
                <a:cxn ang="0">
                  <a:pos x="145" y="610"/>
                </a:cxn>
                <a:cxn ang="0">
                  <a:pos x="398" y="606"/>
                </a:cxn>
                <a:cxn ang="0">
                  <a:pos x="398" y="606"/>
                </a:cxn>
                <a:cxn ang="0">
                  <a:pos x="398" y="569"/>
                </a:cxn>
                <a:cxn ang="0">
                  <a:pos x="387" y="480"/>
                </a:cxn>
                <a:cxn ang="0">
                  <a:pos x="376" y="372"/>
                </a:cxn>
                <a:cxn ang="0">
                  <a:pos x="365" y="324"/>
                </a:cxn>
                <a:cxn ang="0">
                  <a:pos x="354" y="287"/>
                </a:cxn>
                <a:cxn ang="0">
                  <a:pos x="354" y="287"/>
                </a:cxn>
                <a:cxn ang="0">
                  <a:pos x="343" y="253"/>
                </a:cxn>
                <a:cxn ang="0">
                  <a:pos x="324" y="220"/>
                </a:cxn>
                <a:cxn ang="0">
                  <a:pos x="287" y="142"/>
                </a:cxn>
                <a:cxn ang="0">
                  <a:pos x="268" y="104"/>
                </a:cxn>
                <a:cxn ang="0">
                  <a:pos x="253" y="67"/>
                </a:cxn>
                <a:cxn ang="0">
                  <a:pos x="242" y="34"/>
                </a:cxn>
                <a:cxn ang="0">
                  <a:pos x="235" y="0"/>
                </a:cxn>
                <a:cxn ang="0">
                  <a:pos x="235" y="0"/>
                </a:cxn>
              </a:cxnLst>
              <a:rect l="0" t="0" r="r" b="b"/>
              <a:pathLst>
                <a:path w="398" h="610">
                  <a:moveTo>
                    <a:pt x="235" y="0"/>
                  </a:moveTo>
                  <a:lnTo>
                    <a:pt x="235" y="0"/>
                  </a:lnTo>
                  <a:lnTo>
                    <a:pt x="142" y="30"/>
                  </a:lnTo>
                  <a:lnTo>
                    <a:pt x="64" y="60"/>
                  </a:lnTo>
                  <a:lnTo>
                    <a:pt x="30" y="78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30" y="208"/>
                  </a:lnTo>
                  <a:lnTo>
                    <a:pt x="56" y="309"/>
                  </a:lnTo>
                  <a:lnTo>
                    <a:pt x="86" y="406"/>
                  </a:lnTo>
                  <a:lnTo>
                    <a:pt x="86" y="406"/>
                  </a:lnTo>
                  <a:lnTo>
                    <a:pt x="112" y="484"/>
                  </a:lnTo>
                  <a:lnTo>
                    <a:pt x="131" y="551"/>
                  </a:lnTo>
                  <a:lnTo>
                    <a:pt x="145" y="610"/>
                  </a:lnTo>
                  <a:lnTo>
                    <a:pt x="398" y="606"/>
                  </a:lnTo>
                  <a:lnTo>
                    <a:pt x="398" y="606"/>
                  </a:lnTo>
                  <a:lnTo>
                    <a:pt x="398" y="569"/>
                  </a:lnTo>
                  <a:lnTo>
                    <a:pt x="387" y="480"/>
                  </a:lnTo>
                  <a:lnTo>
                    <a:pt x="376" y="372"/>
                  </a:lnTo>
                  <a:lnTo>
                    <a:pt x="365" y="324"/>
                  </a:lnTo>
                  <a:lnTo>
                    <a:pt x="354" y="287"/>
                  </a:lnTo>
                  <a:lnTo>
                    <a:pt x="354" y="287"/>
                  </a:lnTo>
                  <a:lnTo>
                    <a:pt x="343" y="253"/>
                  </a:lnTo>
                  <a:lnTo>
                    <a:pt x="324" y="220"/>
                  </a:lnTo>
                  <a:lnTo>
                    <a:pt x="287" y="142"/>
                  </a:lnTo>
                  <a:lnTo>
                    <a:pt x="268" y="104"/>
                  </a:lnTo>
                  <a:lnTo>
                    <a:pt x="253" y="67"/>
                  </a:lnTo>
                  <a:lnTo>
                    <a:pt x="242" y="34"/>
                  </a:lnTo>
                  <a:lnTo>
                    <a:pt x="235" y="0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rgbClr val="C4A57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8" name="Freeform 124"/>
            <p:cNvSpPr>
              <a:spLocks/>
            </p:cNvSpPr>
            <p:nvPr/>
          </p:nvSpPr>
          <p:spPr bwMode="auto">
            <a:xfrm>
              <a:off x="1090" y="2608"/>
              <a:ext cx="279" cy="65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7" y="34"/>
                </a:cxn>
                <a:cxn ang="0">
                  <a:pos x="15" y="115"/>
                </a:cxn>
                <a:cxn ang="0">
                  <a:pos x="18" y="227"/>
                </a:cxn>
                <a:cxn ang="0">
                  <a:pos x="15" y="286"/>
                </a:cxn>
                <a:cxn ang="0">
                  <a:pos x="11" y="342"/>
                </a:cxn>
                <a:cxn ang="0">
                  <a:pos x="11" y="342"/>
                </a:cxn>
                <a:cxn ang="0">
                  <a:pos x="7" y="398"/>
                </a:cxn>
                <a:cxn ang="0">
                  <a:pos x="4" y="454"/>
                </a:cxn>
                <a:cxn ang="0">
                  <a:pos x="0" y="554"/>
                </a:cxn>
                <a:cxn ang="0">
                  <a:pos x="4" y="655"/>
                </a:cxn>
                <a:cxn ang="0">
                  <a:pos x="216" y="651"/>
                </a:cxn>
                <a:cxn ang="0">
                  <a:pos x="216" y="651"/>
                </a:cxn>
                <a:cxn ang="0">
                  <a:pos x="264" y="387"/>
                </a:cxn>
                <a:cxn ang="0">
                  <a:pos x="264" y="387"/>
                </a:cxn>
                <a:cxn ang="0">
                  <a:pos x="271" y="309"/>
                </a:cxn>
                <a:cxn ang="0">
                  <a:pos x="279" y="220"/>
                </a:cxn>
                <a:cxn ang="0">
                  <a:pos x="279" y="141"/>
                </a:cxn>
                <a:cxn ang="0">
                  <a:pos x="279" y="82"/>
                </a:cxn>
                <a:cxn ang="0">
                  <a:pos x="279" y="82"/>
                </a:cxn>
                <a:cxn ang="0">
                  <a:pos x="167" y="45"/>
                </a:cxn>
                <a:cxn ang="0">
                  <a:pos x="78" y="15"/>
                </a:cxn>
                <a:cxn ang="0">
                  <a:pos x="37" y="4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279" h="655">
                  <a:moveTo>
                    <a:pt x="4" y="0"/>
                  </a:moveTo>
                  <a:lnTo>
                    <a:pt x="4" y="0"/>
                  </a:lnTo>
                  <a:lnTo>
                    <a:pt x="7" y="34"/>
                  </a:lnTo>
                  <a:lnTo>
                    <a:pt x="15" y="115"/>
                  </a:lnTo>
                  <a:lnTo>
                    <a:pt x="18" y="227"/>
                  </a:lnTo>
                  <a:lnTo>
                    <a:pt x="15" y="286"/>
                  </a:lnTo>
                  <a:lnTo>
                    <a:pt x="11" y="342"/>
                  </a:lnTo>
                  <a:lnTo>
                    <a:pt x="11" y="342"/>
                  </a:lnTo>
                  <a:lnTo>
                    <a:pt x="7" y="398"/>
                  </a:lnTo>
                  <a:lnTo>
                    <a:pt x="4" y="454"/>
                  </a:lnTo>
                  <a:lnTo>
                    <a:pt x="0" y="554"/>
                  </a:lnTo>
                  <a:lnTo>
                    <a:pt x="4" y="655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64" y="387"/>
                  </a:lnTo>
                  <a:lnTo>
                    <a:pt x="264" y="387"/>
                  </a:lnTo>
                  <a:lnTo>
                    <a:pt x="271" y="309"/>
                  </a:lnTo>
                  <a:lnTo>
                    <a:pt x="279" y="220"/>
                  </a:lnTo>
                  <a:lnTo>
                    <a:pt x="279" y="141"/>
                  </a:lnTo>
                  <a:lnTo>
                    <a:pt x="279" y="82"/>
                  </a:lnTo>
                  <a:lnTo>
                    <a:pt x="279" y="82"/>
                  </a:lnTo>
                  <a:lnTo>
                    <a:pt x="167" y="45"/>
                  </a:lnTo>
                  <a:lnTo>
                    <a:pt x="78" y="15"/>
                  </a:lnTo>
                  <a:lnTo>
                    <a:pt x="37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C4A57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9" name="Freeform 125"/>
            <p:cNvSpPr>
              <a:spLocks/>
            </p:cNvSpPr>
            <p:nvPr/>
          </p:nvSpPr>
          <p:spPr bwMode="auto">
            <a:xfrm>
              <a:off x="867" y="2612"/>
              <a:ext cx="227" cy="375"/>
            </a:xfrm>
            <a:custGeom>
              <a:avLst/>
              <a:gdLst/>
              <a:ahLst/>
              <a:cxnLst>
                <a:cxn ang="0">
                  <a:pos x="15" y="82"/>
                </a:cxn>
                <a:cxn ang="0">
                  <a:pos x="15" y="82"/>
                </a:cxn>
                <a:cxn ang="0">
                  <a:pos x="15" y="97"/>
                </a:cxn>
                <a:cxn ang="0">
                  <a:pos x="18" y="111"/>
                </a:cxn>
                <a:cxn ang="0">
                  <a:pos x="22" y="126"/>
                </a:cxn>
                <a:cxn ang="0">
                  <a:pos x="29" y="145"/>
                </a:cxn>
                <a:cxn ang="0">
                  <a:pos x="44" y="163"/>
                </a:cxn>
                <a:cxn ang="0">
                  <a:pos x="67" y="178"/>
                </a:cxn>
                <a:cxn ang="0">
                  <a:pos x="93" y="190"/>
                </a:cxn>
                <a:cxn ang="0">
                  <a:pos x="93" y="190"/>
                </a:cxn>
                <a:cxn ang="0">
                  <a:pos x="108" y="193"/>
                </a:cxn>
                <a:cxn ang="0">
                  <a:pos x="122" y="190"/>
                </a:cxn>
                <a:cxn ang="0">
                  <a:pos x="137" y="186"/>
                </a:cxn>
                <a:cxn ang="0">
                  <a:pos x="148" y="182"/>
                </a:cxn>
                <a:cxn ang="0">
                  <a:pos x="160" y="171"/>
                </a:cxn>
                <a:cxn ang="0">
                  <a:pos x="171" y="160"/>
                </a:cxn>
                <a:cxn ang="0">
                  <a:pos x="186" y="134"/>
                </a:cxn>
                <a:cxn ang="0">
                  <a:pos x="197" y="104"/>
                </a:cxn>
                <a:cxn ang="0">
                  <a:pos x="204" y="70"/>
                </a:cxn>
                <a:cxn ang="0">
                  <a:pos x="204" y="33"/>
                </a:cxn>
                <a:cxn ang="0">
                  <a:pos x="201" y="0"/>
                </a:cxn>
                <a:cxn ang="0">
                  <a:pos x="223" y="15"/>
                </a:cxn>
                <a:cxn ang="0">
                  <a:pos x="223" y="15"/>
                </a:cxn>
                <a:cxn ang="0">
                  <a:pos x="227" y="97"/>
                </a:cxn>
                <a:cxn ang="0">
                  <a:pos x="227" y="160"/>
                </a:cxn>
                <a:cxn ang="0">
                  <a:pos x="223" y="208"/>
                </a:cxn>
                <a:cxn ang="0">
                  <a:pos x="223" y="208"/>
                </a:cxn>
                <a:cxn ang="0">
                  <a:pos x="208" y="249"/>
                </a:cxn>
                <a:cxn ang="0">
                  <a:pos x="186" y="305"/>
                </a:cxn>
                <a:cxn ang="0">
                  <a:pos x="152" y="375"/>
                </a:cxn>
                <a:cxn ang="0">
                  <a:pos x="81" y="294"/>
                </a:cxn>
                <a:cxn ang="0">
                  <a:pos x="81" y="294"/>
                </a:cxn>
                <a:cxn ang="0">
                  <a:pos x="44" y="230"/>
                </a:cxn>
                <a:cxn ang="0">
                  <a:pos x="15" y="178"/>
                </a:cxn>
                <a:cxn ang="0">
                  <a:pos x="7" y="160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26"/>
                </a:cxn>
                <a:cxn ang="0">
                  <a:pos x="0" y="104"/>
                </a:cxn>
                <a:cxn ang="0">
                  <a:pos x="3" y="85"/>
                </a:cxn>
                <a:cxn ang="0">
                  <a:pos x="7" y="82"/>
                </a:cxn>
                <a:cxn ang="0">
                  <a:pos x="15" y="82"/>
                </a:cxn>
                <a:cxn ang="0">
                  <a:pos x="15" y="82"/>
                </a:cxn>
              </a:cxnLst>
              <a:rect l="0" t="0" r="r" b="b"/>
              <a:pathLst>
                <a:path w="227" h="375">
                  <a:moveTo>
                    <a:pt x="15" y="82"/>
                  </a:moveTo>
                  <a:lnTo>
                    <a:pt x="15" y="82"/>
                  </a:lnTo>
                  <a:lnTo>
                    <a:pt x="15" y="97"/>
                  </a:lnTo>
                  <a:lnTo>
                    <a:pt x="18" y="111"/>
                  </a:lnTo>
                  <a:lnTo>
                    <a:pt x="22" y="126"/>
                  </a:lnTo>
                  <a:lnTo>
                    <a:pt x="29" y="145"/>
                  </a:lnTo>
                  <a:lnTo>
                    <a:pt x="44" y="163"/>
                  </a:lnTo>
                  <a:lnTo>
                    <a:pt x="67" y="178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108" y="193"/>
                  </a:lnTo>
                  <a:lnTo>
                    <a:pt x="122" y="190"/>
                  </a:lnTo>
                  <a:lnTo>
                    <a:pt x="137" y="186"/>
                  </a:lnTo>
                  <a:lnTo>
                    <a:pt x="148" y="182"/>
                  </a:lnTo>
                  <a:lnTo>
                    <a:pt x="160" y="171"/>
                  </a:lnTo>
                  <a:lnTo>
                    <a:pt x="171" y="160"/>
                  </a:lnTo>
                  <a:lnTo>
                    <a:pt x="186" y="134"/>
                  </a:lnTo>
                  <a:lnTo>
                    <a:pt x="197" y="104"/>
                  </a:lnTo>
                  <a:lnTo>
                    <a:pt x="204" y="70"/>
                  </a:lnTo>
                  <a:lnTo>
                    <a:pt x="204" y="33"/>
                  </a:lnTo>
                  <a:lnTo>
                    <a:pt x="201" y="0"/>
                  </a:lnTo>
                  <a:lnTo>
                    <a:pt x="223" y="15"/>
                  </a:lnTo>
                  <a:lnTo>
                    <a:pt x="223" y="15"/>
                  </a:lnTo>
                  <a:lnTo>
                    <a:pt x="227" y="97"/>
                  </a:lnTo>
                  <a:lnTo>
                    <a:pt x="227" y="160"/>
                  </a:lnTo>
                  <a:lnTo>
                    <a:pt x="223" y="208"/>
                  </a:lnTo>
                  <a:lnTo>
                    <a:pt x="223" y="208"/>
                  </a:lnTo>
                  <a:lnTo>
                    <a:pt x="208" y="249"/>
                  </a:lnTo>
                  <a:lnTo>
                    <a:pt x="186" y="305"/>
                  </a:lnTo>
                  <a:lnTo>
                    <a:pt x="152" y="375"/>
                  </a:lnTo>
                  <a:lnTo>
                    <a:pt x="81" y="294"/>
                  </a:lnTo>
                  <a:lnTo>
                    <a:pt x="81" y="294"/>
                  </a:lnTo>
                  <a:lnTo>
                    <a:pt x="44" y="230"/>
                  </a:lnTo>
                  <a:lnTo>
                    <a:pt x="15" y="178"/>
                  </a:lnTo>
                  <a:lnTo>
                    <a:pt x="7" y="160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26"/>
                  </a:lnTo>
                  <a:lnTo>
                    <a:pt x="0" y="104"/>
                  </a:lnTo>
                  <a:lnTo>
                    <a:pt x="3" y="85"/>
                  </a:lnTo>
                  <a:lnTo>
                    <a:pt x="7" y="82"/>
                  </a:lnTo>
                  <a:lnTo>
                    <a:pt x="15" y="82"/>
                  </a:lnTo>
                  <a:lnTo>
                    <a:pt x="15" y="82"/>
                  </a:lnTo>
                  <a:close/>
                </a:path>
              </a:pathLst>
            </a:custGeom>
            <a:solidFill>
              <a:srgbClr val="F3E5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0" name="Freeform 126"/>
            <p:cNvSpPr>
              <a:spLocks/>
            </p:cNvSpPr>
            <p:nvPr/>
          </p:nvSpPr>
          <p:spPr bwMode="auto">
            <a:xfrm>
              <a:off x="837" y="2697"/>
              <a:ext cx="152" cy="212"/>
            </a:xfrm>
            <a:custGeom>
              <a:avLst/>
              <a:gdLst/>
              <a:ahLst/>
              <a:cxnLst>
                <a:cxn ang="0">
                  <a:pos x="152" y="108"/>
                </a:cxn>
                <a:cxn ang="0">
                  <a:pos x="111" y="212"/>
                </a:cxn>
                <a:cxn ang="0">
                  <a:pos x="111" y="212"/>
                </a:cxn>
                <a:cxn ang="0">
                  <a:pos x="97" y="194"/>
                </a:cxn>
                <a:cxn ang="0">
                  <a:pos x="63" y="142"/>
                </a:cxn>
                <a:cxn ang="0">
                  <a:pos x="45" y="112"/>
                </a:cxn>
                <a:cxn ang="0">
                  <a:pos x="26" y="78"/>
                </a:cxn>
                <a:cxn ang="0">
                  <a:pos x="11" y="41"/>
                </a:cxn>
                <a:cxn ang="0">
                  <a:pos x="0" y="4"/>
                </a:cxn>
                <a:cxn ang="0">
                  <a:pos x="41" y="0"/>
                </a:cxn>
                <a:cxn ang="0">
                  <a:pos x="41" y="0"/>
                </a:cxn>
                <a:cxn ang="0">
                  <a:pos x="45" y="15"/>
                </a:cxn>
                <a:cxn ang="0">
                  <a:pos x="52" y="30"/>
                </a:cxn>
                <a:cxn ang="0">
                  <a:pos x="63" y="45"/>
                </a:cxn>
                <a:cxn ang="0">
                  <a:pos x="74" y="64"/>
                </a:cxn>
                <a:cxn ang="0">
                  <a:pos x="97" y="82"/>
                </a:cxn>
                <a:cxn ang="0">
                  <a:pos x="119" y="97"/>
                </a:cxn>
                <a:cxn ang="0">
                  <a:pos x="152" y="108"/>
                </a:cxn>
                <a:cxn ang="0">
                  <a:pos x="152" y="108"/>
                </a:cxn>
              </a:cxnLst>
              <a:rect l="0" t="0" r="r" b="b"/>
              <a:pathLst>
                <a:path w="152" h="212">
                  <a:moveTo>
                    <a:pt x="152" y="108"/>
                  </a:moveTo>
                  <a:lnTo>
                    <a:pt x="111" y="212"/>
                  </a:lnTo>
                  <a:lnTo>
                    <a:pt x="111" y="212"/>
                  </a:lnTo>
                  <a:lnTo>
                    <a:pt x="97" y="194"/>
                  </a:lnTo>
                  <a:lnTo>
                    <a:pt x="63" y="142"/>
                  </a:lnTo>
                  <a:lnTo>
                    <a:pt x="45" y="112"/>
                  </a:lnTo>
                  <a:lnTo>
                    <a:pt x="26" y="78"/>
                  </a:lnTo>
                  <a:lnTo>
                    <a:pt x="11" y="41"/>
                  </a:lnTo>
                  <a:lnTo>
                    <a:pt x="0" y="4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45" y="15"/>
                  </a:lnTo>
                  <a:lnTo>
                    <a:pt x="52" y="30"/>
                  </a:lnTo>
                  <a:lnTo>
                    <a:pt x="63" y="45"/>
                  </a:lnTo>
                  <a:lnTo>
                    <a:pt x="74" y="64"/>
                  </a:lnTo>
                  <a:lnTo>
                    <a:pt x="97" y="82"/>
                  </a:lnTo>
                  <a:lnTo>
                    <a:pt x="119" y="97"/>
                  </a:lnTo>
                  <a:lnTo>
                    <a:pt x="152" y="108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1" name="Freeform 127"/>
            <p:cNvSpPr>
              <a:spLocks/>
            </p:cNvSpPr>
            <p:nvPr/>
          </p:nvSpPr>
          <p:spPr bwMode="auto">
            <a:xfrm>
              <a:off x="1008" y="2634"/>
              <a:ext cx="93" cy="257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63" y="0"/>
                </a:cxn>
                <a:cxn ang="0">
                  <a:pos x="63" y="19"/>
                </a:cxn>
                <a:cxn ang="0">
                  <a:pos x="63" y="37"/>
                </a:cxn>
                <a:cxn ang="0">
                  <a:pos x="63" y="63"/>
                </a:cxn>
                <a:cxn ang="0">
                  <a:pos x="56" y="89"/>
                </a:cxn>
                <a:cxn ang="0">
                  <a:pos x="45" y="115"/>
                </a:cxn>
                <a:cxn ang="0">
                  <a:pos x="26" y="141"/>
                </a:cxn>
                <a:cxn ang="0">
                  <a:pos x="15" y="153"/>
                </a:cxn>
                <a:cxn ang="0">
                  <a:pos x="0" y="164"/>
                </a:cxn>
                <a:cxn ang="0">
                  <a:pos x="78" y="257"/>
                </a:cxn>
                <a:cxn ang="0">
                  <a:pos x="78" y="257"/>
                </a:cxn>
                <a:cxn ang="0">
                  <a:pos x="82" y="234"/>
                </a:cxn>
                <a:cxn ang="0">
                  <a:pos x="89" y="175"/>
                </a:cxn>
                <a:cxn ang="0">
                  <a:pos x="93" y="138"/>
                </a:cxn>
                <a:cxn ang="0">
                  <a:pos x="93" y="97"/>
                </a:cxn>
                <a:cxn ang="0">
                  <a:pos x="89" y="52"/>
                </a:cxn>
                <a:cxn ang="0">
                  <a:pos x="82" y="11"/>
                </a:cxn>
                <a:cxn ang="0">
                  <a:pos x="63" y="0"/>
                </a:cxn>
              </a:cxnLst>
              <a:rect l="0" t="0" r="r" b="b"/>
              <a:pathLst>
                <a:path w="93" h="257">
                  <a:moveTo>
                    <a:pt x="63" y="0"/>
                  </a:moveTo>
                  <a:lnTo>
                    <a:pt x="63" y="0"/>
                  </a:lnTo>
                  <a:lnTo>
                    <a:pt x="63" y="19"/>
                  </a:lnTo>
                  <a:lnTo>
                    <a:pt x="63" y="37"/>
                  </a:lnTo>
                  <a:lnTo>
                    <a:pt x="63" y="63"/>
                  </a:lnTo>
                  <a:lnTo>
                    <a:pt x="56" y="89"/>
                  </a:lnTo>
                  <a:lnTo>
                    <a:pt x="45" y="115"/>
                  </a:lnTo>
                  <a:lnTo>
                    <a:pt x="26" y="141"/>
                  </a:lnTo>
                  <a:lnTo>
                    <a:pt x="15" y="153"/>
                  </a:lnTo>
                  <a:lnTo>
                    <a:pt x="0" y="164"/>
                  </a:lnTo>
                  <a:lnTo>
                    <a:pt x="78" y="257"/>
                  </a:lnTo>
                  <a:lnTo>
                    <a:pt x="78" y="257"/>
                  </a:lnTo>
                  <a:lnTo>
                    <a:pt x="82" y="234"/>
                  </a:lnTo>
                  <a:lnTo>
                    <a:pt x="89" y="175"/>
                  </a:lnTo>
                  <a:lnTo>
                    <a:pt x="93" y="138"/>
                  </a:lnTo>
                  <a:lnTo>
                    <a:pt x="93" y="97"/>
                  </a:lnTo>
                  <a:lnTo>
                    <a:pt x="89" y="52"/>
                  </a:lnTo>
                  <a:lnTo>
                    <a:pt x="82" y="11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2" name="Freeform 128"/>
            <p:cNvSpPr>
              <a:spLocks/>
            </p:cNvSpPr>
            <p:nvPr/>
          </p:nvSpPr>
          <p:spPr bwMode="auto">
            <a:xfrm>
              <a:off x="870" y="2556"/>
              <a:ext cx="160" cy="205"/>
            </a:xfrm>
            <a:custGeom>
              <a:avLst/>
              <a:gdLst/>
              <a:ahLst/>
              <a:cxnLst>
                <a:cxn ang="0">
                  <a:pos x="8" y="153"/>
                </a:cxn>
                <a:cxn ang="0">
                  <a:pos x="8" y="153"/>
                </a:cxn>
                <a:cxn ang="0">
                  <a:pos x="26" y="171"/>
                </a:cxn>
                <a:cxn ang="0">
                  <a:pos x="45" y="186"/>
                </a:cxn>
                <a:cxn ang="0">
                  <a:pos x="71" y="201"/>
                </a:cxn>
                <a:cxn ang="0">
                  <a:pos x="71" y="201"/>
                </a:cxn>
                <a:cxn ang="0">
                  <a:pos x="78" y="205"/>
                </a:cxn>
                <a:cxn ang="0">
                  <a:pos x="86" y="205"/>
                </a:cxn>
                <a:cxn ang="0">
                  <a:pos x="101" y="197"/>
                </a:cxn>
                <a:cxn ang="0">
                  <a:pos x="116" y="186"/>
                </a:cxn>
                <a:cxn ang="0">
                  <a:pos x="127" y="167"/>
                </a:cxn>
                <a:cxn ang="0">
                  <a:pos x="138" y="145"/>
                </a:cxn>
                <a:cxn ang="0">
                  <a:pos x="149" y="119"/>
                </a:cxn>
                <a:cxn ang="0">
                  <a:pos x="160" y="74"/>
                </a:cxn>
                <a:cxn ang="0">
                  <a:pos x="160" y="74"/>
                </a:cxn>
                <a:cxn ang="0">
                  <a:pos x="160" y="56"/>
                </a:cxn>
                <a:cxn ang="0">
                  <a:pos x="160" y="41"/>
                </a:cxn>
                <a:cxn ang="0">
                  <a:pos x="153" y="30"/>
                </a:cxn>
                <a:cxn ang="0">
                  <a:pos x="145" y="19"/>
                </a:cxn>
                <a:cxn ang="0">
                  <a:pos x="138" y="11"/>
                </a:cxn>
                <a:cxn ang="0">
                  <a:pos x="127" y="7"/>
                </a:cxn>
                <a:cxn ang="0">
                  <a:pos x="108" y="0"/>
                </a:cxn>
                <a:cxn ang="0">
                  <a:pos x="108" y="0"/>
                </a:cxn>
                <a:cxn ang="0">
                  <a:pos x="97" y="4"/>
                </a:cxn>
                <a:cxn ang="0">
                  <a:pos x="78" y="15"/>
                </a:cxn>
                <a:cxn ang="0">
                  <a:pos x="60" y="34"/>
                </a:cxn>
                <a:cxn ang="0">
                  <a:pos x="38" y="56"/>
                </a:cxn>
                <a:cxn ang="0">
                  <a:pos x="19" y="82"/>
                </a:cxn>
                <a:cxn ang="0">
                  <a:pos x="8" y="108"/>
                </a:cxn>
                <a:cxn ang="0">
                  <a:pos x="4" y="119"/>
                </a:cxn>
                <a:cxn ang="0">
                  <a:pos x="0" y="130"/>
                </a:cxn>
                <a:cxn ang="0">
                  <a:pos x="4" y="141"/>
                </a:cxn>
                <a:cxn ang="0">
                  <a:pos x="8" y="153"/>
                </a:cxn>
                <a:cxn ang="0">
                  <a:pos x="8" y="153"/>
                </a:cxn>
              </a:cxnLst>
              <a:rect l="0" t="0" r="r" b="b"/>
              <a:pathLst>
                <a:path w="160" h="205">
                  <a:moveTo>
                    <a:pt x="8" y="153"/>
                  </a:moveTo>
                  <a:lnTo>
                    <a:pt x="8" y="153"/>
                  </a:lnTo>
                  <a:lnTo>
                    <a:pt x="26" y="171"/>
                  </a:lnTo>
                  <a:lnTo>
                    <a:pt x="45" y="186"/>
                  </a:lnTo>
                  <a:lnTo>
                    <a:pt x="71" y="201"/>
                  </a:lnTo>
                  <a:lnTo>
                    <a:pt x="71" y="201"/>
                  </a:lnTo>
                  <a:lnTo>
                    <a:pt x="78" y="205"/>
                  </a:lnTo>
                  <a:lnTo>
                    <a:pt x="86" y="205"/>
                  </a:lnTo>
                  <a:lnTo>
                    <a:pt x="101" y="197"/>
                  </a:lnTo>
                  <a:lnTo>
                    <a:pt x="116" y="186"/>
                  </a:lnTo>
                  <a:lnTo>
                    <a:pt x="127" y="167"/>
                  </a:lnTo>
                  <a:lnTo>
                    <a:pt x="138" y="145"/>
                  </a:lnTo>
                  <a:lnTo>
                    <a:pt x="149" y="119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0" y="56"/>
                  </a:lnTo>
                  <a:lnTo>
                    <a:pt x="160" y="41"/>
                  </a:lnTo>
                  <a:lnTo>
                    <a:pt x="153" y="30"/>
                  </a:lnTo>
                  <a:lnTo>
                    <a:pt x="145" y="19"/>
                  </a:lnTo>
                  <a:lnTo>
                    <a:pt x="138" y="11"/>
                  </a:lnTo>
                  <a:lnTo>
                    <a:pt x="127" y="7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97" y="4"/>
                  </a:lnTo>
                  <a:lnTo>
                    <a:pt x="78" y="15"/>
                  </a:lnTo>
                  <a:lnTo>
                    <a:pt x="60" y="34"/>
                  </a:lnTo>
                  <a:lnTo>
                    <a:pt x="38" y="56"/>
                  </a:lnTo>
                  <a:lnTo>
                    <a:pt x="19" y="82"/>
                  </a:lnTo>
                  <a:lnTo>
                    <a:pt x="8" y="108"/>
                  </a:lnTo>
                  <a:lnTo>
                    <a:pt x="4" y="119"/>
                  </a:lnTo>
                  <a:lnTo>
                    <a:pt x="0" y="130"/>
                  </a:lnTo>
                  <a:lnTo>
                    <a:pt x="4" y="141"/>
                  </a:lnTo>
                  <a:lnTo>
                    <a:pt x="8" y="153"/>
                  </a:lnTo>
                  <a:lnTo>
                    <a:pt x="8" y="153"/>
                  </a:lnTo>
                  <a:close/>
                </a:path>
              </a:pathLst>
            </a:custGeom>
            <a:solidFill>
              <a:srgbClr val="AE6B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3" name="Freeform 129"/>
            <p:cNvSpPr>
              <a:spLocks/>
            </p:cNvSpPr>
            <p:nvPr/>
          </p:nvSpPr>
          <p:spPr bwMode="auto">
            <a:xfrm>
              <a:off x="770" y="2623"/>
              <a:ext cx="219" cy="610"/>
            </a:xfrm>
            <a:custGeom>
              <a:avLst/>
              <a:gdLst/>
              <a:ahLst/>
              <a:cxnLst>
                <a:cxn ang="0">
                  <a:pos x="82" y="63"/>
                </a:cxn>
                <a:cxn ang="0">
                  <a:pos x="82" y="63"/>
                </a:cxn>
                <a:cxn ang="0">
                  <a:pos x="130" y="190"/>
                </a:cxn>
                <a:cxn ang="0">
                  <a:pos x="167" y="298"/>
                </a:cxn>
                <a:cxn ang="0">
                  <a:pos x="182" y="353"/>
                </a:cxn>
                <a:cxn ang="0">
                  <a:pos x="193" y="398"/>
                </a:cxn>
                <a:cxn ang="0">
                  <a:pos x="193" y="398"/>
                </a:cxn>
                <a:cxn ang="0">
                  <a:pos x="205" y="476"/>
                </a:cxn>
                <a:cxn ang="0">
                  <a:pos x="212" y="543"/>
                </a:cxn>
                <a:cxn ang="0">
                  <a:pos x="219" y="610"/>
                </a:cxn>
                <a:cxn ang="0">
                  <a:pos x="219" y="610"/>
                </a:cxn>
                <a:cxn ang="0">
                  <a:pos x="164" y="506"/>
                </a:cxn>
                <a:cxn ang="0">
                  <a:pos x="115" y="420"/>
                </a:cxn>
                <a:cxn ang="0">
                  <a:pos x="71" y="353"/>
                </a:cxn>
                <a:cxn ang="0">
                  <a:pos x="71" y="353"/>
                </a:cxn>
                <a:cxn ang="0">
                  <a:pos x="56" y="324"/>
                </a:cxn>
                <a:cxn ang="0">
                  <a:pos x="41" y="301"/>
                </a:cxn>
                <a:cxn ang="0">
                  <a:pos x="37" y="286"/>
                </a:cxn>
                <a:cxn ang="0">
                  <a:pos x="37" y="286"/>
                </a:cxn>
                <a:cxn ang="0">
                  <a:pos x="45" y="271"/>
                </a:cxn>
                <a:cxn ang="0">
                  <a:pos x="63" y="253"/>
                </a:cxn>
                <a:cxn ang="0">
                  <a:pos x="89" y="227"/>
                </a:cxn>
                <a:cxn ang="0">
                  <a:pos x="0" y="167"/>
                </a:cxn>
                <a:cxn ang="0">
                  <a:pos x="0" y="167"/>
                </a:cxn>
                <a:cxn ang="0">
                  <a:pos x="15" y="112"/>
                </a:cxn>
                <a:cxn ang="0">
                  <a:pos x="26" y="67"/>
                </a:cxn>
                <a:cxn ang="0">
                  <a:pos x="41" y="33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4" y="15"/>
                </a:cxn>
                <a:cxn ang="0">
                  <a:pos x="78" y="33"/>
                </a:cxn>
                <a:cxn ang="0">
                  <a:pos x="82" y="63"/>
                </a:cxn>
                <a:cxn ang="0">
                  <a:pos x="82" y="63"/>
                </a:cxn>
              </a:cxnLst>
              <a:rect l="0" t="0" r="r" b="b"/>
              <a:pathLst>
                <a:path w="219" h="610">
                  <a:moveTo>
                    <a:pt x="82" y="63"/>
                  </a:moveTo>
                  <a:lnTo>
                    <a:pt x="82" y="63"/>
                  </a:lnTo>
                  <a:lnTo>
                    <a:pt x="130" y="190"/>
                  </a:lnTo>
                  <a:lnTo>
                    <a:pt x="167" y="298"/>
                  </a:lnTo>
                  <a:lnTo>
                    <a:pt x="182" y="353"/>
                  </a:lnTo>
                  <a:lnTo>
                    <a:pt x="193" y="398"/>
                  </a:lnTo>
                  <a:lnTo>
                    <a:pt x="193" y="398"/>
                  </a:lnTo>
                  <a:lnTo>
                    <a:pt x="205" y="476"/>
                  </a:lnTo>
                  <a:lnTo>
                    <a:pt x="212" y="543"/>
                  </a:lnTo>
                  <a:lnTo>
                    <a:pt x="219" y="610"/>
                  </a:lnTo>
                  <a:lnTo>
                    <a:pt x="219" y="610"/>
                  </a:lnTo>
                  <a:lnTo>
                    <a:pt x="164" y="506"/>
                  </a:lnTo>
                  <a:lnTo>
                    <a:pt x="115" y="420"/>
                  </a:lnTo>
                  <a:lnTo>
                    <a:pt x="71" y="353"/>
                  </a:lnTo>
                  <a:lnTo>
                    <a:pt x="71" y="353"/>
                  </a:lnTo>
                  <a:lnTo>
                    <a:pt x="56" y="324"/>
                  </a:lnTo>
                  <a:lnTo>
                    <a:pt x="41" y="301"/>
                  </a:lnTo>
                  <a:lnTo>
                    <a:pt x="37" y="286"/>
                  </a:lnTo>
                  <a:lnTo>
                    <a:pt x="37" y="286"/>
                  </a:lnTo>
                  <a:lnTo>
                    <a:pt x="45" y="271"/>
                  </a:lnTo>
                  <a:lnTo>
                    <a:pt x="63" y="253"/>
                  </a:lnTo>
                  <a:lnTo>
                    <a:pt x="89" y="227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15" y="112"/>
                  </a:lnTo>
                  <a:lnTo>
                    <a:pt x="26" y="67"/>
                  </a:lnTo>
                  <a:lnTo>
                    <a:pt x="41" y="3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4" y="15"/>
                  </a:lnTo>
                  <a:lnTo>
                    <a:pt x="78" y="33"/>
                  </a:lnTo>
                  <a:lnTo>
                    <a:pt x="82" y="63"/>
                  </a:lnTo>
                  <a:lnTo>
                    <a:pt x="82" y="63"/>
                  </a:lnTo>
                  <a:close/>
                </a:path>
              </a:pathLst>
            </a:custGeom>
            <a:solidFill>
              <a:srgbClr val="D4BD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4" name="Freeform 130"/>
            <p:cNvSpPr>
              <a:spLocks/>
            </p:cNvSpPr>
            <p:nvPr/>
          </p:nvSpPr>
          <p:spPr bwMode="auto">
            <a:xfrm>
              <a:off x="1019" y="2370"/>
              <a:ext cx="60" cy="171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26" y="0"/>
                </a:cxn>
                <a:cxn ang="0">
                  <a:pos x="41" y="8"/>
                </a:cxn>
                <a:cxn ang="0">
                  <a:pos x="49" y="15"/>
                </a:cxn>
                <a:cxn ang="0">
                  <a:pos x="52" y="26"/>
                </a:cxn>
                <a:cxn ang="0">
                  <a:pos x="60" y="41"/>
                </a:cxn>
                <a:cxn ang="0">
                  <a:pos x="60" y="60"/>
                </a:cxn>
                <a:cxn ang="0">
                  <a:pos x="60" y="60"/>
                </a:cxn>
                <a:cxn ang="0">
                  <a:pos x="60" y="93"/>
                </a:cxn>
                <a:cxn ang="0">
                  <a:pos x="52" y="123"/>
                </a:cxn>
                <a:cxn ang="0">
                  <a:pos x="45" y="156"/>
                </a:cxn>
                <a:cxn ang="0">
                  <a:pos x="45" y="156"/>
                </a:cxn>
                <a:cxn ang="0">
                  <a:pos x="41" y="164"/>
                </a:cxn>
                <a:cxn ang="0">
                  <a:pos x="37" y="167"/>
                </a:cxn>
                <a:cxn ang="0">
                  <a:pos x="26" y="171"/>
                </a:cxn>
                <a:cxn ang="0">
                  <a:pos x="15" y="167"/>
                </a:cxn>
                <a:cxn ang="0">
                  <a:pos x="11" y="160"/>
                </a:cxn>
                <a:cxn ang="0">
                  <a:pos x="11" y="160"/>
                </a:cxn>
                <a:cxn ang="0">
                  <a:pos x="8" y="127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4" y="74"/>
                </a:cxn>
                <a:cxn ang="0">
                  <a:pos x="8" y="41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60" h="171">
                  <a:moveTo>
                    <a:pt x="19" y="0"/>
                  </a:moveTo>
                  <a:lnTo>
                    <a:pt x="19" y="0"/>
                  </a:lnTo>
                  <a:lnTo>
                    <a:pt x="26" y="0"/>
                  </a:lnTo>
                  <a:lnTo>
                    <a:pt x="41" y="8"/>
                  </a:lnTo>
                  <a:lnTo>
                    <a:pt x="49" y="15"/>
                  </a:lnTo>
                  <a:lnTo>
                    <a:pt x="52" y="26"/>
                  </a:lnTo>
                  <a:lnTo>
                    <a:pt x="60" y="41"/>
                  </a:lnTo>
                  <a:lnTo>
                    <a:pt x="60" y="60"/>
                  </a:lnTo>
                  <a:lnTo>
                    <a:pt x="60" y="60"/>
                  </a:lnTo>
                  <a:lnTo>
                    <a:pt x="60" y="93"/>
                  </a:lnTo>
                  <a:lnTo>
                    <a:pt x="52" y="123"/>
                  </a:lnTo>
                  <a:lnTo>
                    <a:pt x="45" y="156"/>
                  </a:lnTo>
                  <a:lnTo>
                    <a:pt x="45" y="156"/>
                  </a:lnTo>
                  <a:lnTo>
                    <a:pt x="41" y="164"/>
                  </a:lnTo>
                  <a:lnTo>
                    <a:pt x="37" y="167"/>
                  </a:lnTo>
                  <a:lnTo>
                    <a:pt x="26" y="171"/>
                  </a:lnTo>
                  <a:lnTo>
                    <a:pt x="15" y="167"/>
                  </a:lnTo>
                  <a:lnTo>
                    <a:pt x="11" y="160"/>
                  </a:lnTo>
                  <a:lnTo>
                    <a:pt x="11" y="160"/>
                  </a:lnTo>
                  <a:lnTo>
                    <a:pt x="8" y="127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4" y="74"/>
                  </a:lnTo>
                  <a:lnTo>
                    <a:pt x="8" y="41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5" name="Freeform 131"/>
            <p:cNvSpPr>
              <a:spLocks/>
            </p:cNvSpPr>
            <p:nvPr/>
          </p:nvSpPr>
          <p:spPr bwMode="auto">
            <a:xfrm>
              <a:off x="1038" y="2485"/>
              <a:ext cx="48" cy="97"/>
            </a:xfrm>
            <a:custGeom>
              <a:avLst/>
              <a:gdLst/>
              <a:ahLst/>
              <a:cxnLst>
                <a:cxn ang="0">
                  <a:pos x="3" y="71"/>
                </a:cxn>
                <a:cxn ang="0">
                  <a:pos x="3" y="71"/>
                </a:cxn>
                <a:cxn ang="0">
                  <a:pos x="0" y="64"/>
                </a:cxn>
                <a:cxn ang="0">
                  <a:pos x="0" y="49"/>
                </a:cxn>
                <a:cxn ang="0">
                  <a:pos x="3" y="30"/>
                </a:cxn>
                <a:cxn ang="0">
                  <a:pos x="7" y="19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22" y="0"/>
                </a:cxn>
                <a:cxn ang="0">
                  <a:pos x="30" y="0"/>
                </a:cxn>
                <a:cxn ang="0">
                  <a:pos x="37" y="0"/>
                </a:cxn>
                <a:cxn ang="0">
                  <a:pos x="41" y="8"/>
                </a:cxn>
                <a:cxn ang="0">
                  <a:pos x="48" y="26"/>
                </a:cxn>
                <a:cxn ang="0">
                  <a:pos x="48" y="45"/>
                </a:cxn>
                <a:cxn ang="0">
                  <a:pos x="48" y="45"/>
                </a:cxn>
                <a:cxn ang="0">
                  <a:pos x="37" y="75"/>
                </a:cxn>
                <a:cxn ang="0">
                  <a:pos x="30" y="90"/>
                </a:cxn>
                <a:cxn ang="0">
                  <a:pos x="30" y="90"/>
                </a:cxn>
                <a:cxn ang="0">
                  <a:pos x="26" y="93"/>
                </a:cxn>
                <a:cxn ang="0">
                  <a:pos x="18" y="97"/>
                </a:cxn>
                <a:cxn ang="0">
                  <a:pos x="11" y="97"/>
                </a:cxn>
                <a:cxn ang="0">
                  <a:pos x="7" y="93"/>
                </a:cxn>
                <a:cxn ang="0">
                  <a:pos x="3" y="86"/>
                </a:cxn>
                <a:cxn ang="0">
                  <a:pos x="3" y="71"/>
                </a:cxn>
                <a:cxn ang="0">
                  <a:pos x="3" y="71"/>
                </a:cxn>
              </a:cxnLst>
              <a:rect l="0" t="0" r="r" b="b"/>
              <a:pathLst>
                <a:path w="48" h="97">
                  <a:moveTo>
                    <a:pt x="3" y="71"/>
                  </a:moveTo>
                  <a:lnTo>
                    <a:pt x="3" y="71"/>
                  </a:lnTo>
                  <a:lnTo>
                    <a:pt x="0" y="64"/>
                  </a:lnTo>
                  <a:lnTo>
                    <a:pt x="0" y="49"/>
                  </a:lnTo>
                  <a:lnTo>
                    <a:pt x="3" y="30"/>
                  </a:lnTo>
                  <a:lnTo>
                    <a:pt x="7" y="19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7" y="0"/>
                  </a:lnTo>
                  <a:lnTo>
                    <a:pt x="41" y="8"/>
                  </a:lnTo>
                  <a:lnTo>
                    <a:pt x="48" y="26"/>
                  </a:lnTo>
                  <a:lnTo>
                    <a:pt x="48" y="45"/>
                  </a:lnTo>
                  <a:lnTo>
                    <a:pt x="48" y="45"/>
                  </a:lnTo>
                  <a:lnTo>
                    <a:pt x="37" y="75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26" y="93"/>
                  </a:lnTo>
                  <a:lnTo>
                    <a:pt x="18" y="97"/>
                  </a:lnTo>
                  <a:lnTo>
                    <a:pt x="11" y="97"/>
                  </a:lnTo>
                  <a:lnTo>
                    <a:pt x="7" y="93"/>
                  </a:lnTo>
                  <a:lnTo>
                    <a:pt x="3" y="86"/>
                  </a:lnTo>
                  <a:lnTo>
                    <a:pt x="3" y="71"/>
                  </a:lnTo>
                  <a:lnTo>
                    <a:pt x="3" y="71"/>
                  </a:lnTo>
                  <a:close/>
                </a:path>
              </a:pathLst>
            </a:custGeom>
            <a:solidFill>
              <a:srgbClr val="C385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6" name="Freeform 132"/>
            <p:cNvSpPr>
              <a:spLocks/>
            </p:cNvSpPr>
            <p:nvPr/>
          </p:nvSpPr>
          <p:spPr bwMode="auto">
            <a:xfrm>
              <a:off x="989" y="2880"/>
              <a:ext cx="105" cy="38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12" y="26"/>
                </a:cxn>
                <a:cxn ang="0">
                  <a:pos x="4" y="100"/>
                </a:cxn>
                <a:cxn ang="0">
                  <a:pos x="0" y="219"/>
                </a:cxn>
                <a:cxn ang="0">
                  <a:pos x="0" y="297"/>
                </a:cxn>
                <a:cxn ang="0">
                  <a:pos x="0" y="386"/>
                </a:cxn>
                <a:cxn ang="0">
                  <a:pos x="105" y="386"/>
                </a:cxn>
                <a:cxn ang="0">
                  <a:pos x="105" y="386"/>
                </a:cxn>
                <a:cxn ang="0">
                  <a:pos x="101" y="345"/>
                </a:cxn>
                <a:cxn ang="0">
                  <a:pos x="86" y="249"/>
                </a:cxn>
                <a:cxn ang="0">
                  <a:pos x="64" y="122"/>
                </a:cxn>
                <a:cxn ang="0">
                  <a:pos x="49" y="59"/>
                </a:cxn>
                <a:cxn ang="0">
                  <a:pos x="34" y="0"/>
                </a:cxn>
                <a:cxn ang="0">
                  <a:pos x="15" y="0"/>
                </a:cxn>
              </a:cxnLst>
              <a:rect l="0" t="0" r="r" b="b"/>
              <a:pathLst>
                <a:path w="105" h="386">
                  <a:moveTo>
                    <a:pt x="15" y="0"/>
                  </a:moveTo>
                  <a:lnTo>
                    <a:pt x="15" y="0"/>
                  </a:lnTo>
                  <a:lnTo>
                    <a:pt x="12" y="26"/>
                  </a:lnTo>
                  <a:lnTo>
                    <a:pt x="4" y="100"/>
                  </a:lnTo>
                  <a:lnTo>
                    <a:pt x="0" y="219"/>
                  </a:lnTo>
                  <a:lnTo>
                    <a:pt x="0" y="297"/>
                  </a:lnTo>
                  <a:lnTo>
                    <a:pt x="0" y="386"/>
                  </a:lnTo>
                  <a:lnTo>
                    <a:pt x="105" y="386"/>
                  </a:lnTo>
                  <a:lnTo>
                    <a:pt x="105" y="386"/>
                  </a:lnTo>
                  <a:lnTo>
                    <a:pt x="101" y="345"/>
                  </a:lnTo>
                  <a:lnTo>
                    <a:pt x="86" y="249"/>
                  </a:lnTo>
                  <a:lnTo>
                    <a:pt x="64" y="122"/>
                  </a:lnTo>
                  <a:lnTo>
                    <a:pt x="49" y="59"/>
                  </a:lnTo>
                  <a:lnTo>
                    <a:pt x="34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B232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7" name="Freeform 133"/>
            <p:cNvSpPr>
              <a:spLocks/>
            </p:cNvSpPr>
            <p:nvPr/>
          </p:nvSpPr>
          <p:spPr bwMode="auto">
            <a:xfrm>
              <a:off x="796" y="2355"/>
              <a:ext cx="245" cy="383"/>
            </a:xfrm>
            <a:custGeom>
              <a:avLst/>
              <a:gdLst/>
              <a:ahLst/>
              <a:cxnLst>
                <a:cxn ang="0">
                  <a:pos x="7" y="63"/>
                </a:cxn>
                <a:cxn ang="0">
                  <a:pos x="7" y="63"/>
                </a:cxn>
                <a:cxn ang="0">
                  <a:pos x="4" y="101"/>
                </a:cxn>
                <a:cxn ang="0">
                  <a:pos x="0" y="153"/>
                </a:cxn>
                <a:cxn ang="0">
                  <a:pos x="0" y="153"/>
                </a:cxn>
                <a:cxn ang="0">
                  <a:pos x="4" y="171"/>
                </a:cxn>
                <a:cxn ang="0">
                  <a:pos x="7" y="179"/>
                </a:cxn>
                <a:cxn ang="0">
                  <a:pos x="7" y="179"/>
                </a:cxn>
                <a:cxn ang="0">
                  <a:pos x="7" y="182"/>
                </a:cxn>
                <a:cxn ang="0">
                  <a:pos x="7" y="201"/>
                </a:cxn>
                <a:cxn ang="0">
                  <a:pos x="11" y="231"/>
                </a:cxn>
                <a:cxn ang="0">
                  <a:pos x="22" y="268"/>
                </a:cxn>
                <a:cxn ang="0">
                  <a:pos x="22" y="268"/>
                </a:cxn>
                <a:cxn ang="0">
                  <a:pos x="45" y="327"/>
                </a:cxn>
                <a:cxn ang="0">
                  <a:pos x="59" y="354"/>
                </a:cxn>
                <a:cxn ang="0">
                  <a:pos x="59" y="354"/>
                </a:cxn>
                <a:cxn ang="0">
                  <a:pos x="63" y="361"/>
                </a:cxn>
                <a:cxn ang="0">
                  <a:pos x="71" y="368"/>
                </a:cxn>
                <a:cxn ang="0">
                  <a:pos x="86" y="376"/>
                </a:cxn>
                <a:cxn ang="0">
                  <a:pos x="108" y="383"/>
                </a:cxn>
                <a:cxn ang="0">
                  <a:pos x="108" y="383"/>
                </a:cxn>
                <a:cxn ang="0">
                  <a:pos x="126" y="383"/>
                </a:cxn>
                <a:cxn ang="0">
                  <a:pos x="145" y="376"/>
                </a:cxn>
                <a:cxn ang="0">
                  <a:pos x="160" y="368"/>
                </a:cxn>
                <a:cxn ang="0">
                  <a:pos x="167" y="361"/>
                </a:cxn>
                <a:cxn ang="0">
                  <a:pos x="167" y="361"/>
                </a:cxn>
                <a:cxn ang="0">
                  <a:pos x="201" y="324"/>
                </a:cxn>
                <a:cxn ang="0">
                  <a:pos x="223" y="298"/>
                </a:cxn>
                <a:cxn ang="0">
                  <a:pos x="234" y="275"/>
                </a:cxn>
                <a:cxn ang="0">
                  <a:pos x="234" y="275"/>
                </a:cxn>
                <a:cxn ang="0">
                  <a:pos x="238" y="257"/>
                </a:cxn>
                <a:cxn ang="0">
                  <a:pos x="242" y="238"/>
                </a:cxn>
                <a:cxn ang="0">
                  <a:pos x="245" y="201"/>
                </a:cxn>
                <a:cxn ang="0">
                  <a:pos x="245" y="201"/>
                </a:cxn>
                <a:cxn ang="0">
                  <a:pos x="245" y="190"/>
                </a:cxn>
                <a:cxn ang="0">
                  <a:pos x="238" y="168"/>
                </a:cxn>
                <a:cxn ang="0">
                  <a:pos x="223" y="112"/>
                </a:cxn>
                <a:cxn ang="0">
                  <a:pos x="193" y="19"/>
                </a:cxn>
                <a:cxn ang="0">
                  <a:pos x="193" y="19"/>
                </a:cxn>
                <a:cxn ang="0">
                  <a:pos x="186" y="11"/>
                </a:cxn>
                <a:cxn ang="0">
                  <a:pos x="175" y="8"/>
                </a:cxn>
                <a:cxn ang="0">
                  <a:pos x="145" y="0"/>
                </a:cxn>
                <a:cxn ang="0">
                  <a:pos x="97" y="0"/>
                </a:cxn>
                <a:cxn ang="0">
                  <a:pos x="97" y="0"/>
                </a:cxn>
                <a:cxn ang="0">
                  <a:pos x="74" y="11"/>
                </a:cxn>
                <a:cxn ang="0">
                  <a:pos x="45" y="30"/>
                </a:cxn>
                <a:cxn ang="0">
                  <a:pos x="19" y="49"/>
                </a:cxn>
                <a:cxn ang="0">
                  <a:pos x="7" y="63"/>
                </a:cxn>
                <a:cxn ang="0">
                  <a:pos x="7" y="63"/>
                </a:cxn>
              </a:cxnLst>
              <a:rect l="0" t="0" r="r" b="b"/>
              <a:pathLst>
                <a:path w="245" h="383">
                  <a:moveTo>
                    <a:pt x="7" y="63"/>
                  </a:moveTo>
                  <a:lnTo>
                    <a:pt x="7" y="63"/>
                  </a:lnTo>
                  <a:lnTo>
                    <a:pt x="4" y="101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4" y="171"/>
                  </a:lnTo>
                  <a:lnTo>
                    <a:pt x="7" y="179"/>
                  </a:lnTo>
                  <a:lnTo>
                    <a:pt x="7" y="179"/>
                  </a:lnTo>
                  <a:lnTo>
                    <a:pt x="7" y="182"/>
                  </a:lnTo>
                  <a:lnTo>
                    <a:pt x="7" y="201"/>
                  </a:lnTo>
                  <a:lnTo>
                    <a:pt x="11" y="231"/>
                  </a:lnTo>
                  <a:lnTo>
                    <a:pt x="22" y="268"/>
                  </a:lnTo>
                  <a:lnTo>
                    <a:pt x="22" y="268"/>
                  </a:lnTo>
                  <a:lnTo>
                    <a:pt x="45" y="327"/>
                  </a:lnTo>
                  <a:lnTo>
                    <a:pt x="59" y="354"/>
                  </a:lnTo>
                  <a:lnTo>
                    <a:pt x="59" y="354"/>
                  </a:lnTo>
                  <a:lnTo>
                    <a:pt x="63" y="361"/>
                  </a:lnTo>
                  <a:lnTo>
                    <a:pt x="71" y="368"/>
                  </a:lnTo>
                  <a:lnTo>
                    <a:pt x="86" y="376"/>
                  </a:lnTo>
                  <a:lnTo>
                    <a:pt x="108" y="383"/>
                  </a:lnTo>
                  <a:lnTo>
                    <a:pt x="108" y="383"/>
                  </a:lnTo>
                  <a:lnTo>
                    <a:pt x="126" y="383"/>
                  </a:lnTo>
                  <a:lnTo>
                    <a:pt x="145" y="376"/>
                  </a:lnTo>
                  <a:lnTo>
                    <a:pt x="160" y="368"/>
                  </a:lnTo>
                  <a:lnTo>
                    <a:pt x="167" y="361"/>
                  </a:lnTo>
                  <a:lnTo>
                    <a:pt x="167" y="361"/>
                  </a:lnTo>
                  <a:lnTo>
                    <a:pt x="201" y="324"/>
                  </a:lnTo>
                  <a:lnTo>
                    <a:pt x="223" y="298"/>
                  </a:lnTo>
                  <a:lnTo>
                    <a:pt x="234" y="275"/>
                  </a:lnTo>
                  <a:lnTo>
                    <a:pt x="234" y="275"/>
                  </a:lnTo>
                  <a:lnTo>
                    <a:pt x="238" y="257"/>
                  </a:lnTo>
                  <a:lnTo>
                    <a:pt x="242" y="238"/>
                  </a:lnTo>
                  <a:lnTo>
                    <a:pt x="245" y="201"/>
                  </a:lnTo>
                  <a:lnTo>
                    <a:pt x="245" y="201"/>
                  </a:lnTo>
                  <a:lnTo>
                    <a:pt x="245" y="190"/>
                  </a:lnTo>
                  <a:lnTo>
                    <a:pt x="238" y="168"/>
                  </a:lnTo>
                  <a:lnTo>
                    <a:pt x="223" y="112"/>
                  </a:lnTo>
                  <a:lnTo>
                    <a:pt x="193" y="19"/>
                  </a:lnTo>
                  <a:lnTo>
                    <a:pt x="193" y="19"/>
                  </a:lnTo>
                  <a:lnTo>
                    <a:pt x="186" y="11"/>
                  </a:lnTo>
                  <a:lnTo>
                    <a:pt x="175" y="8"/>
                  </a:lnTo>
                  <a:lnTo>
                    <a:pt x="145" y="0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4" y="11"/>
                  </a:lnTo>
                  <a:lnTo>
                    <a:pt x="45" y="30"/>
                  </a:lnTo>
                  <a:lnTo>
                    <a:pt x="19" y="49"/>
                  </a:lnTo>
                  <a:lnTo>
                    <a:pt x="7" y="63"/>
                  </a:lnTo>
                  <a:lnTo>
                    <a:pt x="7" y="63"/>
                  </a:lnTo>
                  <a:close/>
                </a:path>
              </a:pathLst>
            </a:custGeom>
            <a:solidFill>
              <a:srgbClr val="C385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8" name="Freeform 134"/>
            <p:cNvSpPr>
              <a:spLocks/>
            </p:cNvSpPr>
            <p:nvPr/>
          </p:nvSpPr>
          <p:spPr bwMode="auto">
            <a:xfrm>
              <a:off x="826" y="2489"/>
              <a:ext cx="70" cy="1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7" y="0"/>
                </a:cxn>
                <a:cxn ang="0">
                  <a:pos x="18" y="4"/>
                </a:cxn>
                <a:cxn ang="0">
                  <a:pos x="26" y="15"/>
                </a:cxn>
                <a:cxn ang="0">
                  <a:pos x="29" y="22"/>
                </a:cxn>
                <a:cxn ang="0">
                  <a:pos x="29" y="34"/>
                </a:cxn>
                <a:cxn ang="0">
                  <a:pos x="29" y="34"/>
                </a:cxn>
                <a:cxn ang="0">
                  <a:pos x="29" y="78"/>
                </a:cxn>
                <a:cxn ang="0">
                  <a:pos x="29" y="101"/>
                </a:cxn>
                <a:cxn ang="0">
                  <a:pos x="29" y="119"/>
                </a:cxn>
                <a:cxn ang="0">
                  <a:pos x="29" y="119"/>
                </a:cxn>
                <a:cxn ang="0">
                  <a:pos x="41" y="123"/>
                </a:cxn>
                <a:cxn ang="0">
                  <a:pos x="56" y="123"/>
                </a:cxn>
                <a:cxn ang="0">
                  <a:pos x="56" y="123"/>
                </a:cxn>
                <a:cxn ang="0">
                  <a:pos x="67" y="119"/>
                </a:cxn>
                <a:cxn ang="0">
                  <a:pos x="70" y="119"/>
                </a:cxn>
                <a:cxn ang="0">
                  <a:pos x="70" y="119"/>
                </a:cxn>
                <a:cxn ang="0">
                  <a:pos x="70" y="119"/>
                </a:cxn>
                <a:cxn ang="0">
                  <a:pos x="67" y="130"/>
                </a:cxn>
                <a:cxn ang="0">
                  <a:pos x="59" y="134"/>
                </a:cxn>
                <a:cxn ang="0">
                  <a:pos x="56" y="138"/>
                </a:cxn>
                <a:cxn ang="0">
                  <a:pos x="56" y="138"/>
                </a:cxn>
                <a:cxn ang="0">
                  <a:pos x="48" y="138"/>
                </a:cxn>
                <a:cxn ang="0">
                  <a:pos x="37" y="134"/>
                </a:cxn>
                <a:cxn ang="0">
                  <a:pos x="29" y="127"/>
                </a:cxn>
                <a:cxn ang="0">
                  <a:pos x="22" y="123"/>
                </a:cxn>
                <a:cxn ang="0">
                  <a:pos x="22" y="123"/>
                </a:cxn>
                <a:cxn ang="0">
                  <a:pos x="22" y="101"/>
                </a:cxn>
                <a:cxn ang="0">
                  <a:pos x="22" y="78"/>
                </a:cxn>
                <a:cxn ang="0">
                  <a:pos x="22" y="56"/>
                </a:cxn>
                <a:cxn ang="0">
                  <a:pos x="22" y="56"/>
                </a:cxn>
                <a:cxn ang="0">
                  <a:pos x="26" y="37"/>
                </a:cxn>
                <a:cxn ang="0">
                  <a:pos x="26" y="22"/>
                </a:cxn>
                <a:cxn ang="0">
                  <a:pos x="18" y="1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0" h="138">
                  <a:moveTo>
                    <a:pt x="0" y="0"/>
                  </a:moveTo>
                  <a:lnTo>
                    <a:pt x="0" y="0"/>
                  </a:lnTo>
                  <a:lnTo>
                    <a:pt x="7" y="0"/>
                  </a:lnTo>
                  <a:lnTo>
                    <a:pt x="18" y="4"/>
                  </a:lnTo>
                  <a:lnTo>
                    <a:pt x="26" y="15"/>
                  </a:lnTo>
                  <a:lnTo>
                    <a:pt x="29" y="22"/>
                  </a:lnTo>
                  <a:lnTo>
                    <a:pt x="29" y="34"/>
                  </a:lnTo>
                  <a:lnTo>
                    <a:pt x="29" y="34"/>
                  </a:lnTo>
                  <a:lnTo>
                    <a:pt x="29" y="78"/>
                  </a:lnTo>
                  <a:lnTo>
                    <a:pt x="29" y="101"/>
                  </a:lnTo>
                  <a:lnTo>
                    <a:pt x="29" y="119"/>
                  </a:lnTo>
                  <a:lnTo>
                    <a:pt x="29" y="119"/>
                  </a:lnTo>
                  <a:lnTo>
                    <a:pt x="41" y="123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67" y="119"/>
                  </a:lnTo>
                  <a:lnTo>
                    <a:pt x="70" y="119"/>
                  </a:lnTo>
                  <a:lnTo>
                    <a:pt x="70" y="119"/>
                  </a:lnTo>
                  <a:lnTo>
                    <a:pt x="70" y="119"/>
                  </a:lnTo>
                  <a:lnTo>
                    <a:pt x="67" y="130"/>
                  </a:lnTo>
                  <a:lnTo>
                    <a:pt x="59" y="134"/>
                  </a:lnTo>
                  <a:lnTo>
                    <a:pt x="56" y="138"/>
                  </a:lnTo>
                  <a:lnTo>
                    <a:pt x="56" y="138"/>
                  </a:lnTo>
                  <a:lnTo>
                    <a:pt x="48" y="138"/>
                  </a:lnTo>
                  <a:lnTo>
                    <a:pt x="37" y="134"/>
                  </a:lnTo>
                  <a:lnTo>
                    <a:pt x="29" y="127"/>
                  </a:lnTo>
                  <a:lnTo>
                    <a:pt x="22" y="123"/>
                  </a:lnTo>
                  <a:lnTo>
                    <a:pt x="22" y="123"/>
                  </a:lnTo>
                  <a:lnTo>
                    <a:pt x="22" y="101"/>
                  </a:lnTo>
                  <a:lnTo>
                    <a:pt x="22" y="78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26" y="37"/>
                  </a:lnTo>
                  <a:lnTo>
                    <a:pt x="26" y="22"/>
                  </a:lnTo>
                  <a:lnTo>
                    <a:pt x="18" y="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6B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9" name="Freeform 135"/>
            <p:cNvSpPr>
              <a:spLocks/>
            </p:cNvSpPr>
            <p:nvPr/>
          </p:nvSpPr>
          <p:spPr bwMode="auto">
            <a:xfrm>
              <a:off x="807" y="2530"/>
              <a:ext cx="41" cy="1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0" y="4"/>
                </a:cxn>
                <a:cxn ang="0">
                  <a:pos x="19" y="7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15" y="15"/>
                </a:cxn>
                <a:cxn ang="0">
                  <a:pos x="22" y="15"/>
                </a:cxn>
                <a:cxn ang="0">
                  <a:pos x="30" y="15"/>
                </a:cxn>
                <a:cxn ang="0">
                  <a:pos x="34" y="11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41" h="15">
                  <a:moveTo>
                    <a:pt x="41" y="0"/>
                  </a:moveTo>
                  <a:lnTo>
                    <a:pt x="41" y="0"/>
                  </a:lnTo>
                  <a:lnTo>
                    <a:pt x="30" y="4"/>
                  </a:lnTo>
                  <a:lnTo>
                    <a:pt x="19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15" y="15"/>
                  </a:lnTo>
                  <a:lnTo>
                    <a:pt x="22" y="15"/>
                  </a:lnTo>
                  <a:lnTo>
                    <a:pt x="30" y="15"/>
                  </a:lnTo>
                  <a:lnTo>
                    <a:pt x="34" y="11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0" name="Freeform 136"/>
            <p:cNvSpPr>
              <a:spLocks/>
            </p:cNvSpPr>
            <p:nvPr/>
          </p:nvSpPr>
          <p:spPr bwMode="auto">
            <a:xfrm>
              <a:off x="796" y="2482"/>
              <a:ext cx="56" cy="26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0" y="26"/>
                </a:cxn>
                <a:cxn ang="0">
                  <a:pos x="7" y="22"/>
                </a:cxn>
                <a:cxn ang="0">
                  <a:pos x="26" y="18"/>
                </a:cxn>
                <a:cxn ang="0">
                  <a:pos x="26" y="18"/>
                </a:cxn>
                <a:cxn ang="0">
                  <a:pos x="45" y="22"/>
                </a:cxn>
                <a:cxn ang="0">
                  <a:pos x="56" y="26"/>
                </a:cxn>
                <a:cxn ang="0">
                  <a:pos x="56" y="26"/>
                </a:cxn>
                <a:cxn ang="0">
                  <a:pos x="52" y="18"/>
                </a:cxn>
                <a:cxn ang="0">
                  <a:pos x="45" y="7"/>
                </a:cxn>
                <a:cxn ang="0">
                  <a:pos x="33" y="3"/>
                </a:cxn>
                <a:cxn ang="0">
                  <a:pos x="33" y="3"/>
                </a:cxn>
                <a:cxn ang="0">
                  <a:pos x="22" y="0"/>
                </a:cxn>
                <a:cxn ang="0">
                  <a:pos x="11" y="7"/>
                </a:cxn>
                <a:cxn ang="0">
                  <a:pos x="4" y="15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6"/>
                </a:cxn>
              </a:cxnLst>
              <a:rect l="0" t="0" r="r" b="b"/>
              <a:pathLst>
                <a:path w="56" h="26">
                  <a:moveTo>
                    <a:pt x="0" y="26"/>
                  </a:moveTo>
                  <a:lnTo>
                    <a:pt x="0" y="26"/>
                  </a:lnTo>
                  <a:lnTo>
                    <a:pt x="7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45" y="22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18"/>
                  </a:lnTo>
                  <a:lnTo>
                    <a:pt x="45" y="7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22" y="0"/>
                  </a:lnTo>
                  <a:lnTo>
                    <a:pt x="11" y="7"/>
                  </a:lnTo>
                  <a:lnTo>
                    <a:pt x="4" y="15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1" name="Freeform 137"/>
            <p:cNvSpPr>
              <a:spLocks/>
            </p:cNvSpPr>
            <p:nvPr/>
          </p:nvSpPr>
          <p:spPr bwMode="auto">
            <a:xfrm>
              <a:off x="885" y="2474"/>
              <a:ext cx="93" cy="30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11" y="23"/>
                </a:cxn>
                <a:cxn ang="0">
                  <a:pos x="26" y="19"/>
                </a:cxn>
                <a:cxn ang="0">
                  <a:pos x="45" y="19"/>
                </a:cxn>
                <a:cxn ang="0">
                  <a:pos x="45" y="19"/>
                </a:cxn>
                <a:cxn ang="0">
                  <a:pos x="60" y="19"/>
                </a:cxn>
                <a:cxn ang="0">
                  <a:pos x="78" y="23"/>
                </a:cxn>
                <a:cxn ang="0">
                  <a:pos x="93" y="26"/>
                </a:cxn>
                <a:cxn ang="0">
                  <a:pos x="93" y="26"/>
                </a:cxn>
                <a:cxn ang="0">
                  <a:pos x="82" y="15"/>
                </a:cxn>
                <a:cxn ang="0">
                  <a:pos x="71" y="8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34" y="0"/>
                </a:cxn>
                <a:cxn ang="0">
                  <a:pos x="15" y="4"/>
                </a:cxn>
                <a:cxn ang="0">
                  <a:pos x="4" y="15"/>
                </a:cxn>
                <a:cxn ang="0">
                  <a:pos x="0" y="23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93" h="30">
                  <a:moveTo>
                    <a:pt x="0" y="30"/>
                  </a:moveTo>
                  <a:lnTo>
                    <a:pt x="0" y="30"/>
                  </a:lnTo>
                  <a:lnTo>
                    <a:pt x="11" y="23"/>
                  </a:lnTo>
                  <a:lnTo>
                    <a:pt x="26" y="19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60" y="19"/>
                  </a:lnTo>
                  <a:lnTo>
                    <a:pt x="78" y="23"/>
                  </a:lnTo>
                  <a:lnTo>
                    <a:pt x="93" y="26"/>
                  </a:lnTo>
                  <a:lnTo>
                    <a:pt x="93" y="26"/>
                  </a:lnTo>
                  <a:lnTo>
                    <a:pt x="82" y="15"/>
                  </a:lnTo>
                  <a:lnTo>
                    <a:pt x="71" y="8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34" y="0"/>
                  </a:lnTo>
                  <a:lnTo>
                    <a:pt x="15" y="4"/>
                  </a:lnTo>
                  <a:lnTo>
                    <a:pt x="4" y="15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2" name="Freeform 138"/>
            <p:cNvSpPr>
              <a:spLocks/>
            </p:cNvSpPr>
            <p:nvPr/>
          </p:nvSpPr>
          <p:spPr bwMode="auto">
            <a:xfrm>
              <a:off x="908" y="2523"/>
              <a:ext cx="52" cy="14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3" y="7"/>
                </a:cxn>
                <a:cxn ang="0">
                  <a:pos x="14" y="14"/>
                </a:cxn>
                <a:cxn ang="0">
                  <a:pos x="22" y="14"/>
                </a:cxn>
                <a:cxn ang="0">
                  <a:pos x="29" y="14"/>
                </a:cxn>
                <a:cxn ang="0">
                  <a:pos x="40" y="11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33" y="3"/>
                </a:cxn>
                <a:cxn ang="0">
                  <a:pos x="18" y="7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52" h="14">
                  <a:moveTo>
                    <a:pt x="0" y="3"/>
                  </a:moveTo>
                  <a:lnTo>
                    <a:pt x="0" y="3"/>
                  </a:lnTo>
                  <a:lnTo>
                    <a:pt x="3" y="7"/>
                  </a:lnTo>
                  <a:lnTo>
                    <a:pt x="14" y="14"/>
                  </a:lnTo>
                  <a:lnTo>
                    <a:pt x="22" y="14"/>
                  </a:lnTo>
                  <a:lnTo>
                    <a:pt x="29" y="14"/>
                  </a:lnTo>
                  <a:lnTo>
                    <a:pt x="40" y="11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33" y="3"/>
                  </a:lnTo>
                  <a:lnTo>
                    <a:pt x="18" y="7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3" name="Freeform 139"/>
            <p:cNvSpPr>
              <a:spLocks/>
            </p:cNvSpPr>
            <p:nvPr/>
          </p:nvSpPr>
          <p:spPr bwMode="auto">
            <a:xfrm>
              <a:off x="848" y="2630"/>
              <a:ext cx="86" cy="23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15"/>
                </a:cxn>
                <a:cxn ang="0">
                  <a:pos x="7" y="15"/>
                </a:cxn>
                <a:cxn ang="0">
                  <a:pos x="26" y="19"/>
                </a:cxn>
                <a:cxn ang="0">
                  <a:pos x="56" y="15"/>
                </a:cxn>
                <a:cxn ang="0">
                  <a:pos x="71" y="12"/>
                </a:cxn>
                <a:cxn ang="0">
                  <a:pos x="86" y="0"/>
                </a:cxn>
                <a:cxn ang="0">
                  <a:pos x="86" y="0"/>
                </a:cxn>
                <a:cxn ang="0">
                  <a:pos x="78" y="8"/>
                </a:cxn>
                <a:cxn ang="0">
                  <a:pos x="63" y="19"/>
                </a:cxn>
                <a:cxn ang="0">
                  <a:pos x="52" y="23"/>
                </a:cxn>
                <a:cxn ang="0">
                  <a:pos x="37" y="23"/>
                </a:cxn>
                <a:cxn ang="0">
                  <a:pos x="19" y="23"/>
                </a:cxn>
                <a:cxn ang="0">
                  <a:pos x="0" y="15"/>
                </a:cxn>
                <a:cxn ang="0">
                  <a:pos x="0" y="15"/>
                </a:cxn>
              </a:cxnLst>
              <a:rect l="0" t="0" r="r" b="b"/>
              <a:pathLst>
                <a:path w="86" h="23">
                  <a:moveTo>
                    <a:pt x="0" y="15"/>
                  </a:moveTo>
                  <a:lnTo>
                    <a:pt x="0" y="15"/>
                  </a:lnTo>
                  <a:lnTo>
                    <a:pt x="7" y="15"/>
                  </a:lnTo>
                  <a:lnTo>
                    <a:pt x="26" y="19"/>
                  </a:lnTo>
                  <a:lnTo>
                    <a:pt x="56" y="15"/>
                  </a:lnTo>
                  <a:lnTo>
                    <a:pt x="71" y="1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8" y="8"/>
                  </a:lnTo>
                  <a:lnTo>
                    <a:pt x="63" y="19"/>
                  </a:lnTo>
                  <a:lnTo>
                    <a:pt x="52" y="23"/>
                  </a:lnTo>
                  <a:lnTo>
                    <a:pt x="37" y="23"/>
                  </a:lnTo>
                  <a:lnTo>
                    <a:pt x="19" y="23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AE6B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4" name="Freeform 140"/>
            <p:cNvSpPr>
              <a:spLocks/>
            </p:cNvSpPr>
            <p:nvPr/>
          </p:nvSpPr>
          <p:spPr bwMode="auto">
            <a:xfrm>
              <a:off x="922" y="2627"/>
              <a:ext cx="15" cy="11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8" y="3"/>
                </a:cxn>
                <a:cxn ang="0">
                  <a:pos x="8" y="7"/>
                </a:cxn>
                <a:cxn ang="0">
                  <a:pos x="12" y="11"/>
                </a:cxn>
                <a:cxn ang="0">
                  <a:pos x="12" y="11"/>
                </a:cxn>
                <a:cxn ang="0">
                  <a:pos x="15" y="3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5" h="11">
                  <a:moveTo>
                    <a:pt x="0" y="3"/>
                  </a:moveTo>
                  <a:lnTo>
                    <a:pt x="0" y="3"/>
                  </a:lnTo>
                  <a:lnTo>
                    <a:pt x="8" y="3"/>
                  </a:lnTo>
                  <a:lnTo>
                    <a:pt x="8" y="7"/>
                  </a:lnTo>
                  <a:lnTo>
                    <a:pt x="12" y="11"/>
                  </a:lnTo>
                  <a:lnTo>
                    <a:pt x="12" y="11"/>
                  </a:lnTo>
                  <a:lnTo>
                    <a:pt x="15" y="3"/>
                  </a:lnTo>
                  <a:lnTo>
                    <a:pt x="12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AE6B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5" name="Freeform 141"/>
            <p:cNvSpPr>
              <a:spLocks/>
            </p:cNvSpPr>
            <p:nvPr/>
          </p:nvSpPr>
          <p:spPr bwMode="auto">
            <a:xfrm>
              <a:off x="878" y="2664"/>
              <a:ext cx="22" cy="11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4"/>
                </a:cxn>
                <a:cxn ang="0">
                  <a:pos x="4" y="7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15" y="11"/>
                </a:cxn>
                <a:cxn ang="0">
                  <a:pos x="18" y="7"/>
                </a:cxn>
                <a:cxn ang="0">
                  <a:pos x="22" y="4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2" h="11">
                  <a:moveTo>
                    <a:pt x="22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4" y="7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15" y="11"/>
                  </a:lnTo>
                  <a:lnTo>
                    <a:pt x="18" y="7"/>
                  </a:lnTo>
                  <a:lnTo>
                    <a:pt x="22" y="4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E6B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6" name="Freeform 142"/>
            <p:cNvSpPr>
              <a:spLocks/>
            </p:cNvSpPr>
            <p:nvPr/>
          </p:nvSpPr>
          <p:spPr bwMode="auto">
            <a:xfrm>
              <a:off x="777" y="2318"/>
              <a:ext cx="298" cy="123"/>
            </a:xfrm>
            <a:custGeom>
              <a:avLst/>
              <a:gdLst/>
              <a:ahLst/>
              <a:cxnLst>
                <a:cxn ang="0">
                  <a:pos x="168" y="60"/>
                </a:cxn>
                <a:cxn ang="0">
                  <a:pos x="149" y="63"/>
                </a:cxn>
                <a:cxn ang="0">
                  <a:pos x="145" y="67"/>
                </a:cxn>
                <a:cxn ang="0">
                  <a:pos x="116" y="86"/>
                </a:cxn>
                <a:cxn ang="0">
                  <a:pos x="119" y="82"/>
                </a:cxn>
                <a:cxn ang="0">
                  <a:pos x="127" y="67"/>
                </a:cxn>
                <a:cxn ang="0">
                  <a:pos x="105" y="86"/>
                </a:cxn>
                <a:cxn ang="0">
                  <a:pos x="86" y="93"/>
                </a:cxn>
                <a:cxn ang="0">
                  <a:pos x="49" y="100"/>
                </a:cxn>
                <a:cxn ang="0">
                  <a:pos x="41" y="104"/>
                </a:cxn>
                <a:cxn ang="0">
                  <a:pos x="23" y="123"/>
                </a:cxn>
                <a:cxn ang="0">
                  <a:pos x="19" y="115"/>
                </a:cxn>
                <a:cxn ang="0">
                  <a:pos x="15" y="97"/>
                </a:cxn>
                <a:cxn ang="0">
                  <a:pos x="8" y="104"/>
                </a:cxn>
                <a:cxn ang="0">
                  <a:pos x="12" y="115"/>
                </a:cxn>
                <a:cxn ang="0">
                  <a:pos x="8" y="115"/>
                </a:cxn>
                <a:cxn ang="0">
                  <a:pos x="0" y="104"/>
                </a:cxn>
                <a:cxn ang="0">
                  <a:pos x="4" y="93"/>
                </a:cxn>
                <a:cxn ang="0">
                  <a:pos x="8" y="82"/>
                </a:cxn>
                <a:cxn ang="0">
                  <a:pos x="34" y="60"/>
                </a:cxn>
                <a:cxn ang="0">
                  <a:pos x="41" y="60"/>
                </a:cxn>
                <a:cxn ang="0">
                  <a:pos x="19" y="52"/>
                </a:cxn>
                <a:cxn ang="0">
                  <a:pos x="15" y="48"/>
                </a:cxn>
                <a:cxn ang="0">
                  <a:pos x="30" y="48"/>
                </a:cxn>
                <a:cxn ang="0">
                  <a:pos x="41" y="41"/>
                </a:cxn>
                <a:cxn ang="0">
                  <a:pos x="78" y="19"/>
                </a:cxn>
                <a:cxn ang="0">
                  <a:pos x="105" y="7"/>
                </a:cxn>
                <a:cxn ang="0">
                  <a:pos x="149" y="0"/>
                </a:cxn>
                <a:cxn ang="0">
                  <a:pos x="198" y="4"/>
                </a:cxn>
                <a:cxn ang="0">
                  <a:pos x="242" y="15"/>
                </a:cxn>
                <a:cxn ang="0">
                  <a:pos x="268" y="45"/>
                </a:cxn>
                <a:cxn ang="0">
                  <a:pos x="268" y="41"/>
                </a:cxn>
                <a:cxn ang="0">
                  <a:pos x="264" y="30"/>
                </a:cxn>
                <a:cxn ang="0">
                  <a:pos x="276" y="45"/>
                </a:cxn>
                <a:cxn ang="0">
                  <a:pos x="276" y="52"/>
                </a:cxn>
                <a:cxn ang="0">
                  <a:pos x="291" y="78"/>
                </a:cxn>
                <a:cxn ang="0">
                  <a:pos x="298" y="97"/>
                </a:cxn>
                <a:cxn ang="0">
                  <a:pos x="294" y="108"/>
                </a:cxn>
                <a:cxn ang="0">
                  <a:pos x="250" y="115"/>
                </a:cxn>
                <a:cxn ang="0">
                  <a:pos x="238" y="115"/>
                </a:cxn>
                <a:cxn ang="0">
                  <a:pos x="216" y="115"/>
                </a:cxn>
                <a:cxn ang="0">
                  <a:pos x="205" y="108"/>
                </a:cxn>
                <a:cxn ang="0">
                  <a:pos x="201" y="97"/>
                </a:cxn>
                <a:cxn ang="0">
                  <a:pos x="190" y="63"/>
                </a:cxn>
                <a:cxn ang="0">
                  <a:pos x="183" y="56"/>
                </a:cxn>
                <a:cxn ang="0">
                  <a:pos x="168" y="60"/>
                </a:cxn>
              </a:cxnLst>
              <a:rect l="0" t="0" r="r" b="b"/>
              <a:pathLst>
                <a:path w="298" h="123">
                  <a:moveTo>
                    <a:pt x="168" y="60"/>
                  </a:moveTo>
                  <a:lnTo>
                    <a:pt x="168" y="60"/>
                  </a:lnTo>
                  <a:lnTo>
                    <a:pt x="160" y="60"/>
                  </a:lnTo>
                  <a:lnTo>
                    <a:pt x="149" y="63"/>
                  </a:lnTo>
                  <a:lnTo>
                    <a:pt x="145" y="67"/>
                  </a:lnTo>
                  <a:lnTo>
                    <a:pt x="145" y="67"/>
                  </a:lnTo>
                  <a:lnTo>
                    <a:pt x="131" y="78"/>
                  </a:lnTo>
                  <a:lnTo>
                    <a:pt x="116" y="86"/>
                  </a:lnTo>
                  <a:lnTo>
                    <a:pt x="116" y="86"/>
                  </a:lnTo>
                  <a:lnTo>
                    <a:pt x="119" y="82"/>
                  </a:lnTo>
                  <a:lnTo>
                    <a:pt x="127" y="67"/>
                  </a:lnTo>
                  <a:lnTo>
                    <a:pt x="127" y="67"/>
                  </a:lnTo>
                  <a:lnTo>
                    <a:pt x="116" y="78"/>
                  </a:lnTo>
                  <a:lnTo>
                    <a:pt x="105" y="86"/>
                  </a:lnTo>
                  <a:lnTo>
                    <a:pt x="86" y="93"/>
                  </a:lnTo>
                  <a:lnTo>
                    <a:pt x="86" y="93"/>
                  </a:lnTo>
                  <a:lnTo>
                    <a:pt x="56" y="100"/>
                  </a:lnTo>
                  <a:lnTo>
                    <a:pt x="49" y="100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0" y="115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15"/>
                  </a:lnTo>
                  <a:lnTo>
                    <a:pt x="15" y="108"/>
                  </a:lnTo>
                  <a:lnTo>
                    <a:pt x="15" y="97"/>
                  </a:lnTo>
                  <a:lnTo>
                    <a:pt x="15" y="97"/>
                  </a:lnTo>
                  <a:lnTo>
                    <a:pt x="8" y="104"/>
                  </a:lnTo>
                  <a:lnTo>
                    <a:pt x="8" y="108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8" y="115"/>
                  </a:lnTo>
                  <a:lnTo>
                    <a:pt x="0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4" y="93"/>
                  </a:lnTo>
                  <a:lnTo>
                    <a:pt x="8" y="82"/>
                  </a:lnTo>
                  <a:lnTo>
                    <a:pt x="8" y="82"/>
                  </a:lnTo>
                  <a:lnTo>
                    <a:pt x="23" y="67"/>
                  </a:lnTo>
                  <a:lnTo>
                    <a:pt x="34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30" y="56"/>
                  </a:lnTo>
                  <a:lnTo>
                    <a:pt x="19" y="52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23" y="48"/>
                  </a:lnTo>
                  <a:lnTo>
                    <a:pt x="30" y="48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60" y="26"/>
                  </a:lnTo>
                  <a:lnTo>
                    <a:pt x="78" y="19"/>
                  </a:lnTo>
                  <a:lnTo>
                    <a:pt x="105" y="7"/>
                  </a:lnTo>
                  <a:lnTo>
                    <a:pt x="105" y="7"/>
                  </a:lnTo>
                  <a:lnTo>
                    <a:pt x="127" y="4"/>
                  </a:lnTo>
                  <a:lnTo>
                    <a:pt x="149" y="0"/>
                  </a:lnTo>
                  <a:lnTo>
                    <a:pt x="175" y="0"/>
                  </a:lnTo>
                  <a:lnTo>
                    <a:pt x="198" y="4"/>
                  </a:lnTo>
                  <a:lnTo>
                    <a:pt x="220" y="7"/>
                  </a:lnTo>
                  <a:lnTo>
                    <a:pt x="242" y="15"/>
                  </a:lnTo>
                  <a:lnTo>
                    <a:pt x="257" y="30"/>
                  </a:lnTo>
                  <a:lnTo>
                    <a:pt x="268" y="45"/>
                  </a:lnTo>
                  <a:lnTo>
                    <a:pt x="268" y="45"/>
                  </a:lnTo>
                  <a:lnTo>
                    <a:pt x="268" y="41"/>
                  </a:lnTo>
                  <a:lnTo>
                    <a:pt x="264" y="30"/>
                  </a:lnTo>
                  <a:lnTo>
                    <a:pt x="264" y="30"/>
                  </a:lnTo>
                  <a:lnTo>
                    <a:pt x="272" y="34"/>
                  </a:lnTo>
                  <a:lnTo>
                    <a:pt x="276" y="45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83" y="67"/>
                  </a:lnTo>
                  <a:lnTo>
                    <a:pt x="291" y="78"/>
                  </a:lnTo>
                  <a:lnTo>
                    <a:pt x="298" y="97"/>
                  </a:lnTo>
                  <a:lnTo>
                    <a:pt x="298" y="97"/>
                  </a:lnTo>
                  <a:lnTo>
                    <a:pt x="298" y="104"/>
                  </a:lnTo>
                  <a:lnTo>
                    <a:pt x="294" y="108"/>
                  </a:lnTo>
                  <a:lnTo>
                    <a:pt x="279" y="112"/>
                  </a:lnTo>
                  <a:lnTo>
                    <a:pt x="250" y="115"/>
                  </a:lnTo>
                  <a:lnTo>
                    <a:pt x="250" y="115"/>
                  </a:lnTo>
                  <a:lnTo>
                    <a:pt x="238" y="115"/>
                  </a:lnTo>
                  <a:lnTo>
                    <a:pt x="224" y="119"/>
                  </a:lnTo>
                  <a:lnTo>
                    <a:pt x="216" y="115"/>
                  </a:lnTo>
                  <a:lnTo>
                    <a:pt x="212" y="112"/>
                  </a:lnTo>
                  <a:lnTo>
                    <a:pt x="205" y="108"/>
                  </a:lnTo>
                  <a:lnTo>
                    <a:pt x="201" y="97"/>
                  </a:lnTo>
                  <a:lnTo>
                    <a:pt x="201" y="97"/>
                  </a:lnTo>
                  <a:lnTo>
                    <a:pt x="198" y="78"/>
                  </a:lnTo>
                  <a:lnTo>
                    <a:pt x="190" y="63"/>
                  </a:lnTo>
                  <a:lnTo>
                    <a:pt x="186" y="60"/>
                  </a:lnTo>
                  <a:lnTo>
                    <a:pt x="183" y="56"/>
                  </a:lnTo>
                  <a:lnTo>
                    <a:pt x="175" y="56"/>
                  </a:lnTo>
                  <a:lnTo>
                    <a:pt x="168" y="60"/>
                  </a:lnTo>
                  <a:lnTo>
                    <a:pt x="168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7" name="Freeform 143"/>
            <p:cNvSpPr>
              <a:spLocks/>
            </p:cNvSpPr>
            <p:nvPr/>
          </p:nvSpPr>
          <p:spPr bwMode="auto">
            <a:xfrm>
              <a:off x="937" y="2352"/>
              <a:ext cx="108" cy="21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4"/>
                </a:cxn>
                <a:cxn ang="0">
                  <a:pos x="0" y="22"/>
                </a:cxn>
                <a:cxn ang="0">
                  <a:pos x="8" y="40"/>
                </a:cxn>
                <a:cxn ang="0">
                  <a:pos x="19" y="59"/>
                </a:cxn>
                <a:cxn ang="0">
                  <a:pos x="26" y="70"/>
                </a:cxn>
                <a:cxn ang="0">
                  <a:pos x="38" y="81"/>
                </a:cxn>
                <a:cxn ang="0">
                  <a:pos x="38" y="81"/>
                </a:cxn>
                <a:cxn ang="0">
                  <a:pos x="49" y="89"/>
                </a:cxn>
                <a:cxn ang="0">
                  <a:pos x="56" y="100"/>
                </a:cxn>
                <a:cxn ang="0">
                  <a:pos x="71" y="126"/>
                </a:cxn>
                <a:cxn ang="0">
                  <a:pos x="82" y="152"/>
                </a:cxn>
                <a:cxn ang="0">
                  <a:pos x="86" y="171"/>
                </a:cxn>
                <a:cxn ang="0">
                  <a:pos x="86" y="171"/>
                </a:cxn>
                <a:cxn ang="0">
                  <a:pos x="86" y="197"/>
                </a:cxn>
                <a:cxn ang="0">
                  <a:pos x="82" y="211"/>
                </a:cxn>
                <a:cxn ang="0">
                  <a:pos x="82" y="211"/>
                </a:cxn>
                <a:cxn ang="0">
                  <a:pos x="93" y="204"/>
                </a:cxn>
                <a:cxn ang="0">
                  <a:pos x="101" y="193"/>
                </a:cxn>
                <a:cxn ang="0">
                  <a:pos x="104" y="185"/>
                </a:cxn>
                <a:cxn ang="0">
                  <a:pos x="104" y="185"/>
                </a:cxn>
                <a:cxn ang="0">
                  <a:pos x="108" y="152"/>
                </a:cxn>
                <a:cxn ang="0">
                  <a:pos x="108" y="115"/>
                </a:cxn>
                <a:cxn ang="0">
                  <a:pos x="108" y="115"/>
                </a:cxn>
                <a:cxn ang="0">
                  <a:pos x="108" y="89"/>
                </a:cxn>
                <a:cxn ang="0">
                  <a:pos x="104" y="70"/>
                </a:cxn>
                <a:cxn ang="0">
                  <a:pos x="93" y="48"/>
                </a:cxn>
                <a:cxn ang="0">
                  <a:pos x="93" y="48"/>
                </a:cxn>
                <a:cxn ang="0">
                  <a:pos x="86" y="37"/>
                </a:cxn>
                <a:cxn ang="0">
                  <a:pos x="75" y="26"/>
                </a:cxn>
                <a:cxn ang="0">
                  <a:pos x="60" y="14"/>
                </a:cxn>
                <a:cxn ang="0">
                  <a:pos x="41" y="3"/>
                </a:cxn>
                <a:cxn ang="0">
                  <a:pos x="26" y="0"/>
                </a:cxn>
                <a:cxn ang="0">
                  <a:pos x="15" y="0"/>
                </a:cxn>
                <a:cxn ang="0">
                  <a:pos x="4" y="3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108" h="211">
                  <a:moveTo>
                    <a:pt x="0" y="14"/>
                  </a:moveTo>
                  <a:lnTo>
                    <a:pt x="0" y="14"/>
                  </a:lnTo>
                  <a:lnTo>
                    <a:pt x="0" y="22"/>
                  </a:lnTo>
                  <a:lnTo>
                    <a:pt x="8" y="40"/>
                  </a:lnTo>
                  <a:lnTo>
                    <a:pt x="19" y="59"/>
                  </a:lnTo>
                  <a:lnTo>
                    <a:pt x="26" y="70"/>
                  </a:lnTo>
                  <a:lnTo>
                    <a:pt x="38" y="81"/>
                  </a:lnTo>
                  <a:lnTo>
                    <a:pt x="38" y="81"/>
                  </a:lnTo>
                  <a:lnTo>
                    <a:pt x="49" y="89"/>
                  </a:lnTo>
                  <a:lnTo>
                    <a:pt x="56" y="100"/>
                  </a:lnTo>
                  <a:lnTo>
                    <a:pt x="71" y="126"/>
                  </a:lnTo>
                  <a:lnTo>
                    <a:pt x="82" y="152"/>
                  </a:lnTo>
                  <a:lnTo>
                    <a:pt x="86" y="171"/>
                  </a:lnTo>
                  <a:lnTo>
                    <a:pt x="86" y="171"/>
                  </a:lnTo>
                  <a:lnTo>
                    <a:pt x="86" y="197"/>
                  </a:lnTo>
                  <a:lnTo>
                    <a:pt x="82" y="211"/>
                  </a:lnTo>
                  <a:lnTo>
                    <a:pt x="82" y="211"/>
                  </a:lnTo>
                  <a:lnTo>
                    <a:pt x="93" y="204"/>
                  </a:lnTo>
                  <a:lnTo>
                    <a:pt x="101" y="193"/>
                  </a:lnTo>
                  <a:lnTo>
                    <a:pt x="104" y="185"/>
                  </a:lnTo>
                  <a:lnTo>
                    <a:pt x="104" y="185"/>
                  </a:lnTo>
                  <a:lnTo>
                    <a:pt x="108" y="152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08" y="89"/>
                  </a:lnTo>
                  <a:lnTo>
                    <a:pt x="104" y="70"/>
                  </a:lnTo>
                  <a:lnTo>
                    <a:pt x="93" y="48"/>
                  </a:lnTo>
                  <a:lnTo>
                    <a:pt x="93" y="48"/>
                  </a:lnTo>
                  <a:lnTo>
                    <a:pt x="86" y="37"/>
                  </a:lnTo>
                  <a:lnTo>
                    <a:pt x="75" y="26"/>
                  </a:lnTo>
                  <a:lnTo>
                    <a:pt x="60" y="14"/>
                  </a:lnTo>
                  <a:lnTo>
                    <a:pt x="41" y="3"/>
                  </a:lnTo>
                  <a:lnTo>
                    <a:pt x="26" y="0"/>
                  </a:lnTo>
                  <a:lnTo>
                    <a:pt x="15" y="0"/>
                  </a:lnTo>
                  <a:lnTo>
                    <a:pt x="4" y="3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8" name="Freeform 144"/>
            <p:cNvSpPr>
              <a:spLocks/>
            </p:cNvSpPr>
            <p:nvPr/>
          </p:nvSpPr>
          <p:spPr bwMode="auto">
            <a:xfrm>
              <a:off x="1060" y="2593"/>
              <a:ext cx="160" cy="658"/>
            </a:xfrm>
            <a:custGeom>
              <a:avLst/>
              <a:gdLst/>
              <a:ahLst/>
              <a:cxnLst>
                <a:cxn ang="0">
                  <a:pos x="8" y="30"/>
                </a:cxn>
                <a:cxn ang="0">
                  <a:pos x="8" y="30"/>
                </a:cxn>
                <a:cxn ang="0">
                  <a:pos x="15" y="45"/>
                </a:cxn>
                <a:cxn ang="0">
                  <a:pos x="22" y="67"/>
                </a:cxn>
                <a:cxn ang="0">
                  <a:pos x="30" y="101"/>
                </a:cxn>
                <a:cxn ang="0">
                  <a:pos x="34" y="142"/>
                </a:cxn>
                <a:cxn ang="0">
                  <a:pos x="37" y="197"/>
                </a:cxn>
                <a:cxn ang="0">
                  <a:pos x="41" y="261"/>
                </a:cxn>
                <a:cxn ang="0">
                  <a:pos x="37" y="335"/>
                </a:cxn>
                <a:cxn ang="0">
                  <a:pos x="37" y="335"/>
                </a:cxn>
                <a:cxn ang="0">
                  <a:pos x="30" y="480"/>
                </a:cxn>
                <a:cxn ang="0">
                  <a:pos x="30" y="580"/>
                </a:cxn>
                <a:cxn ang="0">
                  <a:pos x="30" y="640"/>
                </a:cxn>
                <a:cxn ang="0">
                  <a:pos x="34" y="658"/>
                </a:cxn>
                <a:cxn ang="0">
                  <a:pos x="34" y="658"/>
                </a:cxn>
                <a:cxn ang="0">
                  <a:pos x="48" y="614"/>
                </a:cxn>
                <a:cxn ang="0">
                  <a:pos x="89" y="502"/>
                </a:cxn>
                <a:cxn ang="0">
                  <a:pos x="108" y="439"/>
                </a:cxn>
                <a:cxn ang="0">
                  <a:pos x="127" y="372"/>
                </a:cxn>
                <a:cxn ang="0">
                  <a:pos x="141" y="313"/>
                </a:cxn>
                <a:cxn ang="0">
                  <a:pos x="153" y="261"/>
                </a:cxn>
                <a:cxn ang="0">
                  <a:pos x="104" y="227"/>
                </a:cxn>
                <a:cxn ang="0">
                  <a:pos x="160" y="182"/>
                </a:cxn>
                <a:cxn ang="0">
                  <a:pos x="160" y="182"/>
                </a:cxn>
                <a:cxn ang="0">
                  <a:pos x="119" y="116"/>
                </a:cxn>
                <a:cxn ang="0">
                  <a:pos x="86" y="60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" y="11"/>
                </a:cxn>
                <a:cxn ang="0">
                  <a:pos x="4" y="23"/>
                </a:cxn>
                <a:cxn ang="0">
                  <a:pos x="8" y="30"/>
                </a:cxn>
                <a:cxn ang="0">
                  <a:pos x="8" y="30"/>
                </a:cxn>
              </a:cxnLst>
              <a:rect l="0" t="0" r="r" b="b"/>
              <a:pathLst>
                <a:path w="160" h="658">
                  <a:moveTo>
                    <a:pt x="8" y="30"/>
                  </a:moveTo>
                  <a:lnTo>
                    <a:pt x="8" y="30"/>
                  </a:lnTo>
                  <a:lnTo>
                    <a:pt x="15" y="45"/>
                  </a:lnTo>
                  <a:lnTo>
                    <a:pt x="22" y="67"/>
                  </a:lnTo>
                  <a:lnTo>
                    <a:pt x="30" y="101"/>
                  </a:lnTo>
                  <a:lnTo>
                    <a:pt x="34" y="142"/>
                  </a:lnTo>
                  <a:lnTo>
                    <a:pt x="37" y="197"/>
                  </a:lnTo>
                  <a:lnTo>
                    <a:pt x="41" y="261"/>
                  </a:lnTo>
                  <a:lnTo>
                    <a:pt x="37" y="335"/>
                  </a:lnTo>
                  <a:lnTo>
                    <a:pt x="37" y="335"/>
                  </a:lnTo>
                  <a:lnTo>
                    <a:pt x="30" y="480"/>
                  </a:lnTo>
                  <a:lnTo>
                    <a:pt x="30" y="580"/>
                  </a:lnTo>
                  <a:lnTo>
                    <a:pt x="30" y="640"/>
                  </a:lnTo>
                  <a:lnTo>
                    <a:pt x="34" y="658"/>
                  </a:lnTo>
                  <a:lnTo>
                    <a:pt x="34" y="658"/>
                  </a:lnTo>
                  <a:lnTo>
                    <a:pt x="48" y="614"/>
                  </a:lnTo>
                  <a:lnTo>
                    <a:pt x="89" y="502"/>
                  </a:lnTo>
                  <a:lnTo>
                    <a:pt x="108" y="439"/>
                  </a:lnTo>
                  <a:lnTo>
                    <a:pt x="127" y="372"/>
                  </a:lnTo>
                  <a:lnTo>
                    <a:pt x="141" y="313"/>
                  </a:lnTo>
                  <a:lnTo>
                    <a:pt x="153" y="261"/>
                  </a:lnTo>
                  <a:lnTo>
                    <a:pt x="104" y="227"/>
                  </a:lnTo>
                  <a:lnTo>
                    <a:pt x="160" y="182"/>
                  </a:lnTo>
                  <a:lnTo>
                    <a:pt x="160" y="182"/>
                  </a:lnTo>
                  <a:lnTo>
                    <a:pt x="119" y="116"/>
                  </a:lnTo>
                  <a:lnTo>
                    <a:pt x="86" y="60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11"/>
                  </a:lnTo>
                  <a:lnTo>
                    <a:pt x="4" y="23"/>
                  </a:lnTo>
                  <a:lnTo>
                    <a:pt x="8" y="30"/>
                  </a:lnTo>
                  <a:lnTo>
                    <a:pt x="8" y="30"/>
                  </a:lnTo>
                  <a:close/>
                </a:path>
              </a:pathLst>
            </a:custGeom>
            <a:solidFill>
              <a:srgbClr val="D4BD9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9" name="Freeform 145"/>
            <p:cNvSpPr>
              <a:spLocks/>
            </p:cNvSpPr>
            <p:nvPr/>
          </p:nvSpPr>
          <p:spPr bwMode="auto">
            <a:xfrm>
              <a:off x="975" y="2805"/>
              <a:ext cx="66" cy="82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0" y="41"/>
                </a:cxn>
                <a:cxn ang="0">
                  <a:pos x="7" y="60"/>
                </a:cxn>
                <a:cxn ang="0">
                  <a:pos x="18" y="71"/>
                </a:cxn>
                <a:cxn ang="0">
                  <a:pos x="29" y="82"/>
                </a:cxn>
                <a:cxn ang="0">
                  <a:pos x="48" y="82"/>
                </a:cxn>
                <a:cxn ang="0">
                  <a:pos x="66" y="34"/>
                </a:cxn>
                <a:cxn ang="0">
                  <a:pos x="40" y="0"/>
                </a:cxn>
                <a:cxn ang="0">
                  <a:pos x="14" y="0"/>
                </a:cxn>
                <a:cxn ang="0">
                  <a:pos x="0" y="41"/>
                </a:cxn>
              </a:cxnLst>
              <a:rect l="0" t="0" r="r" b="b"/>
              <a:pathLst>
                <a:path w="66" h="82">
                  <a:moveTo>
                    <a:pt x="0" y="41"/>
                  </a:moveTo>
                  <a:lnTo>
                    <a:pt x="0" y="41"/>
                  </a:lnTo>
                  <a:lnTo>
                    <a:pt x="7" y="60"/>
                  </a:lnTo>
                  <a:lnTo>
                    <a:pt x="18" y="71"/>
                  </a:lnTo>
                  <a:lnTo>
                    <a:pt x="29" y="82"/>
                  </a:lnTo>
                  <a:lnTo>
                    <a:pt x="48" y="82"/>
                  </a:lnTo>
                  <a:lnTo>
                    <a:pt x="66" y="34"/>
                  </a:lnTo>
                  <a:lnTo>
                    <a:pt x="40" y="0"/>
                  </a:lnTo>
                  <a:lnTo>
                    <a:pt x="14" y="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6B232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0" name="Freeform 146"/>
            <p:cNvSpPr>
              <a:spLocks/>
            </p:cNvSpPr>
            <p:nvPr/>
          </p:nvSpPr>
          <p:spPr bwMode="auto">
            <a:xfrm>
              <a:off x="829" y="3110"/>
              <a:ext cx="358" cy="138"/>
            </a:xfrm>
            <a:custGeom>
              <a:avLst/>
              <a:gdLst/>
              <a:ahLst/>
              <a:cxnLst>
                <a:cxn ang="0">
                  <a:pos x="328" y="30"/>
                </a:cxn>
                <a:cxn ang="0">
                  <a:pos x="328" y="30"/>
                </a:cxn>
                <a:cxn ang="0">
                  <a:pos x="302" y="30"/>
                </a:cxn>
                <a:cxn ang="0">
                  <a:pos x="279" y="30"/>
                </a:cxn>
                <a:cxn ang="0">
                  <a:pos x="253" y="26"/>
                </a:cxn>
                <a:cxn ang="0">
                  <a:pos x="253" y="26"/>
                </a:cxn>
                <a:cxn ang="0">
                  <a:pos x="149" y="0"/>
                </a:cxn>
                <a:cxn ang="0">
                  <a:pos x="75" y="30"/>
                </a:cxn>
                <a:cxn ang="0">
                  <a:pos x="75" y="30"/>
                </a:cxn>
                <a:cxn ang="0">
                  <a:pos x="45" y="67"/>
                </a:cxn>
                <a:cxn ang="0">
                  <a:pos x="19" y="93"/>
                </a:cxn>
                <a:cxn ang="0">
                  <a:pos x="0" y="115"/>
                </a:cxn>
                <a:cxn ang="0">
                  <a:pos x="0" y="115"/>
                </a:cxn>
                <a:cxn ang="0">
                  <a:pos x="0" y="123"/>
                </a:cxn>
                <a:cxn ang="0">
                  <a:pos x="8" y="127"/>
                </a:cxn>
                <a:cxn ang="0">
                  <a:pos x="23" y="123"/>
                </a:cxn>
                <a:cxn ang="0">
                  <a:pos x="12" y="134"/>
                </a:cxn>
                <a:cxn ang="0">
                  <a:pos x="12" y="134"/>
                </a:cxn>
                <a:cxn ang="0">
                  <a:pos x="15" y="134"/>
                </a:cxn>
                <a:cxn ang="0">
                  <a:pos x="23" y="138"/>
                </a:cxn>
                <a:cxn ang="0">
                  <a:pos x="34" y="138"/>
                </a:cxn>
                <a:cxn ang="0">
                  <a:pos x="53" y="130"/>
                </a:cxn>
                <a:cxn ang="0">
                  <a:pos x="53" y="130"/>
                </a:cxn>
                <a:cxn ang="0">
                  <a:pos x="53" y="130"/>
                </a:cxn>
                <a:cxn ang="0">
                  <a:pos x="60" y="138"/>
                </a:cxn>
                <a:cxn ang="0">
                  <a:pos x="64" y="138"/>
                </a:cxn>
                <a:cxn ang="0">
                  <a:pos x="67" y="138"/>
                </a:cxn>
                <a:cxn ang="0">
                  <a:pos x="75" y="138"/>
                </a:cxn>
                <a:cxn ang="0">
                  <a:pos x="86" y="130"/>
                </a:cxn>
                <a:cxn ang="0">
                  <a:pos x="86" y="130"/>
                </a:cxn>
                <a:cxn ang="0">
                  <a:pos x="86" y="130"/>
                </a:cxn>
                <a:cxn ang="0">
                  <a:pos x="93" y="134"/>
                </a:cxn>
                <a:cxn ang="0">
                  <a:pos x="101" y="13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146" y="101"/>
                </a:cxn>
                <a:cxn ang="0">
                  <a:pos x="157" y="93"/>
                </a:cxn>
                <a:cxn ang="0">
                  <a:pos x="157" y="93"/>
                </a:cxn>
                <a:cxn ang="0">
                  <a:pos x="172" y="93"/>
                </a:cxn>
                <a:cxn ang="0">
                  <a:pos x="186" y="93"/>
                </a:cxn>
                <a:cxn ang="0">
                  <a:pos x="198" y="97"/>
                </a:cxn>
                <a:cxn ang="0">
                  <a:pos x="198" y="97"/>
                </a:cxn>
                <a:cxn ang="0">
                  <a:pos x="227" y="108"/>
                </a:cxn>
                <a:cxn ang="0">
                  <a:pos x="242" y="115"/>
                </a:cxn>
                <a:cxn ang="0">
                  <a:pos x="261" y="115"/>
                </a:cxn>
                <a:cxn ang="0">
                  <a:pos x="261" y="115"/>
                </a:cxn>
                <a:cxn ang="0">
                  <a:pos x="279" y="112"/>
                </a:cxn>
                <a:cxn ang="0">
                  <a:pos x="287" y="108"/>
                </a:cxn>
                <a:cxn ang="0">
                  <a:pos x="294" y="104"/>
                </a:cxn>
                <a:cxn ang="0">
                  <a:pos x="302" y="101"/>
                </a:cxn>
                <a:cxn ang="0">
                  <a:pos x="302" y="101"/>
                </a:cxn>
                <a:cxn ang="0">
                  <a:pos x="354" y="93"/>
                </a:cxn>
                <a:cxn ang="0">
                  <a:pos x="354" y="93"/>
                </a:cxn>
                <a:cxn ang="0">
                  <a:pos x="354" y="89"/>
                </a:cxn>
                <a:cxn ang="0">
                  <a:pos x="358" y="75"/>
                </a:cxn>
                <a:cxn ang="0">
                  <a:pos x="354" y="63"/>
                </a:cxn>
                <a:cxn ang="0">
                  <a:pos x="350" y="52"/>
                </a:cxn>
                <a:cxn ang="0">
                  <a:pos x="339" y="41"/>
                </a:cxn>
                <a:cxn ang="0">
                  <a:pos x="328" y="30"/>
                </a:cxn>
                <a:cxn ang="0">
                  <a:pos x="328" y="30"/>
                </a:cxn>
              </a:cxnLst>
              <a:rect l="0" t="0" r="r" b="b"/>
              <a:pathLst>
                <a:path w="358" h="138">
                  <a:moveTo>
                    <a:pt x="328" y="30"/>
                  </a:moveTo>
                  <a:lnTo>
                    <a:pt x="328" y="30"/>
                  </a:lnTo>
                  <a:lnTo>
                    <a:pt x="302" y="30"/>
                  </a:lnTo>
                  <a:lnTo>
                    <a:pt x="279" y="30"/>
                  </a:lnTo>
                  <a:lnTo>
                    <a:pt x="253" y="26"/>
                  </a:lnTo>
                  <a:lnTo>
                    <a:pt x="253" y="26"/>
                  </a:lnTo>
                  <a:lnTo>
                    <a:pt x="149" y="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45" y="67"/>
                  </a:lnTo>
                  <a:lnTo>
                    <a:pt x="19" y="93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0" y="123"/>
                  </a:lnTo>
                  <a:lnTo>
                    <a:pt x="8" y="127"/>
                  </a:lnTo>
                  <a:lnTo>
                    <a:pt x="23" y="123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5" y="134"/>
                  </a:lnTo>
                  <a:lnTo>
                    <a:pt x="23" y="138"/>
                  </a:lnTo>
                  <a:lnTo>
                    <a:pt x="34" y="138"/>
                  </a:lnTo>
                  <a:lnTo>
                    <a:pt x="53" y="130"/>
                  </a:lnTo>
                  <a:lnTo>
                    <a:pt x="53" y="130"/>
                  </a:lnTo>
                  <a:lnTo>
                    <a:pt x="53" y="130"/>
                  </a:lnTo>
                  <a:lnTo>
                    <a:pt x="60" y="138"/>
                  </a:lnTo>
                  <a:lnTo>
                    <a:pt x="64" y="138"/>
                  </a:lnTo>
                  <a:lnTo>
                    <a:pt x="67" y="138"/>
                  </a:lnTo>
                  <a:lnTo>
                    <a:pt x="75" y="138"/>
                  </a:lnTo>
                  <a:lnTo>
                    <a:pt x="86" y="130"/>
                  </a:lnTo>
                  <a:lnTo>
                    <a:pt x="86" y="130"/>
                  </a:lnTo>
                  <a:lnTo>
                    <a:pt x="86" y="130"/>
                  </a:lnTo>
                  <a:lnTo>
                    <a:pt x="93" y="134"/>
                  </a:lnTo>
                  <a:lnTo>
                    <a:pt x="101" y="13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146" y="101"/>
                  </a:lnTo>
                  <a:lnTo>
                    <a:pt x="157" y="93"/>
                  </a:lnTo>
                  <a:lnTo>
                    <a:pt x="157" y="93"/>
                  </a:lnTo>
                  <a:lnTo>
                    <a:pt x="172" y="93"/>
                  </a:lnTo>
                  <a:lnTo>
                    <a:pt x="186" y="93"/>
                  </a:lnTo>
                  <a:lnTo>
                    <a:pt x="198" y="97"/>
                  </a:lnTo>
                  <a:lnTo>
                    <a:pt x="198" y="97"/>
                  </a:lnTo>
                  <a:lnTo>
                    <a:pt x="227" y="108"/>
                  </a:lnTo>
                  <a:lnTo>
                    <a:pt x="242" y="115"/>
                  </a:lnTo>
                  <a:lnTo>
                    <a:pt x="261" y="115"/>
                  </a:lnTo>
                  <a:lnTo>
                    <a:pt x="261" y="115"/>
                  </a:lnTo>
                  <a:lnTo>
                    <a:pt x="279" y="112"/>
                  </a:lnTo>
                  <a:lnTo>
                    <a:pt x="287" y="108"/>
                  </a:lnTo>
                  <a:lnTo>
                    <a:pt x="294" y="104"/>
                  </a:lnTo>
                  <a:lnTo>
                    <a:pt x="302" y="101"/>
                  </a:lnTo>
                  <a:lnTo>
                    <a:pt x="302" y="101"/>
                  </a:lnTo>
                  <a:lnTo>
                    <a:pt x="354" y="93"/>
                  </a:lnTo>
                  <a:lnTo>
                    <a:pt x="354" y="93"/>
                  </a:lnTo>
                  <a:lnTo>
                    <a:pt x="354" y="89"/>
                  </a:lnTo>
                  <a:lnTo>
                    <a:pt x="358" y="75"/>
                  </a:lnTo>
                  <a:lnTo>
                    <a:pt x="354" y="63"/>
                  </a:lnTo>
                  <a:lnTo>
                    <a:pt x="350" y="52"/>
                  </a:lnTo>
                  <a:lnTo>
                    <a:pt x="339" y="41"/>
                  </a:lnTo>
                  <a:lnTo>
                    <a:pt x="328" y="30"/>
                  </a:lnTo>
                  <a:lnTo>
                    <a:pt x="328" y="30"/>
                  </a:lnTo>
                  <a:close/>
                </a:path>
              </a:pathLst>
            </a:custGeom>
            <a:solidFill>
              <a:srgbClr val="C1825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1" name="Freeform 147"/>
            <p:cNvSpPr>
              <a:spLocks/>
            </p:cNvSpPr>
            <p:nvPr/>
          </p:nvSpPr>
          <p:spPr bwMode="auto">
            <a:xfrm>
              <a:off x="1101" y="3106"/>
              <a:ext cx="145" cy="142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19" y="15"/>
                </a:cxn>
                <a:cxn ang="0">
                  <a:pos x="33" y="30"/>
                </a:cxn>
                <a:cxn ang="0">
                  <a:pos x="48" y="49"/>
                </a:cxn>
                <a:cxn ang="0">
                  <a:pos x="59" y="71"/>
                </a:cxn>
                <a:cxn ang="0">
                  <a:pos x="71" y="93"/>
                </a:cxn>
                <a:cxn ang="0">
                  <a:pos x="71" y="105"/>
                </a:cxn>
                <a:cxn ang="0">
                  <a:pos x="71" y="116"/>
                </a:cxn>
                <a:cxn ang="0">
                  <a:pos x="67" y="131"/>
                </a:cxn>
                <a:cxn ang="0">
                  <a:pos x="59" y="142"/>
                </a:cxn>
                <a:cxn ang="0">
                  <a:pos x="126" y="142"/>
                </a:cxn>
                <a:cxn ang="0">
                  <a:pos x="126" y="142"/>
                </a:cxn>
                <a:cxn ang="0">
                  <a:pos x="130" y="138"/>
                </a:cxn>
                <a:cxn ang="0">
                  <a:pos x="138" y="123"/>
                </a:cxn>
                <a:cxn ang="0">
                  <a:pos x="145" y="101"/>
                </a:cxn>
                <a:cxn ang="0">
                  <a:pos x="145" y="90"/>
                </a:cxn>
                <a:cxn ang="0">
                  <a:pos x="141" y="75"/>
                </a:cxn>
                <a:cxn ang="0">
                  <a:pos x="141" y="75"/>
                </a:cxn>
                <a:cxn ang="0">
                  <a:pos x="126" y="49"/>
                </a:cxn>
                <a:cxn ang="0">
                  <a:pos x="112" y="23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52" y="4"/>
                </a:cxn>
                <a:cxn ang="0">
                  <a:pos x="26" y="4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145" h="142">
                  <a:moveTo>
                    <a:pt x="0" y="4"/>
                  </a:moveTo>
                  <a:lnTo>
                    <a:pt x="0" y="4"/>
                  </a:lnTo>
                  <a:lnTo>
                    <a:pt x="19" y="15"/>
                  </a:lnTo>
                  <a:lnTo>
                    <a:pt x="33" y="30"/>
                  </a:lnTo>
                  <a:lnTo>
                    <a:pt x="48" y="49"/>
                  </a:lnTo>
                  <a:lnTo>
                    <a:pt x="59" y="71"/>
                  </a:lnTo>
                  <a:lnTo>
                    <a:pt x="71" y="93"/>
                  </a:lnTo>
                  <a:lnTo>
                    <a:pt x="71" y="105"/>
                  </a:lnTo>
                  <a:lnTo>
                    <a:pt x="71" y="116"/>
                  </a:lnTo>
                  <a:lnTo>
                    <a:pt x="67" y="131"/>
                  </a:lnTo>
                  <a:lnTo>
                    <a:pt x="59" y="142"/>
                  </a:lnTo>
                  <a:lnTo>
                    <a:pt x="126" y="142"/>
                  </a:lnTo>
                  <a:lnTo>
                    <a:pt x="126" y="142"/>
                  </a:lnTo>
                  <a:lnTo>
                    <a:pt x="130" y="138"/>
                  </a:lnTo>
                  <a:lnTo>
                    <a:pt x="138" y="123"/>
                  </a:lnTo>
                  <a:lnTo>
                    <a:pt x="145" y="101"/>
                  </a:lnTo>
                  <a:lnTo>
                    <a:pt x="145" y="90"/>
                  </a:lnTo>
                  <a:lnTo>
                    <a:pt x="141" y="75"/>
                  </a:lnTo>
                  <a:lnTo>
                    <a:pt x="141" y="75"/>
                  </a:lnTo>
                  <a:lnTo>
                    <a:pt x="126" y="49"/>
                  </a:lnTo>
                  <a:lnTo>
                    <a:pt x="112" y="23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52" y="4"/>
                  </a:lnTo>
                  <a:lnTo>
                    <a:pt x="26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8F1E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2" name="Freeform 148"/>
            <p:cNvSpPr>
              <a:spLocks/>
            </p:cNvSpPr>
            <p:nvPr/>
          </p:nvSpPr>
          <p:spPr bwMode="auto">
            <a:xfrm>
              <a:off x="1149" y="3054"/>
              <a:ext cx="409" cy="205"/>
            </a:xfrm>
            <a:custGeom>
              <a:avLst/>
              <a:gdLst/>
              <a:ahLst/>
              <a:cxnLst>
                <a:cxn ang="0">
                  <a:pos x="305" y="8"/>
                </a:cxn>
                <a:cxn ang="0">
                  <a:pos x="305" y="8"/>
                </a:cxn>
                <a:cxn ang="0">
                  <a:pos x="294" y="4"/>
                </a:cxn>
                <a:cxn ang="0">
                  <a:pos x="268" y="0"/>
                </a:cxn>
                <a:cxn ang="0">
                  <a:pos x="250" y="0"/>
                </a:cxn>
                <a:cxn ang="0">
                  <a:pos x="227" y="0"/>
                </a:cxn>
                <a:cxn ang="0">
                  <a:pos x="205" y="4"/>
                </a:cxn>
                <a:cxn ang="0">
                  <a:pos x="183" y="12"/>
                </a:cxn>
                <a:cxn ang="0">
                  <a:pos x="183" y="12"/>
                </a:cxn>
                <a:cxn ang="0">
                  <a:pos x="134" y="30"/>
                </a:cxn>
                <a:cxn ang="0">
                  <a:pos x="78" y="41"/>
                </a:cxn>
                <a:cxn ang="0">
                  <a:pos x="30" y="49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19" y="67"/>
                </a:cxn>
                <a:cxn ang="0">
                  <a:pos x="41" y="82"/>
                </a:cxn>
                <a:cxn ang="0">
                  <a:pos x="60" y="105"/>
                </a:cxn>
                <a:cxn ang="0">
                  <a:pos x="75" y="127"/>
                </a:cxn>
                <a:cxn ang="0">
                  <a:pos x="78" y="138"/>
                </a:cxn>
                <a:cxn ang="0">
                  <a:pos x="82" y="149"/>
                </a:cxn>
                <a:cxn ang="0">
                  <a:pos x="82" y="164"/>
                </a:cxn>
                <a:cxn ang="0">
                  <a:pos x="78" y="175"/>
                </a:cxn>
                <a:cxn ang="0">
                  <a:pos x="71" y="183"/>
                </a:cxn>
                <a:cxn ang="0">
                  <a:pos x="56" y="194"/>
                </a:cxn>
                <a:cxn ang="0">
                  <a:pos x="56" y="194"/>
                </a:cxn>
                <a:cxn ang="0">
                  <a:pos x="175" y="201"/>
                </a:cxn>
                <a:cxn ang="0">
                  <a:pos x="272" y="205"/>
                </a:cxn>
                <a:cxn ang="0">
                  <a:pos x="350" y="205"/>
                </a:cxn>
                <a:cxn ang="0">
                  <a:pos x="350" y="205"/>
                </a:cxn>
                <a:cxn ang="0">
                  <a:pos x="391" y="201"/>
                </a:cxn>
                <a:cxn ang="0">
                  <a:pos x="402" y="197"/>
                </a:cxn>
                <a:cxn ang="0">
                  <a:pos x="406" y="194"/>
                </a:cxn>
                <a:cxn ang="0">
                  <a:pos x="409" y="186"/>
                </a:cxn>
                <a:cxn ang="0">
                  <a:pos x="409" y="175"/>
                </a:cxn>
                <a:cxn ang="0">
                  <a:pos x="406" y="142"/>
                </a:cxn>
                <a:cxn ang="0">
                  <a:pos x="406" y="142"/>
                </a:cxn>
                <a:cxn ang="0">
                  <a:pos x="398" y="119"/>
                </a:cxn>
                <a:cxn ang="0">
                  <a:pos x="387" y="97"/>
                </a:cxn>
                <a:cxn ang="0">
                  <a:pos x="369" y="75"/>
                </a:cxn>
                <a:cxn ang="0">
                  <a:pos x="354" y="52"/>
                </a:cxn>
                <a:cxn ang="0">
                  <a:pos x="320" y="23"/>
                </a:cxn>
                <a:cxn ang="0">
                  <a:pos x="305" y="8"/>
                </a:cxn>
                <a:cxn ang="0">
                  <a:pos x="305" y="8"/>
                </a:cxn>
              </a:cxnLst>
              <a:rect l="0" t="0" r="r" b="b"/>
              <a:pathLst>
                <a:path w="409" h="205">
                  <a:moveTo>
                    <a:pt x="305" y="8"/>
                  </a:moveTo>
                  <a:lnTo>
                    <a:pt x="305" y="8"/>
                  </a:lnTo>
                  <a:lnTo>
                    <a:pt x="294" y="4"/>
                  </a:lnTo>
                  <a:lnTo>
                    <a:pt x="268" y="0"/>
                  </a:lnTo>
                  <a:lnTo>
                    <a:pt x="250" y="0"/>
                  </a:lnTo>
                  <a:lnTo>
                    <a:pt x="227" y="0"/>
                  </a:lnTo>
                  <a:lnTo>
                    <a:pt x="205" y="4"/>
                  </a:lnTo>
                  <a:lnTo>
                    <a:pt x="183" y="12"/>
                  </a:lnTo>
                  <a:lnTo>
                    <a:pt x="183" y="12"/>
                  </a:lnTo>
                  <a:lnTo>
                    <a:pt x="134" y="30"/>
                  </a:lnTo>
                  <a:lnTo>
                    <a:pt x="78" y="41"/>
                  </a:lnTo>
                  <a:lnTo>
                    <a:pt x="3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9" y="67"/>
                  </a:lnTo>
                  <a:lnTo>
                    <a:pt x="41" y="82"/>
                  </a:lnTo>
                  <a:lnTo>
                    <a:pt x="60" y="105"/>
                  </a:lnTo>
                  <a:lnTo>
                    <a:pt x="75" y="127"/>
                  </a:lnTo>
                  <a:lnTo>
                    <a:pt x="78" y="138"/>
                  </a:lnTo>
                  <a:lnTo>
                    <a:pt x="82" y="149"/>
                  </a:lnTo>
                  <a:lnTo>
                    <a:pt x="82" y="164"/>
                  </a:lnTo>
                  <a:lnTo>
                    <a:pt x="78" y="175"/>
                  </a:lnTo>
                  <a:lnTo>
                    <a:pt x="71" y="183"/>
                  </a:lnTo>
                  <a:lnTo>
                    <a:pt x="56" y="194"/>
                  </a:lnTo>
                  <a:lnTo>
                    <a:pt x="56" y="194"/>
                  </a:lnTo>
                  <a:lnTo>
                    <a:pt x="175" y="201"/>
                  </a:lnTo>
                  <a:lnTo>
                    <a:pt x="272" y="205"/>
                  </a:lnTo>
                  <a:lnTo>
                    <a:pt x="350" y="205"/>
                  </a:lnTo>
                  <a:lnTo>
                    <a:pt x="350" y="205"/>
                  </a:lnTo>
                  <a:lnTo>
                    <a:pt x="391" y="201"/>
                  </a:lnTo>
                  <a:lnTo>
                    <a:pt x="402" y="197"/>
                  </a:lnTo>
                  <a:lnTo>
                    <a:pt x="406" y="194"/>
                  </a:lnTo>
                  <a:lnTo>
                    <a:pt x="409" y="186"/>
                  </a:lnTo>
                  <a:lnTo>
                    <a:pt x="409" y="175"/>
                  </a:lnTo>
                  <a:lnTo>
                    <a:pt x="406" y="142"/>
                  </a:lnTo>
                  <a:lnTo>
                    <a:pt x="406" y="142"/>
                  </a:lnTo>
                  <a:lnTo>
                    <a:pt x="398" y="119"/>
                  </a:lnTo>
                  <a:lnTo>
                    <a:pt x="387" y="97"/>
                  </a:lnTo>
                  <a:lnTo>
                    <a:pt x="369" y="75"/>
                  </a:lnTo>
                  <a:lnTo>
                    <a:pt x="354" y="52"/>
                  </a:lnTo>
                  <a:lnTo>
                    <a:pt x="320" y="23"/>
                  </a:lnTo>
                  <a:lnTo>
                    <a:pt x="305" y="8"/>
                  </a:lnTo>
                  <a:lnTo>
                    <a:pt x="305" y="8"/>
                  </a:lnTo>
                  <a:close/>
                </a:path>
              </a:pathLst>
            </a:custGeom>
            <a:solidFill>
              <a:srgbClr val="B9966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3" name="Freeform 149"/>
            <p:cNvSpPr>
              <a:spLocks/>
            </p:cNvSpPr>
            <p:nvPr/>
          </p:nvSpPr>
          <p:spPr bwMode="auto">
            <a:xfrm>
              <a:off x="1339" y="3040"/>
              <a:ext cx="160" cy="44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19" y="14"/>
                </a:cxn>
                <a:cxn ang="0">
                  <a:pos x="37" y="7"/>
                </a:cxn>
                <a:cxn ang="0">
                  <a:pos x="60" y="3"/>
                </a:cxn>
                <a:cxn ang="0">
                  <a:pos x="86" y="0"/>
                </a:cxn>
                <a:cxn ang="0">
                  <a:pos x="112" y="3"/>
                </a:cxn>
                <a:cxn ang="0">
                  <a:pos x="123" y="11"/>
                </a:cxn>
                <a:cxn ang="0">
                  <a:pos x="134" y="18"/>
                </a:cxn>
                <a:cxn ang="0">
                  <a:pos x="149" y="29"/>
                </a:cxn>
                <a:cxn ang="0">
                  <a:pos x="160" y="44"/>
                </a:cxn>
                <a:cxn ang="0">
                  <a:pos x="160" y="44"/>
                </a:cxn>
                <a:cxn ang="0">
                  <a:pos x="145" y="37"/>
                </a:cxn>
                <a:cxn ang="0">
                  <a:pos x="108" y="22"/>
                </a:cxn>
                <a:cxn ang="0">
                  <a:pos x="86" y="14"/>
                </a:cxn>
                <a:cxn ang="0">
                  <a:pos x="60" y="11"/>
                </a:cxn>
                <a:cxn ang="0">
                  <a:pos x="30" y="14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160" h="44">
                  <a:moveTo>
                    <a:pt x="0" y="22"/>
                  </a:moveTo>
                  <a:lnTo>
                    <a:pt x="0" y="22"/>
                  </a:lnTo>
                  <a:lnTo>
                    <a:pt x="19" y="14"/>
                  </a:lnTo>
                  <a:lnTo>
                    <a:pt x="37" y="7"/>
                  </a:lnTo>
                  <a:lnTo>
                    <a:pt x="60" y="3"/>
                  </a:lnTo>
                  <a:lnTo>
                    <a:pt x="86" y="0"/>
                  </a:lnTo>
                  <a:lnTo>
                    <a:pt x="112" y="3"/>
                  </a:lnTo>
                  <a:lnTo>
                    <a:pt x="123" y="11"/>
                  </a:lnTo>
                  <a:lnTo>
                    <a:pt x="134" y="18"/>
                  </a:lnTo>
                  <a:lnTo>
                    <a:pt x="149" y="29"/>
                  </a:lnTo>
                  <a:lnTo>
                    <a:pt x="160" y="44"/>
                  </a:lnTo>
                  <a:lnTo>
                    <a:pt x="160" y="44"/>
                  </a:lnTo>
                  <a:lnTo>
                    <a:pt x="145" y="37"/>
                  </a:lnTo>
                  <a:lnTo>
                    <a:pt x="108" y="22"/>
                  </a:lnTo>
                  <a:lnTo>
                    <a:pt x="86" y="14"/>
                  </a:lnTo>
                  <a:lnTo>
                    <a:pt x="60" y="11"/>
                  </a:lnTo>
                  <a:lnTo>
                    <a:pt x="30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8814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4" name="Freeform 150"/>
            <p:cNvSpPr>
              <a:spLocks/>
            </p:cNvSpPr>
            <p:nvPr/>
          </p:nvSpPr>
          <p:spPr bwMode="auto">
            <a:xfrm>
              <a:off x="1313" y="2783"/>
              <a:ext cx="78" cy="23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74" y="0"/>
                </a:cxn>
                <a:cxn ang="0">
                  <a:pos x="71" y="22"/>
                </a:cxn>
                <a:cxn ang="0">
                  <a:pos x="60" y="78"/>
                </a:cxn>
                <a:cxn ang="0">
                  <a:pos x="52" y="115"/>
                </a:cxn>
                <a:cxn ang="0">
                  <a:pos x="37" y="156"/>
                </a:cxn>
                <a:cxn ang="0">
                  <a:pos x="22" y="193"/>
                </a:cxn>
                <a:cxn ang="0">
                  <a:pos x="0" y="230"/>
                </a:cxn>
                <a:cxn ang="0">
                  <a:pos x="0" y="230"/>
                </a:cxn>
                <a:cxn ang="0">
                  <a:pos x="15" y="216"/>
                </a:cxn>
                <a:cxn ang="0">
                  <a:pos x="30" y="201"/>
                </a:cxn>
                <a:cxn ang="0">
                  <a:pos x="45" y="175"/>
                </a:cxn>
                <a:cxn ang="0">
                  <a:pos x="63" y="145"/>
                </a:cxn>
                <a:cxn ang="0">
                  <a:pos x="74" y="104"/>
                </a:cxn>
                <a:cxn ang="0">
                  <a:pos x="78" y="82"/>
                </a:cxn>
                <a:cxn ang="0">
                  <a:pos x="78" y="56"/>
                </a:cxn>
                <a:cxn ang="0">
                  <a:pos x="78" y="30"/>
                </a:cxn>
                <a:cxn ang="0">
                  <a:pos x="74" y="0"/>
                </a:cxn>
                <a:cxn ang="0">
                  <a:pos x="74" y="0"/>
                </a:cxn>
              </a:cxnLst>
              <a:rect l="0" t="0" r="r" b="b"/>
              <a:pathLst>
                <a:path w="78" h="230">
                  <a:moveTo>
                    <a:pt x="74" y="0"/>
                  </a:moveTo>
                  <a:lnTo>
                    <a:pt x="74" y="0"/>
                  </a:lnTo>
                  <a:lnTo>
                    <a:pt x="71" y="22"/>
                  </a:lnTo>
                  <a:lnTo>
                    <a:pt x="60" y="78"/>
                  </a:lnTo>
                  <a:lnTo>
                    <a:pt x="52" y="115"/>
                  </a:lnTo>
                  <a:lnTo>
                    <a:pt x="37" y="156"/>
                  </a:lnTo>
                  <a:lnTo>
                    <a:pt x="22" y="193"/>
                  </a:lnTo>
                  <a:lnTo>
                    <a:pt x="0" y="230"/>
                  </a:lnTo>
                  <a:lnTo>
                    <a:pt x="0" y="230"/>
                  </a:lnTo>
                  <a:lnTo>
                    <a:pt x="15" y="216"/>
                  </a:lnTo>
                  <a:lnTo>
                    <a:pt x="30" y="201"/>
                  </a:lnTo>
                  <a:lnTo>
                    <a:pt x="45" y="175"/>
                  </a:lnTo>
                  <a:lnTo>
                    <a:pt x="63" y="145"/>
                  </a:lnTo>
                  <a:lnTo>
                    <a:pt x="74" y="104"/>
                  </a:lnTo>
                  <a:lnTo>
                    <a:pt x="78" y="82"/>
                  </a:lnTo>
                  <a:lnTo>
                    <a:pt x="78" y="56"/>
                  </a:lnTo>
                  <a:lnTo>
                    <a:pt x="78" y="30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A8814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5" name="Freeform 151"/>
            <p:cNvSpPr>
              <a:spLocks/>
            </p:cNvSpPr>
            <p:nvPr/>
          </p:nvSpPr>
          <p:spPr bwMode="auto">
            <a:xfrm>
              <a:off x="629" y="2467"/>
              <a:ext cx="29" cy="33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0" y="26"/>
                </a:cxn>
                <a:cxn ang="0">
                  <a:pos x="3" y="26"/>
                </a:cxn>
                <a:cxn ang="0">
                  <a:pos x="7" y="30"/>
                </a:cxn>
                <a:cxn ang="0">
                  <a:pos x="11" y="33"/>
                </a:cxn>
                <a:cxn ang="0">
                  <a:pos x="29" y="7"/>
                </a:cxn>
                <a:cxn ang="0">
                  <a:pos x="29" y="7"/>
                </a:cxn>
                <a:cxn ang="0">
                  <a:pos x="29" y="4"/>
                </a:cxn>
                <a:cxn ang="0">
                  <a:pos x="29" y="0"/>
                </a:cxn>
                <a:cxn ang="0">
                  <a:pos x="26" y="0"/>
                </a:cxn>
                <a:cxn ang="0">
                  <a:pos x="0" y="26"/>
                </a:cxn>
              </a:cxnLst>
              <a:rect l="0" t="0" r="r" b="b"/>
              <a:pathLst>
                <a:path w="29" h="33">
                  <a:moveTo>
                    <a:pt x="0" y="26"/>
                  </a:moveTo>
                  <a:lnTo>
                    <a:pt x="0" y="26"/>
                  </a:lnTo>
                  <a:lnTo>
                    <a:pt x="3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80828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6" name="Freeform 152"/>
            <p:cNvSpPr>
              <a:spLocks/>
            </p:cNvSpPr>
            <p:nvPr/>
          </p:nvSpPr>
          <p:spPr bwMode="auto">
            <a:xfrm>
              <a:off x="342" y="3240"/>
              <a:ext cx="681" cy="52"/>
            </a:xfrm>
            <a:custGeom>
              <a:avLst/>
              <a:gdLst/>
              <a:ahLst/>
              <a:cxnLst>
                <a:cxn ang="0">
                  <a:pos x="681" y="8"/>
                </a:cxn>
                <a:cxn ang="0">
                  <a:pos x="681" y="26"/>
                </a:cxn>
                <a:cxn ang="0">
                  <a:pos x="543" y="52"/>
                </a:cxn>
                <a:cxn ang="0">
                  <a:pos x="0" y="52"/>
                </a:cxn>
                <a:cxn ang="0">
                  <a:pos x="4" y="0"/>
                </a:cxn>
                <a:cxn ang="0">
                  <a:pos x="543" y="0"/>
                </a:cxn>
                <a:cxn ang="0">
                  <a:pos x="681" y="8"/>
                </a:cxn>
              </a:cxnLst>
              <a:rect l="0" t="0" r="r" b="b"/>
              <a:pathLst>
                <a:path w="681" h="52">
                  <a:moveTo>
                    <a:pt x="681" y="8"/>
                  </a:moveTo>
                  <a:lnTo>
                    <a:pt x="681" y="26"/>
                  </a:lnTo>
                  <a:lnTo>
                    <a:pt x="543" y="52"/>
                  </a:lnTo>
                  <a:lnTo>
                    <a:pt x="0" y="52"/>
                  </a:lnTo>
                  <a:lnTo>
                    <a:pt x="4" y="0"/>
                  </a:lnTo>
                  <a:lnTo>
                    <a:pt x="543" y="0"/>
                  </a:lnTo>
                  <a:lnTo>
                    <a:pt x="681" y="8"/>
                  </a:lnTo>
                  <a:close/>
                </a:path>
              </a:pathLst>
            </a:custGeom>
            <a:solidFill>
              <a:srgbClr val="2222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7" name="Freeform 153"/>
            <p:cNvSpPr>
              <a:spLocks/>
            </p:cNvSpPr>
            <p:nvPr/>
          </p:nvSpPr>
          <p:spPr bwMode="auto">
            <a:xfrm>
              <a:off x="0" y="2467"/>
              <a:ext cx="848" cy="6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30" y="18"/>
                </a:cxn>
                <a:cxn ang="0">
                  <a:pos x="703" y="0"/>
                </a:cxn>
                <a:cxn ang="0">
                  <a:pos x="848" y="654"/>
                </a:cxn>
                <a:cxn ang="0">
                  <a:pos x="833" y="688"/>
                </a:cxn>
                <a:cxn ang="0">
                  <a:pos x="186" y="673"/>
                </a:cxn>
                <a:cxn ang="0">
                  <a:pos x="0" y="48"/>
                </a:cxn>
              </a:cxnLst>
              <a:rect l="0" t="0" r="r" b="b"/>
              <a:pathLst>
                <a:path w="848" h="688">
                  <a:moveTo>
                    <a:pt x="0" y="48"/>
                  </a:moveTo>
                  <a:lnTo>
                    <a:pt x="30" y="18"/>
                  </a:lnTo>
                  <a:lnTo>
                    <a:pt x="703" y="0"/>
                  </a:lnTo>
                  <a:lnTo>
                    <a:pt x="848" y="654"/>
                  </a:lnTo>
                  <a:lnTo>
                    <a:pt x="833" y="688"/>
                  </a:lnTo>
                  <a:lnTo>
                    <a:pt x="186" y="673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58595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8" name="Freeform 154"/>
            <p:cNvSpPr>
              <a:spLocks/>
            </p:cNvSpPr>
            <p:nvPr/>
          </p:nvSpPr>
          <p:spPr bwMode="auto">
            <a:xfrm>
              <a:off x="0" y="2497"/>
              <a:ext cx="833" cy="658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81" y="0"/>
                </a:cxn>
                <a:cxn ang="0">
                  <a:pos x="833" y="658"/>
                </a:cxn>
                <a:cxn ang="0">
                  <a:pos x="175" y="647"/>
                </a:cxn>
                <a:cxn ang="0">
                  <a:pos x="0" y="18"/>
                </a:cxn>
              </a:cxnLst>
              <a:rect l="0" t="0" r="r" b="b"/>
              <a:pathLst>
                <a:path w="833" h="658">
                  <a:moveTo>
                    <a:pt x="0" y="18"/>
                  </a:moveTo>
                  <a:lnTo>
                    <a:pt x="681" y="0"/>
                  </a:lnTo>
                  <a:lnTo>
                    <a:pt x="833" y="658"/>
                  </a:lnTo>
                  <a:lnTo>
                    <a:pt x="175" y="647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9" name="Freeform 155"/>
            <p:cNvSpPr>
              <a:spLocks/>
            </p:cNvSpPr>
            <p:nvPr/>
          </p:nvSpPr>
          <p:spPr bwMode="auto">
            <a:xfrm>
              <a:off x="283" y="2880"/>
              <a:ext cx="219" cy="457"/>
            </a:xfrm>
            <a:custGeom>
              <a:avLst/>
              <a:gdLst/>
              <a:ahLst/>
              <a:cxnLst>
                <a:cxn ang="0">
                  <a:pos x="219" y="0"/>
                </a:cxn>
                <a:cxn ang="0">
                  <a:pos x="186" y="431"/>
                </a:cxn>
                <a:cxn ang="0">
                  <a:pos x="160" y="457"/>
                </a:cxn>
                <a:cxn ang="0">
                  <a:pos x="0" y="457"/>
                </a:cxn>
                <a:cxn ang="0">
                  <a:pos x="82" y="7"/>
                </a:cxn>
                <a:cxn ang="0">
                  <a:pos x="219" y="0"/>
                </a:cxn>
              </a:cxnLst>
              <a:rect l="0" t="0" r="r" b="b"/>
              <a:pathLst>
                <a:path w="219" h="457">
                  <a:moveTo>
                    <a:pt x="219" y="0"/>
                  </a:moveTo>
                  <a:lnTo>
                    <a:pt x="186" y="431"/>
                  </a:lnTo>
                  <a:lnTo>
                    <a:pt x="160" y="457"/>
                  </a:lnTo>
                  <a:lnTo>
                    <a:pt x="0" y="457"/>
                  </a:lnTo>
                  <a:lnTo>
                    <a:pt x="82" y="7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2222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0" name="Freeform 156"/>
            <p:cNvSpPr>
              <a:spLocks/>
            </p:cNvSpPr>
            <p:nvPr/>
          </p:nvSpPr>
          <p:spPr bwMode="auto">
            <a:xfrm>
              <a:off x="279" y="2865"/>
              <a:ext cx="208" cy="472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160" y="472"/>
                </a:cxn>
                <a:cxn ang="0">
                  <a:pos x="0" y="472"/>
                </a:cxn>
                <a:cxn ang="0">
                  <a:pos x="78" y="7"/>
                </a:cxn>
                <a:cxn ang="0">
                  <a:pos x="208" y="0"/>
                </a:cxn>
              </a:cxnLst>
              <a:rect l="0" t="0" r="r" b="b"/>
              <a:pathLst>
                <a:path w="208" h="472">
                  <a:moveTo>
                    <a:pt x="208" y="0"/>
                  </a:moveTo>
                  <a:lnTo>
                    <a:pt x="160" y="472"/>
                  </a:lnTo>
                  <a:lnTo>
                    <a:pt x="0" y="472"/>
                  </a:lnTo>
                  <a:lnTo>
                    <a:pt x="78" y="7"/>
                  </a:lnTo>
                  <a:lnTo>
                    <a:pt x="208" y="0"/>
                  </a:lnTo>
                  <a:close/>
                </a:path>
              </a:pathLst>
            </a:custGeom>
            <a:solidFill>
              <a:srgbClr val="3837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1" name="Freeform 157"/>
            <p:cNvSpPr>
              <a:spLocks/>
            </p:cNvSpPr>
            <p:nvPr/>
          </p:nvSpPr>
          <p:spPr bwMode="auto">
            <a:xfrm>
              <a:off x="205" y="3307"/>
              <a:ext cx="334" cy="49"/>
            </a:xfrm>
            <a:custGeom>
              <a:avLst/>
              <a:gdLst/>
              <a:ahLst/>
              <a:cxnLst>
                <a:cxn ang="0">
                  <a:pos x="334" y="23"/>
                </a:cxn>
                <a:cxn ang="0">
                  <a:pos x="334" y="23"/>
                </a:cxn>
                <a:cxn ang="0">
                  <a:pos x="331" y="34"/>
                </a:cxn>
                <a:cxn ang="0">
                  <a:pos x="327" y="41"/>
                </a:cxn>
                <a:cxn ang="0">
                  <a:pos x="319" y="45"/>
                </a:cxn>
                <a:cxn ang="0">
                  <a:pos x="312" y="49"/>
                </a:cxn>
                <a:cxn ang="0">
                  <a:pos x="18" y="49"/>
                </a:cxn>
                <a:cxn ang="0">
                  <a:pos x="18" y="49"/>
                </a:cxn>
                <a:cxn ang="0">
                  <a:pos x="11" y="45"/>
                </a:cxn>
                <a:cxn ang="0">
                  <a:pos x="3" y="41"/>
                </a:cxn>
                <a:cxn ang="0">
                  <a:pos x="0" y="34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5"/>
                </a:cxn>
                <a:cxn ang="0">
                  <a:pos x="3" y="8"/>
                </a:cxn>
                <a:cxn ang="0">
                  <a:pos x="11" y="0"/>
                </a:cxn>
                <a:cxn ang="0">
                  <a:pos x="18" y="0"/>
                </a:cxn>
                <a:cxn ang="0">
                  <a:pos x="312" y="0"/>
                </a:cxn>
                <a:cxn ang="0">
                  <a:pos x="312" y="0"/>
                </a:cxn>
                <a:cxn ang="0">
                  <a:pos x="319" y="0"/>
                </a:cxn>
                <a:cxn ang="0">
                  <a:pos x="327" y="8"/>
                </a:cxn>
                <a:cxn ang="0">
                  <a:pos x="331" y="15"/>
                </a:cxn>
                <a:cxn ang="0">
                  <a:pos x="334" y="23"/>
                </a:cxn>
                <a:cxn ang="0">
                  <a:pos x="334" y="23"/>
                </a:cxn>
              </a:cxnLst>
              <a:rect l="0" t="0" r="r" b="b"/>
              <a:pathLst>
                <a:path w="334" h="49">
                  <a:moveTo>
                    <a:pt x="334" y="23"/>
                  </a:moveTo>
                  <a:lnTo>
                    <a:pt x="334" y="23"/>
                  </a:lnTo>
                  <a:lnTo>
                    <a:pt x="331" y="34"/>
                  </a:lnTo>
                  <a:lnTo>
                    <a:pt x="327" y="41"/>
                  </a:lnTo>
                  <a:lnTo>
                    <a:pt x="319" y="45"/>
                  </a:lnTo>
                  <a:lnTo>
                    <a:pt x="312" y="49"/>
                  </a:lnTo>
                  <a:lnTo>
                    <a:pt x="18" y="49"/>
                  </a:lnTo>
                  <a:lnTo>
                    <a:pt x="18" y="49"/>
                  </a:lnTo>
                  <a:lnTo>
                    <a:pt x="11" y="45"/>
                  </a:lnTo>
                  <a:lnTo>
                    <a:pt x="3" y="41"/>
                  </a:lnTo>
                  <a:lnTo>
                    <a:pt x="0" y="3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5"/>
                  </a:lnTo>
                  <a:lnTo>
                    <a:pt x="3" y="8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319" y="0"/>
                  </a:lnTo>
                  <a:lnTo>
                    <a:pt x="327" y="8"/>
                  </a:lnTo>
                  <a:lnTo>
                    <a:pt x="331" y="15"/>
                  </a:lnTo>
                  <a:lnTo>
                    <a:pt x="334" y="23"/>
                  </a:lnTo>
                  <a:lnTo>
                    <a:pt x="334" y="23"/>
                  </a:lnTo>
                  <a:close/>
                </a:path>
              </a:pathLst>
            </a:custGeom>
            <a:solidFill>
              <a:srgbClr val="2222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2" name="Freeform 158"/>
            <p:cNvSpPr>
              <a:spLocks/>
            </p:cNvSpPr>
            <p:nvPr/>
          </p:nvSpPr>
          <p:spPr bwMode="auto">
            <a:xfrm>
              <a:off x="472" y="2865"/>
              <a:ext cx="34" cy="33"/>
            </a:xfrm>
            <a:custGeom>
              <a:avLst/>
              <a:gdLst/>
              <a:ahLst/>
              <a:cxnLst>
                <a:cxn ang="0">
                  <a:pos x="34" y="18"/>
                </a:cxn>
                <a:cxn ang="0">
                  <a:pos x="34" y="18"/>
                </a:cxn>
                <a:cxn ang="0">
                  <a:pos x="34" y="22"/>
                </a:cxn>
                <a:cxn ang="0">
                  <a:pos x="30" y="29"/>
                </a:cxn>
                <a:cxn ang="0">
                  <a:pos x="23" y="33"/>
                </a:cxn>
                <a:cxn ang="0">
                  <a:pos x="19" y="33"/>
                </a:cxn>
                <a:cxn ang="0">
                  <a:pos x="19" y="33"/>
                </a:cxn>
                <a:cxn ang="0">
                  <a:pos x="12" y="33"/>
                </a:cxn>
                <a:cxn ang="0">
                  <a:pos x="4" y="29"/>
                </a:cxn>
                <a:cxn ang="0">
                  <a:pos x="0" y="22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0" y="11"/>
                </a:cxn>
                <a:cxn ang="0">
                  <a:pos x="4" y="3"/>
                </a:cxn>
                <a:cxn ang="0">
                  <a:pos x="12" y="0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23" y="0"/>
                </a:cxn>
                <a:cxn ang="0">
                  <a:pos x="30" y="3"/>
                </a:cxn>
                <a:cxn ang="0">
                  <a:pos x="34" y="11"/>
                </a:cxn>
                <a:cxn ang="0">
                  <a:pos x="34" y="18"/>
                </a:cxn>
                <a:cxn ang="0">
                  <a:pos x="34" y="18"/>
                </a:cxn>
              </a:cxnLst>
              <a:rect l="0" t="0" r="r" b="b"/>
              <a:pathLst>
                <a:path w="34" h="33">
                  <a:moveTo>
                    <a:pt x="34" y="18"/>
                  </a:moveTo>
                  <a:lnTo>
                    <a:pt x="34" y="18"/>
                  </a:lnTo>
                  <a:lnTo>
                    <a:pt x="34" y="22"/>
                  </a:lnTo>
                  <a:lnTo>
                    <a:pt x="30" y="29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2" y="33"/>
                  </a:lnTo>
                  <a:lnTo>
                    <a:pt x="4" y="29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1"/>
                  </a:lnTo>
                  <a:lnTo>
                    <a:pt x="4" y="3"/>
                  </a:lnTo>
                  <a:lnTo>
                    <a:pt x="1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30" y="3"/>
                  </a:lnTo>
                  <a:lnTo>
                    <a:pt x="34" y="11"/>
                  </a:lnTo>
                  <a:lnTo>
                    <a:pt x="34" y="18"/>
                  </a:lnTo>
                  <a:lnTo>
                    <a:pt x="34" y="18"/>
                  </a:lnTo>
                  <a:close/>
                </a:path>
              </a:pathLst>
            </a:custGeom>
            <a:solidFill>
              <a:srgbClr val="22222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3" name="Freeform 159"/>
            <p:cNvSpPr>
              <a:spLocks/>
            </p:cNvSpPr>
            <p:nvPr/>
          </p:nvSpPr>
          <p:spPr bwMode="auto">
            <a:xfrm>
              <a:off x="1562" y="2307"/>
              <a:ext cx="275" cy="941"/>
            </a:xfrm>
            <a:custGeom>
              <a:avLst/>
              <a:gdLst/>
              <a:ahLst/>
              <a:cxnLst>
                <a:cxn ang="0">
                  <a:pos x="97" y="22"/>
                </a:cxn>
                <a:cxn ang="0">
                  <a:pos x="71" y="100"/>
                </a:cxn>
                <a:cxn ang="0">
                  <a:pos x="56" y="171"/>
                </a:cxn>
                <a:cxn ang="0">
                  <a:pos x="60" y="245"/>
                </a:cxn>
                <a:cxn ang="0">
                  <a:pos x="75" y="309"/>
                </a:cxn>
                <a:cxn ang="0">
                  <a:pos x="86" y="383"/>
                </a:cxn>
                <a:cxn ang="0">
                  <a:pos x="82" y="420"/>
                </a:cxn>
                <a:cxn ang="0">
                  <a:pos x="75" y="439"/>
                </a:cxn>
                <a:cxn ang="0">
                  <a:pos x="56" y="480"/>
                </a:cxn>
                <a:cxn ang="0">
                  <a:pos x="56" y="491"/>
                </a:cxn>
                <a:cxn ang="0">
                  <a:pos x="67" y="502"/>
                </a:cxn>
                <a:cxn ang="0">
                  <a:pos x="45" y="610"/>
                </a:cxn>
                <a:cxn ang="0">
                  <a:pos x="41" y="669"/>
                </a:cxn>
                <a:cxn ang="0">
                  <a:pos x="41" y="706"/>
                </a:cxn>
                <a:cxn ang="0">
                  <a:pos x="30" y="736"/>
                </a:cxn>
                <a:cxn ang="0">
                  <a:pos x="23" y="747"/>
                </a:cxn>
                <a:cxn ang="0">
                  <a:pos x="15" y="773"/>
                </a:cxn>
                <a:cxn ang="0">
                  <a:pos x="30" y="788"/>
                </a:cxn>
                <a:cxn ang="0">
                  <a:pos x="0" y="904"/>
                </a:cxn>
                <a:cxn ang="0">
                  <a:pos x="63" y="926"/>
                </a:cxn>
                <a:cxn ang="0">
                  <a:pos x="82" y="941"/>
                </a:cxn>
                <a:cxn ang="0">
                  <a:pos x="130" y="818"/>
                </a:cxn>
                <a:cxn ang="0">
                  <a:pos x="156" y="811"/>
                </a:cxn>
                <a:cxn ang="0">
                  <a:pos x="164" y="803"/>
                </a:cxn>
                <a:cxn ang="0">
                  <a:pos x="208" y="692"/>
                </a:cxn>
                <a:cxn ang="0">
                  <a:pos x="249" y="547"/>
                </a:cxn>
                <a:cxn ang="0">
                  <a:pos x="257" y="502"/>
                </a:cxn>
                <a:cxn ang="0">
                  <a:pos x="275" y="309"/>
                </a:cxn>
                <a:cxn ang="0">
                  <a:pos x="275" y="208"/>
                </a:cxn>
                <a:cxn ang="0">
                  <a:pos x="264" y="123"/>
                </a:cxn>
                <a:cxn ang="0">
                  <a:pos x="253" y="89"/>
                </a:cxn>
                <a:cxn ang="0">
                  <a:pos x="227" y="41"/>
                </a:cxn>
                <a:cxn ang="0">
                  <a:pos x="201" y="15"/>
                </a:cxn>
                <a:cxn ang="0">
                  <a:pos x="164" y="0"/>
                </a:cxn>
                <a:cxn ang="0">
                  <a:pos x="149" y="0"/>
                </a:cxn>
                <a:cxn ang="0">
                  <a:pos x="119" y="7"/>
                </a:cxn>
                <a:cxn ang="0">
                  <a:pos x="97" y="22"/>
                </a:cxn>
              </a:cxnLst>
              <a:rect l="0" t="0" r="r" b="b"/>
              <a:pathLst>
                <a:path w="275" h="941">
                  <a:moveTo>
                    <a:pt x="97" y="22"/>
                  </a:moveTo>
                  <a:lnTo>
                    <a:pt x="97" y="22"/>
                  </a:lnTo>
                  <a:lnTo>
                    <a:pt x="89" y="45"/>
                  </a:lnTo>
                  <a:lnTo>
                    <a:pt x="71" y="100"/>
                  </a:lnTo>
                  <a:lnTo>
                    <a:pt x="63" y="134"/>
                  </a:lnTo>
                  <a:lnTo>
                    <a:pt x="56" y="171"/>
                  </a:lnTo>
                  <a:lnTo>
                    <a:pt x="56" y="208"/>
                  </a:lnTo>
                  <a:lnTo>
                    <a:pt x="60" y="245"/>
                  </a:lnTo>
                  <a:lnTo>
                    <a:pt x="60" y="245"/>
                  </a:lnTo>
                  <a:lnTo>
                    <a:pt x="75" y="309"/>
                  </a:lnTo>
                  <a:lnTo>
                    <a:pt x="86" y="361"/>
                  </a:lnTo>
                  <a:lnTo>
                    <a:pt x="86" y="383"/>
                  </a:lnTo>
                  <a:lnTo>
                    <a:pt x="86" y="402"/>
                  </a:lnTo>
                  <a:lnTo>
                    <a:pt x="82" y="420"/>
                  </a:lnTo>
                  <a:lnTo>
                    <a:pt x="75" y="439"/>
                  </a:lnTo>
                  <a:lnTo>
                    <a:pt x="75" y="439"/>
                  </a:lnTo>
                  <a:lnTo>
                    <a:pt x="63" y="461"/>
                  </a:lnTo>
                  <a:lnTo>
                    <a:pt x="56" y="480"/>
                  </a:lnTo>
                  <a:lnTo>
                    <a:pt x="56" y="483"/>
                  </a:lnTo>
                  <a:lnTo>
                    <a:pt x="56" y="491"/>
                  </a:lnTo>
                  <a:lnTo>
                    <a:pt x="67" y="502"/>
                  </a:lnTo>
                  <a:lnTo>
                    <a:pt x="67" y="502"/>
                  </a:lnTo>
                  <a:lnTo>
                    <a:pt x="52" y="558"/>
                  </a:lnTo>
                  <a:lnTo>
                    <a:pt x="45" y="610"/>
                  </a:lnTo>
                  <a:lnTo>
                    <a:pt x="41" y="640"/>
                  </a:lnTo>
                  <a:lnTo>
                    <a:pt x="41" y="669"/>
                  </a:lnTo>
                  <a:lnTo>
                    <a:pt x="41" y="669"/>
                  </a:lnTo>
                  <a:lnTo>
                    <a:pt x="41" y="706"/>
                  </a:lnTo>
                  <a:lnTo>
                    <a:pt x="37" y="725"/>
                  </a:lnTo>
                  <a:lnTo>
                    <a:pt x="30" y="736"/>
                  </a:lnTo>
                  <a:lnTo>
                    <a:pt x="23" y="747"/>
                  </a:lnTo>
                  <a:lnTo>
                    <a:pt x="23" y="747"/>
                  </a:lnTo>
                  <a:lnTo>
                    <a:pt x="19" y="762"/>
                  </a:lnTo>
                  <a:lnTo>
                    <a:pt x="15" y="773"/>
                  </a:lnTo>
                  <a:lnTo>
                    <a:pt x="23" y="785"/>
                  </a:lnTo>
                  <a:lnTo>
                    <a:pt x="30" y="788"/>
                  </a:lnTo>
                  <a:lnTo>
                    <a:pt x="0" y="904"/>
                  </a:lnTo>
                  <a:lnTo>
                    <a:pt x="0" y="904"/>
                  </a:lnTo>
                  <a:lnTo>
                    <a:pt x="34" y="915"/>
                  </a:lnTo>
                  <a:lnTo>
                    <a:pt x="63" y="926"/>
                  </a:lnTo>
                  <a:lnTo>
                    <a:pt x="75" y="933"/>
                  </a:lnTo>
                  <a:lnTo>
                    <a:pt x="82" y="941"/>
                  </a:lnTo>
                  <a:lnTo>
                    <a:pt x="130" y="818"/>
                  </a:lnTo>
                  <a:lnTo>
                    <a:pt x="130" y="818"/>
                  </a:lnTo>
                  <a:lnTo>
                    <a:pt x="145" y="814"/>
                  </a:lnTo>
                  <a:lnTo>
                    <a:pt x="156" y="811"/>
                  </a:lnTo>
                  <a:lnTo>
                    <a:pt x="164" y="803"/>
                  </a:lnTo>
                  <a:lnTo>
                    <a:pt x="164" y="803"/>
                  </a:lnTo>
                  <a:lnTo>
                    <a:pt x="179" y="766"/>
                  </a:lnTo>
                  <a:lnTo>
                    <a:pt x="208" y="692"/>
                  </a:lnTo>
                  <a:lnTo>
                    <a:pt x="238" y="595"/>
                  </a:lnTo>
                  <a:lnTo>
                    <a:pt x="249" y="547"/>
                  </a:lnTo>
                  <a:lnTo>
                    <a:pt x="257" y="502"/>
                  </a:lnTo>
                  <a:lnTo>
                    <a:pt x="257" y="502"/>
                  </a:lnTo>
                  <a:lnTo>
                    <a:pt x="268" y="409"/>
                  </a:lnTo>
                  <a:lnTo>
                    <a:pt x="275" y="309"/>
                  </a:lnTo>
                  <a:lnTo>
                    <a:pt x="275" y="256"/>
                  </a:lnTo>
                  <a:lnTo>
                    <a:pt x="275" y="208"/>
                  </a:lnTo>
                  <a:lnTo>
                    <a:pt x="272" y="164"/>
                  </a:lnTo>
                  <a:lnTo>
                    <a:pt x="264" y="123"/>
                  </a:lnTo>
                  <a:lnTo>
                    <a:pt x="264" y="123"/>
                  </a:lnTo>
                  <a:lnTo>
                    <a:pt x="253" y="89"/>
                  </a:lnTo>
                  <a:lnTo>
                    <a:pt x="238" y="63"/>
                  </a:lnTo>
                  <a:lnTo>
                    <a:pt x="227" y="41"/>
                  </a:lnTo>
                  <a:lnTo>
                    <a:pt x="216" y="26"/>
                  </a:lnTo>
                  <a:lnTo>
                    <a:pt x="201" y="15"/>
                  </a:lnTo>
                  <a:lnTo>
                    <a:pt x="190" y="7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49" y="0"/>
                  </a:lnTo>
                  <a:lnTo>
                    <a:pt x="138" y="0"/>
                  </a:lnTo>
                  <a:lnTo>
                    <a:pt x="119" y="7"/>
                  </a:lnTo>
                  <a:lnTo>
                    <a:pt x="104" y="15"/>
                  </a:lnTo>
                  <a:lnTo>
                    <a:pt x="97" y="22"/>
                  </a:lnTo>
                  <a:lnTo>
                    <a:pt x="97" y="22"/>
                  </a:lnTo>
                  <a:close/>
                </a:path>
              </a:pathLst>
            </a:custGeom>
            <a:solidFill>
              <a:srgbClr val="FFFC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4" name="Freeform 160"/>
            <p:cNvSpPr>
              <a:spLocks/>
            </p:cNvSpPr>
            <p:nvPr/>
          </p:nvSpPr>
          <p:spPr bwMode="auto">
            <a:xfrm>
              <a:off x="1146" y="3263"/>
              <a:ext cx="677" cy="145"/>
            </a:xfrm>
            <a:custGeom>
              <a:avLst/>
              <a:gdLst/>
              <a:ahLst/>
              <a:cxnLst>
                <a:cxn ang="0">
                  <a:pos x="0" y="111"/>
                </a:cxn>
                <a:cxn ang="0">
                  <a:pos x="0" y="111"/>
                </a:cxn>
                <a:cxn ang="0">
                  <a:pos x="52" y="111"/>
                </a:cxn>
                <a:cxn ang="0">
                  <a:pos x="182" y="119"/>
                </a:cxn>
                <a:cxn ang="0">
                  <a:pos x="342" y="126"/>
                </a:cxn>
                <a:cxn ang="0">
                  <a:pos x="420" y="134"/>
                </a:cxn>
                <a:cxn ang="0">
                  <a:pos x="487" y="145"/>
                </a:cxn>
                <a:cxn ang="0">
                  <a:pos x="487" y="145"/>
                </a:cxn>
                <a:cxn ang="0">
                  <a:pos x="505" y="126"/>
                </a:cxn>
                <a:cxn ang="0">
                  <a:pos x="550" y="85"/>
                </a:cxn>
                <a:cxn ang="0">
                  <a:pos x="613" y="37"/>
                </a:cxn>
                <a:cxn ang="0">
                  <a:pos x="647" y="18"/>
                </a:cxn>
                <a:cxn ang="0">
                  <a:pos x="677" y="0"/>
                </a:cxn>
                <a:cxn ang="0">
                  <a:pos x="293" y="11"/>
                </a:cxn>
                <a:cxn ang="0">
                  <a:pos x="293" y="11"/>
                </a:cxn>
                <a:cxn ang="0">
                  <a:pos x="167" y="52"/>
                </a:cxn>
                <a:cxn ang="0">
                  <a:pos x="67" y="85"/>
                </a:cxn>
                <a:cxn ang="0">
                  <a:pos x="26" y="100"/>
                </a:cxn>
                <a:cxn ang="0">
                  <a:pos x="0" y="111"/>
                </a:cxn>
                <a:cxn ang="0">
                  <a:pos x="0" y="111"/>
                </a:cxn>
              </a:cxnLst>
              <a:rect l="0" t="0" r="r" b="b"/>
              <a:pathLst>
                <a:path w="677" h="145">
                  <a:moveTo>
                    <a:pt x="0" y="111"/>
                  </a:moveTo>
                  <a:lnTo>
                    <a:pt x="0" y="111"/>
                  </a:lnTo>
                  <a:lnTo>
                    <a:pt x="52" y="111"/>
                  </a:lnTo>
                  <a:lnTo>
                    <a:pt x="182" y="119"/>
                  </a:lnTo>
                  <a:lnTo>
                    <a:pt x="342" y="126"/>
                  </a:lnTo>
                  <a:lnTo>
                    <a:pt x="420" y="134"/>
                  </a:lnTo>
                  <a:lnTo>
                    <a:pt x="487" y="145"/>
                  </a:lnTo>
                  <a:lnTo>
                    <a:pt x="487" y="145"/>
                  </a:lnTo>
                  <a:lnTo>
                    <a:pt x="505" y="126"/>
                  </a:lnTo>
                  <a:lnTo>
                    <a:pt x="550" y="85"/>
                  </a:lnTo>
                  <a:lnTo>
                    <a:pt x="613" y="37"/>
                  </a:lnTo>
                  <a:lnTo>
                    <a:pt x="647" y="18"/>
                  </a:lnTo>
                  <a:lnTo>
                    <a:pt x="677" y="0"/>
                  </a:lnTo>
                  <a:lnTo>
                    <a:pt x="293" y="11"/>
                  </a:lnTo>
                  <a:lnTo>
                    <a:pt x="293" y="11"/>
                  </a:lnTo>
                  <a:lnTo>
                    <a:pt x="167" y="52"/>
                  </a:lnTo>
                  <a:lnTo>
                    <a:pt x="67" y="85"/>
                  </a:lnTo>
                  <a:lnTo>
                    <a:pt x="26" y="100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5" name="Freeform 161"/>
            <p:cNvSpPr>
              <a:spLocks/>
            </p:cNvSpPr>
            <p:nvPr/>
          </p:nvSpPr>
          <p:spPr bwMode="auto">
            <a:xfrm>
              <a:off x="1380" y="3151"/>
              <a:ext cx="279" cy="208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93" y="56"/>
                </a:cxn>
                <a:cxn ang="0">
                  <a:pos x="178" y="74"/>
                </a:cxn>
                <a:cxn ang="0">
                  <a:pos x="160" y="86"/>
                </a:cxn>
                <a:cxn ang="0">
                  <a:pos x="93" y="100"/>
                </a:cxn>
                <a:cxn ang="0">
                  <a:pos x="71" y="112"/>
                </a:cxn>
                <a:cxn ang="0">
                  <a:pos x="45" y="134"/>
                </a:cxn>
                <a:cxn ang="0">
                  <a:pos x="26" y="149"/>
                </a:cxn>
                <a:cxn ang="0">
                  <a:pos x="0" y="171"/>
                </a:cxn>
                <a:cxn ang="0">
                  <a:pos x="7" y="175"/>
                </a:cxn>
                <a:cxn ang="0">
                  <a:pos x="22" y="167"/>
                </a:cxn>
                <a:cxn ang="0">
                  <a:pos x="41" y="153"/>
                </a:cxn>
                <a:cxn ang="0">
                  <a:pos x="59" y="145"/>
                </a:cxn>
                <a:cxn ang="0">
                  <a:pos x="97" y="119"/>
                </a:cxn>
                <a:cxn ang="0">
                  <a:pos x="63" y="160"/>
                </a:cxn>
                <a:cxn ang="0">
                  <a:pos x="45" y="186"/>
                </a:cxn>
                <a:cxn ang="0">
                  <a:pos x="26" y="208"/>
                </a:cxn>
                <a:cxn ang="0">
                  <a:pos x="41" y="208"/>
                </a:cxn>
                <a:cxn ang="0">
                  <a:pos x="52" y="205"/>
                </a:cxn>
                <a:cxn ang="0">
                  <a:pos x="74" y="179"/>
                </a:cxn>
                <a:cxn ang="0">
                  <a:pos x="89" y="156"/>
                </a:cxn>
                <a:cxn ang="0">
                  <a:pos x="112" y="130"/>
                </a:cxn>
                <a:cxn ang="0">
                  <a:pos x="82" y="175"/>
                </a:cxn>
                <a:cxn ang="0">
                  <a:pos x="71" y="193"/>
                </a:cxn>
                <a:cxn ang="0">
                  <a:pos x="59" y="205"/>
                </a:cxn>
                <a:cxn ang="0">
                  <a:pos x="63" y="208"/>
                </a:cxn>
                <a:cxn ang="0">
                  <a:pos x="89" y="190"/>
                </a:cxn>
                <a:cxn ang="0">
                  <a:pos x="112" y="164"/>
                </a:cxn>
                <a:cxn ang="0">
                  <a:pos x="134" y="141"/>
                </a:cxn>
                <a:cxn ang="0">
                  <a:pos x="138" y="145"/>
                </a:cxn>
                <a:cxn ang="0">
                  <a:pos x="134" y="149"/>
                </a:cxn>
                <a:cxn ang="0">
                  <a:pos x="115" y="179"/>
                </a:cxn>
                <a:cxn ang="0">
                  <a:pos x="100" y="201"/>
                </a:cxn>
                <a:cxn ang="0">
                  <a:pos x="104" y="205"/>
                </a:cxn>
                <a:cxn ang="0">
                  <a:pos x="115" y="197"/>
                </a:cxn>
                <a:cxn ang="0">
                  <a:pos x="149" y="160"/>
                </a:cxn>
                <a:cxn ang="0">
                  <a:pos x="152" y="156"/>
                </a:cxn>
                <a:cxn ang="0">
                  <a:pos x="182" y="145"/>
                </a:cxn>
                <a:cxn ang="0">
                  <a:pos x="227" y="127"/>
                </a:cxn>
                <a:cxn ang="0">
                  <a:pos x="234" y="123"/>
                </a:cxn>
                <a:cxn ang="0">
                  <a:pos x="245" y="97"/>
                </a:cxn>
                <a:cxn ang="0">
                  <a:pos x="249" y="82"/>
                </a:cxn>
                <a:cxn ang="0">
                  <a:pos x="279" y="19"/>
                </a:cxn>
                <a:cxn ang="0">
                  <a:pos x="279" y="15"/>
                </a:cxn>
                <a:cxn ang="0">
                  <a:pos x="249" y="4"/>
                </a:cxn>
                <a:cxn ang="0">
                  <a:pos x="212" y="0"/>
                </a:cxn>
              </a:cxnLst>
              <a:rect l="0" t="0" r="r" b="b"/>
              <a:pathLst>
                <a:path w="279" h="208">
                  <a:moveTo>
                    <a:pt x="212" y="0"/>
                  </a:moveTo>
                  <a:lnTo>
                    <a:pt x="212" y="0"/>
                  </a:lnTo>
                  <a:lnTo>
                    <a:pt x="201" y="30"/>
                  </a:lnTo>
                  <a:lnTo>
                    <a:pt x="193" y="56"/>
                  </a:lnTo>
                  <a:lnTo>
                    <a:pt x="178" y="74"/>
                  </a:lnTo>
                  <a:lnTo>
                    <a:pt x="178" y="74"/>
                  </a:lnTo>
                  <a:lnTo>
                    <a:pt x="171" y="78"/>
                  </a:lnTo>
                  <a:lnTo>
                    <a:pt x="160" y="86"/>
                  </a:lnTo>
                  <a:lnTo>
                    <a:pt x="134" y="89"/>
                  </a:lnTo>
                  <a:lnTo>
                    <a:pt x="93" y="100"/>
                  </a:lnTo>
                  <a:lnTo>
                    <a:pt x="93" y="100"/>
                  </a:lnTo>
                  <a:lnTo>
                    <a:pt x="71" y="112"/>
                  </a:lnTo>
                  <a:lnTo>
                    <a:pt x="45" y="134"/>
                  </a:lnTo>
                  <a:lnTo>
                    <a:pt x="45" y="134"/>
                  </a:lnTo>
                  <a:lnTo>
                    <a:pt x="37" y="141"/>
                  </a:lnTo>
                  <a:lnTo>
                    <a:pt x="26" y="149"/>
                  </a:lnTo>
                  <a:lnTo>
                    <a:pt x="15" y="160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7" y="175"/>
                  </a:lnTo>
                  <a:lnTo>
                    <a:pt x="15" y="175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41" y="153"/>
                  </a:lnTo>
                  <a:lnTo>
                    <a:pt x="59" y="145"/>
                  </a:lnTo>
                  <a:lnTo>
                    <a:pt x="59" y="145"/>
                  </a:lnTo>
                  <a:lnTo>
                    <a:pt x="97" y="119"/>
                  </a:lnTo>
                  <a:lnTo>
                    <a:pt x="97" y="119"/>
                  </a:lnTo>
                  <a:lnTo>
                    <a:pt x="85" y="134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45" y="186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33" y="208"/>
                  </a:lnTo>
                  <a:lnTo>
                    <a:pt x="41" y="208"/>
                  </a:lnTo>
                  <a:lnTo>
                    <a:pt x="52" y="205"/>
                  </a:lnTo>
                  <a:lnTo>
                    <a:pt x="52" y="205"/>
                  </a:lnTo>
                  <a:lnTo>
                    <a:pt x="63" y="193"/>
                  </a:lnTo>
                  <a:lnTo>
                    <a:pt x="74" y="179"/>
                  </a:lnTo>
                  <a:lnTo>
                    <a:pt x="89" y="156"/>
                  </a:lnTo>
                  <a:lnTo>
                    <a:pt x="89" y="156"/>
                  </a:lnTo>
                  <a:lnTo>
                    <a:pt x="104" y="138"/>
                  </a:lnTo>
                  <a:lnTo>
                    <a:pt x="112" y="130"/>
                  </a:lnTo>
                  <a:lnTo>
                    <a:pt x="112" y="130"/>
                  </a:lnTo>
                  <a:lnTo>
                    <a:pt x="82" y="175"/>
                  </a:lnTo>
                  <a:lnTo>
                    <a:pt x="82" y="175"/>
                  </a:lnTo>
                  <a:lnTo>
                    <a:pt x="71" y="193"/>
                  </a:lnTo>
                  <a:lnTo>
                    <a:pt x="59" y="205"/>
                  </a:lnTo>
                  <a:lnTo>
                    <a:pt x="59" y="205"/>
                  </a:lnTo>
                  <a:lnTo>
                    <a:pt x="59" y="208"/>
                  </a:lnTo>
                  <a:lnTo>
                    <a:pt x="63" y="208"/>
                  </a:lnTo>
                  <a:lnTo>
                    <a:pt x="71" y="205"/>
                  </a:lnTo>
                  <a:lnTo>
                    <a:pt x="89" y="190"/>
                  </a:lnTo>
                  <a:lnTo>
                    <a:pt x="89" y="190"/>
                  </a:lnTo>
                  <a:lnTo>
                    <a:pt x="112" y="164"/>
                  </a:lnTo>
                  <a:lnTo>
                    <a:pt x="134" y="141"/>
                  </a:lnTo>
                  <a:lnTo>
                    <a:pt x="134" y="141"/>
                  </a:lnTo>
                  <a:lnTo>
                    <a:pt x="134" y="141"/>
                  </a:lnTo>
                  <a:lnTo>
                    <a:pt x="138" y="145"/>
                  </a:lnTo>
                  <a:lnTo>
                    <a:pt x="134" y="149"/>
                  </a:lnTo>
                  <a:lnTo>
                    <a:pt x="134" y="149"/>
                  </a:lnTo>
                  <a:lnTo>
                    <a:pt x="115" y="179"/>
                  </a:lnTo>
                  <a:lnTo>
                    <a:pt x="115" y="179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205"/>
                  </a:lnTo>
                  <a:lnTo>
                    <a:pt x="104" y="205"/>
                  </a:lnTo>
                  <a:lnTo>
                    <a:pt x="108" y="205"/>
                  </a:lnTo>
                  <a:lnTo>
                    <a:pt x="115" y="197"/>
                  </a:lnTo>
                  <a:lnTo>
                    <a:pt x="115" y="197"/>
                  </a:lnTo>
                  <a:lnTo>
                    <a:pt x="149" y="160"/>
                  </a:lnTo>
                  <a:lnTo>
                    <a:pt x="149" y="160"/>
                  </a:lnTo>
                  <a:lnTo>
                    <a:pt x="152" y="156"/>
                  </a:lnTo>
                  <a:lnTo>
                    <a:pt x="160" y="153"/>
                  </a:lnTo>
                  <a:lnTo>
                    <a:pt x="182" y="145"/>
                  </a:lnTo>
                  <a:lnTo>
                    <a:pt x="182" y="145"/>
                  </a:lnTo>
                  <a:lnTo>
                    <a:pt x="227" y="127"/>
                  </a:lnTo>
                  <a:lnTo>
                    <a:pt x="227" y="127"/>
                  </a:lnTo>
                  <a:lnTo>
                    <a:pt x="234" y="123"/>
                  </a:lnTo>
                  <a:lnTo>
                    <a:pt x="242" y="119"/>
                  </a:lnTo>
                  <a:lnTo>
                    <a:pt x="245" y="97"/>
                  </a:lnTo>
                  <a:lnTo>
                    <a:pt x="245" y="97"/>
                  </a:lnTo>
                  <a:lnTo>
                    <a:pt x="249" y="82"/>
                  </a:lnTo>
                  <a:lnTo>
                    <a:pt x="260" y="56"/>
                  </a:lnTo>
                  <a:lnTo>
                    <a:pt x="279" y="19"/>
                  </a:lnTo>
                  <a:lnTo>
                    <a:pt x="279" y="19"/>
                  </a:lnTo>
                  <a:lnTo>
                    <a:pt x="279" y="15"/>
                  </a:lnTo>
                  <a:lnTo>
                    <a:pt x="271" y="11"/>
                  </a:lnTo>
                  <a:lnTo>
                    <a:pt x="249" y="4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solidFill>
              <a:srgbClr val="FDD9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1551" y="3077"/>
              <a:ext cx="153" cy="182"/>
            </a:xfrm>
            <a:custGeom>
              <a:avLst/>
              <a:gdLst/>
              <a:ahLst/>
              <a:cxnLst>
                <a:cxn ang="0">
                  <a:pos x="30" y="3"/>
                </a:cxn>
                <a:cxn ang="0">
                  <a:pos x="30" y="3"/>
                </a:cxn>
                <a:cxn ang="0">
                  <a:pos x="22" y="63"/>
                </a:cxn>
                <a:cxn ang="0">
                  <a:pos x="11" y="108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11" y="141"/>
                </a:cxn>
                <a:cxn ang="0">
                  <a:pos x="34" y="145"/>
                </a:cxn>
                <a:cxn ang="0">
                  <a:pos x="67" y="160"/>
                </a:cxn>
                <a:cxn ang="0">
                  <a:pos x="82" y="167"/>
                </a:cxn>
                <a:cxn ang="0">
                  <a:pos x="97" y="182"/>
                </a:cxn>
                <a:cxn ang="0">
                  <a:pos x="97" y="182"/>
                </a:cxn>
                <a:cxn ang="0">
                  <a:pos x="119" y="130"/>
                </a:cxn>
                <a:cxn ang="0">
                  <a:pos x="138" y="93"/>
                </a:cxn>
                <a:cxn ang="0">
                  <a:pos x="153" y="63"/>
                </a:cxn>
                <a:cxn ang="0">
                  <a:pos x="153" y="63"/>
                </a:cxn>
                <a:cxn ang="0">
                  <a:pos x="145" y="52"/>
                </a:cxn>
                <a:cxn ang="0">
                  <a:pos x="134" y="37"/>
                </a:cxn>
                <a:cxn ang="0">
                  <a:pos x="123" y="22"/>
                </a:cxn>
                <a:cxn ang="0">
                  <a:pos x="108" y="11"/>
                </a:cxn>
                <a:cxn ang="0">
                  <a:pos x="86" y="0"/>
                </a:cxn>
                <a:cxn ang="0">
                  <a:pos x="60" y="0"/>
                </a:cxn>
                <a:cxn ang="0">
                  <a:pos x="45" y="0"/>
                </a:cxn>
                <a:cxn ang="0">
                  <a:pos x="30" y="3"/>
                </a:cxn>
                <a:cxn ang="0">
                  <a:pos x="30" y="3"/>
                </a:cxn>
              </a:cxnLst>
              <a:rect l="0" t="0" r="r" b="b"/>
              <a:pathLst>
                <a:path w="153" h="182">
                  <a:moveTo>
                    <a:pt x="30" y="3"/>
                  </a:moveTo>
                  <a:lnTo>
                    <a:pt x="30" y="3"/>
                  </a:lnTo>
                  <a:lnTo>
                    <a:pt x="22" y="63"/>
                  </a:lnTo>
                  <a:lnTo>
                    <a:pt x="11" y="108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11" y="141"/>
                  </a:lnTo>
                  <a:lnTo>
                    <a:pt x="34" y="145"/>
                  </a:lnTo>
                  <a:lnTo>
                    <a:pt x="67" y="160"/>
                  </a:lnTo>
                  <a:lnTo>
                    <a:pt x="82" y="167"/>
                  </a:lnTo>
                  <a:lnTo>
                    <a:pt x="97" y="182"/>
                  </a:lnTo>
                  <a:lnTo>
                    <a:pt x="97" y="182"/>
                  </a:lnTo>
                  <a:lnTo>
                    <a:pt x="119" y="130"/>
                  </a:lnTo>
                  <a:lnTo>
                    <a:pt x="138" y="93"/>
                  </a:lnTo>
                  <a:lnTo>
                    <a:pt x="153" y="63"/>
                  </a:lnTo>
                  <a:lnTo>
                    <a:pt x="153" y="63"/>
                  </a:lnTo>
                  <a:lnTo>
                    <a:pt x="145" y="52"/>
                  </a:lnTo>
                  <a:lnTo>
                    <a:pt x="134" y="37"/>
                  </a:lnTo>
                  <a:lnTo>
                    <a:pt x="123" y="22"/>
                  </a:lnTo>
                  <a:lnTo>
                    <a:pt x="108" y="11"/>
                  </a:lnTo>
                  <a:lnTo>
                    <a:pt x="86" y="0"/>
                  </a:lnTo>
                  <a:lnTo>
                    <a:pt x="60" y="0"/>
                  </a:lnTo>
                  <a:lnTo>
                    <a:pt x="45" y="0"/>
                  </a:lnTo>
                  <a:lnTo>
                    <a:pt x="30" y="3"/>
                  </a:lnTo>
                  <a:lnTo>
                    <a:pt x="30" y="3"/>
                  </a:lnTo>
                  <a:close/>
                </a:path>
              </a:pathLst>
            </a:custGeom>
            <a:solidFill>
              <a:srgbClr val="FFFEF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Coverage limit data can be made part of the contract header by copying it</a:t>
            </a:r>
          </a:p>
          <a:p>
            <a:r>
              <a:rPr lang="en-US" dirty="0" smtClean="0"/>
              <a:t>When copied, the limits “live” in the contract, not by reference to the service type</a:t>
            </a:r>
          </a:p>
          <a:p>
            <a:r>
              <a:rPr lang="en-US" dirty="0" smtClean="0"/>
              <a:t>Limits in each contract can be customized and modified</a:t>
            </a:r>
          </a:p>
          <a:p>
            <a:pPr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Supports tracking of limit consumption</a:t>
            </a:r>
          </a:p>
          <a:p>
            <a:r>
              <a:rPr lang="en-US" sz="2400" dirty="0" smtClean="0"/>
              <a:t>Contract type can act as a template; once copied, the limits can be modified</a:t>
            </a:r>
          </a:p>
          <a:p>
            <a:r>
              <a:rPr lang="en-US" sz="2400" dirty="0" smtClean="0"/>
              <a:t>Limits become an integral part of the contract</a:t>
            </a:r>
          </a:p>
          <a:p>
            <a:pPr lvl="1"/>
            <a:r>
              <a:rPr lang="en-US" sz="2000" dirty="0" smtClean="0"/>
              <a:t>If coverage and limits associated with the contract type change, the contract will not be affected</a:t>
            </a:r>
          </a:p>
          <a:p>
            <a:r>
              <a:rPr lang="en-US" sz="2400" dirty="0" smtClean="0"/>
              <a:t>Limits can be renewed as part of the contract</a:t>
            </a:r>
          </a:p>
          <a:p>
            <a:r>
              <a:rPr lang="en-US" sz="2400" dirty="0" smtClean="0"/>
              <a:t>The limits copied into the header can in turn be used as a template for individual lines on the contract</a:t>
            </a:r>
          </a:p>
          <a:p>
            <a:r>
              <a:rPr lang="en-US" sz="2400" dirty="0" smtClean="0"/>
              <a:t>If required every line can have different coverage and limit detail</a:t>
            </a:r>
          </a:p>
          <a:p>
            <a:endParaRPr lang="en-US" sz="2400" dirty="0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Limits in Contracts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Contract Limits is Yes the user is always prompted to copy limits</a:t>
            </a:r>
          </a:p>
          <a:p>
            <a:pPr lvl="1"/>
            <a:r>
              <a:rPr lang="en-US" dirty="0" smtClean="0"/>
              <a:t>Answering Yes copies coverage limit detail from the contract type, which can then be modified</a:t>
            </a:r>
          </a:p>
          <a:p>
            <a:pPr lvl="1"/>
            <a:r>
              <a:rPr lang="en-US" dirty="0" smtClean="0"/>
              <a:t>Answering No prevents limits from being copied. You can still create unique coverage limit details for the contract manually</a:t>
            </a:r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</a:t>
            </a:r>
          </a:p>
        </p:txBody>
      </p:sp>
      <p:sp>
        <p:nvSpPr>
          <p:cNvPr id="440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SSM-CWT-290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Product Line</a:t>
            </a:r>
          </a:p>
          <a:p>
            <a:r>
              <a:rPr lang="en-US" dirty="0" smtClean="0"/>
              <a:t>Duration</a:t>
            </a:r>
          </a:p>
          <a:p>
            <a:r>
              <a:rPr lang="en-US" dirty="0" smtClean="0"/>
              <a:t>Response time and hours of coverage</a:t>
            </a:r>
          </a:p>
          <a:p>
            <a:r>
              <a:rPr lang="en-US" dirty="0" smtClean="0"/>
              <a:t>Price lists</a:t>
            </a:r>
          </a:p>
          <a:p>
            <a:r>
              <a:rPr lang="en-US" dirty="0" smtClean="0"/>
              <a:t>Ship Before Return and Restocking Charge</a:t>
            </a:r>
          </a:p>
          <a:p>
            <a:r>
              <a:rPr lang="en-US" dirty="0" smtClean="0"/>
              <a:t>Priority</a:t>
            </a:r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Type Attributes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620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</a:t>
            </a:r>
          </a:p>
        </p:txBody>
      </p:sp>
      <p:sp>
        <p:nvSpPr>
          <p:cNvPr id="4506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SSM-CWT-300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5591175" y="3132138"/>
            <a:ext cx="2497138" cy="91656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600" dirty="0">
                <a:latin typeface="+mj-lt"/>
              </a:rPr>
              <a:t>If limits are copied, they come from this service type</a:t>
            </a:r>
          </a:p>
        </p:txBody>
      </p:sp>
      <p:sp>
        <p:nvSpPr>
          <p:cNvPr id="45063" name="Rectangle 15"/>
          <p:cNvSpPr>
            <a:spLocks noChangeArrowheads="1"/>
          </p:cNvSpPr>
          <p:nvPr/>
        </p:nvSpPr>
        <p:spPr bwMode="auto">
          <a:xfrm>
            <a:off x="5724525" y="2085975"/>
            <a:ext cx="1847850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5064" name="Shape 21"/>
          <p:cNvCxnSpPr>
            <a:cxnSpLocks noChangeShapeType="1"/>
            <a:endCxn id="45063" idx="3"/>
          </p:cNvCxnSpPr>
          <p:nvPr/>
        </p:nvCxnSpPr>
        <p:spPr bwMode="auto">
          <a:xfrm flipH="1" flipV="1">
            <a:off x="7572375" y="2224088"/>
            <a:ext cx="515938" cy="1366332"/>
          </a:xfrm>
          <a:prstGeom prst="bentConnector3">
            <a:avLst>
              <a:gd name="adj1" fmla="val -44308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50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Contract Limits is Yes, the user is also prompted to copy limits for each line</a:t>
            </a:r>
          </a:p>
          <a:p>
            <a:pPr lvl="1"/>
            <a:r>
              <a:rPr lang="en-US" dirty="0" smtClean="0"/>
              <a:t>Answering No prevents limits from being copied </a:t>
            </a:r>
          </a:p>
          <a:p>
            <a:pPr lvl="2"/>
            <a:r>
              <a:rPr lang="en-US" dirty="0" smtClean="0"/>
              <a:t>You can still create unique coverage limit details for the contract line manually</a:t>
            </a:r>
          </a:p>
          <a:p>
            <a:pPr lvl="1"/>
            <a:r>
              <a:rPr lang="en-US" dirty="0" smtClean="0"/>
              <a:t>Answering Yes causes another prompt to appear</a:t>
            </a:r>
          </a:p>
          <a:p>
            <a:r>
              <a:rPr lang="en-US" dirty="0" smtClean="0"/>
              <a:t>Copy limits from Service Type or Contract</a:t>
            </a:r>
          </a:p>
          <a:p>
            <a:pPr lvl="1"/>
            <a:r>
              <a:rPr lang="en-US" dirty="0" smtClean="0"/>
              <a:t>If you respond with Contract, the limits as defined for the contract header are copied into the line item</a:t>
            </a:r>
          </a:p>
          <a:p>
            <a:pPr lvl="1"/>
            <a:r>
              <a:rPr lang="en-US" dirty="0" smtClean="0"/>
              <a:t>If you respond with Service Type, the original limits associated with the service type are used</a:t>
            </a:r>
          </a:p>
          <a:p>
            <a:endParaRPr lang="en-US" dirty="0" smtClean="0"/>
          </a:p>
        </p:txBody>
      </p:sp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Limits in Contracts Lines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7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46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2" dur="indefinite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3" dur="indefinite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Type</a:t>
            </a:r>
          </a:p>
        </p:txBody>
      </p:sp>
      <p:sp>
        <p:nvSpPr>
          <p:cNvPr id="4710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SSM-CWT-320</a:t>
            </a: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>
            <a:off x="2111996" y="4825445"/>
            <a:ext cx="4920009" cy="133667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tabLst>
                <a:tab pos="338138" algn="l"/>
              </a:tabLst>
              <a:defRPr/>
            </a:pPr>
            <a:r>
              <a:rPr lang="en-US" sz="1600" dirty="0">
                <a:latin typeface="+mj-lt"/>
              </a:rPr>
              <a:t>Activity </a:t>
            </a:r>
            <a:r>
              <a:rPr lang="en-US" sz="1600" dirty="0" smtClean="0">
                <a:latin typeface="+mj-lt"/>
              </a:rPr>
              <a:t>recorded </a:t>
            </a:r>
            <a:r>
              <a:rPr lang="en-US" sz="1600" dirty="0">
                <a:latin typeface="+mj-lt"/>
              </a:rPr>
              <a:t>against the </a:t>
            </a:r>
            <a:r>
              <a:rPr lang="en-US" sz="1600" dirty="0" smtClean="0">
                <a:latin typeface="+mj-lt"/>
              </a:rPr>
              <a:t>call</a:t>
            </a:r>
            <a:endParaRPr lang="en-US" sz="160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1.	Service coverage </a:t>
            </a:r>
            <a:r>
              <a:rPr lang="en-US" sz="1600" b="0" dirty="0" smtClean="0">
                <a:latin typeface="+mj-lt"/>
              </a:rPr>
              <a:t>determined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2.	</a:t>
            </a:r>
            <a:r>
              <a:rPr lang="en-US" sz="1600" b="0" dirty="0" smtClean="0">
                <a:latin typeface="+mj-lt"/>
              </a:rPr>
              <a:t>Costs </a:t>
            </a:r>
            <a:r>
              <a:rPr lang="en-US" sz="1600" b="0" dirty="0">
                <a:latin typeface="+mj-lt"/>
              </a:rPr>
              <a:t>directed to specified GL </a:t>
            </a:r>
            <a:r>
              <a:rPr lang="en-US" sz="1600" b="0" dirty="0" smtClean="0">
                <a:latin typeface="+mj-lt"/>
              </a:rPr>
              <a:t>accounts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3.	</a:t>
            </a:r>
            <a:r>
              <a:rPr lang="en-US" sz="1600" b="0" dirty="0" smtClean="0">
                <a:latin typeface="+mj-lt"/>
              </a:rPr>
              <a:t>Revenue </a:t>
            </a:r>
            <a:r>
              <a:rPr lang="en-US" sz="1600" b="0" dirty="0">
                <a:latin typeface="+mj-lt"/>
              </a:rPr>
              <a:t>directed to specified GL </a:t>
            </a:r>
            <a:r>
              <a:rPr lang="en-US" sz="1600" b="0" dirty="0" smtClean="0">
                <a:latin typeface="+mj-lt"/>
              </a:rPr>
              <a:t>accounts</a:t>
            </a:r>
            <a:endParaRPr lang="en-US" sz="1600" b="0" dirty="0">
              <a:latin typeface="+mj-lt"/>
            </a:endParaRPr>
          </a:p>
          <a:p>
            <a:pPr>
              <a:tabLst>
                <a:tab pos="338138" algn="l"/>
              </a:tabLst>
              <a:defRPr/>
            </a:pPr>
            <a:r>
              <a:rPr lang="en-US" sz="1600" b="0" dirty="0">
                <a:latin typeface="+mj-lt"/>
              </a:rPr>
              <a:t>4.	</a:t>
            </a:r>
            <a:r>
              <a:rPr lang="en-US" sz="1600" b="0" dirty="0" smtClean="0">
                <a:latin typeface="+mj-lt"/>
              </a:rPr>
              <a:t>Source </a:t>
            </a:r>
            <a:r>
              <a:rPr lang="en-US" sz="1600" b="0" dirty="0">
                <a:latin typeface="+mj-lt"/>
              </a:rPr>
              <a:t>for statistical analysis is </a:t>
            </a:r>
            <a:r>
              <a:rPr lang="en-US" sz="1600" b="0" dirty="0" smtClean="0">
                <a:latin typeface="+mj-lt"/>
              </a:rPr>
              <a:t>updated</a:t>
            </a:r>
            <a:endParaRPr lang="en-US" sz="1600" b="0" dirty="0">
              <a:latin typeface="+mj-lt"/>
            </a:endParaRPr>
          </a:p>
        </p:txBody>
      </p:sp>
      <p:sp>
        <p:nvSpPr>
          <p:cNvPr id="43" name="Rectangle 3"/>
          <p:cNvSpPr>
            <a:spLocks noChangeArrowheads="1"/>
          </p:cNvSpPr>
          <p:nvPr/>
        </p:nvSpPr>
        <p:spPr bwMode="auto">
          <a:xfrm>
            <a:off x="231652" y="1070583"/>
            <a:ext cx="3872051" cy="255905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 smtClean="0">
                <a:latin typeface="+mj-lt"/>
              </a:rPr>
              <a:t>Set </a:t>
            </a:r>
            <a:r>
              <a:rPr lang="en-US" sz="1600" dirty="0">
                <a:latin typeface="+mj-lt"/>
              </a:rPr>
              <a:t>Up Codes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Work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Invoice Sort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Service Category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Charge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Default Charge Code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Product Lines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Charge Product Line Maintenance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Revenue Product Line Maintenance</a:t>
            </a: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2111996" y="4168220"/>
            <a:ext cx="4920009" cy="366767"/>
          </a:xfrm>
          <a:prstGeom prst="round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>
                <a:latin typeface="+mj-lt"/>
              </a:rPr>
              <a:t>Call </a:t>
            </a:r>
            <a:r>
              <a:rPr lang="en-US" sz="1600" dirty="0" smtClean="0">
                <a:latin typeface="+mj-lt"/>
              </a:rPr>
              <a:t>opened — correct </a:t>
            </a:r>
            <a:r>
              <a:rPr lang="en-US" sz="1600" dirty="0">
                <a:latin typeface="+mj-lt"/>
              </a:rPr>
              <a:t>service type </a:t>
            </a:r>
            <a:r>
              <a:rPr lang="en-US" sz="1600" dirty="0" smtClean="0">
                <a:latin typeface="+mj-lt"/>
              </a:rPr>
              <a:t>determined</a:t>
            </a:r>
            <a:endParaRPr lang="en-US" sz="1600" dirty="0">
              <a:latin typeface="+mj-lt"/>
            </a:endParaRPr>
          </a:p>
        </p:txBody>
      </p:sp>
      <p:sp>
        <p:nvSpPr>
          <p:cNvPr id="45" name="Rectangle 10"/>
          <p:cNvSpPr>
            <a:spLocks noChangeArrowheads="1"/>
          </p:cNvSpPr>
          <p:nvPr/>
        </p:nvSpPr>
        <p:spPr bwMode="auto">
          <a:xfrm>
            <a:off x="6884602" y="2486822"/>
            <a:ext cx="1920240" cy="54864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Assign to service </a:t>
            </a:r>
            <a:r>
              <a:rPr lang="en-US" sz="1600" dirty="0" smtClean="0">
                <a:latin typeface="+mj-lt"/>
              </a:rPr>
              <a:t>contract</a:t>
            </a:r>
            <a:endParaRPr lang="en-US" sz="1600" dirty="0">
              <a:latin typeface="+mj-lt"/>
            </a:endParaRP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6884602" y="1572423"/>
            <a:ext cx="1920240" cy="54864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lnSpc>
                <a:spcPct val="85000"/>
              </a:lnSpc>
              <a:defRPr/>
            </a:pPr>
            <a:r>
              <a:rPr lang="en-US" sz="1600" dirty="0">
                <a:latin typeface="+mj-lt"/>
              </a:rPr>
              <a:t>Assign to an installed base </a:t>
            </a:r>
            <a:r>
              <a:rPr lang="en-US" sz="1600" dirty="0" smtClean="0">
                <a:latin typeface="+mj-lt"/>
              </a:rPr>
              <a:t>item</a:t>
            </a:r>
            <a:endParaRPr lang="en-US" sz="1600" dirty="0">
              <a:latin typeface="+mj-lt"/>
            </a:endParaRPr>
          </a:p>
        </p:txBody>
      </p:sp>
      <p:sp>
        <p:nvSpPr>
          <p:cNvPr id="47" name="Rectangle 14"/>
          <p:cNvSpPr>
            <a:spLocks noChangeArrowheads="1"/>
          </p:cNvSpPr>
          <p:nvPr/>
        </p:nvSpPr>
        <p:spPr bwMode="auto">
          <a:xfrm>
            <a:off x="4631471" y="1280260"/>
            <a:ext cx="1725363" cy="213969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>
            <a:noAutofit/>
          </a:bodyPr>
          <a:lstStyle/>
          <a:p>
            <a:pPr algn="ctr">
              <a:defRPr/>
            </a:pPr>
            <a:r>
              <a:rPr lang="en-US" sz="1600" dirty="0" smtClean="0">
                <a:latin typeface="+mj-lt"/>
              </a:rPr>
              <a:t>Use codes </a:t>
            </a:r>
            <a:r>
              <a:rPr lang="en-US" sz="1600" dirty="0">
                <a:latin typeface="+mj-lt"/>
              </a:rPr>
              <a:t>to create service types:</a:t>
            </a:r>
          </a:p>
          <a:p>
            <a:pPr algn="ctr">
              <a:defRPr/>
            </a:pPr>
            <a:endParaRPr lang="en-US" sz="800" dirty="0">
              <a:latin typeface="+mj-lt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Warranties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and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1600" b="0" dirty="0">
                <a:latin typeface="+mj-lt"/>
              </a:rPr>
              <a:t>Contract Types</a:t>
            </a:r>
          </a:p>
        </p:txBody>
      </p:sp>
      <p:cxnSp>
        <p:nvCxnSpPr>
          <p:cNvPr id="48" name="Shape 23"/>
          <p:cNvCxnSpPr>
            <a:cxnSpLocks noChangeShapeType="1"/>
            <a:stCxn id="45" idx="3"/>
            <a:endCxn id="44" idx="0"/>
          </p:cNvCxnSpPr>
          <p:nvPr/>
        </p:nvCxnSpPr>
        <p:spPr bwMode="auto">
          <a:xfrm flipH="1">
            <a:off x="4572001" y="2761142"/>
            <a:ext cx="4232841" cy="1407078"/>
          </a:xfrm>
          <a:prstGeom prst="bentConnector4">
            <a:avLst>
              <a:gd name="adj1" fmla="val -5401"/>
              <a:gd name="adj2" fmla="val 5974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9" name="Straight Arrow Connector 26"/>
          <p:cNvCxnSpPr>
            <a:cxnSpLocks noChangeShapeType="1"/>
            <a:stCxn id="44" idx="2"/>
            <a:endCxn id="42" idx="0"/>
          </p:cNvCxnSpPr>
          <p:nvPr/>
        </p:nvCxnSpPr>
        <p:spPr bwMode="auto">
          <a:xfrm rot="5400000">
            <a:off x="4426772" y="4680216"/>
            <a:ext cx="290458" cy="1588"/>
          </a:xfrm>
          <a:prstGeom prst="straightConnector1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50" name="Straight Arrow Connector 49"/>
          <p:cNvCxnSpPr>
            <a:stCxn id="43" idx="3"/>
            <a:endCxn id="47" idx="1"/>
          </p:cNvCxnSpPr>
          <p:nvPr/>
        </p:nvCxnSpPr>
        <p:spPr>
          <a:xfrm>
            <a:off x="4103703" y="2350108"/>
            <a:ext cx="52776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47" idx="3"/>
            <a:endCxn id="46" idx="1"/>
          </p:cNvCxnSpPr>
          <p:nvPr/>
        </p:nvCxnSpPr>
        <p:spPr>
          <a:xfrm flipV="1">
            <a:off x="6356834" y="1846743"/>
            <a:ext cx="527768" cy="503365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/>
          <p:cNvCxnSpPr>
            <a:stCxn id="47" idx="3"/>
            <a:endCxn id="45" idx="1"/>
          </p:cNvCxnSpPr>
          <p:nvPr/>
        </p:nvCxnSpPr>
        <p:spPr>
          <a:xfrm>
            <a:off x="6356834" y="2350108"/>
            <a:ext cx="527768" cy="411034"/>
          </a:xfrm>
          <a:prstGeom prst="bentConnector3">
            <a:avLst>
              <a:gd name="adj1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hape 29"/>
          <p:cNvCxnSpPr>
            <a:stCxn id="46" idx="3"/>
            <a:endCxn id="45" idx="3"/>
          </p:cNvCxnSpPr>
          <p:nvPr/>
        </p:nvCxnSpPr>
        <p:spPr>
          <a:xfrm>
            <a:off x="8804842" y="1846743"/>
            <a:ext cx="1588" cy="914399"/>
          </a:xfrm>
          <a:prstGeom prst="bentConnector3">
            <a:avLst>
              <a:gd name="adj1" fmla="val 14395466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Type</a:t>
            </a:r>
          </a:p>
        </p:txBody>
      </p:sp>
      <p:sp>
        <p:nvSpPr>
          <p:cNvPr id="481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SSM-CWT-330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1175" y="1133475"/>
            <a:ext cx="482055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A warranty can be assigned to an installed base item</a:t>
            </a:r>
          </a:p>
        </p:txBody>
      </p:sp>
      <p:pic>
        <p:nvPicPr>
          <p:cNvPr id="48133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68592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540500" y="2093913"/>
            <a:ext cx="1622425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Warranty information is pulled from the installed </a:t>
            </a:r>
            <a:r>
              <a:rPr lang="en-US" sz="1400" dirty="0" smtClean="0">
                <a:latin typeface="+mj-lt"/>
              </a:rPr>
              <a:t>base</a:t>
            </a:r>
            <a:endParaRPr lang="en-US" sz="1400" dirty="0">
              <a:latin typeface="+mj-lt"/>
            </a:endParaRPr>
          </a:p>
        </p:txBody>
      </p:sp>
      <p:sp>
        <p:nvSpPr>
          <p:cNvPr id="48135" name="Right Brace 9"/>
          <p:cNvSpPr>
            <a:spLocks/>
          </p:cNvSpPr>
          <p:nvPr/>
        </p:nvSpPr>
        <p:spPr bwMode="auto">
          <a:xfrm>
            <a:off x="4619625" y="3048000"/>
            <a:ext cx="200025" cy="600075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6" name="Elbow Connector 11"/>
          <p:cNvCxnSpPr>
            <a:cxnSpLocks noChangeShapeType="1"/>
          </p:cNvCxnSpPr>
          <p:nvPr/>
        </p:nvCxnSpPr>
        <p:spPr bwMode="auto">
          <a:xfrm rot="10800000" flipV="1">
            <a:off x="4886326" y="2620297"/>
            <a:ext cx="1654174" cy="72297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112837" y="4538663"/>
            <a:ext cx="204946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System </a:t>
            </a:r>
            <a:r>
              <a:rPr lang="en-US" sz="1400" dirty="0" smtClean="0">
                <a:latin typeface="+mj-lt"/>
              </a:rPr>
              <a:t>finds contract coverage for items on contracts</a:t>
            </a:r>
            <a:endParaRPr lang="en-US" sz="1400" dirty="0">
              <a:latin typeface="+mj-lt"/>
            </a:endParaRPr>
          </a:p>
        </p:txBody>
      </p:sp>
      <p:sp>
        <p:nvSpPr>
          <p:cNvPr id="48138" name="Left Brace 13"/>
          <p:cNvSpPr>
            <a:spLocks/>
          </p:cNvSpPr>
          <p:nvPr/>
        </p:nvSpPr>
        <p:spPr bwMode="auto">
          <a:xfrm>
            <a:off x="1152525" y="3105150"/>
            <a:ext cx="276225" cy="485775"/>
          </a:xfrm>
          <a:prstGeom prst="leftBrace">
            <a:avLst>
              <a:gd name="adj1" fmla="val 8329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8139" name="Shape 15"/>
          <p:cNvCxnSpPr>
            <a:cxnSpLocks noChangeShapeType="1"/>
            <a:endCxn id="48138" idx="1"/>
          </p:cNvCxnSpPr>
          <p:nvPr/>
        </p:nvCxnSpPr>
        <p:spPr bwMode="auto">
          <a:xfrm rot="10800000" flipH="1">
            <a:off x="1112837" y="3348038"/>
            <a:ext cx="39688" cy="1717010"/>
          </a:xfrm>
          <a:prstGeom prst="bentConnector3">
            <a:avLst>
              <a:gd name="adj1" fmla="val -575993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8135" grpId="0" animBg="1"/>
      <p:bldP spid="13" grpId="0" animBg="1"/>
      <p:bldP spid="481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18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52463" y="862013"/>
            <a:ext cx="7819048" cy="5285715"/>
          </a:xfrm>
          <a:prstGeom prst="rect">
            <a:avLst/>
          </a:prstGeom>
          <a:noFill/>
          <a:ln>
            <a:noFill/>
          </a:ln>
        </p:spPr>
      </p:pic>
      <p:sp>
        <p:nvSpPr>
          <p:cNvPr id="491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Coverage</a:t>
            </a:r>
          </a:p>
        </p:txBody>
      </p:sp>
      <p:sp>
        <p:nvSpPr>
          <p:cNvPr id="4915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SSM-CWT-340</a:t>
            </a:r>
          </a:p>
        </p:txBody>
      </p:sp>
      <p:sp>
        <p:nvSpPr>
          <p:cNvPr id="49157" name="Rectangle 19"/>
          <p:cNvSpPr>
            <a:spLocks noChangeArrowheads="1"/>
          </p:cNvSpPr>
          <p:nvPr/>
        </p:nvSpPr>
        <p:spPr bwMode="auto">
          <a:xfrm>
            <a:off x="2447925" y="4076700"/>
            <a:ext cx="238125" cy="1047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9158" name="Rectangle 22"/>
          <p:cNvSpPr>
            <a:spLocks noChangeArrowheads="1"/>
          </p:cNvSpPr>
          <p:nvPr/>
        </p:nvSpPr>
        <p:spPr bwMode="auto">
          <a:xfrm>
            <a:off x="2933700" y="4486275"/>
            <a:ext cx="238125" cy="1047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9159" name="Rectangle 28"/>
          <p:cNvSpPr>
            <a:spLocks noChangeArrowheads="1"/>
          </p:cNvSpPr>
          <p:nvPr/>
        </p:nvSpPr>
        <p:spPr bwMode="auto">
          <a:xfrm>
            <a:off x="7800975" y="3638550"/>
            <a:ext cx="1143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0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328738"/>
            <a:ext cx="7029450" cy="432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Determining Service Coverage</a:t>
            </a:r>
          </a:p>
        </p:txBody>
      </p:sp>
      <p:sp>
        <p:nvSpPr>
          <p:cNvPr id="5018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SSM-CWT-350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5948363" y="2409825"/>
            <a:ext cx="2336800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Covered amount displays in the detail frames when labor/expense or item usage is </a:t>
            </a:r>
            <a:r>
              <a:rPr lang="en-US" sz="1400" dirty="0" smtClean="0">
                <a:latin typeface="+mj-lt"/>
              </a:rPr>
              <a:t>recorded</a:t>
            </a:r>
            <a:endParaRPr lang="en-US" sz="1400" dirty="0">
              <a:latin typeface="+mj-lt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593726" y="3679825"/>
            <a:ext cx="2334532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Call Invoice Recording provides a visual summary of overall call activity for </a:t>
            </a:r>
            <a:r>
              <a:rPr lang="en-US" sz="1400" dirty="0" smtClean="0">
                <a:latin typeface="+mj-lt"/>
              </a:rPr>
              <a:t>management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922955"/>
            <a:ext cx="7046913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Type Product Line</a:t>
            </a:r>
          </a:p>
        </p:txBody>
      </p:sp>
      <p:sp>
        <p:nvSpPr>
          <p:cNvPr id="1946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SSM-CWT-040</a:t>
            </a:r>
          </a:p>
        </p:txBody>
      </p:sp>
      <p:pic>
        <p:nvPicPr>
          <p:cNvPr id="1946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2475" y="1113455"/>
            <a:ext cx="7045325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3790950" y="3280392"/>
            <a:ext cx="2210355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</a:rPr>
              <a:t>When this </a:t>
            </a:r>
            <a:r>
              <a:rPr lang="en-US" sz="1400" dirty="0" smtClean="0">
                <a:latin typeface="+mn-lt"/>
              </a:rPr>
              <a:t>field is </a:t>
            </a:r>
            <a:r>
              <a:rPr lang="en-US" sz="1400" dirty="0" smtClean="0">
                <a:latin typeface="+mn-lt"/>
              </a:rPr>
              <a:t>No </a:t>
            </a:r>
            <a:r>
              <a:rPr lang="en-US" sz="1400" dirty="0">
                <a:latin typeface="+mn-lt"/>
              </a:rPr>
              <a:t>the product line of the service type is used by various service functions</a:t>
            </a:r>
          </a:p>
        </p:txBody>
      </p:sp>
      <p:sp>
        <p:nvSpPr>
          <p:cNvPr id="19463" name="Rectangle 9"/>
          <p:cNvSpPr>
            <a:spLocks noChangeArrowheads="1"/>
          </p:cNvSpPr>
          <p:nvPr/>
        </p:nvSpPr>
        <p:spPr bwMode="auto">
          <a:xfrm>
            <a:off x="1314450" y="4528167"/>
            <a:ext cx="142875" cy="1333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9464" name="Rectangle 10"/>
          <p:cNvSpPr>
            <a:spLocks noChangeArrowheads="1"/>
          </p:cNvSpPr>
          <p:nvPr/>
        </p:nvSpPr>
        <p:spPr bwMode="auto">
          <a:xfrm>
            <a:off x="3676650" y="2004042"/>
            <a:ext cx="1714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19465" name="Elbow Connector 12"/>
          <p:cNvCxnSpPr>
            <a:cxnSpLocks noChangeShapeType="1"/>
            <a:endCxn id="19463" idx="3"/>
          </p:cNvCxnSpPr>
          <p:nvPr/>
        </p:nvCxnSpPr>
        <p:spPr bwMode="auto">
          <a:xfrm rot="10800000" flipV="1">
            <a:off x="1457326" y="3925958"/>
            <a:ext cx="2333625" cy="66888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9466" name="Shape 15"/>
          <p:cNvCxnSpPr>
            <a:cxnSpLocks noChangeShapeType="1"/>
            <a:endCxn id="19464" idx="3"/>
          </p:cNvCxnSpPr>
          <p:nvPr/>
        </p:nvCxnSpPr>
        <p:spPr bwMode="auto">
          <a:xfrm rot="16200000" flipV="1">
            <a:off x="3716735" y="2225895"/>
            <a:ext cx="1185862" cy="923132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463" grpId="0"/>
      <p:bldP spid="194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Warranty/Contract Duration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SSM-CWT-050</a:t>
            </a:r>
          </a:p>
        </p:txBody>
      </p:sp>
      <p:pic>
        <p:nvPicPr>
          <p:cNvPr id="2048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885918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0725" y="1124043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52425" y="2914743"/>
            <a:ext cx="2310876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Warranty duration is calculated in </a:t>
            </a:r>
            <a:r>
              <a:rPr lang="en-US" sz="1400" dirty="0" smtClean="0">
                <a:latin typeface="+mj-lt"/>
              </a:rPr>
              <a:t>days</a:t>
            </a:r>
          </a:p>
          <a:p>
            <a:pPr>
              <a:defRPr/>
            </a:pPr>
            <a:endParaRPr lang="en-US" sz="1400" dirty="0" smtClean="0">
              <a:latin typeface="+mj-lt"/>
            </a:endParaRPr>
          </a:p>
          <a:p>
            <a:pPr>
              <a:defRPr/>
            </a:pPr>
            <a:r>
              <a:rPr lang="en-US" sz="1400" dirty="0" smtClean="0">
                <a:latin typeface="+mj-lt"/>
              </a:rPr>
              <a:t>Contract </a:t>
            </a:r>
            <a:r>
              <a:rPr lang="en-US" sz="1400" dirty="0">
                <a:latin typeface="+mj-lt"/>
              </a:rPr>
              <a:t>duration is calculated in </a:t>
            </a:r>
            <a:r>
              <a:rPr lang="en-US" sz="1400" dirty="0" smtClean="0">
                <a:latin typeface="+mj-lt"/>
              </a:rPr>
              <a:t>months</a:t>
            </a:r>
            <a:endParaRPr lang="en-US" sz="1400" dirty="0">
              <a:latin typeface="+mj-lt"/>
            </a:endParaRPr>
          </a:p>
        </p:txBody>
      </p:sp>
      <p:sp>
        <p:nvSpPr>
          <p:cNvPr id="20487" name="Rectangle 6"/>
          <p:cNvSpPr>
            <a:spLocks noChangeArrowheads="1"/>
          </p:cNvSpPr>
          <p:nvPr/>
        </p:nvSpPr>
        <p:spPr bwMode="auto">
          <a:xfrm>
            <a:off x="885825" y="2152743"/>
            <a:ext cx="88582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8" name="Rectangle 7"/>
          <p:cNvSpPr>
            <a:spLocks noChangeArrowheads="1"/>
          </p:cNvSpPr>
          <p:nvPr/>
        </p:nvSpPr>
        <p:spPr bwMode="auto">
          <a:xfrm>
            <a:off x="3095625" y="4048218"/>
            <a:ext cx="88582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89" name="Rectangle 8"/>
          <p:cNvSpPr>
            <a:spLocks noChangeArrowheads="1"/>
          </p:cNvSpPr>
          <p:nvPr/>
        </p:nvSpPr>
        <p:spPr bwMode="auto">
          <a:xfrm>
            <a:off x="3086100" y="4676868"/>
            <a:ext cx="885825" cy="2571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029325" y="3333843"/>
            <a:ext cx="2310876" cy="200622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When an item is added to the installed base, the system calculates the Warranty Expiration date by adding warranty duration to the install </a:t>
            </a:r>
            <a:r>
              <a:rPr lang="en-US" sz="1400" dirty="0" smtClean="0">
                <a:latin typeface="+mj-lt"/>
              </a:rPr>
              <a:t>date</a:t>
            </a:r>
            <a:endParaRPr lang="en-US" sz="1400" dirty="0">
              <a:latin typeface="+mj-lt"/>
            </a:endParaRPr>
          </a:p>
        </p:txBody>
      </p:sp>
      <p:cxnSp>
        <p:nvCxnSpPr>
          <p:cNvPr id="20491" name="Shape 11"/>
          <p:cNvCxnSpPr>
            <a:cxnSpLocks noChangeShapeType="1"/>
            <a:endCxn id="20487" idx="1"/>
          </p:cNvCxnSpPr>
          <p:nvPr/>
        </p:nvCxnSpPr>
        <p:spPr bwMode="auto">
          <a:xfrm rot="10800000" flipH="1">
            <a:off x="352425" y="2281332"/>
            <a:ext cx="533400" cy="1278979"/>
          </a:xfrm>
          <a:prstGeom prst="bentConnector3">
            <a:avLst>
              <a:gd name="adj1" fmla="val -42857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2" name="Elbow Connector 14"/>
          <p:cNvCxnSpPr>
            <a:cxnSpLocks noChangeShapeType="1"/>
            <a:endCxn id="20488" idx="3"/>
          </p:cNvCxnSpPr>
          <p:nvPr/>
        </p:nvCxnSpPr>
        <p:spPr bwMode="auto">
          <a:xfrm rot="10800000">
            <a:off x="3981451" y="4176806"/>
            <a:ext cx="2047875" cy="26952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3" name="Shape 16"/>
          <p:cNvCxnSpPr>
            <a:cxnSpLocks noChangeShapeType="1"/>
            <a:stCxn id="10" idx="2"/>
            <a:endCxn id="20489" idx="3"/>
          </p:cNvCxnSpPr>
          <p:nvPr/>
        </p:nvCxnSpPr>
        <p:spPr bwMode="auto">
          <a:xfrm rot="5400000" flipH="1">
            <a:off x="5311039" y="3466342"/>
            <a:ext cx="534610" cy="3212838"/>
          </a:xfrm>
          <a:prstGeom prst="bentConnector4">
            <a:avLst>
              <a:gd name="adj1" fmla="val -42760"/>
              <a:gd name="adj2" fmla="val 6798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487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Response Time and Coverage Hours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SSM-CWT-060</a:t>
            </a:r>
          </a:p>
        </p:txBody>
      </p:sp>
      <p:pic>
        <p:nvPicPr>
          <p:cNvPr id="2150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852411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6438" y="1114349"/>
            <a:ext cx="7037387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274" y="2762559"/>
            <a:ext cx="2103681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The response time from the service type displays in Call </a:t>
            </a:r>
            <a:r>
              <a:rPr lang="en-US" sz="1400" dirty="0" smtClean="0">
                <a:latin typeface="+mj-lt"/>
              </a:rPr>
              <a:t>Maintenance</a:t>
            </a:r>
            <a:endParaRPr lang="en-US" sz="1400" dirty="0">
              <a:latin typeface="+mj-lt"/>
            </a:endParaRPr>
          </a:p>
        </p:txBody>
      </p:sp>
      <p:sp>
        <p:nvSpPr>
          <p:cNvPr id="21511" name="Rectangle 6"/>
          <p:cNvSpPr>
            <a:spLocks noChangeArrowheads="1"/>
          </p:cNvSpPr>
          <p:nvPr/>
        </p:nvSpPr>
        <p:spPr bwMode="auto">
          <a:xfrm>
            <a:off x="771525" y="2309736"/>
            <a:ext cx="1038225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1512" name="Rectangle 7"/>
          <p:cNvSpPr>
            <a:spLocks noChangeArrowheads="1"/>
          </p:cNvSpPr>
          <p:nvPr/>
        </p:nvSpPr>
        <p:spPr bwMode="auto">
          <a:xfrm>
            <a:off x="6381750" y="3017052"/>
            <a:ext cx="1038225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3" name="Elbow Connector 9"/>
          <p:cNvCxnSpPr>
            <a:cxnSpLocks noChangeShapeType="1"/>
            <a:stCxn id="6" idx="1"/>
            <a:endCxn id="21511" idx="1"/>
          </p:cNvCxnSpPr>
          <p:nvPr/>
        </p:nvCxnSpPr>
        <p:spPr bwMode="auto">
          <a:xfrm rot="10800000" flipH="1">
            <a:off x="295273" y="2447850"/>
            <a:ext cx="476251" cy="841095"/>
          </a:xfrm>
          <a:prstGeom prst="bentConnector3">
            <a:avLst>
              <a:gd name="adj1" fmla="val -48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1514" name="Elbow Connector 11"/>
          <p:cNvCxnSpPr>
            <a:cxnSpLocks noChangeShapeType="1"/>
            <a:stCxn id="6" idx="3"/>
            <a:endCxn id="21512" idx="1"/>
          </p:cNvCxnSpPr>
          <p:nvPr/>
        </p:nvCxnSpPr>
        <p:spPr bwMode="auto">
          <a:xfrm flipV="1">
            <a:off x="2398955" y="3155165"/>
            <a:ext cx="3982795" cy="13377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304800" y="4236252"/>
            <a:ext cx="2117725" cy="15294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The system calculates Next Status Date and Time based on response time and coverage </a:t>
            </a:r>
            <a:r>
              <a:rPr lang="en-US" sz="1400" dirty="0" smtClean="0">
                <a:latin typeface="+mj-lt"/>
              </a:rPr>
              <a:t>hours</a:t>
            </a:r>
            <a:endParaRPr lang="en-US" sz="1400" dirty="0">
              <a:latin typeface="+mj-lt"/>
            </a:endParaRPr>
          </a:p>
        </p:txBody>
      </p:sp>
      <p:sp>
        <p:nvSpPr>
          <p:cNvPr id="21516" name="Rectangle 14"/>
          <p:cNvSpPr>
            <a:spLocks noChangeArrowheads="1"/>
          </p:cNvSpPr>
          <p:nvPr/>
        </p:nvSpPr>
        <p:spPr bwMode="auto">
          <a:xfrm>
            <a:off x="4419600" y="4862436"/>
            <a:ext cx="1038225" cy="2762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7" name="Elbow Connector 16"/>
          <p:cNvCxnSpPr>
            <a:cxnSpLocks noChangeShapeType="1"/>
            <a:stCxn id="14" idx="3"/>
            <a:endCxn id="21516" idx="1"/>
          </p:cNvCxnSpPr>
          <p:nvPr/>
        </p:nvCxnSpPr>
        <p:spPr bwMode="auto">
          <a:xfrm flipV="1">
            <a:off x="2422525" y="5000549"/>
            <a:ext cx="1997075" cy="45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511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1121361"/>
            <a:ext cx="7027863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Type Price Lists</a:t>
            </a:r>
          </a:p>
        </p:txBody>
      </p:sp>
      <p:sp>
        <p:nvSpPr>
          <p:cNvPr id="2253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SSM-CWT-070</a:t>
            </a:r>
          </a:p>
        </p:txBody>
      </p:sp>
      <p:pic>
        <p:nvPicPr>
          <p:cNvPr id="2253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9763" y="3069224"/>
            <a:ext cx="7037387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205492" y="1489661"/>
            <a:ext cx="2484484" cy="152949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When an item with this service type is referenced on a </a:t>
            </a:r>
            <a:r>
              <a:rPr lang="en-US" sz="1400" dirty="0" smtClean="0">
                <a:latin typeface="+mj-lt"/>
              </a:rPr>
              <a:t>call </a:t>
            </a:r>
            <a:r>
              <a:rPr lang="en-US" sz="1400" dirty="0">
                <a:latin typeface="+mj-lt"/>
              </a:rPr>
              <a:t>the call price list provides the </a:t>
            </a:r>
            <a:r>
              <a:rPr lang="en-US" sz="1400" dirty="0" smtClean="0">
                <a:latin typeface="+mj-lt"/>
              </a:rPr>
              <a:t>default </a:t>
            </a:r>
            <a:r>
              <a:rPr lang="en-US" sz="1400" dirty="0">
                <a:latin typeface="+mj-lt"/>
              </a:rPr>
              <a:t>in Call Activity </a:t>
            </a:r>
            <a:r>
              <a:rPr lang="en-US" sz="1400" dirty="0" smtClean="0">
                <a:latin typeface="+mj-lt"/>
              </a:rPr>
              <a:t>Recording</a:t>
            </a:r>
            <a:endParaRPr lang="en-US" sz="1400" dirty="0">
              <a:latin typeface="+mj-lt"/>
            </a:endParaRPr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2676525" y="3912186"/>
            <a:ext cx="10858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6" name="Rectangle 10"/>
          <p:cNvSpPr>
            <a:spLocks noChangeArrowheads="1"/>
          </p:cNvSpPr>
          <p:nvPr/>
        </p:nvSpPr>
        <p:spPr bwMode="auto">
          <a:xfrm>
            <a:off x="3838575" y="2426286"/>
            <a:ext cx="10858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2537" name="Elbow Connector 12"/>
          <p:cNvCxnSpPr>
            <a:cxnSpLocks noChangeShapeType="1"/>
            <a:stCxn id="7" idx="1"/>
            <a:endCxn id="22536" idx="0"/>
          </p:cNvCxnSpPr>
          <p:nvPr/>
        </p:nvCxnSpPr>
        <p:spPr bwMode="auto">
          <a:xfrm rot="10800000" flipV="1">
            <a:off x="4381500" y="2254410"/>
            <a:ext cx="1823992" cy="17187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2538" name="Shape 14"/>
          <p:cNvCxnSpPr>
            <a:cxnSpLocks noChangeShapeType="1"/>
            <a:endCxn id="22535" idx="2"/>
          </p:cNvCxnSpPr>
          <p:nvPr/>
        </p:nvCxnSpPr>
        <p:spPr bwMode="auto">
          <a:xfrm rot="5400000">
            <a:off x="4845418" y="1393190"/>
            <a:ext cx="1074003" cy="4325938"/>
          </a:xfrm>
          <a:prstGeom prst="bentConnector3">
            <a:avLst>
              <a:gd name="adj1" fmla="val 12128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535" grpId="0"/>
      <p:bldP spid="225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RMA Settings</a:t>
            </a:r>
          </a:p>
        </p:txBody>
      </p:sp>
      <p:sp>
        <p:nvSpPr>
          <p:cNvPr id="235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SSM-CWT-080</a:t>
            </a:r>
          </a:p>
        </p:txBody>
      </p:sp>
      <p:pic>
        <p:nvPicPr>
          <p:cNvPr id="2355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10603"/>
            <a:ext cx="7046913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914400" y="1680736"/>
            <a:ext cx="2132013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Restocking charge is used for items returned with an </a:t>
            </a:r>
            <a:r>
              <a:rPr lang="en-US" sz="1400" dirty="0" smtClean="0">
                <a:latin typeface="+mj-lt"/>
              </a:rPr>
              <a:t>RMA</a:t>
            </a:r>
            <a:endParaRPr lang="en-US" sz="1400" dirty="0">
              <a:latin typeface="+mj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914400" y="3148953"/>
            <a:ext cx="2132013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j-lt"/>
              </a:rPr>
              <a:t>Determines if an item can be issued on an RMA before a linked item is </a:t>
            </a:r>
            <a:r>
              <a:rPr lang="en-US" sz="1400" dirty="0" smtClean="0">
                <a:latin typeface="+mj-lt"/>
              </a:rPr>
              <a:t>returned</a:t>
            </a:r>
            <a:endParaRPr lang="en-US" sz="1400" dirty="0">
              <a:latin typeface="+mj-lt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905250" y="2186928"/>
            <a:ext cx="942975" cy="2476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3886200" y="2815578"/>
            <a:ext cx="942975" cy="2476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3561" name="Elbow Connector 10"/>
          <p:cNvCxnSpPr>
            <a:cxnSpLocks noChangeShapeType="1"/>
            <a:endCxn id="23559" idx="1"/>
          </p:cNvCxnSpPr>
          <p:nvPr/>
        </p:nvCxnSpPr>
        <p:spPr bwMode="auto">
          <a:xfrm>
            <a:off x="3046413" y="2087940"/>
            <a:ext cx="858837" cy="22281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3562" name="Elbow Connector 12"/>
          <p:cNvCxnSpPr>
            <a:cxnSpLocks noChangeShapeType="1"/>
          </p:cNvCxnSpPr>
          <p:nvPr/>
        </p:nvCxnSpPr>
        <p:spPr bwMode="auto">
          <a:xfrm flipV="1">
            <a:off x="3046413" y="2929879"/>
            <a:ext cx="868362" cy="745459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3559" grpId="0"/>
      <p:bldP spid="235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Priority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SSM-CWT-090</a:t>
            </a:r>
          </a:p>
        </p:txBody>
      </p:sp>
      <p:pic>
        <p:nvPicPr>
          <p:cNvPr id="2458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9325" y="889386"/>
            <a:ext cx="6646863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9238" y="1681548"/>
            <a:ext cx="6646862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6115050" y="3615123"/>
            <a:ext cx="2497138" cy="129113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dirty="0">
                <a:latin typeface="+mj-lt"/>
              </a:rPr>
              <a:t>When an item with this service type is referenced on a </a:t>
            </a:r>
            <a:r>
              <a:rPr lang="en-US" sz="1400" dirty="0" smtClean="0">
                <a:latin typeface="+mj-lt"/>
              </a:rPr>
              <a:t>call </a:t>
            </a:r>
            <a:r>
              <a:rPr lang="en-US" sz="1400" dirty="0">
                <a:latin typeface="+mj-lt"/>
              </a:rPr>
              <a:t>the priority may determine the call </a:t>
            </a:r>
            <a:r>
              <a:rPr lang="en-US" sz="1400" dirty="0" smtClean="0">
                <a:latin typeface="+mj-lt"/>
              </a:rPr>
              <a:t>priority</a:t>
            </a:r>
            <a:endParaRPr lang="en-US" sz="1400" dirty="0">
              <a:latin typeface="+mj-lt"/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2619375" y="1538673"/>
            <a:ext cx="9620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6972300" y="2510223"/>
            <a:ext cx="9620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466725" y="5443923"/>
            <a:ext cx="9620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6" name="Elbow Connector 11"/>
          <p:cNvCxnSpPr>
            <a:cxnSpLocks noChangeShapeType="1"/>
            <a:endCxn id="24583" idx="3"/>
          </p:cNvCxnSpPr>
          <p:nvPr/>
        </p:nvCxnSpPr>
        <p:spPr bwMode="auto">
          <a:xfrm flipH="1" flipV="1">
            <a:off x="3581400" y="1629161"/>
            <a:ext cx="5030788" cy="2631529"/>
          </a:xfrm>
          <a:prstGeom prst="bentConnector3">
            <a:avLst>
              <a:gd name="adj1" fmla="val -6662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4587" name="Elbow Connector 14"/>
          <p:cNvCxnSpPr>
            <a:cxnSpLocks noChangeShapeType="1"/>
            <a:endCxn id="24584" idx="2"/>
          </p:cNvCxnSpPr>
          <p:nvPr/>
        </p:nvCxnSpPr>
        <p:spPr bwMode="auto">
          <a:xfrm rot="5400000" flipH="1" flipV="1">
            <a:off x="6946504" y="3108314"/>
            <a:ext cx="923925" cy="8969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4588" name="Elbow Connector 16"/>
          <p:cNvCxnSpPr>
            <a:cxnSpLocks noChangeShapeType="1"/>
            <a:endCxn id="24585" idx="3"/>
          </p:cNvCxnSpPr>
          <p:nvPr/>
        </p:nvCxnSpPr>
        <p:spPr bwMode="auto">
          <a:xfrm rot="10800000" flipV="1">
            <a:off x="1428750" y="4260689"/>
            <a:ext cx="4686300" cy="127372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4583" grpId="0"/>
      <p:bldP spid="24584" grpId="0"/>
      <p:bldP spid="24585" grpId="0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7543</TotalTime>
  <Words>1520</Words>
  <Application>Microsoft Office PowerPoint</Application>
  <PresentationFormat>On-screen Show (4:3)</PresentationFormat>
  <Paragraphs>348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QAD 2010 Template</vt:lpstr>
      <vt:lpstr>Contract and Warranty Types</vt:lpstr>
      <vt:lpstr>Service Types</vt:lpstr>
      <vt:lpstr>Service Type Attributes</vt:lpstr>
      <vt:lpstr>Service Type Product Line</vt:lpstr>
      <vt:lpstr>Warranty/Contract Duration</vt:lpstr>
      <vt:lpstr>Response Time and Coverage Hours</vt:lpstr>
      <vt:lpstr>Service Type Price Lists</vt:lpstr>
      <vt:lpstr>RMA Settings</vt:lpstr>
      <vt:lpstr>Priority</vt:lpstr>
      <vt:lpstr>Warranty Type vs. Contract Type </vt:lpstr>
      <vt:lpstr>Warranty Type</vt:lpstr>
      <vt:lpstr>Contract Type</vt:lpstr>
      <vt:lpstr>Service Coverage</vt:lpstr>
      <vt:lpstr>Business Overview</vt:lpstr>
      <vt:lpstr>Business Overview</vt:lpstr>
      <vt:lpstr>Business Overview</vt:lpstr>
      <vt:lpstr>Business Overview</vt:lpstr>
      <vt:lpstr>Service Coverage Example</vt:lpstr>
      <vt:lpstr>Service Coverage</vt:lpstr>
      <vt:lpstr>Using Codes</vt:lpstr>
      <vt:lpstr>Warranty Maintenance</vt:lpstr>
      <vt:lpstr>Contract Type Maintenance</vt:lpstr>
      <vt:lpstr>Limit Amounts</vt:lpstr>
      <vt:lpstr>Invoice Sort Effect</vt:lpstr>
      <vt:lpstr>Visibility of Limits</vt:lpstr>
      <vt:lpstr>Contracts and Coverage Limits</vt:lpstr>
      <vt:lpstr>Limits in Contracts</vt:lpstr>
      <vt:lpstr>Benefits of Limits in Contracts</vt:lpstr>
      <vt:lpstr>Limits in Contracts</vt:lpstr>
      <vt:lpstr>Limits in Contracts</vt:lpstr>
      <vt:lpstr>Limits in Contracts Lines</vt:lpstr>
      <vt:lpstr>Determining Service Type</vt:lpstr>
      <vt:lpstr>Determining Service Type</vt:lpstr>
      <vt:lpstr>Determining Service Coverage</vt:lpstr>
      <vt:lpstr>Determining Service Coverage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289</cp:revision>
  <dcterms:created xsi:type="dcterms:W3CDTF">2002-03-27T21:49:26Z</dcterms:created>
  <dcterms:modified xsi:type="dcterms:W3CDTF">2012-08-10T04:49:50Z</dcterms:modified>
</cp:coreProperties>
</file>