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32" r:id="rId1"/>
  </p:sldMasterIdLst>
  <p:notesMasterIdLst>
    <p:notesMasterId r:id="rId30"/>
  </p:notesMasterIdLst>
  <p:handoutMasterIdLst>
    <p:handoutMasterId r:id="rId31"/>
  </p:handoutMasterIdLst>
  <p:sldIdLst>
    <p:sldId id="290" r:id="rId2"/>
    <p:sldId id="257" r:id="rId3"/>
    <p:sldId id="258" r:id="rId4"/>
    <p:sldId id="259" r:id="rId5"/>
    <p:sldId id="260" r:id="rId6"/>
    <p:sldId id="282" r:id="rId7"/>
    <p:sldId id="291" r:id="rId8"/>
    <p:sldId id="283" r:id="rId9"/>
    <p:sldId id="264" r:id="rId10"/>
    <p:sldId id="265" r:id="rId11"/>
    <p:sldId id="266" r:id="rId12"/>
    <p:sldId id="288" r:id="rId13"/>
    <p:sldId id="284" r:id="rId14"/>
    <p:sldId id="269" r:id="rId15"/>
    <p:sldId id="270" r:id="rId16"/>
    <p:sldId id="285" r:id="rId17"/>
    <p:sldId id="272" r:id="rId18"/>
    <p:sldId id="286" r:id="rId19"/>
    <p:sldId id="274" r:id="rId20"/>
    <p:sldId id="275" r:id="rId21"/>
    <p:sldId id="287" r:id="rId22"/>
    <p:sldId id="276" r:id="rId23"/>
    <p:sldId id="277" r:id="rId24"/>
    <p:sldId id="289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F9696"/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2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662" y="235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12259CF-A15F-48B2-8246-9AD59A6FC962}" type="datetime1">
              <a:rPr lang="en-US"/>
              <a:pPr>
                <a:defRPr/>
              </a:pPr>
              <a:t>9/24/2014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97BDA0C-68D9-4C0A-8E37-516B18816A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AA91764-A750-4ADF-8A60-36ECBCE98F9F}" type="datetime1">
              <a:rPr lang="en-US"/>
              <a:pPr>
                <a:defRPr/>
              </a:pPr>
              <a:t>9/24/2014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19E9068-DBAE-4ADF-AD5A-8DAA68F11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A91764-A750-4ADF-8A60-36ECBCE98F9F}" type="datetime1">
              <a:rPr lang="en-US" smtClean="0"/>
              <a:pPr>
                <a:defRPr/>
              </a:pPr>
              <a:t>9/24/2014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9E9068-DBAE-4ADF-AD5A-8DAA68F11A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31480" y="6638544"/>
            <a:ext cx="111252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38951" y="6638544"/>
            <a:ext cx="18050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50826" y="6638544"/>
            <a:ext cx="179317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2083" y="6638544"/>
            <a:ext cx="153191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76160" y="6638544"/>
            <a:ext cx="176784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184571" y="6638544"/>
            <a:ext cx="195942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92340" y="6638544"/>
            <a:ext cx="185166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Tracking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and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12063" y="6638925"/>
            <a:ext cx="1531937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SSM-CT-000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and Call Maintenance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SSM-CT-090</a:t>
            </a:r>
            <a:endParaRPr lang="en-US" dirty="0" smtClean="0"/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47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013" y="1638300"/>
            <a:ext cx="703738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Left Brace 6"/>
          <p:cNvSpPr>
            <a:spLocks/>
          </p:cNvSpPr>
          <p:nvPr/>
        </p:nvSpPr>
        <p:spPr bwMode="auto">
          <a:xfrm>
            <a:off x="495300" y="1943100"/>
            <a:ext cx="219075" cy="704850"/>
          </a:xfrm>
          <a:prstGeom prst="leftBrace">
            <a:avLst>
              <a:gd name="adj1" fmla="val 8326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19075" y="4324350"/>
            <a:ext cx="1778000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Escalation used because of a match</a:t>
            </a:r>
          </a:p>
        </p:txBody>
      </p:sp>
      <p:cxnSp>
        <p:nvCxnSpPr>
          <p:cNvPr id="24584" name="Elbow Connector 9"/>
          <p:cNvCxnSpPr>
            <a:cxnSpLocks noChangeShapeType="1"/>
            <a:stCxn id="8" idx="1"/>
            <a:endCxn id="24582" idx="1"/>
          </p:cNvCxnSpPr>
          <p:nvPr/>
        </p:nvCxnSpPr>
        <p:spPr bwMode="auto">
          <a:xfrm rot="10800000" flipH="1">
            <a:off x="219074" y="2295526"/>
            <a:ext cx="276225" cy="2487107"/>
          </a:xfrm>
          <a:prstGeom prst="bentConnector3">
            <a:avLst>
              <a:gd name="adj1" fmla="val -4827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4585" name="Right Brace 12"/>
          <p:cNvSpPr>
            <a:spLocks/>
          </p:cNvSpPr>
          <p:nvPr/>
        </p:nvSpPr>
        <p:spPr bwMode="auto">
          <a:xfrm>
            <a:off x="3781425" y="4476750"/>
            <a:ext cx="238125" cy="923925"/>
          </a:xfrm>
          <a:prstGeom prst="rightBrace">
            <a:avLst>
              <a:gd name="adj1" fmla="val 8335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Shape 14"/>
          <p:cNvCxnSpPr>
            <a:cxnSpLocks noChangeShapeType="1"/>
            <a:endCxn id="24585" idx="1"/>
          </p:cNvCxnSpPr>
          <p:nvPr/>
        </p:nvCxnSpPr>
        <p:spPr bwMode="auto">
          <a:xfrm rot="5400000" flipH="1" flipV="1">
            <a:off x="2407949" y="3638838"/>
            <a:ext cx="311725" cy="2911475"/>
          </a:xfrm>
          <a:prstGeom prst="bentConnector4">
            <a:avLst>
              <a:gd name="adj1" fmla="val -73334"/>
              <a:gd name="adj2" fmla="val 12497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8" grpId="0" animBg="1"/>
      <p:bldP spid="245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Default escalations can be set up in more than one place; the system looks for a default in this order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escalation for the end user specified in </a:t>
            </a:r>
            <a:r>
              <a:rPr lang="en-US" dirty="0" smtClean="0"/>
              <a:t>End user Data </a:t>
            </a:r>
            <a:r>
              <a:rPr lang="en-US" dirty="0" smtClean="0"/>
              <a:t>Maintenance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escalation specified on any call defaults being used created with Call Default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User Preferences of the current user set up with Service/Support User Preferences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Default Call Escalation field in Escalation Control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Escalations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Monitor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SSM-CT-110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1004888"/>
            <a:ext cx="6515100" cy="395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300" y="1600200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285750" y="2486025"/>
            <a:ext cx="6477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3505200" y="2190750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2" name="Shape 8"/>
          <p:cNvCxnSpPr>
            <a:cxnSpLocks noChangeShapeType="1"/>
            <a:stCxn id="26630" idx="1"/>
            <a:endCxn id="26631" idx="3"/>
          </p:cNvCxnSpPr>
          <p:nvPr/>
        </p:nvCxnSpPr>
        <p:spPr bwMode="auto">
          <a:xfrm rot="10800000" flipH="1">
            <a:off x="285750" y="2300288"/>
            <a:ext cx="3676650" cy="280987"/>
          </a:xfrm>
          <a:prstGeom prst="bentConnector5">
            <a:avLst>
              <a:gd name="adj1" fmla="val -4664"/>
              <a:gd name="adj2" fmla="val 454241"/>
              <a:gd name="adj3" fmla="val 10621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0525" y="4241800"/>
            <a:ext cx="2703513" cy="132518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Monitor displays calls being</a:t>
            </a:r>
          </a:p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updated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1" grpId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004888"/>
            <a:ext cx="52673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476874" y="891610"/>
            <a:ext cx="3209925" cy="3118415"/>
          </a:xfrm>
        </p:spPr>
        <p:txBody>
          <a:bodyPr>
            <a:normAutofit/>
          </a:bodyPr>
          <a:lstStyle/>
          <a:p>
            <a:r>
              <a:rPr lang="en-US" sz="1800" smtClean="0"/>
              <a:t>Areas can be associated with end users and engineers</a:t>
            </a:r>
          </a:p>
          <a:p>
            <a:r>
              <a:rPr lang="en-US" sz="1800" smtClean="0"/>
              <a:t>The site associated with an area can be used for issuing repair parts</a:t>
            </a:r>
          </a:p>
          <a:p>
            <a:r>
              <a:rPr lang="en-US" sz="1800" smtClean="0"/>
              <a:t>Calls can be reviewed by area in the Queue Manager</a:t>
            </a:r>
            <a:endParaRPr lang="en-US" sz="1800" dirty="0" smtClean="0"/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Areas</a:t>
            </a:r>
          </a:p>
        </p:txBody>
      </p:sp>
      <p:sp>
        <p:nvSpPr>
          <p:cNvPr id="276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SSM-CT-120</a:t>
            </a:r>
          </a:p>
        </p:txBody>
      </p:sp>
      <p:pic>
        <p:nvPicPr>
          <p:cNvPr id="27653" name="Picture 3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033838"/>
            <a:ext cx="6477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654" name="Shape 38"/>
          <p:cNvCxnSpPr>
            <a:cxnSpLocks noChangeShapeType="1"/>
          </p:cNvCxnSpPr>
          <p:nvPr/>
        </p:nvCxnSpPr>
        <p:spPr bwMode="auto">
          <a:xfrm rot="16200000" flipH="1">
            <a:off x="621507" y="3650456"/>
            <a:ext cx="2057400" cy="49053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first be defined as an employee</a:t>
            </a:r>
          </a:p>
          <a:p>
            <a:r>
              <a:rPr lang="en-US" dirty="0" smtClean="0"/>
              <a:t>Engineer attributes affect key functions</a:t>
            </a:r>
          </a:p>
          <a:p>
            <a:r>
              <a:rPr lang="en-US" dirty="0" smtClean="0"/>
              <a:t>Call Scheduling (area, schedule, status, calls per day, skills)</a:t>
            </a:r>
          </a:p>
          <a:p>
            <a:pPr lvl="1"/>
            <a:r>
              <a:rPr lang="en-US" dirty="0" smtClean="0"/>
              <a:t>Paging (field engineer, pager)</a:t>
            </a:r>
          </a:p>
          <a:p>
            <a:pPr lvl="1"/>
            <a:r>
              <a:rPr lang="en-US" dirty="0" smtClean="0"/>
              <a:t>Inventory issues for repair parts (area, site, location)</a:t>
            </a:r>
          </a:p>
          <a:p>
            <a:endParaRPr 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Engineers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Engineers and End Users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SSM-CT-140</a:t>
            </a:r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620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462088"/>
            <a:ext cx="6254750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83448" y="4324351"/>
            <a:ext cx="2120365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When Assign Primary Engineer is Yes, this engineer is assigned</a:t>
            </a:r>
            <a:endParaRPr lang="en-US" sz="1600" b="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cxnSp>
        <p:nvCxnSpPr>
          <p:cNvPr id="10" name="Shape 14"/>
          <p:cNvCxnSpPr>
            <a:cxnSpLocks noChangeShapeType="1"/>
            <a:stCxn id="7" idx="2"/>
          </p:cNvCxnSpPr>
          <p:nvPr/>
        </p:nvCxnSpPr>
        <p:spPr bwMode="auto">
          <a:xfrm rot="5400000" flipH="1" flipV="1">
            <a:off x="1261494" y="3924745"/>
            <a:ext cx="1570721" cy="1606448"/>
          </a:xfrm>
          <a:prstGeom prst="bentConnector4">
            <a:avLst>
              <a:gd name="adj1" fmla="val -14554"/>
              <a:gd name="adj2" fmla="val 8299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" name="Elbow Connector 9"/>
          <p:cNvCxnSpPr>
            <a:cxnSpLocks noChangeShapeType="1"/>
          </p:cNvCxnSpPr>
          <p:nvPr/>
        </p:nvCxnSpPr>
        <p:spPr bwMode="auto">
          <a:xfrm rot="10800000" flipH="1">
            <a:off x="219074" y="2295526"/>
            <a:ext cx="276225" cy="2487107"/>
          </a:xfrm>
          <a:prstGeom prst="bentConnector3">
            <a:avLst>
              <a:gd name="adj1" fmla="val -4827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275" y="1028700"/>
            <a:ext cx="4686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SSM-CT-150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00213" y="4102100"/>
            <a:ext cx="6567487" cy="17517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800" b="0" dirty="0">
                <a:latin typeface="+mj-lt"/>
              </a:rPr>
              <a:t>Rate the importance of these issues on a scale of 1 to 20: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in the same area as the end user </a:t>
            </a:r>
            <a:endParaRPr lang="en-US" sz="1800" b="0" u="sng" dirty="0">
              <a:latin typeface="+mj-lt"/>
            </a:endParaRP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normally does work for this end user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available for work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skills match those required for the call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time zone match the end </a:t>
            </a:r>
            <a:r>
              <a:rPr lang="en-US" sz="1800" b="0" dirty="0" smtClean="0">
                <a:latin typeface="+mj-lt"/>
              </a:rPr>
              <a:t>user’s</a:t>
            </a:r>
            <a:endParaRPr lang="en-US" sz="1800" b="0" dirty="0">
              <a:latin typeface="+mj-lt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823913" y="3233738"/>
            <a:ext cx="148621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End User</a:t>
            </a: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550966" y="2419350"/>
            <a:ext cx="171757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Engineers</a:t>
            </a:r>
          </a:p>
        </p:txBody>
      </p:sp>
      <p:cxnSp>
        <p:nvCxnSpPr>
          <p:cNvPr id="30734" name="Elbow Connector 40"/>
          <p:cNvCxnSpPr>
            <a:cxnSpLocks noChangeShapeType="1"/>
            <a:stCxn id="11" idx="3"/>
            <a:endCxn id="16" idx="1"/>
          </p:cNvCxnSpPr>
          <p:nvPr/>
        </p:nvCxnSpPr>
        <p:spPr bwMode="auto">
          <a:xfrm>
            <a:off x="2268538" y="2673320"/>
            <a:ext cx="57943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5" name="Elbow Connector 42"/>
          <p:cNvCxnSpPr>
            <a:cxnSpLocks noChangeShapeType="1"/>
            <a:stCxn id="10" idx="3"/>
            <a:endCxn id="17" idx="1"/>
          </p:cNvCxnSpPr>
          <p:nvPr/>
        </p:nvCxnSpPr>
        <p:spPr bwMode="auto">
          <a:xfrm flipV="1">
            <a:off x="2310125" y="2905125"/>
            <a:ext cx="747400" cy="5825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4724400" y="1628775"/>
            <a:ext cx="457200" cy="76200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47975" y="2587595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57525" y="2819400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Specify relative importance of scheduling factors</a:t>
            </a:r>
          </a:p>
          <a:p>
            <a:r>
              <a:rPr lang="en-US" sz="2000" dirty="0" smtClean="0"/>
              <a:t>Determine if availability is measured by hours or calls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 Schedule Control 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SSM-CT-160</a:t>
            </a:r>
          </a:p>
        </p:txBody>
      </p:sp>
      <p:pic>
        <p:nvPicPr>
          <p:cNvPr id="3174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214438"/>
            <a:ext cx="17811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277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SSM-CT-170</a:t>
            </a:r>
          </a:p>
        </p:txBody>
      </p:sp>
      <p:sp>
        <p:nvSpPr>
          <p:cNvPr id="32773" name="Oval 3"/>
          <p:cNvSpPr>
            <a:spLocks noChangeArrowheads="1"/>
          </p:cNvSpPr>
          <p:nvPr/>
        </p:nvSpPr>
        <p:spPr bwMode="auto">
          <a:xfrm>
            <a:off x="5011738" y="3859213"/>
            <a:ext cx="87312" cy="8731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47713" y="2676525"/>
            <a:ext cx="2927332" cy="173380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End User:</a:t>
            </a:r>
          </a:p>
          <a:p>
            <a:pPr>
              <a:defRPr/>
            </a:pPr>
            <a:r>
              <a:rPr lang="en-US" b="0" dirty="0" err="1" smtClean="0">
                <a:latin typeface="+mj-lt"/>
              </a:rPr>
              <a:t>Yoyodyne</a:t>
            </a:r>
            <a:r>
              <a:rPr lang="en-US" b="0" dirty="0" smtClean="0">
                <a:latin typeface="+mj-lt"/>
              </a:rPr>
              <a:t> Inc</a:t>
            </a:r>
            <a:endParaRPr lang="en-US" b="0" dirty="0">
              <a:latin typeface="+mj-lt"/>
            </a:endParaRPr>
          </a:p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Primary Engineer:</a:t>
            </a:r>
          </a:p>
          <a:p>
            <a:pPr>
              <a:defRPr/>
            </a:pPr>
            <a:r>
              <a:rPr lang="en-US" b="0" dirty="0">
                <a:latin typeface="+mj-lt"/>
              </a:rPr>
              <a:t>Sam Jones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519613" y="4086225"/>
            <a:ext cx="11017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San Diego</a:t>
            </a:r>
          </a:p>
        </p:txBody>
      </p:sp>
      <p:cxnSp>
        <p:nvCxnSpPr>
          <p:cNvPr id="32777" name="Elbow Connector 21"/>
          <p:cNvCxnSpPr>
            <a:cxnSpLocks noChangeShapeType="1"/>
            <a:stCxn id="5" idx="3"/>
            <a:endCxn id="32773" idx="2"/>
          </p:cNvCxnSpPr>
          <p:nvPr/>
        </p:nvCxnSpPr>
        <p:spPr bwMode="auto">
          <a:xfrm>
            <a:off x="3675045" y="3543429"/>
            <a:ext cx="1336693" cy="35944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752850" y="1704975"/>
            <a:ext cx="20081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Western Area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6248400" y="900662"/>
          <a:ext cx="212407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Control</a:t>
                      </a:r>
                      <a:r>
                        <a:rPr lang="en-US" baseline="0" dirty="0" smtClean="0"/>
                        <a:t> 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190750" y="47402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SSM-CT-180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90563" y="3162300"/>
            <a:ext cx="77533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Area Pts + (Avail Pts x Avail Hrs) + Avail Pts + (2x Primary Engr Pts) + Problem Pts</a:t>
            </a:r>
          </a:p>
        </p:txBody>
      </p:sp>
      <p:sp>
        <p:nvSpPr>
          <p:cNvPr id="33802" name="Rectangle 18"/>
          <p:cNvSpPr>
            <a:spLocks noChangeArrowheads="1"/>
          </p:cNvSpPr>
          <p:nvPr/>
        </p:nvSpPr>
        <p:spPr bwMode="auto">
          <a:xfrm>
            <a:off x="0" y="3533775"/>
            <a:ext cx="9144000" cy="46038"/>
          </a:xfrm>
          <a:prstGeom prst="rect">
            <a:avLst/>
          </a:prstGeom>
          <a:solidFill>
            <a:schemeClr val="accent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204913" y="3822700"/>
            <a:ext cx="6715182" cy="74630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Situation:</a:t>
            </a:r>
          </a:p>
          <a:p>
            <a:pPr marL="171450" indent="-171450">
              <a:defRPr/>
            </a:pPr>
            <a:r>
              <a:rPr lang="en-US" sz="1800" b="0" dirty="0" smtClean="0">
                <a:latin typeface="+mj-lt"/>
              </a:rPr>
              <a:t>End </a:t>
            </a:r>
            <a:r>
              <a:rPr lang="en-US" sz="1800" b="0" dirty="0">
                <a:latin typeface="+mj-lt"/>
              </a:rPr>
              <a:t>User calls in with </a:t>
            </a:r>
            <a:r>
              <a:rPr lang="en-US" sz="1600" b="0" dirty="0">
                <a:latin typeface="+mj-lt"/>
              </a:rPr>
              <a:t>electrical</a:t>
            </a:r>
            <a:r>
              <a:rPr lang="en-US" sz="1800" b="0" dirty="0">
                <a:latin typeface="+mj-lt"/>
              </a:rPr>
              <a:t> problem (Skill Code = ELEC) 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557213" y="5014912"/>
            <a:ext cx="3489500" cy="6441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Bill Smith: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8) + 2 + 0 + 5 = 43 points 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529138" y="5014912"/>
            <a:ext cx="4026844" cy="6441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Sam Jones: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4) + 2 + (2 x 10) + 0 = 50 points</a:t>
            </a:r>
          </a:p>
        </p:txBody>
      </p:sp>
      <p:sp>
        <p:nvSpPr>
          <p:cNvPr id="33806" name="Rectangle 16"/>
          <p:cNvSpPr>
            <a:spLocks noChangeArrowheads="1"/>
          </p:cNvSpPr>
          <p:nvPr/>
        </p:nvSpPr>
        <p:spPr bwMode="auto">
          <a:xfrm>
            <a:off x="319088" y="2205038"/>
            <a:ext cx="3000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*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23875" y="5667375"/>
            <a:ext cx="34544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n-lt"/>
              </a:rPr>
              <a:t>* Primary Engineer for this end user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666750" y="14255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248400" y="1169282"/>
          <a:ext cx="212407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Life Cycle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SSM-CT-010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088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9088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0236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0236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50236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</a:t>
            </a: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0236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9088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9088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200684" y="1586864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2"/>
            <a:endCxn id="16" idx="0"/>
          </p:cNvCxnSpPr>
          <p:nvPr/>
        </p:nvCxnSpPr>
        <p:spPr>
          <a:xfrm rot="5400000">
            <a:off x="6417310" y="3340258"/>
            <a:ext cx="50450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4200684" y="410305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389" grpId="0" animBg="1"/>
      <p:bldP spid="12" grpId="0" animBg="1"/>
      <p:bldP spid="16392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Calls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SSM-CT-190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225" y="1731963"/>
            <a:ext cx="7148513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Hours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SSM-CT-200</a:t>
            </a:r>
          </a:p>
        </p:txBody>
      </p:sp>
      <p:pic>
        <p:nvPicPr>
          <p:cNvPr id="358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7050" y="1741488"/>
            <a:ext cx="715645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Normal working hours are Mon-Fri 8-5</a:t>
            </a:r>
          </a:p>
          <a:p>
            <a:r>
              <a:rPr lang="en-US" sz="2400" dirty="0" smtClean="0"/>
              <a:t>Two engineers are on call  from 8-5 on weekends</a:t>
            </a:r>
          </a:p>
          <a:p>
            <a:r>
              <a:rPr lang="en-US" sz="2400" dirty="0" smtClean="0"/>
              <a:t>One engineer is working every other day this month</a:t>
            </a:r>
          </a:p>
          <a:p>
            <a:r>
              <a:rPr lang="en-US" sz="2400" dirty="0" smtClean="0"/>
              <a:t>May 27th is a holiday</a:t>
            </a:r>
          </a:p>
          <a:p>
            <a:r>
              <a:rPr lang="en-US" sz="2400" dirty="0" smtClean="0"/>
              <a:t>Two engineers have vacations planned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Schedules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SSM-CT-210</a:t>
            </a:r>
          </a:p>
        </p:txBody>
      </p:sp>
      <p:grpSp>
        <p:nvGrpSpPr>
          <p:cNvPr id="36869" name="Group 213"/>
          <p:cNvGrpSpPr>
            <a:grpSpLocks/>
          </p:cNvGrpSpPr>
          <p:nvPr/>
        </p:nvGrpSpPr>
        <p:grpSpPr bwMode="auto">
          <a:xfrm>
            <a:off x="2552700" y="3124200"/>
            <a:ext cx="4029075" cy="2962275"/>
            <a:chOff x="2590800" y="3752850"/>
            <a:chExt cx="4029075" cy="2962275"/>
          </a:xfrm>
        </p:grpSpPr>
        <p:grpSp>
          <p:nvGrpSpPr>
            <p:cNvPr id="36870" name="Group 211"/>
            <p:cNvGrpSpPr>
              <a:grpSpLocks/>
            </p:cNvGrpSpPr>
            <p:nvPr/>
          </p:nvGrpSpPr>
          <p:grpSpPr bwMode="auto">
            <a:xfrm>
              <a:off x="2590800" y="3752850"/>
              <a:ext cx="4029075" cy="2962275"/>
              <a:chOff x="319" y="1156"/>
              <a:chExt cx="2880" cy="2171"/>
            </a:xfrm>
          </p:grpSpPr>
          <p:grpSp>
            <p:nvGrpSpPr>
              <p:cNvPr id="36872" name="Group 20"/>
              <p:cNvGrpSpPr>
                <a:grpSpLocks/>
              </p:cNvGrpSpPr>
              <p:nvPr/>
            </p:nvGrpSpPr>
            <p:grpSpPr bwMode="auto">
              <a:xfrm>
                <a:off x="484" y="1303"/>
                <a:ext cx="2715" cy="2024"/>
                <a:chOff x="484" y="1303"/>
                <a:chExt cx="2715" cy="2024"/>
              </a:xfrm>
            </p:grpSpPr>
            <p:sp>
              <p:nvSpPr>
                <p:cNvPr id="37063" name="Freeform 4"/>
                <p:cNvSpPr>
                  <a:spLocks/>
                </p:cNvSpPr>
                <p:nvPr/>
              </p:nvSpPr>
              <p:spPr bwMode="auto">
                <a:xfrm>
                  <a:off x="484" y="1303"/>
                  <a:ext cx="2715" cy="2023"/>
                </a:xfrm>
                <a:custGeom>
                  <a:avLst/>
                  <a:gdLst>
                    <a:gd name="T0" fmla="*/ 0 w 2715"/>
                    <a:gd name="T1" fmla="*/ 0 h 2023"/>
                    <a:gd name="T2" fmla="*/ 2714 w 2715"/>
                    <a:gd name="T3" fmla="*/ 0 h 2023"/>
                    <a:gd name="T4" fmla="*/ 2714 w 2715"/>
                    <a:gd name="T5" fmla="*/ 2022 h 2023"/>
                    <a:gd name="T6" fmla="*/ 0 w 2715"/>
                    <a:gd name="T7" fmla="*/ 2022 h 2023"/>
                    <a:gd name="T8" fmla="*/ 0 w 2715"/>
                    <a:gd name="T9" fmla="*/ 0 h 20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3"/>
                    <a:gd name="T17" fmla="*/ 2715 w 2715"/>
                    <a:gd name="T18" fmla="*/ 2023 h 20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3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2"/>
                      </a:lnTo>
                      <a:lnTo>
                        <a:pt x="0" y="202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64" name="Group 13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1411"/>
                  <a:chOff x="487" y="1628"/>
                  <a:chExt cx="2707" cy="1411"/>
                </a:xfrm>
              </p:grpSpPr>
              <p:sp>
                <p:nvSpPr>
                  <p:cNvPr id="37071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494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2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766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3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22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4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3039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937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7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487" y="1628"/>
                    <a:ext cx="2707" cy="21"/>
                    <a:chOff x="487" y="1628"/>
                    <a:chExt cx="2707" cy="21"/>
                  </a:xfrm>
                </p:grpSpPr>
                <p:sp>
                  <p:nvSpPr>
                    <p:cNvPr id="37077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49"/>
                      <a:ext cx="270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78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28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65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869" y="164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647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7" name="Line 16"/>
                <p:cNvSpPr>
                  <a:spLocks noChangeShapeType="1"/>
                </p:cNvSpPr>
                <p:nvPr/>
              </p:nvSpPr>
              <p:spPr bwMode="auto">
                <a:xfrm>
                  <a:off x="1261" y="1652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35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9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809" y="1644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70" name="Line 19"/>
                <p:cNvSpPr>
                  <a:spLocks noChangeShapeType="1"/>
                </p:cNvSpPr>
                <p:nvPr/>
              </p:nvSpPr>
              <p:spPr bwMode="auto">
                <a:xfrm>
                  <a:off x="2423" y="1652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3" name="Group 37"/>
              <p:cNvGrpSpPr>
                <a:grpSpLocks/>
              </p:cNvGrpSpPr>
              <p:nvPr/>
            </p:nvGrpSpPr>
            <p:grpSpPr bwMode="auto">
              <a:xfrm>
                <a:off x="459" y="1279"/>
                <a:ext cx="2715" cy="2025"/>
                <a:chOff x="459" y="1279"/>
                <a:chExt cx="2715" cy="2025"/>
              </a:xfrm>
            </p:grpSpPr>
            <p:sp>
              <p:nvSpPr>
                <p:cNvPr id="37047" name="Freeform 21"/>
                <p:cNvSpPr>
                  <a:spLocks/>
                </p:cNvSpPr>
                <p:nvPr/>
              </p:nvSpPr>
              <p:spPr bwMode="auto">
                <a:xfrm>
                  <a:off x="459" y="1279"/>
                  <a:ext cx="2715" cy="2025"/>
                </a:xfrm>
                <a:custGeom>
                  <a:avLst/>
                  <a:gdLst>
                    <a:gd name="T0" fmla="*/ 0 w 2715"/>
                    <a:gd name="T1" fmla="*/ 0 h 2025"/>
                    <a:gd name="T2" fmla="*/ 2714 w 2715"/>
                    <a:gd name="T3" fmla="*/ 0 h 2025"/>
                    <a:gd name="T4" fmla="*/ 2714 w 2715"/>
                    <a:gd name="T5" fmla="*/ 2024 h 2025"/>
                    <a:gd name="T6" fmla="*/ 0 w 2715"/>
                    <a:gd name="T7" fmla="*/ 2024 h 2025"/>
                    <a:gd name="T8" fmla="*/ 0 w 2715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5"/>
                    <a:gd name="T17" fmla="*/ 2715 w 2715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5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48" name="Group 30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7" cy="1409"/>
                  <a:chOff x="461" y="1603"/>
                  <a:chExt cx="2707" cy="1409"/>
                </a:xfrm>
              </p:grpSpPr>
              <p:sp>
                <p:nvSpPr>
                  <p:cNvPr id="3705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468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74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194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301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91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6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61" y="1603"/>
                    <a:ext cx="2706" cy="20"/>
                    <a:chOff x="461" y="1603"/>
                    <a:chExt cx="2706" cy="20"/>
                  </a:xfrm>
                </p:grpSpPr>
                <p:sp>
                  <p:nvSpPr>
                    <p:cNvPr id="37061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23"/>
                      <a:ext cx="270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62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03"/>
                      <a:ext cx="2703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49" name="Line 31"/>
                <p:cNvSpPr>
                  <a:spLocks noChangeShapeType="1"/>
                </p:cNvSpPr>
                <p:nvPr/>
              </p:nvSpPr>
              <p:spPr bwMode="auto">
                <a:xfrm>
                  <a:off x="844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0" name="Line 32"/>
                <p:cNvSpPr>
                  <a:spLocks noChangeShapeType="1"/>
                </p:cNvSpPr>
                <p:nvPr/>
              </p:nvSpPr>
              <p:spPr bwMode="auto">
                <a:xfrm>
                  <a:off x="1620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1" name="Line 33"/>
                <p:cNvSpPr>
                  <a:spLocks noChangeShapeType="1"/>
                </p:cNvSpPr>
                <p:nvPr/>
              </p:nvSpPr>
              <p:spPr bwMode="auto">
                <a:xfrm>
                  <a:off x="1235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010" y="1619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3" name="Line 35"/>
                <p:cNvSpPr>
                  <a:spLocks noChangeShapeType="1"/>
                </p:cNvSpPr>
                <p:nvPr/>
              </p:nvSpPr>
              <p:spPr bwMode="auto">
                <a:xfrm>
                  <a:off x="2784" y="1627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4" name="Line 36"/>
                <p:cNvSpPr>
                  <a:spLocks noChangeShapeType="1"/>
                </p:cNvSpPr>
                <p:nvPr/>
              </p:nvSpPr>
              <p:spPr bwMode="auto">
                <a:xfrm>
                  <a:off x="2396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4" name="Group 53"/>
              <p:cNvGrpSpPr>
                <a:grpSpLocks/>
              </p:cNvGrpSpPr>
              <p:nvPr/>
            </p:nvGrpSpPr>
            <p:grpSpPr bwMode="auto">
              <a:xfrm>
                <a:off x="431" y="1254"/>
                <a:ext cx="2718" cy="2025"/>
                <a:chOff x="431" y="1254"/>
                <a:chExt cx="2718" cy="2025"/>
              </a:xfrm>
            </p:grpSpPr>
            <p:sp>
              <p:nvSpPr>
                <p:cNvPr id="37032" name="Freeform 38"/>
                <p:cNvSpPr>
                  <a:spLocks/>
                </p:cNvSpPr>
                <p:nvPr/>
              </p:nvSpPr>
              <p:spPr bwMode="auto">
                <a:xfrm>
                  <a:off x="431" y="1254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3" name="Line 39"/>
                <p:cNvSpPr>
                  <a:spLocks noChangeShapeType="1"/>
                </p:cNvSpPr>
                <p:nvPr/>
              </p:nvSpPr>
              <p:spPr bwMode="auto">
                <a:xfrm>
                  <a:off x="436" y="2443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4" name="Line 40"/>
                <p:cNvSpPr>
                  <a:spLocks noChangeShapeType="1"/>
                </p:cNvSpPr>
                <p:nvPr/>
              </p:nvSpPr>
              <p:spPr bwMode="auto">
                <a:xfrm>
                  <a:off x="436" y="2714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5" name="Line 41"/>
                <p:cNvSpPr>
                  <a:spLocks noChangeShapeType="1"/>
                </p:cNvSpPr>
                <p:nvPr/>
              </p:nvSpPr>
              <p:spPr bwMode="auto">
                <a:xfrm>
                  <a:off x="436" y="2168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6" name="Line 42"/>
                <p:cNvSpPr>
                  <a:spLocks noChangeShapeType="1"/>
                </p:cNvSpPr>
                <p:nvPr/>
              </p:nvSpPr>
              <p:spPr bwMode="auto">
                <a:xfrm>
                  <a:off x="436" y="2986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7" name="Line 43"/>
                <p:cNvSpPr>
                  <a:spLocks noChangeShapeType="1"/>
                </p:cNvSpPr>
                <p:nvPr/>
              </p:nvSpPr>
              <p:spPr bwMode="auto">
                <a:xfrm>
                  <a:off x="436" y="1885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38" name="Group 46"/>
                <p:cNvGrpSpPr>
                  <a:grpSpLocks/>
                </p:cNvGrpSpPr>
                <p:nvPr/>
              </p:nvGrpSpPr>
              <p:grpSpPr bwMode="auto">
                <a:xfrm>
                  <a:off x="436" y="1576"/>
                  <a:ext cx="2709" cy="21"/>
                  <a:chOff x="436" y="1576"/>
                  <a:chExt cx="2709" cy="21"/>
                </a:xfrm>
              </p:grpSpPr>
              <p:sp>
                <p:nvSpPr>
                  <p:cNvPr id="37045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97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46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7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39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818" y="1593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0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595" y="1593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1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1208" y="1593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2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984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3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2758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4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371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5" name="Group 69"/>
              <p:cNvGrpSpPr>
                <a:grpSpLocks/>
              </p:cNvGrpSpPr>
              <p:nvPr/>
            </p:nvGrpSpPr>
            <p:grpSpPr bwMode="auto">
              <a:xfrm>
                <a:off x="403" y="1230"/>
                <a:ext cx="2718" cy="2025"/>
                <a:chOff x="403" y="1230"/>
                <a:chExt cx="2718" cy="2025"/>
              </a:xfrm>
            </p:grpSpPr>
            <p:sp>
              <p:nvSpPr>
                <p:cNvPr id="37017" name="Freeform 54"/>
                <p:cNvSpPr>
                  <a:spLocks/>
                </p:cNvSpPr>
                <p:nvPr/>
              </p:nvSpPr>
              <p:spPr bwMode="auto">
                <a:xfrm>
                  <a:off x="403" y="1230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8" name="Line 55"/>
                <p:cNvSpPr>
                  <a:spLocks noChangeShapeType="1"/>
                </p:cNvSpPr>
                <p:nvPr/>
              </p:nvSpPr>
              <p:spPr bwMode="auto">
                <a:xfrm>
                  <a:off x="408" y="241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9" name="Line 56"/>
                <p:cNvSpPr>
                  <a:spLocks noChangeShapeType="1"/>
                </p:cNvSpPr>
                <p:nvPr/>
              </p:nvSpPr>
              <p:spPr bwMode="auto">
                <a:xfrm>
                  <a:off x="408" y="2688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0" name="Line 57"/>
                <p:cNvSpPr>
                  <a:spLocks noChangeShapeType="1"/>
                </p:cNvSpPr>
                <p:nvPr/>
              </p:nvSpPr>
              <p:spPr bwMode="auto">
                <a:xfrm>
                  <a:off x="408" y="2142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1" name="Line 58"/>
                <p:cNvSpPr>
                  <a:spLocks noChangeShapeType="1"/>
                </p:cNvSpPr>
                <p:nvPr/>
              </p:nvSpPr>
              <p:spPr bwMode="auto">
                <a:xfrm>
                  <a:off x="408" y="2965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2" name="Line 59"/>
                <p:cNvSpPr>
                  <a:spLocks noChangeShapeType="1"/>
                </p:cNvSpPr>
                <p:nvPr/>
              </p:nvSpPr>
              <p:spPr bwMode="auto">
                <a:xfrm>
                  <a:off x="408" y="1863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23" name="Group 62"/>
                <p:cNvGrpSpPr>
                  <a:grpSpLocks/>
                </p:cNvGrpSpPr>
                <p:nvPr/>
              </p:nvGrpSpPr>
              <p:grpSpPr bwMode="auto">
                <a:xfrm>
                  <a:off x="408" y="1550"/>
                  <a:ext cx="2707" cy="22"/>
                  <a:chOff x="408" y="1550"/>
                  <a:chExt cx="2707" cy="22"/>
                </a:xfrm>
              </p:grpSpPr>
              <p:sp>
                <p:nvSpPr>
                  <p:cNvPr id="37030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7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31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50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24" name="Line 63"/>
                <p:cNvSpPr>
                  <a:spLocks noChangeShapeType="1"/>
                </p:cNvSpPr>
                <p:nvPr/>
              </p:nvSpPr>
              <p:spPr bwMode="auto">
                <a:xfrm>
                  <a:off x="79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5" name="Line 64"/>
                <p:cNvSpPr>
                  <a:spLocks noChangeShapeType="1"/>
                </p:cNvSpPr>
                <p:nvPr/>
              </p:nvSpPr>
              <p:spPr bwMode="auto">
                <a:xfrm>
                  <a:off x="156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6" name="Line 65"/>
                <p:cNvSpPr>
                  <a:spLocks noChangeShapeType="1"/>
                </p:cNvSpPr>
                <p:nvPr/>
              </p:nvSpPr>
              <p:spPr bwMode="auto">
                <a:xfrm>
                  <a:off x="1182" y="1574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7" name="Line 66"/>
                <p:cNvSpPr>
                  <a:spLocks noChangeShapeType="1"/>
                </p:cNvSpPr>
                <p:nvPr/>
              </p:nvSpPr>
              <p:spPr bwMode="auto">
                <a:xfrm>
                  <a:off x="195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8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2734" y="1566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9" name="Line 68"/>
                <p:cNvSpPr>
                  <a:spLocks noChangeShapeType="1"/>
                </p:cNvSpPr>
                <p:nvPr/>
              </p:nvSpPr>
              <p:spPr bwMode="auto">
                <a:xfrm>
                  <a:off x="234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6" name="Group 86"/>
              <p:cNvGrpSpPr>
                <a:grpSpLocks/>
              </p:cNvGrpSpPr>
              <p:nvPr/>
            </p:nvGrpSpPr>
            <p:grpSpPr bwMode="auto">
              <a:xfrm>
                <a:off x="375" y="1206"/>
                <a:ext cx="2718" cy="2025"/>
                <a:chOff x="375" y="1206"/>
                <a:chExt cx="2718" cy="2025"/>
              </a:xfrm>
            </p:grpSpPr>
            <p:sp>
              <p:nvSpPr>
                <p:cNvPr id="37001" name="Freeform 70"/>
                <p:cNvSpPr>
                  <a:spLocks/>
                </p:cNvSpPr>
                <p:nvPr/>
              </p:nvSpPr>
              <p:spPr bwMode="auto">
                <a:xfrm>
                  <a:off x="375" y="1206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02" name="Group 79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9" cy="1414"/>
                  <a:chOff x="383" y="1524"/>
                  <a:chExt cx="2709" cy="1414"/>
                </a:xfrm>
              </p:grpSpPr>
              <p:sp>
                <p:nvSpPr>
                  <p:cNvPr id="37009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391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66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1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11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2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938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836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1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83" y="1524"/>
                    <a:ext cx="2708" cy="21"/>
                    <a:chOff x="383" y="1524"/>
                    <a:chExt cx="2708" cy="21"/>
                  </a:xfrm>
                </p:grpSpPr>
                <p:sp>
                  <p:nvSpPr>
                    <p:cNvPr id="37015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45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16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24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03" name="Line 80"/>
                <p:cNvSpPr>
                  <a:spLocks noChangeShapeType="1"/>
                </p:cNvSpPr>
                <p:nvPr/>
              </p:nvSpPr>
              <p:spPr bwMode="auto">
                <a:xfrm>
                  <a:off x="76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4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543" y="1540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5" name="Line 82"/>
                <p:cNvSpPr>
                  <a:spLocks noChangeShapeType="1"/>
                </p:cNvSpPr>
                <p:nvPr/>
              </p:nvSpPr>
              <p:spPr bwMode="auto">
                <a:xfrm>
                  <a:off x="1157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6" name="Line 83"/>
                <p:cNvSpPr>
                  <a:spLocks noChangeShapeType="1"/>
                </p:cNvSpPr>
                <p:nvPr/>
              </p:nvSpPr>
              <p:spPr bwMode="auto">
                <a:xfrm>
                  <a:off x="1931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7" name="Line 84"/>
                <p:cNvSpPr>
                  <a:spLocks noChangeShapeType="1"/>
                </p:cNvSpPr>
                <p:nvPr/>
              </p:nvSpPr>
              <p:spPr bwMode="auto">
                <a:xfrm>
                  <a:off x="270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8" name="Line 85"/>
                <p:cNvSpPr>
                  <a:spLocks noChangeShapeType="1"/>
                </p:cNvSpPr>
                <p:nvPr/>
              </p:nvSpPr>
              <p:spPr bwMode="auto">
                <a:xfrm>
                  <a:off x="2318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7" name="Group 103"/>
              <p:cNvGrpSpPr>
                <a:grpSpLocks/>
              </p:cNvGrpSpPr>
              <p:nvPr/>
            </p:nvGrpSpPr>
            <p:grpSpPr bwMode="auto">
              <a:xfrm>
                <a:off x="347" y="1181"/>
                <a:ext cx="2719" cy="2025"/>
                <a:chOff x="347" y="1181"/>
                <a:chExt cx="2719" cy="2025"/>
              </a:xfrm>
            </p:grpSpPr>
            <p:sp>
              <p:nvSpPr>
                <p:cNvPr id="36985" name="Freeform 87"/>
                <p:cNvSpPr>
                  <a:spLocks/>
                </p:cNvSpPr>
                <p:nvPr/>
              </p:nvSpPr>
              <p:spPr bwMode="auto">
                <a:xfrm>
                  <a:off x="347" y="1181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986" name="Group 96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9" cy="1409"/>
                  <a:chOff x="357" y="1503"/>
                  <a:chExt cx="2709" cy="1409"/>
                </a:xfrm>
              </p:grpSpPr>
              <p:sp>
                <p:nvSpPr>
                  <p:cNvPr id="36993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365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4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63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5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09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6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91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7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81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9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57" y="1503"/>
                    <a:ext cx="2707" cy="19"/>
                    <a:chOff x="357" y="1503"/>
                    <a:chExt cx="2707" cy="19"/>
                  </a:xfrm>
                </p:grpSpPr>
                <p:sp>
                  <p:nvSpPr>
                    <p:cNvPr id="36999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22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00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03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698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744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8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517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9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1130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0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1906" y="151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1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2684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2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2292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8" name="Group 209"/>
              <p:cNvGrpSpPr>
                <a:grpSpLocks/>
              </p:cNvGrpSpPr>
              <p:nvPr/>
            </p:nvGrpSpPr>
            <p:grpSpPr bwMode="auto">
              <a:xfrm>
                <a:off x="319" y="1156"/>
                <a:ext cx="2718" cy="2026"/>
                <a:chOff x="319" y="1156"/>
                <a:chExt cx="2718" cy="2026"/>
              </a:xfrm>
            </p:grpSpPr>
            <p:sp>
              <p:nvSpPr>
                <p:cNvPr id="36880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3035" y="1502"/>
                  <a:ext cx="0" cy="16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1" name="Freeform 105"/>
                <p:cNvSpPr>
                  <a:spLocks/>
                </p:cNvSpPr>
                <p:nvPr/>
              </p:nvSpPr>
              <p:spPr bwMode="auto">
                <a:xfrm>
                  <a:off x="319" y="1156"/>
                  <a:ext cx="2718" cy="2026"/>
                </a:xfrm>
                <a:custGeom>
                  <a:avLst/>
                  <a:gdLst>
                    <a:gd name="T0" fmla="*/ 0 w 2718"/>
                    <a:gd name="T1" fmla="*/ 0 h 2026"/>
                    <a:gd name="T2" fmla="*/ 2717 w 2718"/>
                    <a:gd name="T3" fmla="*/ 0 h 2026"/>
                    <a:gd name="T4" fmla="*/ 2717 w 2718"/>
                    <a:gd name="T5" fmla="*/ 2025 h 2026"/>
                    <a:gd name="T6" fmla="*/ 0 w 2718"/>
                    <a:gd name="T7" fmla="*/ 2025 h 2026"/>
                    <a:gd name="T8" fmla="*/ 0 w 2718"/>
                    <a:gd name="T9" fmla="*/ 0 h 20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6"/>
                    <a:gd name="T17" fmla="*/ 2718 w 2718"/>
                    <a:gd name="T18" fmla="*/ 2026 h 20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6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5"/>
                      </a:lnTo>
                      <a:lnTo>
                        <a:pt x="0" y="20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2" name="Freeform 106"/>
                <p:cNvSpPr>
                  <a:spLocks/>
                </p:cNvSpPr>
                <p:nvPr/>
              </p:nvSpPr>
              <p:spPr bwMode="auto">
                <a:xfrm>
                  <a:off x="319" y="1506"/>
                  <a:ext cx="2718" cy="284"/>
                </a:xfrm>
                <a:custGeom>
                  <a:avLst/>
                  <a:gdLst>
                    <a:gd name="T0" fmla="*/ 0 w 2718"/>
                    <a:gd name="T1" fmla="*/ 0 h 284"/>
                    <a:gd name="T2" fmla="*/ 2717 w 2718"/>
                    <a:gd name="T3" fmla="*/ 0 h 284"/>
                    <a:gd name="T4" fmla="*/ 2717 w 2718"/>
                    <a:gd name="T5" fmla="*/ 283 h 284"/>
                    <a:gd name="T6" fmla="*/ 0 w 2718"/>
                    <a:gd name="T7" fmla="*/ 283 h 284"/>
                    <a:gd name="T8" fmla="*/ 0 w 2718"/>
                    <a:gd name="T9" fmla="*/ 0 h 2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84"/>
                    <a:gd name="T17" fmla="*/ 2718 w 2718"/>
                    <a:gd name="T18" fmla="*/ 284 h 2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84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83"/>
                      </a:lnTo>
                      <a:lnTo>
                        <a:pt x="0" y="28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883" name="Group 115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1410"/>
                  <a:chOff x="323" y="1485"/>
                  <a:chExt cx="2709" cy="1410"/>
                </a:xfrm>
              </p:grpSpPr>
              <p:sp>
                <p:nvSpPr>
                  <p:cNvPr id="36977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349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8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620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9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073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0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89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794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82" name="Group 114"/>
                  <p:cNvGrpSpPr>
                    <a:grpSpLocks/>
                  </p:cNvGrpSpPr>
                  <p:nvPr/>
                </p:nvGrpSpPr>
                <p:grpSpPr bwMode="auto">
                  <a:xfrm>
                    <a:off x="323" y="1485"/>
                    <a:ext cx="2709" cy="21"/>
                    <a:chOff x="323" y="1485"/>
                    <a:chExt cx="2709" cy="21"/>
                  </a:xfrm>
                </p:grpSpPr>
                <p:sp>
                  <p:nvSpPr>
                    <p:cNvPr id="36983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506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84" name="Line 1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485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6884" name="Group 122"/>
                <p:cNvGrpSpPr>
                  <a:grpSpLocks/>
                </p:cNvGrpSpPr>
                <p:nvPr/>
              </p:nvGrpSpPr>
              <p:grpSpPr bwMode="auto">
                <a:xfrm>
                  <a:off x="708" y="1510"/>
                  <a:ext cx="1941" cy="1667"/>
                  <a:chOff x="708" y="1510"/>
                  <a:chExt cx="1941" cy="1667"/>
                </a:xfrm>
              </p:grpSpPr>
              <p:sp>
                <p:nvSpPr>
                  <p:cNvPr id="36971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70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2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1483" y="1510"/>
                    <a:ext cx="0" cy="166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3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1095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4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1871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5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649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6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25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6885" name="Group 208"/>
                <p:cNvGrpSpPr>
                  <a:grpSpLocks/>
                </p:cNvGrpSpPr>
                <p:nvPr/>
              </p:nvGrpSpPr>
              <p:grpSpPr bwMode="auto">
                <a:xfrm>
                  <a:off x="343" y="1248"/>
                  <a:ext cx="2496" cy="1795"/>
                  <a:chOff x="343" y="1248"/>
                  <a:chExt cx="2496" cy="1795"/>
                </a:xfrm>
              </p:grpSpPr>
              <p:grpSp>
                <p:nvGrpSpPr>
                  <p:cNvPr id="36886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1519" y="1808"/>
                    <a:ext cx="1253" cy="126"/>
                    <a:chOff x="1519" y="1808"/>
                    <a:chExt cx="1253" cy="126"/>
                  </a:xfrm>
                </p:grpSpPr>
                <p:sp>
                  <p:nvSpPr>
                    <p:cNvPr id="36967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1519" y="1808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5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5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8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1907" y="1808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9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2295" y="1808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5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5 h 126"/>
                        <a:gd name="T30" fmla="*/ 29 w 78"/>
                        <a:gd name="T31" fmla="*/ 75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5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5"/>
                          </a:lnTo>
                          <a:lnTo>
                            <a:pt x="29" y="75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70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2691" y="1808"/>
                      <a:ext cx="81" cy="126"/>
                    </a:xfrm>
                    <a:custGeom>
                      <a:avLst/>
                      <a:gdLst>
                        <a:gd name="T0" fmla="*/ 45 w 81"/>
                        <a:gd name="T1" fmla="*/ 0 h 126"/>
                        <a:gd name="T2" fmla="*/ 74 w 81"/>
                        <a:gd name="T3" fmla="*/ 0 h 126"/>
                        <a:gd name="T4" fmla="*/ 74 w 81"/>
                        <a:gd name="T5" fmla="*/ 75 h 126"/>
                        <a:gd name="T6" fmla="*/ 80 w 81"/>
                        <a:gd name="T7" fmla="*/ 75 h 126"/>
                        <a:gd name="T8" fmla="*/ 80 w 81"/>
                        <a:gd name="T9" fmla="*/ 103 h 126"/>
                        <a:gd name="T10" fmla="*/ 74 w 81"/>
                        <a:gd name="T11" fmla="*/ 103 h 126"/>
                        <a:gd name="T12" fmla="*/ 74 w 81"/>
                        <a:gd name="T13" fmla="*/ 125 h 126"/>
                        <a:gd name="T14" fmla="*/ 45 w 81"/>
                        <a:gd name="T15" fmla="*/ 125 h 126"/>
                        <a:gd name="T16" fmla="*/ 45 w 81"/>
                        <a:gd name="T17" fmla="*/ 103 h 126"/>
                        <a:gd name="T18" fmla="*/ 45 w 81"/>
                        <a:gd name="T19" fmla="*/ 75 h 126"/>
                        <a:gd name="T20" fmla="*/ 31 w 81"/>
                        <a:gd name="T21" fmla="*/ 75 h 126"/>
                        <a:gd name="T22" fmla="*/ 45 w 81"/>
                        <a:gd name="T23" fmla="*/ 49 h 126"/>
                        <a:gd name="T24" fmla="*/ 45 w 81"/>
                        <a:gd name="T25" fmla="*/ 75 h 126"/>
                        <a:gd name="T26" fmla="*/ 45 w 81"/>
                        <a:gd name="T27" fmla="*/ 103 h 126"/>
                        <a:gd name="T28" fmla="*/ 0 w 81"/>
                        <a:gd name="T29" fmla="*/ 103 h 126"/>
                        <a:gd name="T30" fmla="*/ 0 w 81"/>
                        <a:gd name="T31" fmla="*/ 75 h 126"/>
                        <a:gd name="T32" fmla="*/ 45 w 81"/>
                        <a:gd name="T33" fmla="*/ 0 h 12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1"/>
                        <a:gd name="T52" fmla="*/ 0 h 126"/>
                        <a:gd name="T53" fmla="*/ 81 w 81"/>
                        <a:gd name="T54" fmla="*/ 126 h 12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1" h="126">
                          <a:moveTo>
                            <a:pt x="45" y="0"/>
                          </a:moveTo>
                          <a:lnTo>
                            <a:pt x="74" y="0"/>
                          </a:lnTo>
                          <a:lnTo>
                            <a:pt x="74" y="75"/>
                          </a:lnTo>
                          <a:lnTo>
                            <a:pt x="80" y="75"/>
                          </a:lnTo>
                          <a:lnTo>
                            <a:pt x="80" y="103"/>
                          </a:lnTo>
                          <a:lnTo>
                            <a:pt x="74" y="103"/>
                          </a:lnTo>
                          <a:lnTo>
                            <a:pt x="74" y="125"/>
                          </a:lnTo>
                          <a:lnTo>
                            <a:pt x="45" y="125"/>
                          </a:lnTo>
                          <a:lnTo>
                            <a:pt x="45" y="103"/>
                          </a:lnTo>
                          <a:lnTo>
                            <a:pt x="45" y="75"/>
                          </a:lnTo>
                          <a:lnTo>
                            <a:pt x="31" y="75"/>
                          </a:lnTo>
                          <a:lnTo>
                            <a:pt x="45" y="49"/>
                          </a:lnTo>
                          <a:lnTo>
                            <a:pt x="45" y="75"/>
                          </a:lnTo>
                          <a:lnTo>
                            <a:pt x="45" y="103"/>
                          </a:lnTo>
                          <a:lnTo>
                            <a:pt x="0" y="103"/>
                          </a:lnTo>
                          <a:lnTo>
                            <a:pt x="0" y="75"/>
                          </a:lnTo>
                          <a:lnTo>
                            <a:pt x="4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6887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348" y="2097"/>
                    <a:ext cx="2445" cy="129"/>
                    <a:chOff x="348" y="2097"/>
                    <a:chExt cx="2445" cy="129"/>
                  </a:xfrm>
                </p:grpSpPr>
                <p:sp>
                  <p:nvSpPr>
                    <p:cNvPr id="36956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348" y="2097"/>
                      <a:ext cx="79" cy="129"/>
                    </a:xfrm>
                    <a:custGeom>
                      <a:avLst/>
                      <a:gdLst>
                        <a:gd name="T0" fmla="*/ 0 w 79"/>
                        <a:gd name="T1" fmla="*/ 0 h 129"/>
                        <a:gd name="T2" fmla="*/ 75 w 79"/>
                        <a:gd name="T3" fmla="*/ 0 h 129"/>
                        <a:gd name="T4" fmla="*/ 75 w 79"/>
                        <a:gd name="T5" fmla="*/ 25 h 129"/>
                        <a:gd name="T6" fmla="*/ 29 w 79"/>
                        <a:gd name="T7" fmla="*/ 25 h 129"/>
                        <a:gd name="T8" fmla="*/ 29 w 79"/>
                        <a:gd name="T9" fmla="*/ 45 h 129"/>
                        <a:gd name="T10" fmla="*/ 55 w 79"/>
                        <a:gd name="T11" fmla="*/ 45 h 129"/>
                        <a:gd name="T12" fmla="*/ 78 w 79"/>
                        <a:gd name="T13" fmla="*/ 64 h 129"/>
                        <a:gd name="T14" fmla="*/ 78 w 79"/>
                        <a:gd name="T15" fmla="*/ 109 h 129"/>
                        <a:gd name="T16" fmla="*/ 55 w 79"/>
                        <a:gd name="T17" fmla="*/ 128 h 129"/>
                        <a:gd name="T18" fmla="*/ 23 w 79"/>
                        <a:gd name="T19" fmla="*/ 128 h 129"/>
                        <a:gd name="T20" fmla="*/ 0 w 79"/>
                        <a:gd name="T21" fmla="*/ 109 h 129"/>
                        <a:gd name="T22" fmla="*/ 0 w 79"/>
                        <a:gd name="T23" fmla="*/ 86 h 129"/>
                        <a:gd name="T24" fmla="*/ 29 w 79"/>
                        <a:gd name="T25" fmla="*/ 86 h 129"/>
                        <a:gd name="T26" fmla="*/ 29 w 79"/>
                        <a:gd name="T27" fmla="*/ 106 h 129"/>
                        <a:gd name="T28" fmla="*/ 48 w 79"/>
                        <a:gd name="T29" fmla="*/ 106 h 129"/>
                        <a:gd name="T30" fmla="*/ 48 w 79"/>
                        <a:gd name="T31" fmla="*/ 67 h 129"/>
                        <a:gd name="T32" fmla="*/ 23 w 79"/>
                        <a:gd name="T33" fmla="*/ 67 h 129"/>
                        <a:gd name="T34" fmla="*/ 0 w 79"/>
                        <a:gd name="T35" fmla="*/ 48 h 129"/>
                        <a:gd name="T36" fmla="*/ 0 w 79"/>
                        <a:gd name="T37" fmla="*/ 0 h 129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9"/>
                        <a:gd name="T59" fmla="*/ 79 w 79"/>
                        <a:gd name="T60" fmla="*/ 129 h 129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9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9"/>
                          </a:lnTo>
                          <a:lnTo>
                            <a:pt x="55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29" y="86"/>
                          </a:lnTo>
                          <a:lnTo>
                            <a:pt x="29" y="106"/>
                          </a:lnTo>
                          <a:lnTo>
                            <a:pt x="48" y="106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7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746" y="2097"/>
                      <a:ext cx="72" cy="129"/>
                    </a:xfrm>
                    <a:custGeom>
                      <a:avLst/>
                      <a:gdLst>
                        <a:gd name="T0" fmla="*/ 22 w 72"/>
                        <a:gd name="T1" fmla="*/ 0 h 129"/>
                        <a:gd name="T2" fmla="*/ 49 w 72"/>
                        <a:gd name="T3" fmla="*/ 0 h 129"/>
                        <a:gd name="T4" fmla="*/ 71 w 72"/>
                        <a:gd name="T5" fmla="*/ 15 h 129"/>
                        <a:gd name="T6" fmla="*/ 71 w 72"/>
                        <a:gd name="T7" fmla="*/ 39 h 129"/>
                        <a:gd name="T8" fmla="*/ 46 w 72"/>
                        <a:gd name="T9" fmla="*/ 39 h 129"/>
                        <a:gd name="T10" fmla="*/ 46 w 72"/>
                        <a:gd name="T11" fmla="*/ 25 h 129"/>
                        <a:gd name="T12" fmla="*/ 30 w 72"/>
                        <a:gd name="T13" fmla="*/ 25 h 129"/>
                        <a:gd name="T14" fmla="*/ 30 w 72"/>
                        <a:gd name="T15" fmla="*/ 48 h 129"/>
                        <a:gd name="T16" fmla="*/ 30 w 72"/>
                        <a:gd name="T17" fmla="*/ 73 h 129"/>
                        <a:gd name="T18" fmla="*/ 46 w 72"/>
                        <a:gd name="T19" fmla="*/ 73 h 129"/>
                        <a:gd name="T20" fmla="*/ 46 w 72"/>
                        <a:gd name="T21" fmla="*/ 106 h 129"/>
                        <a:gd name="T22" fmla="*/ 30 w 72"/>
                        <a:gd name="T23" fmla="*/ 106 h 129"/>
                        <a:gd name="T24" fmla="*/ 30 w 72"/>
                        <a:gd name="T25" fmla="*/ 73 h 129"/>
                        <a:gd name="T26" fmla="*/ 30 w 72"/>
                        <a:gd name="T27" fmla="*/ 48 h 129"/>
                        <a:gd name="T28" fmla="*/ 49 w 72"/>
                        <a:gd name="T29" fmla="*/ 48 h 129"/>
                        <a:gd name="T30" fmla="*/ 71 w 72"/>
                        <a:gd name="T31" fmla="*/ 64 h 129"/>
                        <a:gd name="T32" fmla="*/ 71 w 72"/>
                        <a:gd name="T33" fmla="*/ 113 h 129"/>
                        <a:gd name="T34" fmla="*/ 49 w 72"/>
                        <a:gd name="T35" fmla="*/ 128 h 129"/>
                        <a:gd name="T36" fmla="*/ 22 w 72"/>
                        <a:gd name="T37" fmla="*/ 128 h 129"/>
                        <a:gd name="T38" fmla="*/ 0 w 72"/>
                        <a:gd name="T39" fmla="*/ 113 h 129"/>
                        <a:gd name="T40" fmla="*/ 0 w 72"/>
                        <a:gd name="T41" fmla="*/ 15 h 129"/>
                        <a:gd name="T42" fmla="*/ 22 w 72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2"/>
                        <a:gd name="T67" fmla="*/ 0 h 129"/>
                        <a:gd name="T68" fmla="*/ 72 w 72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2" h="129">
                          <a:moveTo>
                            <a:pt x="22" y="0"/>
                          </a:moveTo>
                          <a:lnTo>
                            <a:pt x="49" y="0"/>
                          </a:lnTo>
                          <a:lnTo>
                            <a:pt x="71" y="15"/>
                          </a:lnTo>
                          <a:lnTo>
                            <a:pt x="71" y="39"/>
                          </a:lnTo>
                          <a:lnTo>
                            <a:pt x="46" y="39"/>
                          </a:lnTo>
                          <a:lnTo>
                            <a:pt x="46" y="25"/>
                          </a:lnTo>
                          <a:lnTo>
                            <a:pt x="30" y="25"/>
                          </a:lnTo>
                          <a:lnTo>
                            <a:pt x="30" y="48"/>
                          </a:lnTo>
                          <a:lnTo>
                            <a:pt x="30" y="73"/>
                          </a:lnTo>
                          <a:lnTo>
                            <a:pt x="46" y="73"/>
                          </a:lnTo>
                          <a:lnTo>
                            <a:pt x="46" y="106"/>
                          </a:lnTo>
                          <a:lnTo>
                            <a:pt x="30" y="106"/>
                          </a:lnTo>
                          <a:lnTo>
                            <a:pt x="30" y="73"/>
                          </a:lnTo>
                          <a:lnTo>
                            <a:pt x="30" y="48"/>
                          </a:lnTo>
                          <a:lnTo>
                            <a:pt x="49" y="48"/>
                          </a:lnTo>
                          <a:lnTo>
                            <a:pt x="71" y="64"/>
                          </a:lnTo>
                          <a:lnTo>
                            <a:pt x="71" y="113"/>
                          </a:lnTo>
                          <a:lnTo>
                            <a:pt x="49" y="128"/>
                          </a:lnTo>
                          <a:lnTo>
                            <a:pt x="22" y="128"/>
                          </a:lnTo>
                          <a:lnTo>
                            <a:pt x="0" y="113"/>
                          </a:lnTo>
                          <a:lnTo>
                            <a:pt x="0" y="15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8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1126" y="2097"/>
                      <a:ext cx="78" cy="129"/>
                    </a:xfrm>
                    <a:custGeom>
                      <a:avLst/>
                      <a:gdLst>
                        <a:gd name="T0" fmla="*/ 0 w 78"/>
                        <a:gd name="T1" fmla="*/ 0 h 129"/>
                        <a:gd name="T2" fmla="*/ 77 w 78"/>
                        <a:gd name="T3" fmla="*/ 0 h 129"/>
                        <a:gd name="T4" fmla="*/ 77 w 78"/>
                        <a:gd name="T5" fmla="*/ 25 h 129"/>
                        <a:gd name="T6" fmla="*/ 32 w 78"/>
                        <a:gd name="T7" fmla="*/ 128 h 129"/>
                        <a:gd name="T8" fmla="*/ 0 w 78"/>
                        <a:gd name="T9" fmla="*/ 128 h 129"/>
                        <a:gd name="T10" fmla="*/ 45 w 78"/>
                        <a:gd name="T11" fmla="*/ 25 h 129"/>
                        <a:gd name="T12" fmla="*/ 0 w 78"/>
                        <a:gd name="T13" fmla="*/ 25 h 129"/>
                        <a:gd name="T14" fmla="*/ 0 w 78"/>
                        <a:gd name="T15" fmla="*/ 0 h 12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8"/>
                        <a:gd name="T25" fmla="*/ 0 h 129"/>
                        <a:gd name="T26" fmla="*/ 78 w 78"/>
                        <a:gd name="T27" fmla="*/ 129 h 12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8" h="129">
                          <a:moveTo>
                            <a:pt x="0" y="0"/>
                          </a:moveTo>
                          <a:lnTo>
                            <a:pt x="77" y="0"/>
                          </a:lnTo>
                          <a:lnTo>
                            <a:pt x="77" y="25"/>
                          </a:lnTo>
                          <a:lnTo>
                            <a:pt x="32" y="128"/>
                          </a:lnTo>
                          <a:lnTo>
                            <a:pt x="0" y="128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9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1517" y="2097"/>
                      <a:ext cx="75" cy="129"/>
                    </a:xfrm>
                    <a:custGeom>
                      <a:avLst/>
                      <a:gdLst>
                        <a:gd name="T0" fmla="*/ 15 w 75"/>
                        <a:gd name="T1" fmla="*/ 0 h 129"/>
                        <a:gd name="T2" fmla="*/ 58 w 75"/>
                        <a:gd name="T3" fmla="*/ 0 h 129"/>
                        <a:gd name="T4" fmla="*/ 74 w 75"/>
                        <a:gd name="T5" fmla="*/ 15 h 129"/>
                        <a:gd name="T6" fmla="*/ 74 w 75"/>
                        <a:gd name="T7" fmla="*/ 51 h 129"/>
                        <a:gd name="T8" fmla="*/ 65 w 75"/>
                        <a:gd name="T9" fmla="*/ 64 h 129"/>
                        <a:gd name="T10" fmla="*/ 74 w 75"/>
                        <a:gd name="T11" fmla="*/ 77 h 129"/>
                        <a:gd name="T12" fmla="*/ 74 w 75"/>
                        <a:gd name="T13" fmla="*/ 80 h 129"/>
                        <a:gd name="T14" fmla="*/ 45 w 75"/>
                        <a:gd name="T15" fmla="*/ 80 h 129"/>
                        <a:gd name="T16" fmla="*/ 45 w 75"/>
                        <a:gd name="T17" fmla="*/ 45 h 129"/>
                        <a:gd name="T18" fmla="*/ 45 w 75"/>
                        <a:gd name="T19" fmla="*/ 19 h 129"/>
                        <a:gd name="T20" fmla="*/ 29 w 75"/>
                        <a:gd name="T21" fmla="*/ 19 h 129"/>
                        <a:gd name="T22" fmla="*/ 29 w 75"/>
                        <a:gd name="T23" fmla="*/ 45 h 129"/>
                        <a:gd name="T24" fmla="*/ 45 w 75"/>
                        <a:gd name="T25" fmla="*/ 45 h 129"/>
                        <a:gd name="T26" fmla="*/ 45 w 75"/>
                        <a:gd name="T27" fmla="*/ 106 h 129"/>
                        <a:gd name="T28" fmla="*/ 29 w 75"/>
                        <a:gd name="T29" fmla="*/ 106 h 129"/>
                        <a:gd name="T30" fmla="*/ 29 w 75"/>
                        <a:gd name="T31" fmla="*/ 80 h 129"/>
                        <a:gd name="T32" fmla="*/ 45 w 75"/>
                        <a:gd name="T33" fmla="*/ 80 h 129"/>
                        <a:gd name="T34" fmla="*/ 74 w 75"/>
                        <a:gd name="T35" fmla="*/ 80 h 129"/>
                        <a:gd name="T36" fmla="*/ 74 w 75"/>
                        <a:gd name="T37" fmla="*/ 113 h 129"/>
                        <a:gd name="T38" fmla="*/ 58 w 75"/>
                        <a:gd name="T39" fmla="*/ 128 h 129"/>
                        <a:gd name="T40" fmla="*/ 15 w 75"/>
                        <a:gd name="T41" fmla="*/ 128 h 129"/>
                        <a:gd name="T42" fmla="*/ 0 w 75"/>
                        <a:gd name="T43" fmla="*/ 113 h 129"/>
                        <a:gd name="T44" fmla="*/ 0 w 75"/>
                        <a:gd name="T45" fmla="*/ 77 h 129"/>
                        <a:gd name="T46" fmla="*/ 9 w 75"/>
                        <a:gd name="T47" fmla="*/ 64 h 129"/>
                        <a:gd name="T48" fmla="*/ 0 w 75"/>
                        <a:gd name="T49" fmla="*/ 51 h 129"/>
                        <a:gd name="T50" fmla="*/ 0 w 75"/>
                        <a:gd name="T51" fmla="*/ 15 h 129"/>
                        <a:gd name="T52" fmla="*/ 15 w 75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5"/>
                        <a:gd name="T82" fmla="*/ 0 h 129"/>
                        <a:gd name="T83" fmla="*/ 75 w 75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5" h="129">
                          <a:moveTo>
                            <a:pt x="15" y="0"/>
                          </a:moveTo>
                          <a:lnTo>
                            <a:pt x="58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5" y="64"/>
                          </a:lnTo>
                          <a:lnTo>
                            <a:pt x="74" y="77"/>
                          </a:lnTo>
                          <a:lnTo>
                            <a:pt x="74" y="80"/>
                          </a:lnTo>
                          <a:lnTo>
                            <a:pt x="45" y="80"/>
                          </a:lnTo>
                          <a:lnTo>
                            <a:pt x="45" y="45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5"/>
                          </a:lnTo>
                          <a:lnTo>
                            <a:pt x="45" y="45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4" y="80"/>
                          </a:lnTo>
                          <a:lnTo>
                            <a:pt x="74" y="113"/>
                          </a:lnTo>
                          <a:lnTo>
                            <a:pt x="58" y="128"/>
                          </a:lnTo>
                          <a:lnTo>
                            <a:pt x="15" y="128"/>
                          </a:lnTo>
                          <a:lnTo>
                            <a:pt x="0" y="113"/>
                          </a:lnTo>
                          <a:lnTo>
                            <a:pt x="0" y="77"/>
                          </a:lnTo>
                          <a:lnTo>
                            <a:pt x="9" y="64"/>
                          </a:lnTo>
                          <a:lnTo>
                            <a:pt x="0" y="51"/>
                          </a:lnTo>
                          <a:lnTo>
                            <a:pt x="0" y="15"/>
                          </a:lnTo>
                          <a:lnTo>
                            <a:pt x="1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0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904" y="2097"/>
                      <a:ext cx="76" cy="129"/>
                    </a:xfrm>
                    <a:custGeom>
                      <a:avLst/>
                      <a:gdLst>
                        <a:gd name="T0" fmla="*/ 52 w 76"/>
                        <a:gd name="T1" fmla="*/ 0 h 129"/>
                        <a:gd name="T2" fmla="*/ 75 w 76"/>
                        <a:gd name="T3" fmla="*/ 15 h 129"/>
                        <a:gd name="T4" fmla="*/ 75 w 76"/>
                        <a:gd name="T5" fmla="*/ 113 h 129"/>
                        <a:gd name="T6" fmla="*/ 52 w 76"/>
                        <a:gd name="T7" fmla="*/ 128 h 129"/>
                        <a:gd name="T8" fmla="*/ 23 w 76"/>
                        <a:gd name="T9" fmla="*/ 128 h 129"/>
                        <a:gd name="T10" fmla="*/ 0 w 76"/>
                        <a:gd name="T11" fmla="*/ 113 h 129"/>
                        <a:gd name="T12" fmla="*/ 0 w 76"/>
                        <a:gd name="T13" fmla="*/ 89 h 129"/>
                        <a:gd name="T14" fmla="*/ 30 w 76"/>
                        <a:gd name="T15" fmla="*/ 89 h 129"/>
                        <a:gd name="T16" fmla="*/ 30 w 76"/>
                        <a:gd name="T17" fmla="*/ 103 h 129"/>
                        <a:gd name="T18" fmla="*/ 46 w 76"/>
                        <a:gd name="T19" fmla="*/ 103 h 129"/>
                        <a:gd name="T20" fmla="*/ 46 w 76"/>
                        <a:gd name="T21" fmla="*/ 80 h 129"/>
                        <a:gd name="T22" fmla="*/ 46 w 76"/>
                        <a:gd name="T23" fmla="*/ 54 h 129"/>
                        <a:gd name="T24" fmla="*/ 30 w 76"/>
                        <a:gd name="T25" fmla="*/ 54 h 129"/>
                        <a:gd name="T26" fmla="*/ 30 w 76"/>
                        <a:gd name="T27" fmla="*/ 22 h 129"/>
                        <a:gd name="T28" fmla="*/ 46 w 76"/>
                        <a:gd name="T29" fmla="*/ 22 h 129"/>
                        <a:gd name="T30" fmla="*/ 46 w 76"/>
                        <a:gd name="T31" fmla="*/ 54 h 129"/>
                        <a:gd name="T32" fmla="*/ 46 w 76"/>
                        <a:gd name="T33" fmla="*/ 80 h 129"/>
                        <a:gd name="T34" fmla="*/ 23 w 76"/>
                        <a:gd name="T35" fmla="*/ 80 h 129"/>
                        <a:gd name="T36" fmla="*/ 0 w 76"/>
                        <a:gd name="T37" fmla="*/ 64 h 129"/>
                        <a:gd name="T38" fmla="*/ 0 w 76"/>
                        <a:gd name="T39" fmla="*/ 15 h 129"/>
                        <a:gd name="T40" fmla="*/ 23 w 76"/>
                        <a:gd name="T41" fmla="*/ 0 h 129"/>
                        <a:gd name="T42" fmla="*/ 52 w 76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9"/>
                        <a:gd name="T68" fmla="*/ 76 w 76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9">
                          <a:moveTo>
                            <a:pt x="52" y="0"/>
                          </a:moveTo>
                          <a:lnTo>
                            <a:pt x="75" y="15"/>
                          </a:lnTo>
                          <a:lnTo>
                            <a:pt x="75" y="113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13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6" y="103"/>
                          </a:lnTo>
                          <a:lnTo>
                            <a:pt x="46" y="80"/>
                          </a:lnTo>
                          <a:lnTo>
                            <a:pt x="46" y="54"/>
                          </a:lnTo>
                          <a:lnTo>
                            <a:pt x="30" y="54"/>
                          </a:lnTo>
                          <a:lnTo>
                            <a:pt x="30" y="22"/>
                          </a:lnTo>
                          <a:lnTo>
                            <a:pt x="46" y="22"/>
                          </a:lnTo>
                          <a:lnTo>
                            <a:pt x="46" y="54"/>
                          </a:lnTo>
                          <a:lnTo>
                            <a:pt x="46" y="80"/>
                          </a:lnTo>
                          <a:lnTo>
                            <a:pt x="23" y="80"/>
                          </a:lnTo>
                          <a:lnTo>
                            <a:pt x="0" y="64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36961" name="Group 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4" y="2097"/>
                      <a:ext cx="140" cy="129"/>
                      <a:chOff x="2294" y="2097"/>
                      <a:chExt cx="140" cy="129"/>
                    </a:xfrm>
                  </p:grpSpPr>
                  <p:sp>
                    <p:nvSpPr>
                      <p:cNvPr id="36965" name="Freeform 1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9" y="2097"/>
                        <a:ext cx="75" cy="129"/>
                      </a:xfrm>
                      <a:custGeom>
                        <a:avLst/>
                        <a:gdLst>
                          <a:gd name="T0" fmla="*/ 23 w 75"/>
                          <a:gd name="T1" fmla="*/ 0 h 129"/>
                          <a:gd name="T2" fmla="*/ 52 w 75"/>
                          <a:gd name="T3" fmla="*/ 0 h 129"/>
                          <a:gd name="T4" fmla="*/ 74 w 75"/>
                          <a:gd name="T5" fmla="*/ 19 h 129"/>
                          <a:gd name="T6" fmla="*/ 74 w 75"/>
                          <a:gd name="T7" fmla="*/ 109 h 129"/>
                          <a:gd name="T8" fmla="*/ 52 w 75"/>
                          <a:gd name="T9" fmla="*/ 128 h 129"/>
                          <a:gd name="T10" fmla="*/ 23 w 75"/>
                          <a:gd name="T11" fmla="*/ 128 h 129"/>
                          <a:gd name="T12" fmla="*/ 0 w 75"/>
                          <a:gd name="T13" fmla="*/ 109 h 129"/>
                          <a:gd name="T14" fmla="*/ 0 w 75"/>
                          <a:gd name="T15" fmla="*/ 103 h 129"/>
                          <a:gd name="T16" fmla="*/ 29 w 75"/>
                          <a:gd name="T17" fmla="*/ 103 h 129"/>
                          <a:gd name="T18" fmla="*/ 29 w 75"/>
                          <a:gd name="T19" fmla="*/ 25 h 129"/>
                          <a:gd name="T20" fmla="*/ 45 w 75"/>
                          <a:gd name="T21" fmla="*/ 25 h 129"/>
                          <a:gd name="T22" fmla="*/ 45 w 75"/>
                          <a:gd name="T23" fmla="*/ 103 h 129"/>
                          <a:gd name="T24" fmla="*/ 29 w 75"/>
                          <a:gd name="T25" fmla="*/ 103 h 129"/>
                          <a:gd name="T26" fmla="*/ 0 w 75"/>
                          <a:gd name="T27" fmla="*/ 103 h 129"/>
                          <a:gd name="T28" fmla="*/ 0 w 75"/>
                          <a:gd name="T29" fmla="*/ 19 h 129"/>
                          <a:gd name="T30" fmla="*/ 23 w 75"/>
                          <a:gd name="T31" fmla="*/ 0 h 129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9"/>
                          <a:gd name="T50" fmla="*/ 75 w 75"/>
                          <a:gd name="T51" fmla="*/ 129 h 129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9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09"/>
                            </a:lnTo>
                            <a:lnTo>
                              <a:pt x="52" y="128"/>
                            </a:lnTo>
                            <a:lnTo>
                              <a:pt x="23" y="128"/>
                            </a:lnTo>
                            <a:lnTo>
                              <a:pt x="0" y="109"/>
                            </a:lnTo>
                            <a:lnTo>
                              <a:pt x="0" y="103"/>
                            </a:lnTo>
                            <a:lnTo>
                              <a:pt x="29" y="103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0" y="103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6" name="Freeform 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4" y="2097"/>
                        <a:ext cx="47" cy="129"/>
                      </a:xfrm>
                      <a:custGeom>
                        <a:avLst/>
                        <a:gdLst>
                          <a:gd name="T0" fmla="*/ 16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6 w 47"/>
                          <a:gd name="T11" fmla="*/ 25 h 129"/>
                          <a:gd name="T12" fmla="*/ 16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6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62" name="Group 1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097"/>
                      <a:ext cx="108" cy="129"/>
                      <a:chOff x="2685" y="2097"/>
                      <a:chExt cx="108" cy="129"/>
                    </a:xfrm>
                  </p:grpSpPr>
                  <p:sp>
                    <p:nvSpPr>
                      <p:cNvPr id="36963" name="Freeform 1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097"/>
                        <a:ext cx="43" cy="129"/>
                      </a:xfrm>
                      <a:custGeom>
                        <a:avLst/>
                        <a:gdLst>
                          <a:gd name="T0" fmla="*/ 16 w 43"/>
                          <a:gd name="T1" fmla="*/ 128 h 129"/>
                          <a:gd name="T2" fmla="*/ 42 w 43"/>
                          <a:gd name="T3" fmla="*/ 128 h 129"/>
                          <a:gd name="T4" fmla="*/ 42 w 43"/>
                          <a:gd name="T5" fmla="*/ 0 h 129"/>
                          <a:gd name="T6" fmla="*/ 6 w 43"/>
                          <a:gd name="T7" fmla="*/ 0 h 129"/>
                          <a:gd name="T8" fmla="*/ 0 w 43"/>
                          <a:gd name="T9" fmla="*/ 25 h 129"/>
                          <a:gd name="T10" fmla="*/ 16 w 43"/>
                          <a:gd name="T11" fmla="*/ 25 h 129"/>
                          <a:gd name="T12" fmla="*/ 16 w 43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3"/>
                          <a:gd name="T22" fmla="*/ 0 h 129"/>
                          <a:gd name="T23" fmla="*/ 43 w 43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3" h="129">
                            <a:moveTo>
                              <a:pt x="16" y="128"/>
                            </a:moveTo>
                            <a:lnTo>
                              <a:pt x="42" y="128"/>
                            </a:lnTo>
                            <a:lnTo>
                              <a:pt x="42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4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2097"/>
                        <a:ext cx="47" cy="129"/>
                      </a:xfrm>
                      <a:custGeom>
                        <a:avLst/>
                        <a:gdLst>
                          <a:gd name="T0" fmla="*/ 17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7 w 47"/>
                          <a:gd name="T11" fmla="*/ 25 h 129"/>
                          <a:gd name="T12" fmla="*/ 17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7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7" y="25"/>
                            </a:lnTo>
                            <a:lnTo>
                              <a:pt x="17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8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343" y="2371"/>
                    <a:ext cx="2471" cy="129"/>
                    <a:chOff x="343" y="2371"/>
                    <a:chExt cx="2471" cy="129"/>
                  </a:xfrm>
                </p:grpSpPr>
                <p:grpSp>
                  <p:nvGrpSpPr>
                    <p:cNvPr id="36935" name="Group 1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3" y="2372"/>
                      <a:ext cx="138" cy="128"/>
                      <a:chOff x="343" y="2372"/>
                      <a:chExt cx="138" cy="128"/>
                    </a:xfrm>
                  </p:grpSpPr>
                  <p:sp>
                    <p:nvSpPr>
                      <p:cNvPr id="3695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3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5" name="Freeform 1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6" y="2372"/>
                        <a:ext cx="75" cy="128"/>
                      </a:xfrm>
                      <a:custGeom>
                        <a:avLst/>
                        <a:gdLst>
                          <a:gd name="T0" fmla="*/ 0 w 75"/>
                          <a:gd name="T1" fmla="*/ 38 h 128"/>
                          <a:gd name="T2" fmla="*/ 29 w 75"/>
                          <a:gd name="T3" fmla="*/ 38 h 128"/>
                          <a:gd name="T4" fmla="*/ 29 w 75"/>
                          <a:gd name="T5" fmla="*/ 25 h 128"/>
                          <a:gd name="T6" fmla="*/ 45 w 75"/>
                          <a:gd name="T7" fmla="*/ 25 h 128"/>
                          <a:gd name="T8" fmla="*/ 45 w 75"/>
                          <a:gd name="T9" fmla="*/ 45 h 128"/>
                          <a:gd name="T10" fmla="*/ 0 w 75"/>
                          <a:gd name="T11" fmla="*/ 105 h 128"/>
                          <a:gd name="T12" fmla="*/ 0 w 75"/>
                          <a:gd name="T13" fmla="*/ 127 h 128"/>
                          <a:gd name="T14" fmla="*/ 74 w 75"/>
                          <a:gd name="T15" fmla="*/ 127 h 128"/>
                          <a:gd name="T16" fmla="*/ 74 w 75"/>
                          <a:gd name="T17" fmla="*/ 105 h 128"/>
                          <a:gd name="T18" fmla="*/ 32 w 75"/>
                          <a:gd name="T19" fmla="*/ 105 h 128"/>
                          <a:gd name="T20" fmla="*/ 74 w 75"/>
                          <a:gd name="T21" fmla="*/ 51 h 128"/>
                          <a:gd name="T22" fmla="*/ 74 w 75"/>
                          <a:gd name="T23" fmla="*/ 15 h 128"/>
                          <a:gd name="T24" fmla="*/ 51 w 75"/>
                          <a:gd name="T25" fmla="*/ 0 h 128"/>
                          <a:gd name="T26" fmla="*/ 22 w 75"/>
                          <a:gd name="T27" fmla="*/ 0 h 128"/>
                          <a:gd name="T28" fmla="*/ 0 w 75"/>
                          <a:gd name="T29" fmla="*/ 15 h 128"/>
                          <a:gd name="T30" fmla="*/ 0 w 75"/>
                          <a:gd name="T31" fmla="*/ 38 h 1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8"/>
                          <a:gd name="T50" fmla="*/ 75 w 75"/>
                          <a:gd name="T51" fmla="*/ 128 h 128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8">
                            <a:moveTo>
                              <a:pt x="0" y="38"/>
                            </a:moveTo>
                            <a:lnTo>
                              <a:pt x="29" y="38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5"/>
                            </a:lnTo>
                            <a:lnTo>
                              <a:pt x="0" y="127"/>
                            </a:lnTo>
                            <a:lnTo>
                              <a:pt x="74" y="127"/>
                            </a:lnTo>
                            <a:lnTo>
                              <a:pt x="74" y="105"/>
                            </a:lnTo>
                            <a:lnTo>
                              <a:pt x="32" y="105"/>
                            </a:lnTo>
                            <a:lnTo>
                              <a:pt x="74" y="51"/>
                            </a:lnTo>
                            <a:lnTo>
                              <a:pt x="74" y="15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5"/>
                            </a:lnTo>
                            <a:lnTo>
                              <a:pt x="0" y="3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6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7" y="2372"/>
                      <a:ext cx="132" cy="128"/>
                      <a:chOff x="727" y="2372"/>
                      <a:chExt cx="132" cy="128"/>
                    </a:xfrm>
                  </p:grpSpPr>
                  <p:sp>
                    <p:nvSpPr>
                      <p:cNvPr id="36952" name="Freeform 1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27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3" name="Freeform 1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84" y="2372"/>
                        <a:ext cx="75" cy="128"/>
                      </a:xfrm>
                      <a:custGeom>
                        <a:avLst/>
                        <a:gdLst>
                          <a:gd name="T0" fmla="*/ 20 w 75"/>
                          <a:gd name="T1" fmla="*/ 0 h 128"/>
                          <a:gd name="T2" fmla="*/ 51 w 75"/>
                          <a:gd name="T3" fmla="*/ 0 h 128"/>
                          <a:gd name="T4" fmla="*/ 74 w 75"/>
                          <a:gd name="T5" fmla="*/ 15 h 128"/>
                          <a:gd name="T6" fmla="*/ 74 w 75"/>
                          <a:gd name="T7" fmla="*/ 51 h 128"/>
                          <a:gd name="T8" fmla="*/ 62 w 75"/>
                          <a:gd name="T9" fmla="*/ 64 h 128"/>
                          <a:gd name="T10" fmla="*/ 74 w 75"/>
                          <a:gd name="T11" fmla="*/ 76 h 128"/>
                          <a:gd name="T12" fmla="*/ 74 w 75"/>
                          <a:gd name="T13" fmla="*/ 111 h 128"/>
                          <a:gd name="T14" fmla="*/ 51 w 75"/>
                          <a:gd name="T15" fmla="*/ 127 h 128"/>
                          <a:gd name="T16" fmla="*/ 20 w 75"/>
                          <a:gd name="T17" fmla="*/ 127 h 128"/>
                          <a:gd name="T18" fmla="*/ 0 w 75"/>
                          <a:gd name="T19" fmla="*/ 111 h 128"/>
                          <a:gd name="T20" fmla="*/ 0 w 75"/>
                          <a:gd name="T21" fmla="*/ 91 h 128"/>
                          <a:gd name="T22" fmla="*/ 26 w 75"/>
                          <a:gd name="T23" fmla="*/ 91 h 128"/>
                          <a:gd name="T24" fmla="*/ 26 w 75"/>
                          <a:gd name="T25" fmla="*/ 105 h 128"/>
                          <a:gd name="T26" fmla="*/ 45 w 75"/>
                          <a:gd name="T27" fmla="*/ 105 h 128"/>
                          <a:gd name="T28" fmla="*/ 45 w 75"/>
                          <a:gd name="T29" fmla="*/ 76 h 128"/>
                          <a:gd name="T30" fmla="*/ 26 w 75"/>
                          <a:gd name="T31" fmla="*/ 76 h 128"/>
                          <a:gd name="T32" fmla="*/ 26 w 75"/>
                          <a:gd name="T33" fmla="*/ 51 h 128"/>
                          <a:gd name="T34" fmla="*/ 45 w 75"/>
                          <a:gd name="T35" fmla="*/ 51 h 128"/>
                          <a:gd name="T36" fmla="*/ 45 w 75"/>
                          <a:gd name="T37" fmla="*/ 22 h 128"/>
                          <a:gd name="T38" fmla="*/ 26 w 75"/>
                          <a:gd name="T39" fmla="*/ 22 h 128"/>
                          <a:gd name="T40" fmla="*/ 26 w 75"/>
                          <a:gd name="T41" fmla="*/ 35 h 128"/>
                          <a:gd name="T42" fmla="*/ 0 w 75"/>
                          <a:gd name="T43" fmla="*/ 35 h 128"/>
                          <a:gd name="T44" fmla="*/ 0 w 75"/>
                          <a:gd name="T45" fmla="*/ 15 h 128"/>
                          <a:gd name="T46" fmla="*/ 20 w 75"/>
                          <a:gd name="T47" fmla="*/ 0 h 12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5"/>
                          <a:gd name="T73" fmla="*/ 0 h 128"/>
                          <a:gd name="T74" fmla="*/ 75 w 75"/>
                          <a:gd name="T75" fmla="*/ 128 h 12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5" h="128">
                            <a:moveTo>
                              <a:pt x="20" y="0"/>
                            </a:moveTo>
                            <a:lnTo>
                              <a:pt x="51" y="0"/>
                            </a:lnTo>
                            <a:lnTo>
                              <a:pt x="74" y="15"/>
                            </a:lnTo>
                            <a:lnTo>
                              <a:pt x="74" y="51"/>
                            </a:lnTo>
                            <a:lnTo>
                              <a:pt x="62" y="64"/>
                            </a:lnTo>
                            <a:lnTo>
                              <a:pt x="74" y="76"/>
                            </a:lnTo>
                            <a:lnTo>
                              <a:pt x="74" y="111"/>
                            </a:lnTo>
                            <a:lnTo>
                              <a:pt x="51" y="127"/>
                            </a:lnTo>
                            <a:lnTo>
                              <a:pt x="20" y="127"/>
                            </a:lnTo>
                            <a:lnTo>
                              <a:pt x="0" y="111"/>
                            </a:lnTo>
                            <a:lnTo>
                              <a:pt x="0" y="91"/>
                            </a:lnTo>
                            <a:lnTo>
                              <a:pt x="26" y="91"/>
                            </a:lnTo>
                            <a:lnTo>
                              <a:pt x="26" y="105"/>
                            </a:lnTo>
                            <a:lnTo>
                              <a:pt x="45" y="105"/>
                            </a:lnTo>
                            <a:lnTo>
                              <a:pt x="45" y="76"/>
                            </a:lnTo>
                            <a:lnTo>
                              <a:pt x="26" y="76"/>
                            </a:lnTo>
                            <a:lnTo>
                              <a:pt x="26" y="51"/>
                            </a:lnTo>
                            <a:lnTo>
                              <a:pt x="45" y="51"/>
                            </a:lnTo>
                            <a:lnTo>
                              <a:pt x="45" y="22"/>
                            </a:lnTo>
                            <a:lnTo>
                              <a:pt x="26" y="22"/>
                            </a:lnTo>
                            <a:lnTo>
                              <a:pt x="26" y="35"/>
                            </a:lnTo>
                            <a:lnTo>
                              <a:pt x="0" y="35"/>
                            </a:lnTo>
                            <a:lnTo>
                              <a:pt x="0" y="15"/>
                            </a:lnTo>
                            <a:lnTo>
                              <a:pt x="2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7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19" y="2372"/>
                      <a:ext cx="136" cy="128"/>
                      <a:chOff x="1119" y="2372"/>
                      <a:chExt cx="136" cy="128"/>
                    </a:xfrm>
                  </p:grpSpPr>
                  <p:sp>
                    <p:nvSpPr>
                      <p:cNvPr id="36950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19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1" name="Freeform 1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0" y="2372"/>
                        <a:ext cx="85" cy="128"/>
                      </a:xfrm>
                      <a:custGeom>
                        <a:avLst/>
                        <a:gdLst>
                          <a:gd name="T0" fmla="*/ 48 w 85"/>
                          <a:gd name="T1" fmla="*/ 0 h 128"/>
                          <a:gd name="T2" fmla="*/ 78 w 85"/>
                          <a:gd name="T3" fmla="*/ 0 h 128"/>
                          <a:gd name="T4" fmla="*/ 78 w 85"/>
                          <a:gd name="T5" fmla="*/ 76 h 128"/>
                          <a:gd name="T6" fmla="*/ 84 w 85"/>
                          <a:gd name="T7" fmla="*/ 76 h 128"/>
                          <a:gd name="T8" fmla="*/ 84 w 85"/>
                          <a:gd name="T9" fmla="*/ 105 h 128"/>
                          <a:gd name="T10" fmla="*/ 78 w 85"/>
                          <a:gd name="T11" fmla="*/ 105 h 128"/>
                          <a:gd name="T12" fmla="*/ 78 w 85"/>
                          <a:gd name="T13" fmla="*/ 127 h 128"/>
                          <a:gd name="T14" fmla="*/ 48 w 85"/>
                          <a:gd name="T15" fmla="*/ 127 h 128"/>
                          <a:gd name="T16" fmla="*/ 48 w 85"/>
                          <a:gd name="T17" fmla="*/ 105 h 128"/>
                          <a:gd name="T18" fmla="*/ 48 w 85"/>
                          <a:gd name="T19" fmla="*/ 76 h 128"/>
                          <a:gd name="T20" fmla="*/ 32 w 85"/>
                          <a:gd name="T21" fmla="*/ 76 h 128"/>
                          <a:gd name="T22" fmla="*/ 48 w 85"/>
                          <a:gd name="T23" fmla="*/ 48 h 128"/>
                          <a:gd name="T24" fmla="*/ 48 w 85"/>
                          <a:gd name="T25" fmla="*/ 76 h 128"/>
                          <a:gd name="T26" fmla="*/ 48 w 85"/>
                          <a:gd name="T27" fmla="*/ 105 h 128"/>
                          <a:gd name="T28" fmla="*/ 0 w 85"/>
                          <a:gd name="T29" fmla="*/ 105 h 128"/>
                          <a:gd name="T30" fmla="*/ 0 w 85"/>
                          <a:gd name="T31" fmla="*/ 76 h 128"/>
                          <a:gd name="T32" fmla="*/ 48 w 85"/>
                          <a:gd name="T33" fmla="*/ 0 h 128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28"/>
                          <a:gd name="T53" fmla="*/ 85 w 85"/>
                          <a:gd name="T54" fmla="*/ 128 h 128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28">
                            <a:moveTo>
                              <a:pt x="48" y="0"/>
                            </a:moveTo>
                            <a:lnTo>
                              <a:pt x="78" y="0"/>
                            </a:lnTo>
                            <a:lnTo>
                              <a:pt x="78" y="76"/>
                            </a:lnTo>
                            <a:lnTo>
                              <a:pt x="84" y="76"/>
                            </a:lnTo>
                            <a:lnTo>
                              <a:pt x="84" y="105"/>
                            </a:lnTo>
                            <a:lnTo>
                              <a:pt x="78" y="105"/>
                            </a:lnTo>
                            <a:lnTo>
                              <a:pt x="78" y="127"/>
                            </a:lnTo>
                            <a:lnTo>
                              <a:pt x="48" y="127"/>
                            </a:lnTo>
                            <a:lnTo>
                              <a:pt x="48" y="105"/>
                            </a:lnTo>
                            <a:lnTo>
                              <a:pt x="48" y="76"/>
                            </a:lnTo>
                            <a:lnTo>
                              <a:pt x="32" y="76"/>
                            </a:lnTo>
                            <a:lnTo>
                              <a:pt x="48" y="48"/>
                            </a:lnTo>
                            <a:lnTo>
                              <a:pt x="48" y="76"/>
                            </a:lnTo>
                            <a:lnTo>
                              <a:pt x="48" y="105"/>
                            </a:lnTo>
                            <a:lnTo>
                              <a:pt x="0" y="105"/>
                            </a:lnTo>
                            <a:lnTo>
                              <a:pt x="0" y="76"/>
                            </a:lnTo>
                            <a:lnTo>
                              <a:pt x="48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8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08" y="2372"/>
                      <a:ext cx="142" cy="128"/>
                      <a:chOff x="1508" y="2372"/>
                      <a:chExt cx="142" cy="128"/>
                    </a:xfrm>
                  </p:grpSpPr>
                  <p:sp>
                    <p:nvSpPr>
                      <p:cNvPr id="36948" name="Freeform 1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8" y="2372"/>
                        <a:ext cx="46" cy="128"/>
                      </a:xfrm>
                      <a:custGeom>
                        <a:avLst/>
                        <a:gdLst>
                          <a:gd name="T0" fmla="*/ 15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5 w 46"/>
                          <a:gd name="T11" fmla="*/ 25 h 128"/>
                          <a:gd name="T12" fmla="*/ 15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5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5" y="25"/>
                            </a:lnTo>
                            <a:lnTo>
                              <a:pt x="15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9" name="Freeform 1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71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5 w 79"/>
                          <a:gd name="T3" fmla="*/ 0 h 128"/>
                          <a:gd name="T4" fmla="*/ 75 w 79"/>
                          <a:gd name="T5" fmla="*/ 25 h 128"/>
                          <a:gd name="T6" fmla="*/ 29 w 79"/>
                          <a:gd name="T7" fmla="*/ 25 h 128"/>
                          <a:gd name="T8" fmla="*/ 29 w 79"/>
                          <a:gd name="T9" fmla="*/ 45 h 128"/>
                          <a:gd name="T10" fmla="*/ 55 w 79"/>
                          <a:gd name="T11" fmla="*/ 45 h 128"/>
                          <a:gd name="T12" fmla="*/ 78 w 79"/>
                          <a:gd name="T13" fmla="*/ 64 h 128"/>
                          <a:gd name="T14" fmla="*/ 78 w 79"/>
                          <a:gd name="T15" fmla="*/ 108 h 128"/>
                          <a:gd name="T16" fmla="*/ 55 w 79"/>
                          <a:gd name="T17" fmla="*/ 127 h 128"/>
                          <a:gd name="T18" fmla="*/ 23 w 79"/>
                          <a:gd name="T19" fmla="*/ 127 h 128"/>
                          <a:gd name="T20" fmla="*/ 0 w 79"/>
                          <a:gd name="T21" fmla="*/ 108 h 128"/>
                          <a:gd name="T22" fmla="*/ 0 w 79"/>
                          <a:gd name="T23" fmla="*/ 85 h 128"/>
                          <a:gd name="T24" fmla="*/ 29 w 79"/>
                          <a:gd name="T25" fmla="*/ 85 h 128"/>
                          <a:gd name="T26" fmla="*/ 29 w 79"/>
                          <a:gd name="T27" fmla="*/ 105 h 128"/>
                          <a:gd name="T28" fmla="*/ 48 w 79"/>
                          <a:gd name="T29" fmla="*/ 105 h 128"/>
                          <a:gd name="T30" fmla="*/ 48 w 79"/>
                          <a:gd name="T31" fmla="*/ 67 h 128"/>
                          <a:gd name="T32" fmla="*/ 23 w 79"/>
                          <a:gd name="T33" fmla="*/ 67 h 128"/>
                          <a:gd name="T34" fmla="*/ 0 w 79"/>
                          <a:gd name="T35" fmla="*/ 48 h 128"/>
                          <a:gd name="T36" fmla="*/ 0 w 79"/>
                          <a:gd name="T37" fmla="*/ 0 h 128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28"/>
                          <a:gd name="T59" fmla="*/ 79 w 79"/>
                          <a:gd name="T60" fmla="*/ 128 h 128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5"/>
                            </a:lnTo>
                            <a:lnTo>
                              <a:pt x="29" y="25"/>
                            </a:lnTo>
                            <a:lnTo>
                              <a:pt x="29" y="45"/>
                            </a:lnTo>
                            <a:lnTo>
                              <a:pt x="55" y="45"/>
                            </a:lnTo>
                            <a:lnTo>
                              <a:pt x="78" y="64"/>
                            </a:lnTo>
                            <a:lnTo>
                              <a:pt x="78" y="108"/>
                            </a:lnTo>
                            <a:lnTo>
                              <a:pt x="55" y="127"/>
                            </a:lnTo>
                            <a:lnTo>
                              <a:pt x="23" y="127"/>
                            </a:lnTo>
                            <a:lnTo>
                              <a:pt x="0" y="108"/>
                            </a:lnTo>
                            <a:lnTo>
                              <a:pt x="0" y="85"/>
                            </a:lnTo>
                            <a:lnTo>
                              <a:pt x="29" y="85"/>
                            </a:lnTo>
                            <a:lnTo>
                              <a:pt x="29" y="105"/>
                            </a:lnTo>
                            <a:lnTo>
                              <a:pt x="48" y="105"/>
                            </a:lnTo>
                            <a:lnTo>
                              <a:pt x="48" y="67"/>
                            </a:lnTo>
                            <a:lnTo>
                              <a:pt x="23" y="67"/>
                            </a:lnTo>
                            <a:lnTo>
                              <a:pt x="0" y="4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9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97" y="2372"/>
                      <a:ext cx="139" cy="128"/>
                      <a:chOff x="1897" y="2372"/>
                      <a:chExt cx="139" cy="128"/>
                    </a:xfrm>
                  </p:grpSpPr>
                  <p:sp>
                    <p:nvSpPr>
                      <p:cNvPr id="36946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97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7" name="Freeform 1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62" y="2372"/>
                        <a:ext cx="74" cy="128"/>
                      </a:xfrm>
                      <a:custGeom>
                        <a:avLst/>
                        <a:gdLst>
                          <a:gd name="T0" fmla="*/ 23 w 74"/>
                          <a:gd name="T1" fmla="*/ 0 h 128"/>
                          <a:gd name="T2" fmla="*/ 50 w 74"/>
                          <a:gd name="T3" fmla="*/ 0 h 128"/>
                          <a:gd name="T4" fmla="*/ 73 w 74"/>
                          <a:gd name="T5" fmla="*/ 15 h 128"/>
                          <a:gd name="T6" fmla="*/ 73 w 74"/>
                          <a:gd name="T7" fmla="*/ 39 h 128"/>
                          <a:gd name="T8" fmla="*/ 44 w 74"/>
                          <a:gd name="T9" fmla="*/ 39 h 128"/>
                          <a:gd name="T10" fmla="*/ 44 w 74"/>
                          <a:gd name="T11" fmla="*/ 25 h 128"/>
                          <a:gd name="T12" fmla="*/ 29 w 74"/>
                          <a:gd name="T13" fmla="*/ 25 h 128"/>
                          <a:gd name="T14" fmla="*/ 29 w 74"/>
                          <a:gd name="T15" fmla="*/ 48 h 128"/>
                          <a:gd name="T16" fmla="*/ 29 w 74"/>
                          <a:gd name="T17" fmla="*/ 72 h 128"/>
                          <a:gd name="T18" fmla="*/ 44 w 74"/>
                          <a:gd name="T19" fmla="*/ 72 h 128"/>
                          <a:gd name="T20" fmla="*/ 44 w 74"/>
                          <a:gd name="T21" fmla="*/ 105 h 128"/>
                          <a:gd name="T22" fmla="*/ 29 w 74"/>
                          <a:gd name="T23" fmla="*/ 105 h 128"/>
                          <a:gd name="T24" fmla="*/ 29 w 74"/>
                          <a:gd name="T25" fmla="*/ 72 h 128"/>
                          <a:gd name="T26" fmla="*/ 29 w 74"/>
                          <a:gd name="T27" fmla="*/ 48 h 128"/>
                          <a:gd name="T28" fmla="*/ 50 w 74"/>
                          <a:gd name="T29" fmla="*/ 48 h 128"/>
                          <a:gd name="T30" fmla="*/ 73 w 74"/>
                          <a:gd name="T31" fmla="*/ 64 h 128"/>
                          <a:gd name="T32" fmla="*/ 73 w 74"/>
                          <a:gd name="T33" fmla="*/ 112 h 128"/>
                          <a:gd name="T34" fmla="*/ 50 w 74"/>
                          <a:gd name="T35" fmla="*/ 127 h 128"/>
                          <a:gd name="T36" fmla="*/ 23 w 74"/>
                          <a:gd name="T37" fmla="*/ 127 h 128"/>
                          <a:gd name="T38" fmla="*/ 0 w 74"/>
                          <a:gd name="T39" fmla="*/ 112 h 128"/>
                          <a:gd name="T40" fmla="*/ 0 w 74"/>
                          <a:gd name="T41" fmla="*/ 15 h 128"/>
                          <a:gd name="T42" fmla="*/ 23 w 74"/>
                          <a:gd name="T43" fmla="*/ 0 h 128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4"/>
                          <a:gd name="T67" fmla="*/ 0 h 128"/>
                          <a:gd name="T68" fmla="*/ 74 w 74"/>
                          <a:gd name="T69" fmla="*/ 128 h 128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4" h="128">
                            <a:moveTo>
                              <a:pt x="23" y="0"/>
                            </a:moveTo>
                            <a:lnTo>
                              <a:pt x="50" y="0"/>
                            </a:lnTo>
                            <a:lnTo>
                              <a:pt x="73" y="15"/>
                            </a:lnTo>
                            <a:lnTo>
                              <a:pt x="73" y="39"/>
                            </a:lnTo>
                            <a:lnTo>
                              <a:pt x="44" y="39"/>
                            </a:lnTo>
                            <a:lnTo>
                              <a:pt x="44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2"/>
                            </a:lnTo>
                            <a:lnTo>
                              <a:pt x="44" y="72"/>
                            </a:lnTo>
                            <a:lnTo>
                              <a:pt x="44" y="105"/>
                            </a:lnTo>
                            <a:lnTo>
                              <a:pt x="29" y="105"/>
                            </a:lnTo>
                            <a:lnTo>
                              <a:pt x="29" y="72"/>
                            </a:lnTo>
                            <a:lnTo>
                              <a:pt x="29" y="48"/>
                            </a:lnTo>
                            <a:lnTo>
                              <a:pt x="50" y="48"/>
                            </a:lnTo>
                            <a:lnTo>
                              <a:pt x="73" y="64"/>
                            </a:lnTo>
                            <a:lnTo>
                              <a:pt x="73" y="112"/>
                            </a:lnTo>
                            <a:lnTo>
                              <a:pt x="50" y="127"/>
                            </a:lnTo>
                            <a:lnTo>
                              <a:pt x="23" y="127"/>
                            </a:lnTo>
                            <a:lnTo>
                              <a:pt x="0" y="112"/>
                            </a:lnTo>
                            <a:lnTo>
                              <a:pt x="0" y="15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0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2" y="2372"/>
                      <a:ext cx="139" cy="128"/>
                      <a:chOff x="2292" y="2372"/>
                      <a:chExt cx="139" cy="128"/>
                    </a:xfrm>
                  </p:grpSpPr>
                  <p:sp>
                    <p:nvSpPr>
                      <p:cNvPr id="36944" name="Freeform 1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2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5" name="Freeform 1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2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8 w 79"/>
                          <a:gd name="T3" fmla="*/ 0 h 128"/>
                          <a:gd name="T4" fmla="*/ 78 w 79"/>
                          <a:gd name="T5" fmla="*/ 25 h 128"/>
                          <a:gd name="T6" fmla="*/ 33 w 79"/>
                          <a:gd name="T7" fmla="*/ 127 h 128"/>
                          <a:gd name="T8" fmla="*/ 0 w 79"/>
                          <a:gd name="T9" fmla="*/ 127 h 128"/>
                          <a:gd name="T10" fmla="*/ 45 w 79"/>
                          <a:gd name="T11" fmla="*/ 25 h 128"/>
                          <a:gd name="T12" fmla="*/ 0 w 79"/>
                          <a:gd name="T13" fmla="*/ 25 h 128"/>
                          <a:gd name="T14" fmla="*/ 0 w 79"/>
                          <a:gd name="T15" fmla="*/ 0 h 128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8"/>
                          <a:gd name="T26" fmla="*/ 79 w 79"/>
                          <a:gd name="T27" fmla="*/ 128 h 128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5"/>
                            </a:lnTo>
                            <a:lnTo>
                              <a:pt x="33" y="127"/>
                            </a:lnTo>
                            <a:lnTo>
                              <a:pt x="0" y="127"/>
                            </a:lnTo>
                            <a:lnTo>
                              <a:pt x="45" y="25"/>
                            </a:lnTo>
                            <a:lnTo>
                              <a:pt x="0" y="2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1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2" y="2371"/>
                      <a:ext cx="132" cy="129"/>
                      <a:chOff x="2682" y="2371"/>
                      <a:chExt cx="132" cy="129"/>
                    </a:xfrm>
                  </p:grpSpPr>
                  <p:sp>
                    <p:nvSpPr>
                      <p:cNvPr id="36942" name="Freeform 1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2" y="2372"/>
                        <a:ext cx="44" cy="128"/>
                      </a:xfrm>
                      <a:custGeom>
                        <a:avLst/>
                        <a:gdLst>
                          <a:gd name="T0" fmla="*/ 16 w 44"/>
                          <a:gd name="T1" fmla="*/ 127 h 128"/>
                          <a:gd name="T2" fmla="*/ 43 w 44"/>
                          <a:gd name="T3" fmla="*/ 127 h 128"/>
                          <a:gd name="T4" fmla="*/ 43 w 44"/>
                          <a:gd name="T5" fmla="*/ 0 h 128"/>
                          <a:gd name="T6" fmla="*/ 6 w 44"/>
                          <a:gd name="T7" fmla="*/ 0 h 128"/>
                          <a:gd name="T8" fmla="*/ 0 w 44"/>
                          <a:gd name="T9" fmla="*/ 25 h 128"/>
                          <a:gd name="T10" fmla="*/ 16 w 44"/>
                          <a:gd name="T11" fmla="*/ 25 h 128"/>
                          <a:gd name="T12" fmla="*/ 16 w 44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4"/>
                          <a:gd name="T22" fmla="*/ 0 h 128"/>
                          <a:gd name="T23" fmla="*/ 44 w 44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4" h="128">
                            <a:moveTo>
                              <a:pt x="16" y="127"/>
                            </a:moveTo>
                            <a:lnTo>
                              <a:pt x="43" y="127"/>
                            </a:lnTo>
                            <a:lnTo>
                              <a:pt x="43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3" name="Freeform 1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8" y="2371"/>
                        <a:ext cx="76" cy="129"/>
                      </a:xfrm>
                      <a:custGeom>
                        <a:avLst/>
                        <a:gdLst>
                          <a:gd name="T0" fmla="*/ 16 w 76"/>
                          <a:gd name="T1" fmla="*/ 0 h 129"/>
                          <a:gd name="T2" fmla="*/ 59 w 76"/>
                          <a:gd name="T3" fmla="*/ 0 h 129"/>
                          <a:gd name="T4" fmla="*/ 75 w 76"/>
                          <a:gd name="T5" fmla="*/ 16 h 129"/>
                          <a:gd name="T6" fmla="*/ 75 w 76"/>
                          <a:gd name="T7" fmla="*/ 52 h 129"/>
                          <a:gd name="T8" fmla="*/ 66 w 76"/>
                          <a:gd name="T9" fmla="*/ 65 h 129"/>
                          <a:gd name="T10" fmla="*/ 75 w 76"/>
                          <a:gd name="T11" fmla="*/ 77 h 129"/>
                          <a:gd name="T12" fmla="*/ 75 w 76"/>
                          <a:gd name="T13" fmla="*/ 80 h 129"/>
                          <a:gd name="T14" fmla="*/ 45 w 76"/>
                          <a:gd name="T15" fmla="*/ 80 h 129"/>
                          <a:gd name="T16" fmla="*/ 45 w 76"/>
                          <a:gd name="T17" fmla="*/ 46 h 129"/>
                          <a:gd name="T18" fmla="*/ 45 w 76"/>
                          <a:gd name="T19" fmla="*/ 19 h 129"/>
                          <a:gd name="T20" fmla="*/ 29 w 76"/>
                          <a:gd name="T21" fmla="*/ 19 h 129"/>
                          <a:gd name="T22" fmla="*/ 29 w 76"/>
                          <a:gd name="T23" fmla="*/ 46 h 129"/>
                          <a:gd name="T24" fmla="*/ 45 w 76"/>
                          <a:gd name="T25" fmla="*/ 46 h 129"/>
                          <a:gd name="T26" fmla="*/ 45 w 76"/>
                          <a:gd name="T27" fmla="*/ 106 h 129"/>
                          <a:gd name="T28" fmla="*/ 29 w 76"/>
                          <a:gd name="T29" fmla="*/ 106 h 129"/>
                          <a:gd name="T30" fmla="*/ 29 w 76"/>
                          <a:gd name="T31" fmla="*/ 80 h 129"/>
                          <a:gd name="T32" fmla="*/ 45 w 76"/>
                          <a:gd name="T33" fmla="*/ 80 h 129"/>
                          <a:gd name="T34" fmla="*/ 75 w 76"/>
                          <a:gd name="T35" fmla="*/ 80 h 129"/>
                          <a:gd name="T36" fmla="*/ 75 w 76"/>
                          <a:gd name="T37" fmla="*/ 112 h 129"/>
                          <a:gd name="T38" fmla="*/ 59 w 76"/>
                          <a:gd name="T39" fmla="*/ 128 h 129"/>
                          <a:gd name="T40" fmla="*/ 16 w 76"/>
                          <a:gd name="T41" fmla="*/ 128 h 129"/>
                          <a:gd name="T42" fmla="*/ 0 w 76"/>
                          <a:gd name="T43" fmla="*/ 112 h 129"/>
                          <a:gd name="T44" fmla="*/ 0 w 76"/>
                          <a:gd name="T45" fmla="*/ 77 h 129"/>
                          <a:gd name="T46" fmla="*/ 10 w 76"/>
                          <a:gd name="T47" fmla="*/ 65 h 129"/>
                          <a:gd name="T48" fmla="*/ 0 w 76"/>
                          <a:gd name="T49" fmla="*/ 52 h 129"/>
                          <a:gd name="T50" fmla="*/ 0 w 76"/>
                          <a:gd name="T51" fmla="*/ 16 h 129"/>
                          <a:gd name="T52" fmla="*/ 16 w 76"/>
                          <a:gd name="T53" fmla="*/ 0 h 129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6"/>
                          <a:gd name="T82" fmla="*/ 0 h 129"/>
                          <a:gd name="T83" fmla="*/ 76 w 76"/>
                          <a:gd name="T84" fmla="*/ 129 h 129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6" h="129">
                            <a:moveTo>
                              <a:pt x="16" y="0"/>
                            </a:moveTo>
                            <a:lnTo>
                              <a:pt x="59" y="0"/>
                            </a:lnTo>
                            <a:lnTo>
                              <a:pt x="75" y="16"/>
                            </a:lnTo>
                            <a:lnTo>
                              <a:pt x="75" y="52"/>
                            </a:lnTo>
                            <a:lnTo>
                              <a:pt x="66" y="65"/>
                            </a:lnTo>
                            <a:lnTo>
                              <a:pt x="75" y="77"/>
                            </a:lnTo>
                            <a:lnTo>
                              <a:pt x="75" y="80"/>
                            </a:lnTo>
                            <a:lnTo>
                              <a:pt x="45" y="80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6"/>
                            </a:lnTo>
                            <a:lnTo>
                              <a:pt x="29" y="106"/>
                            </a:lnTo>
                            <a:lnTo>
                              <a:pt x="29" y="80"/>
                            </a:lnTo>
                            <a:lnTo>
                              <a:pt x="45" y="80"/>
                            </a:lnTo>
                            <a:lnTo>
                              <a:pt x="75" y="80"/>
                            </a:lnTo>
                            <a:lnTo>
                              <a:pt x="75" y="112"/>
                            </a:lnTo>
                            <a:lnTo>
                              <a:pt x="59" y="128"/>
                            </a:lnTo>
                            <a:lnTo>
                              <a:pt x="16" y="128"/>
                            </a:lnTo>
                            <a:lnTo>
                              <a:pt x="0" y="112"/>
                            </a:lnTo>
                            <a:lnTo>
                              <a:pt x="0" y="77"/>
                            </a:lnTo>
                            <a:lnTo>
                              <a:pt x="10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9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2491" cy="130"/>
                    <a:chOff x="348" y="2642"/>
                    <a:chExt cx="2491" cy="130"/>
                  </a:xfrm>
                </p:grpSpPr>
                <p:grpSp>
                  <p:nvGrpSpPr>
                    <p:cNvPr id="36914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8" y="2642"/>
                      <a:ext cx="142" cy="130"/>
                      <a:chOff x="348" y="2642"/>
                      <a:chExt cx="142" cy="130"/>
                    </a:xfrm>
                  </p:grpSpPr>
                  <p:sp>
                    <p:nvSpPr>
                      <p:cNvPr id="36933" name="Freeform 1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8" y="2642"/>
                        <a:ext cx="46" cy="130"/>
                      </a:xfrm>
                      <a:custGeom>
                        <a:avLst/>
                        <a:gdLst>
                          <a:gd name="T0" fmla="*/ 16 w 46"/>
                          <a:gd name="T1" fmla="*/ 129 h 130"/>
                          <a:gd name="T2" fmla="*/ 45 w 46"/>
                          <a:gd name="T3" fmla="*/ 129 h 130"/>
                          <a:gd name="T4" fmla="*/ 45 w 46"/>
                          <a:gd name="T5" fmla="*/ 0 h 130"/>
                          <a:gd name="T6" fmla="*/ 6 w 46"/>
                          <a:gd name="T7" fmla="*/ 0 h 130"/>
                          <a:gd name="T8" fmla="*/ 0 w 46"/>
                          <a:gd name="T9" fmla="*/ 26 h 130"/>
                          <a:gd name="T10" fmla="*/ 16 w 46"/>
                          <a:gd name="T11" fmla="*/ 26 h 130"/>
                          <a:gd name="T12" fmla="*/ 16 w 46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30"/>
                          <a:gd name="T23" fmla="*/ 46 w 46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30">
                            <a:moveTo>
                              <a:pt x="16" y="129"/>
                            </a:moveTo>
                            <a:lnTo>
                              <a:pt x="45" y="129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4" name="Freeform 1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4" y="2642"/>
                        <a:ext cx="76" cy="130"/>
                      </a:xfrm>
                      <a:custGeom>
                        <a:avLst/>
                        <a:gdLst>
                          <a:gd name="T0" fmla="*/ 52 w 76"/>
                          <a:gd name="T1" fmla="*/ 0 h 130"/>
                          <a:gd name="T2" fmla="*/ 75 w 76"/>
                          <a:gd name="T3" fmla="*/ 16 h 130"/>
                          <a:gd name="T4" fmla="*/ 75 w 76"/>
                          <a:gd name="T5" fmla="*/ 114 h 130"/>
                          <a:gd name="T6" fmla="*/ 52 w 76"/>
                          <a:gd name="T7" fmla="*/ 129 h 130"/>
                          <a:gd name="T8" fmla="*/ 23 w 76"/>
                          <a:gd name="T9" fmla="*/ 129 h 130"/>
                          <a:gd name="T10" fmla="*/ 0 w 76"/>
                          <a:gd name="T11" fmla="*/ 114 h 130"/>
                          <a:gd name="T12" fmla="*/ 0 w 76"/>
                          <a:gd name="T13" fmla="*/ 90 h 130"/>
                          <a:gd name="T14" fmla="*/ 30 w 76"/>
                          <a:gd name="T15" fmla="*/ 90 h 130"/>
                          <a:gd name="T16" fmla="*/ 30 w 76"/>
                          <a:gd name="T17" fmla="*/ 104 h 130"/>
                          <a:gd name="T18" fmla="*/ 45 w 76"/>
                          <a:gd name="T19" fmla="*/ 104 h 130"/>
                          <a:gd name="T20" fmla="*/ 45 w 76"/>
                          <a:gd name="T21" fmla="*/ 81 h 130"/>
                          <a:gd name="T22" fmla="*/ 45 w 76"/>
                          <a:gd name="T23" fmla="*/ 55 h 130"/>
                          <a:gd name="T24" fmla="*/ 30 w 76"/>
                          <a:gd name="T25" fmla="*/ 55 h 130"/>
                          <a:gd name="T26" fmla="*/ 30 w 76"/>
                          <a:gd name="T27" fmla="*/ 24 h 130"/>
                          <a:gd name="T28" fmla="*/ 45 w 76"/>
                          <a:gd name="T29" fmla="*/ 24 h 130"/>
                          <a:gd name="T30" fmla="*/ 45 w 76"/>
                          <a:gd name="T31" fmla="*/ 55 h 130"/>
                          <a:gd name="T32" fmla="*/ 45 w 76"/>
                          <a:gd name="T33" fmla="*/ 81 h 130"/>
                          <a:gd name="T34" fmla="*/ 23 w 76"/>
                          <a:gd name="T35" fmla="*/ 81 h 130"/>
                          <a:gd name="T36" fmla="*/ 0 w 76"/>
                          <a:gd name="T37" fmla="*/ 65 h 130"/>
                          <a:gd name="T38" fmla="*/ 0 w 76"/>
                          <a:gd name="T39" fmla="*/ 16 h 130"/>
                          <a:gd name="T40" fmla="*/ 23 w 76"/>
                          <a:gd name="T41" fmla="*/ 0 h 130"/>
                          <a:gd name="T42" fmla="*/ 52 w 76"/>
                          <a:gd name="T43" fmla="*/ 0 h 130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30"/>
                          <a:gd name="T68" fmla="*/ 76 w 76"/>
                          <a:gd name="T69" fmla="*/ 130 h 130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30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14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4"/>
                            </a:lnTo>
                            <a:lnTo>
                              <a:pt x="0" y="90"/>
                            </a:lnTo>
                            <a:lnTo>
                              <a:pt x="30" y="90"/>
                            </a:lnTo>
                            <a:lnTo>
                              <a:pt x="30" y="104"/>
                            </a:lnTo>
                            <a:lnTo>
                              <a:pt x="45" y="104"/>
                            </a:lnTo>
                            <a:lnTo>
                              <a:pt x="45" y="81"/>
                            </a:lnTo>
                            <a:lnTo>
                              <a:pt x="45" y="55"/>
                            </a:lnTo>
                            <a:lnTo>
                              <a:pt x="30" y="55"/>
                            </a:lnTo>
                            <a:lnTo>
                              <a:pt x="30" y="24"/>
                            </a:lnTo>
                            <a:lnTo>
                              <a:pt x="45" y="24"/>
                            </a:lnTo>
                            <a:lnTo>
                              <a:pt x="45" y="55"/>
                            </a:lnTo>
                            <a:lnTo>
                              <a:pt x="45" y="81"/>
                            </a:lnTo>
                            <a:lnTo>
                              <a:pt x="23" y="81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5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642"/>
                      <a:ext cx="157" cy="130"/>
                      <a:chOff x="744" y="2642"/>
                      <a:chExt cx="157" cy="130"/>
                    </a:xfrm>
                  </p:grpSpPr>
                  <p:sp>
                    <p:nvSpPr>
                      <p:cNvPr id="36931" name="Freeform 1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5 w 71"/>
                          <a:gd name="T7" fmla="*/ 26 h 130"/>
                          <a:gd name="T8" fmla="*/ 45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50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2" name="Freeform 1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6" y="2642"/>
                        <a:ext cx="75" cy="130"/>
                      </a:xfrm>
                      <a:custGeom>
                        <a:avLst/>
                        <a:gdLst>
                          <a:gd name="T0" fmla="*/ 23 w 75"/>
                          <a:gd name="T1" fmla="*/ 0 h 130"/>
                          <a:gd name="T2" fmla="*/ 52 w 75"/>
                          <a:gd name="T3" fmla="*/ 0 h 130"/>
                          <a:gd name="T4" fmla="*/ 74 w 75"/>
                          <a:gd name="T5" fmla="*/ 19 h 130"/>
                          <a:gd name="T6" fmla="*/ 74 w 75"/>
                          <a:gd name="T7" fmla="*/ 110 h 130"/>
                          <a:gd name="T8" fmla="*/ 52 w 75"/>
                          <a:gd name="T9" fmla="*/ 129 h 130"/>
                          <a:gd name="T10" fmla="*/ 23 w 75"/>
                          <a:gd name="T11" fmla="*/ 129 h 130"/>
                          <a:gd name="T12" fmla="*/ 0 w 75"/>
                          <a:gd name="T13" fmla="*/ 110 h 130"/>
                          <a:gd name="T14" fmla="*/ 0 w 75"/>
                          <a:gd name="T15" fmla="*/ 104 h 130"/>
                          <a:gd name="T16" fmla="*/ 30 w 75"/>
                          <a:gd name="T17" fmla="*/ 104 h 130"/>
                          <a:gd name="T18" fmla="*/ 30 w 75"/>
                          <a:gd name="T19" fmla="*/ 26 h 130"/>
                          <a:gd name="T20" fmla="*/ 45 w 75"/>
                          <a:gd name="T21" fmla="*/ 26 h 130"/>
                          <a:gd name="T22" fmla="*/ 45 w 75"/>
                          <a:gd name="T23" fmla="*/ 104 h 130"/>
                          <a:gd name="T24" fmla="*/ 30 w 75"/>
                          <a:gd name="T25" fmla="*/ 104 h 130"/>
                          <a:gd name="T26" fmla="*/ 0 w 75"/>
                          <a:gd name="T27" fmla="*/ 104 h 130"/>
                          <a:gd name="T28" fmla="*/ 0 w 75"/>
                          <a:gd name="T29" fmla="*/ 19 h 130"/>
                          <a:gd name="T30" fmla="*/ 23 w 75"/>
                          <a:gd name="T31" fmla="*/ 0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10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104"/>
                            </a:lnTo>
                            <a:lnTo>
                              <a:pt x="30" y="104"/>
                            </a:lnTo>
                            <a:lnTo>
                              <a:pt x="30" y="26"/>
                            </a:lnTo>
                            <a:lnTo>
                              <a:pt x="45" y="26"/>
                            </a:lnTo>
                            <a:lnTo>
                              <a:pt x="45" y="104"/>
                            </a:lnTo>
                            <a:lnTo>
                              <a:pt x="30" y="104"/>
                            </a:lnTo>
                            <a:lnTo>
                              <a:pt x="0" y="104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6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5" y="2642"/>
                      <a:ext cx="132" cy="130"/>
                      <a:chOff x="1125" y="2642"/>
                      <a:chExt cx="132" cy="130"/>
                    </a:xfrm>
                  </p:grpSpPr>
                  <p:sp>
                    <p:nvSpPr>
                      <p:cNvPr id="36929" name="Freeform 1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25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2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0" name="Freeform 1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10" y="2642"/>
                        <a:ext cx="47" cy="130"/>
                      </a:xfrm>
                      <a:custGeom>
                        <a:avLst/>
                        <a:gdLst>
                          <a:gd name="T0" fmla="*/ 16 w 47"/>
                          <a:gd name="T1" fmla="*/ 129 h 130"/>
                          <a:gd name="T2" fmla="*/ 46 w 47"/>
                          <a:gd name="T3" fmla="*/ 129 h 130"/>
                          <a:gd name="T4" fmla="*/ 46 w 47"/>
                          <a:gd name="T5" fmla="*/ 0 h 130"/>
                          <a:gd name="T6" fmla="*/ 6 w 47"/>
                          <a:gd name="T7" fmla="*/ 0 h 130"/>
                          <a:gd name="T8" fmla="*/ 0 w 47"/>
                          <a:gd name="T9" fmla="*/ 26 h 130"/>
                          <a:gd name="T10" fmla="*/ 16 w 47"/>
                          <a:gd name="T11" fmla="*/ 26 h 130"/>
                          <a:gd name="T12" fmla="*/ 16 w 47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30"/>
                          <a:gd name="T23" fmla="*/ 47 w 47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30">
                            <a:moveTo>
                              <a:pt x="16" y="129"/>
                            </a:moveTo>
                            <a:lnTo>
                              <a:pt x="46" y="129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7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642"/>
                      <a:ext cx="159" cy="130"/>
                      <a:chOff x="1519" y="2642"/>
                      <a:chExt cx="159" cy="130"/>
                    </a:xfrm>
                  </p:grpSpPr>
                  <p:sp>
                    <p:nvSpPr>
                      <p:cNvPr id="36927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642"/>
                        <a:ext cx="74" cy="130"/>
                      </a:xfrm>
                      <a:custGeom>
                        <a:avLst/>
                        <a:gdLst>
                          <a:gd name="T0" fmla="*/ 0 w 74"/>
                          <a:gd name="T1" fmla="*/ 39 h 130"/>
                          <a:gd name="T2" fmla="*/ 28 w 74"/>
                          <a:gd name="T3" fmla="*/ 39 h 130"/>
                          <a:gd name="T4" fmla="*/ 28 w 74"/>
                          <a:gd name="T5" fmla="*/ 26 h 130"/>
                          <a:gd name="T6" fmla="*/ 44 w 74"/>
                          <a:gd name="T7" fmla="*/ 26 h 130"/>
                          <a:gd name="T8" fmla="*/ 44 w 74"/>
                          <a:gd name="T9" fmla="*/ 45 h 130"/>
                          <a:gd name="T10" fmla="*/ 0 w 74"/>
                          <a:gd name="T11" fmla="*/ 107 h 130"/>
                          <a:gd name="T12" fmla="*/ 0 w 74"/>
                          <a:gd name="T13" fmla="*/ 129 h 130"/>
                          <a:gd name="T14" fmla="*/ 73 w 74"/>
                          <a:gd name="T15" fmla="*/ 129 h 130"/>
                          <a:gd name="T16" fmla="*/ 73 w 74"/>
                          <a:gd name="T17" fmla="*/ 107 h 130"/>
                          <a:gd name="T18" fmla="*/ 31 w 74"/>
                          <a:gd name="T19" fmla="*/ 107 h 130"/>
                          <a:gd name="T20" fmla="*/ 73 w 74"/>
                          <a:gd name="T21" fmla="*/ 52 h 130"/>
                          <a:gd name="T22" fmla="*/ 73 w 74"/>
                          <a:gd name="T23" fmla="*/ 16 h 130"/>
                          <a:gd name="T24" fmla="*/ 50 w 74"/>
                          <a:gd name="T25" fmla="*/ 0 h 130"/>
                          <a:gd name="T26" fmla="*/ 21 w 74"/>
                          <a:gd name="T27" fmla="*/ 0 h 130"/>
                          <a:gd name="T28" fmla="*/ 0 w 74"/>
                          <a:gd name="T29" fmla="*/ 16 h 130"/>
                          <a:gd name="T30" fmla="*/ 0 w 74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30"/>
                          <a:gd name="T50" fmla="*/ 74 w 74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30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3" y="129"/>
                            </a:lnTo>
                            <a:lnTo>
                              <a:pt x="73" y="107"/>
                            </a:lnTo>
                            <a:lnTo>
                              <a:pt x="31" y="107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8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2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3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3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8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7" y="2642"/>
                      <a:ext cx="157" cy="130"/>
                      <a:chOff x="1907" y="2642"/>
                      <a:chExt cx="157" cy="130"/>
                    </a:xfrm>
                  </p:grpSpPr>
                  <p:sp>
                    <p:nvSpPr>
                      <p:cNvPr id="36925" name="Freeform 1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7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3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6" name="Freeform 1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87" y="2642"/>
                        <a:ext cx="77" cy="130"/>
                      </a:xfrm>
                      <a:custGeom>
                        <a:avLst/>
                        <a:gdLst>
                          <a:gd name="T0" fmla="*/ 22 w 77"/>
                          <a:gd name="T1" fmla="*/ 0 h 130"/>
                          <a:gd name="T2" fmla="*/ 53 w 77"/>
                          <a:gd name="T3" fmla="*/ 0 h 130"/>
                          <a:gd name="T4" fmla="*/ 76 w 77"/>
                          <a:gd name="T5" fmla="*/ 16 h 130"/>
                          <a:gd name="T6" fmla="*/ 76 w 77"/>
                          <a:gd name="T7" fmla="*/ 52 h 130"/>
                          <a:gd name="T8" fmla="*/ 64 w 77"/>
                          <a:gd name="T9" fmla="*/ 64 h 130"/>
                          <a:gd name="T10" fmla="*/ 76 w 77"/>
                          <a:gd name="T11" fmla="*/ 77 h 130"/>
                          <a:gd name="T12" fmla="*/ 76 w 77"/>
                          <a:gd name="T13" fmla="*/ 113 h 130"/>
                          <a:gd name="T14" fmla="*/ 53 w 77"/>
                          <a:gd name="T15" fmla="*/ 129 h 130"/>
                          <a:gd name="T16" fmla="*/ 22 w 77"/>
                          <a:gd name="T17" fmla="*/ 129 h 130"/>
                          <a:gd name="T18" fmla="*/ 0 w 77"/>
                          <a:gd name="T19" fmla="*/ 113 h 130"/>
                          <a:gd name="T20" fmla="*/ 0 w 77"/>
                          <a:gd name="T21" fmla="*/ 93 h 130"/>
                          <a:gd name="T22" fmla="*/ 28 w 77"/>
                          <a:gd name="T23" fmla="*/ 93 h 130"/>
                          <a:gd name="T24" fmla="*/ 28 w 77"/>
                          <a:gd name="T25" fmla="*/ 107 h 130"/>
                          <a:gd name="T26" fmla="*/ 47 w 77"/>
                          <a:gd name="T27" fmla="*/ 107 h 130"/>
                          <a:gd name="T28" fmla="*/ 47 w 77"/>
                          <a:gd name="T29" fmla="*/ 77 h 130"/>
                          <a:gd name="T30" fmla="*/ 28 w 77"/>
                          <a:gd name="T31" fmla="*/ 77 h 130"/>
                          <a:gd name="T32" fmla="*/ 28 w 77"/>
                          <a:gd name="T33" fmla="*/ 52 h 130"/>
                          <a:gd name="T34" fmla="*/ 47 w 77"/>
                          <a:gd name="T35" fmla="*/ 52 h 130"/>
                          <a:gd name="T36" fmla="*/ 47 w 77"/>
                          <a:gd name="T37" fmla="*/ 22 h 130"/>
                          <a:gd name="T38" fmla="*/ 28 w 77"/>
                          <a:gd name="T39" fmla="*/ 22 h 130"/>
                          <a:gd name="T40" fmla="*/ 28 w 77"/>
                          <a:gd name="T41" fmla="*/ 36 h 130"/>
                          <a:gd name="T42" fmla="*/ 0 w 77"/>
                          <a:gd name="T43" fmla="*/ 36 h 130"/>
                          <a:gd name="T44" fmla="*/ 0 w 77"/>
                          <a:gd name="T45" fmla="*/ 16 h 130"/>
                          <a:gd name="T46" fmla="*/ 22 w 77"/>
                          <a:gd name="T47" fmla="*/ 0 h 130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7"/>
                          <a:gd name="T73" fmla="*/ 0 h 130"/>
                          <a:gd name="T74" fmla="*/ 77 w 77"/>
                          <a:gd name="T75" fmla="*/ 130 h 130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7" h="130">
                            <a:moveTo>
                              <a:pt x="22" y="0"/>
                            </a:moveTo>
                            <a:lnTo>
                              <a:pt x="53" y="0"/>
                            </a:lnTo>
                            <a:lnTo>
                              <a:pt x="76" y="16"/>
                            </a:lnTo>
                            <a:lnTo>
                              <a:pt x="76" y="52"/>
                            </a:lnTo>
                            <a:lnTo>
                              <a:pt x="64" y="64"/>
                            </a:lnTo>
                            <a:lnTo>
                              <a:pt x="76" y="77"/>
                            </a:lnTo>
                            <a:lnTo>
                              <a:pt x="76" y="113"/>
                            </a:lnTo>
                            <a:lnTo>
                              <a:pt x="53" y="129"/>
                            </a:lnTo>
                            <a:lnTo>
                              <a:pt x="22" y="129"/>
                            </a:lnTo>
                            <a:lnTo>
                              <a:pt x="0" y="113"/>
                            </a:lnTo>
                            <a:lnTo>
                              <a:pt x="0" y="93"/>
                            </a:lnTo>
                            <a:lnTo>
                              <a:pt x="28" y="93"/>
                            </a:lnTo>
                            <a:lnTo>
                              <a:pt x="28" y="107"/>
                            </a:lnTo>
                            <a:lnTo>
                              <a:pt x="47" y="107"/>
                            </a:lnTo>
                            <a:lnTo>
                              <a:pt x="47" y="77"/>
                            </a:lnTo>
                            <a:lnTo>
                              <a:pt x="28" y="77"/>
                            </a:lnTo>
                            <a:lnTo>
                              <a:pt x="28" y="52"/>
                            </a:lnTo>
                            <a:lnTo>
                              <a:pt x="47" y="52"/>
                            </a:lnTo>
                            <a:lnTo>
                              <a:pt x="47" y="22"/>
                            </a:lnTo>
                            <a:lnTo>
                              <a:pt x="28" y="22"/>
                            </a:lnTo>
                            <a:lnTo>
                              <a:pt x="28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9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3" y="2642"/>
                      <a:ext cx="163" cy="130"/>
                      <a:chOff x="2293" y="2642"/>
                      <a:chExt cx="163" cy="130"/>
                    </a:xfrm>
                  </p:grpSpPr>
                  <p:sp>
                    <p:nvSpPr>
                      <p:cNvPr id="36923" name="Freeform 1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3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2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2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4" name="Freeform 1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1" y="2642"/>
                        <a:ext cx="85" cy="130"/>
                      </a:xfrm>
                      <a:custGeom>
                        <a:avLst/>
                        <a:gdLst>
                          <a:gd name="T0" fmla="*/ 49 w 85"/>
                          <a:gd name="T1" fmla="*/ 0 h 130"/>
                          <a:gd name="T2" fmla="*/ 78 w 85"/>
                          <a:gd name="T3" fmla="*/ 0 h 130"/>
                          <a:gd name="T4" fmla="*/ 78 w 85"/>
                          <a:gd name="T5" fmla="*/ 77 h 130"/>
                          <a:gd name="T6" fmla="*/ 84 w 85"/>
                          <a:gd name="T7" fmla="*/ 77 h 130"/>
                          <a:gd name="T8" fmla="*/ 84 w 85"/>
                          <a:gd name="T9" fmla="*/ 107 h 130"/>
                          <a:gd name="T10" fmla="*/ 78 w 85"/>
                          <a:gd name="T11" fmla="*/ 107 h 130"/>
                          <a:gd name="T12" fmla="*/ 78 w 85"/>
                          <a:gd name="T13" fmla="*/ 129 h 130"/>
                          <a:gd name="T14" fmla="*/ 49 w 85"/>
                          <a:gd name="T15" fmla="*/ 129 h 130"/>
                          <a:gd name="T16" fmla="*/ 49 w 85"/>
                          <a:gd name="T17" fmla="*/ 107 h 130"/>
                          <a:gd name="T18" fmla="*/ 49 w 85"/>
                          <a:gd name="T19" fmla="*/ 77 h 130"/>
                          <a:gd name="T20" fmla="*/ 32 w 85"/>
                          <a:gd name="T21" fmla="*/ 77 h 130"/>
                          <a:gd name="T22" fmla="*/ 49 w 85"/>
                          <a:gd name="T23" fmla="*/ 49 h 130"/>
                          <a:gd name="T24" fmla="*/ 49 w 85"/>
                          <a:gd name="T25" fmla="*/ 77 h 130"/>
                          <a:gd name="T26" fmla="*/ 49 w 85"/>
                          <a:gd name="T27" fmla="*/ 107 h 130"/>
                          <a:gd name="T28" fmla="*/ 0 w 85"/>
                          <a:gd name="T29" fmla="*/ 107 h 130"/>
                          <a:gd name="T30" fmla="*/ 0 w 85"/>
                          <a:gd name="T31" fmla="*/ 77 h 130"/>
                          <a:gd name="T32" fmla="*/ 49 w 85"/>
                          <a:gd name="T33" fmla="*/ 0 h 130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30"/>
                          <a:gd name="T53" fmla="*/ 85 w 85"/>
                          <a:gd name="T54" fmla="*/ 130 h 130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30">
                            <a:moveTo>
                              <a:pt x="49" y="0"/>
                            </a:moveTo>
                            <a:lnTo>
                              <a:pt x="78" y="0"/>
                            </a:lnTo>
                            <a:lnTo>
                              <a:pt x="78" y="77"/>
                            </a:lnTo>
                            <a:lnTo>
                              <a:pt x="84" y="77"/>
                            </a:lnTo>
                            <a:lnTo>
                              <a:pt x="84" y="107"/>
                            </a:lnTo>
                            <a:lnTo>
                              <a:pt x="78" y="107"/>
                            </a:lnTo>
                            <a:lnTo>
                              <a:pt x="78" y="129"/>
                            </a:lnTo>
                            <a:lnTo>
                              <a:pt x="49" y="129"/>
                            </a:lnTo>
                            <a:lnTo>
                              <a:pt x="49" y="107"/>
                            </a:lnTo>
                            <a:lnTo>
                              <a:pt x="49" y="77"/>
                            </a:lnTo>
                            <a:lnTo>
                              <a:pt x="32" y="77"/>
                            </a:lnTo>
                            <a:lnTo>
                              <a:pt x="49" y="49"/>
                            </a:lnTo>
                            <a:lnTo>
                              <a:pt x="49" y="77"/>
                            </a:lnTo>
                            <a:lnTo>
                              <a:pt x="49" y="107"/>
                            </a:lnTo>
                            <a:lnTo>
                              <a:pt x="0" y="107"/>
                            </a:lnTo>
                            <a:lnTo>
                              <a:pt x="0" y="77"/>
                            </a:lnTo>
                            <a:lnTo>
                              <a:pt x="49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2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642"/>
                      <a:ext cx="154" cy="130"/>
                      <a:chOff x="2685" y="2642"/>
                      <a:chExt cx="154" cy="130"/>
                    </a:xfrm>
                  </p:grpSpPr>
                  <p:sp>
                    <p:nvSpPr>
                      <p:cNvPr id="36921" name="Freeform 1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1 w 71"/>
                          <a:gd name="T7" fmla="*/ 26 h 130"/>
                          <a:gd name="T8" fmla="*/ 41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48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1" y="26"/>
                            </a:lnTo>
                            <a:lnTo>
                              <a:pt x="41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48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2" name="Freeform 1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60" y="2642"/>
                        <a:ext cx="79" cy="130"/>
                      </a:xfrm>
                      <a:custGeom>
                        <a:avLst/>
                        <a:gdLst>
                          <a:gd name="T0" fmla="*/ 0 w 79"/>
                          <a:gd name="T1" fmla="*/ 0 h 130"/>
                          <a:gd name="T2" fmla="*/ 75 w 79"/>
                          <a:gd name="T3" fmla="*/ 0 h 130"/>
                          <a:gd name="T4" fmla="*/ 75 w 79"/>
                          <a:gd name="T5" fmla="*/ 26 h 130"/>
                          <a:gd name="T6" fmla="*/ 29 w 79"/>
                          <a:gd name="T7" fmla="*/ 26 h 130"/>
                          <a:gd name="T8" fmla="*/ 29 w 79"/>
                          <a:gd name="T9" fmla="*/ 46 h 130"/>
                          <a:gd name="T10" fmla="*/ 55 w 79"/>
                          <a:gd name="T11" fmla="*/ 46 h 130"/>
                          <a:gd name="T12" fmla="*/ 78 w 79"/>
                          <a:gd name="T13" fmla="*/ 65 h 130"/>
                          <a:gd name="T14" fmla="*/ 78 w 79"/>
                          <a:gd name="T15" fmla="*/ 110 h 130"/>
                          <a:gd name="T16" fmla="*/ 55 w 79"/>
                          <a:gd name="T17" fmla="*/ 129 h 130"/>
                          <a:gd name="T18" fmla="*/ 23 w 79"/>
                          <a:gd name="T19" fmla="*/ 129 h 130"/>
                          <a:gd name="T20" fmla="*/ 0 w 79"/>
                          <a:gd name="T21" fmla="*/ 110 h 130"/>
                          <a:gd name="T22" fmla="*/ 0 w 79"/>
                          <a:gd name="T23" fmla="*/ 87 h 130"/>
                          <a:gd name="T24" fmla="*/ 29 w 79"/>
                          <a:gd name="T25" fmla="*/ 87 h 130"/>
                          <a:gd name="T26" fmla="*/ 29 w 79"/>
                          <a:gd name="T27" fmla="*/ 107 h 130"/>
                          <a:gd name="T28" fmla="*/ 48 w 79"/>
                          <a:gd name="T29" fmla="*/ 107 h 130"/>
                          <a:gd name="T30" fmla="*/ 48 w 79"/>
                          <a:gd name="T31" fmla="*/ 68 h 130"/>
                          <a:gd name="T32" fmla="*/ 23 w 79"/>
                          <a:gd name="T33" fmla="*/ 68 h 130"/>
                          <a:gd name="T34" fmla="*/ 0 w 79"/>
                          <a:gd name="T35" fmla="*/ 49 h 130"/>
                          <a:gd name="T36" fmla="*/ 0 w 79"/>
                          <a:gd name="T37" fmla="*/ 0 h 130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30"/>
                          <a:gd name="T59" fmla="*/ 79 w 79"/>
                          <a:gd name="T60" fmla="*/ 130 h 130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30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6"/>
                            </a:lnTo>
                            <a:lnTo>
                              <a:pt x="29" y="26"/>
                            </a:lnTo>
                            <a:lnTo>
                              <a:pt x="29" y="46"/>
                            </a:lnTo>
                            <a:lnTo>
                              <a:pt x="55" y="46"/>
                            </a:lnTo>
                            <a:lnTo>
                              <a:pt x="78" y="65"/>
                            </a:lnTo>
                            <a:lnTo>
                              <a:pt x="78" y="110"/>
                            </a:lnTo>
                            <a:lnTo>
                              <a:pt x="55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87"/>
                            </a:lnTo>
                            <a:lnTo>
                              <a:pt x="29" y="87"/>
                            </a:lnTo>
                            <a:lnTo>
                              <a:pt x="29" y="107"/>
                            </a:lnTo>
                            <a:lnTo>
                              <a:pt x="48" y="107"/>
                            </a:lnTo>
                            <a:lnTo>
                              <a:pt x="48" y="68"/>
                            </a:lnTo>
                            <a:lnTo>
                              <a:pt x="23" y="68"/>
                            </a:lnTo>
                            <a:lnTo>
                              <a:pt x="0" y="49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0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347" y="2917"/>
                    <a:ext cx="2078" cy="126"/>
                    <a:chOff x="347" y="2917"/>
                    <a:chExt cx="2078" cy="126"/>
                  </a:xfrm>
                </p:grpSpPr>
                <p:grpSp>
                  <p:nvGrpSpPr>
                    <p:cNvPr id="36896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" y="2918"/>
                      <a:ext cx="156" cy="125"/>
                      <a:chOff x="347" y="2918"/>
                      <a:chExt cx="156" cy="125"/>
                    </a:xfrm>
                  </p:grpSpPr>
                  <p:sp>
                    <p:nvSpPr>
                      <p:cNvPr id="36912" name="Freeform 1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" y="2918"/>
                        <a:ext cx="76" cy="125"/>
                      </a:xfrm>
                      <a:custGeom>
                        <a:avLst/>
                        <a:gdLst>
                          <a:gd name="T0" fmla="*/ 0 w 76"/>
                          <a:gd name="T1" fmla="*/ 39 h 125"/>
                          <a:gd name="T2" fmla="*/ 29 w 76"/>
                          <a:gd name="T3" fmla="*/ 39 h 125"/>
                          <a:gd name="T4" fmla="*/ 29 w 76"/>
                          <a:gd name="T5" fmla="*/ 25 h 125"/>
                          <a:gd name="T6" fmla="*/ 45 w 76"/>
                          <a:gd name="T7" fmla="*/ 25 h 125"/>
                          <a:gd name="T8" fmla="*/ 45 w 76"/>
                          <a:gd name="T9" fmla="*/ 45 h 125"/>
                          <a:gd name="T10" fmla="*/ 0 w 76"/>
                          <a:gd name="T11" fmla="*/ 102 h 125"/>
                          <a:gd name="T12" fmla="*/ 0 w 76"/>
                          <a:gd name="T13" fmla="*/ 124 h 125"/>
                          <a:gd name="T14" fmla="*/ 75 w 76"/>
                          <a:gd name="T15" fmla="*/ 124 h 125"/>
                          <a:gd name="T16" fmla="*/ 75 w 76"/>
                          <a:gd name="T17" fmla="*/ 102 h 125"/>
                          <a:gd name="T18" fmla="*/ 32 w 76"/>
                          <a:gd name="T19" fmla="*/ 102 h 125"/>
                          <a:gd name="T20" fmla="*/ 75 w 76"/>
                          <a:gd name="T21" fmla="*/ 51 h 125"/>
                          <a:gd name="T22" fmla="*/ 75 w 76"/>
                          <a:gd name="T23" fmla="*/ 16 h 125"/>
                          <a:gd name="T24" fmla="*/ 52 w 76"/>
                          <a:gd name="T25" fmla="*/ 0 h 125"/>
                          <a:gd name="T26" fmla="*/ 23 w 76"/>
                          <a:gd name="T27" fmla="*/ 0 h 125"/>
                          <a:gd name="T28" fmla="*/ 0 w 76"/>
                          <a:gd name="T29" fmla="*/ 16 h 125"/>
                          <a:gd name="T30" fmla="*/ 0 w 76"/>
                          <a:gd name="T31" fmla="*/ 39 h 125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25"/>
                          <a:gd name="T50" fmla="*/ 76 w 76"/>
                          <a:gd name="T51" fmla="*/ 125 h 125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25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2"/>
                            </a:lnTo>
                            <a:lnTo>
                              <a:pt x="0" y="124"/>
                            </a:lnTo>
                            <a:lnTo>
                              <a:pt x="75" y="124"/>
                            </a:lnTo>
                            <a:lnTo>
                              <a:pt x="75" y="102"/>
                            </a:lnTo>
                            <a:lnTo>
                              <a:pt x="32" y="102"/>
                            </a:lnTo>
                            <a:lnTo>
                              <a:pt x="75" y="51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3" name="Freeform 1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" y="2918"/>
                        <a:ext cx="75" cy="125"/>
                      </a:xfrm>
                      <a:custGeom>
                        <a:avLst/>
                        <a:gdLst>
                          <a:gd name="T0" fmla="*/ 23 w 75"/>
                          <a:gd name="T1" fmla="*/ 0 h 125"/>
                          <a:gd name="T2" fmla="*/ 51 w 75"/>
                          <a:gd name="T3" fmla="*/ 0 h 125"/>
                          <a:gd name="T4" fmla="*/ 74 w 75"/>
                          <a:gd name="T5" fmla="*/ 16 h 125"/>
                          <a:gd name="T6" fmla="*/ 74 w 75"/>
                          <a:gd name="T7" fmla="*/ 39 h 125"/>
                          <a:gd name="T8" fmla="*/ 45 w 75"/>
                          <a:gd name="T9" fmla="*/ 39 h 125"/>
                          <a:gd name="T10" fmla="*/ 45 w 75"/>
                          <a:gd name="T11" fmla="*/ 25 h 125"/>
                          <a:gd name="T12" fmla="*/ 29 w 75"/>
                          <a:gd name="T13" fmla="*/ 25 h 125"/>
                          <a:gd name="T14" fmla="*/ 29 w 75"/>
                          <a:gd name="T15" fmla="*/ 48 h 125"/>
                          <a:gd name="T16" fmla="*/ 29 w 75"/>
                          <a:gd name="T17" fmla="*/ 71 h 125"/>
                          <a:gd name="T18" fmla="*/ 45 w 75"/>
                          <a:gd name="T19" fmla="*/ 71 h 125"/>
                          <a:gd name="T20" fmla="*/ 45 w 75"/>
                          <a:gd name="T21" fmla="*/ 102 h 125"/>
                          <a:gd name="T22" fmla="*/ 29 w 75"/>
                          <a:gd name="T23" fmla="*/ 102 h 125"/>
                          <a:gd name="T24" fmla="*/ 29 w 75"/>
                          <a:gd name="T25" fmla="*/ 71 h 125"/>
                          <a:gd name="T26" fmla="*/ 29 w 75"/>
                          <a:gd name="T27" fmla="*/ 48 h 125"/>
                          <a:gd name="T28" fmla="*/ 51 w 75"/>
                          <a:gd name="T29" fmla="*/ 48 h 125"/>
                          <a:gd name="T30" fmla="*/ 74 w 75"/>
                          <a:gd name="T31" fmla="*/ 63 h 125"/>
                          <a:gd name="T32" fmla="*/ 74 w 75"/>
                          <a:gd name="T33" fmla="*/ 109 h 125"/>
                          <a:gd name="T34" fmla="*/ 51 w 75"/>
                          <a:gd name="T35" fmla="*/ 124 h 125"/>
                          <a:gd name="T36" fmla="*/ 23 w 75"/>
                          <a:gd name="T37" fmla="*/ 124 h 125"/>
                          <a:gd name="T38" fmla="*/ 0 w 75"/>
                          <a:gd name="T39" fmla="*/ 109 h 125"/>
                          <a:gd name="T40" fmla="*/ 0 w 75"/>
                          <a:gd name="T41" fmla="*/ 16 h 125"/>
                          <a:gd name="T42" fmla="*/ 23 w 75"/>
                          <a:gd name="T43" fmla="*/ 0 h 125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5"/>
                          <a:gd name="T67" fmla="*/ 0 h 125"/>
                          <a:gd name="T68" fmla="*/ 75 w 75"/>
                          <a:gd name="T69" fmla="*/ 125 h 125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5" h="125">
                            <a:moveTo>
                              <a:pt x="23" y="0"/>
                            </a:moveTo>
                            <a:lnTo>
                              <a:pt x="51" y="0"/>
                            </a:lnTo>
                            <a:lnTo>
                              <a:pt x="74" y="16"/>
                            </a:lnTo>
                            <a:lnTo>
                              <a:pt x="74" y="39"/>
                            </a:lnTo>
                            <a:lnTo>
                              <a:pt x="45" y="39"/>
                            </a:lnTo>
                            <a:lnTo>
                              <a:pt x="45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1"/>
                            </a:lnTo>
                            <a:lnTo>
                              <a:pt x="45" y="71"/>
                            </a:lnTo>
                            <a:lnTo>
                              <a:pt x="45" y="102"/>
                            </a:lnTo>
                            <a:lnTo>
                              <a:pt x="29" y="102"/>
                            </a:lnTo>
                            <a:lnTo>
                              <a:pt x="29" y="71"/>
                            </a:lnTo>
                            <a:lnTo>
                              <a:pt x="29" y="48"/>
                            </a:lnTo>
                            <a:lnTo>
                              <a:pt x="51" y="48"/>
                            </a:lnTo>
                            <a:lnTo>
                              <a:pt x="74" y="63"/>
                            </a:lnTo>
                            <a:lnTo>
                              <a:pt x="74" y="109"/>
                            </a:lnTo>
                            <a:lnTo>
                              <a:pt x="51" y="124"/>
                            </a:lnTo>
                            <a:lnTo>
                              <a:pt x="23" y="124"/>
                            </a:lnTo>
                            <a:lnTo>
                              <a:pt x="0" y="109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7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917"/>
                      <a:ext cx="160" cy="126"/>
                      <a:chOff x="744" y="2917"/>
                      <a:chExt cx="160" cy="126"/>
                    </a:xfrm>
                  </p:grpSpPr>
                  <p:sp>
                    <p:nvSpPr>
                      <p:cNvPr id="36910" name="Freeform 1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917"/>
                        <a:ext cx="71" cy="126"/>
                      </a:xfrm>
                      <a:custGeom>
                        <a:avLst/>
                        <a:gdLst>
                          <a:gd name="T0" fmla="*/ 0 w 71"/>
                          <a:gd name="T1" fmla="*/ 39 h 126"/>
                          <a:gd name="T2" fmla="*/ 29 w 71"/>
                          <a:gd name="T3" fmla="*/ 39 h 126"/>
                          <a:gd name="T4" fmla="*/ 29 w 71"/>
                          <a:gd name="T5" fmla="*/ 26 h 126"/>
                          <a:gd name="T6" fmla="*/ 45 w 71"/>
                          <a:gd name="T7" fmla="*/ 26 h 126"/>
                          <a:gd name="T8" fmla="*/ 45 w 71"/>
                          <a:gd name="T9" fmla="*/ 45 h 126"/>
                          <a:gd name="T10" fmla="*/ 0 w 71"/>
                          <a:gd name="T11" fmla="*/ 103 h 126"/>
                          <a:gd name="T12" fmla="*/ 0 w 71"/>
                          <a:gd name="T13" fmla="*/ 125 h 126"/>
                          <a:gd name="T14" fmla="*/ 70 w 71"/>
                          <a:gd name="T15" fmla="*/ 125 h 126"/>
                          <a:gd name="T16" fmla="*/ 70 w 71"/>
                          <a:gd name="T17" fmla="*/ 103 h 126"/>
                          <a:gd name="T18" fmla="*/ 31 w 71"/>
                          <a:gd name="T19" fmla="*/ 103 h 126"/>
                          <a:gd name="T20" fmla="*/ 70 w 71"/>
                          <a:gd name="T21" fmla="*/ 52 h 126"/>
                          <a:gd name="T22" fmla="*/ 70 w 71"/>
                          <a:gd name="T23" fmla="*/ 16 h 126"/>
                          <a:gd name="T24" fmla="*/ 50 w 71"/>
                          <a:gd name="T25" fmla="*/ 0 h 126"/>
                          <a:gd name="T26" fmla="*/ 22 w 71"/>
                          <a:gd name="T27" fmla="*/ 0 h 126"/>
                          <a:gd name="T28" fmla="*/ 0 w 71"/>
                          <a:gd name="T29" fmla="*/ 16 h 126"/>
                          <a:gd name="T30" fmla="*/ 0 w 71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26"/>
                          <a:gd name="T50" fmla="*/ 71 w 71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0" y="125"/>
                            </a:lnTo>
                            <a:lnTo>
                              <a:pt x="70" y="103"/>
                            </a:lnTo>
                            <a:lnTo>
                              <a:pt x="31" y="103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1" name="Freeform 1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5" y="2917"/>
                        <a:ext cx="79" cy="126"/>
                      </a:xfrm>
                      <a:custGeom>
                        <a:avLst/>
                        <a:gdLst>
                          <a:gd name="T0" fmla="*/ 0 w 79"/>
                          <a:gd name="T1" fmla="*/ 0 h 126"/>
                          <a:gd name="T2" fmla="*/ 78 w 79"/>
                          <a:gd name="T3" fmla="*/ 0 h 126"/>
                          <a:gd name="T4" fmla="*/ 78 w 79"/>
                          <a:gd name="T5" fmla="*/ 26 h 126"/>
                          <a:gd name="T6" fmla="*/ 33 w 79"/>
                          <a:gd name="T7" fmla="*/ 125 h 126"/>
                          <a:gd name="T8" fmla="*/ 0 w 79"/>
                          <a:gd name="T9" fmla="*/ 125 h 126"/>
                          <a:gd name="T10" fmla="*/ 46 w 79"/>
                          <a:gd name="T11" fmla="*/ 26 h 126"/>
                          <a:gd name="T12" fmla="*/ 0 w 79"/>
                          <a:gd name="T13" fmla="*/ 26 h 126"/>
                          <a:gd name="T14" fmla="*/ 0 w 79"/>
                          <a:gd name="T15" fmla="*/ 0 h 12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6"/>
                          <a:gd name="T26" fmla="*/ 79 w 79"/>
                          <a:gd name="T27" fmla="*/ 126 h 126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6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6"/>
                            </a:lnTo>
                            <a:lnTo>
                              <a:pt x="33" y="125"/>
                            </a:lnTo>
                            <a:lnTo>
                              <a:pt x="0" y="125"/>
                            </a:lnTo>
                            <a:lnTo>
                              <a:pt x="46" y="26"/>
                            </a:lnTo>
                            <a:lnTo>
                              <a:pt x="0" y="2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8" name="Group 1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38" y="2917"/>
                      <a:ext cx="162" cy="126"/>
                      <a:chOff x="1138" y="2917"/>
                      <a:chExt cx="162" cy="126"/>
                    </a:xfrm>
                  </p:grpSpPr>
                  <p:sp>
                    <p:nvSpPr>
                      <p:cNvPr id="36908" name="Freeform 1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38" y="2917"/>
                        <a:ext cx="75" cy="126"/>
                      </a:xfrm>
                      <a:custGeom>
                        <a:avLst/>
                        <a:gdLst>
                          <a:gd name="T0" fmla="*/ 0 w 75"/>
                          <a:gd name="T1" fmla="*/ 39 h 126"/>
                          <a:gd name="T2" fmla="*/ 29 w 75"/>
                          <a:gd name="T3" fmla="*/ 39 h 126"/>
                          <a:gd name="T4" fmla="*/ 29 w 75"/>
                          <a:gd name="T5" fmla="*/ 26 h 126"/>
                          <a:gd name="T6" fmla="*/ 45 w 75"/>
                          <a:gd name="T7" fmla="*/ 26 h 126"/>
                          <a:gd name="T8" fmla="*/ 45 w 75"/>
                          <a:gd name="T9" fmla="*/ 45 h 126"/>
                          <a:gd name="T10" fmla="*/ 0 w 75"/>
                          <a:gd name="T11" fmla="*/ 103 h 126"/>
                          <a:gd name="T12" fmla="*/ 0 w 75"/>
                          <a:gd name="T13" fmla="*/ 125 h 126"/>
                          <a:gd name="T14" fmla="*/ 74 w 75"/>
                          <a:gd name="T15" fmla="*/ 125 h 126"/>
                          <a:gd name="T16" fmla="*/ 74 w 75"/>
                          <a:gd name="T17" fmla="*/ 103 h 126"/>
                          <a:gd name="T18" fmla="*/ 32 w 75"/>
                          <a:gd name="T19" fmla="*/ 103 h 126"/>
                          <a:gd name="T20" fmla="*/ 74 w 75"/>
                          <a:gd name="T21" fmla="*/ 52 h 126"/>
                          <a:gd name="T22" fmla="*/ 74 w 75"/>
                          <a:gd name="T23" fmla="*/ 16 h 126"/>
                          <a:gd name="T24" fmla="*/ 51 w 75"/>
                          <a:gd name="T25" fmla="*/ 0 h 126"/>
                          <a:gd name="T26" fmla="*/ 23 w 75"/>
                          <a:gd name="T27" fmla="*/ 0 h 126"/>
                          <a:gd name="T28" fmla="*/ 0 w 75"/>
                          <a:gd name="T29" fmla="*/ 16 h 126"/>
                          <a:gd name="T30" fmla="*/ 0 w 75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6"/>
                          <a:gd name="T50" fmla="*/ 75 w 75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4" y="125"/>
                            </a:lnTo>
                            <a:lnTo>
                              <a:pt x="74" y="103"/>
                            </a:lnTo>
                            <a:lnTo>
                              <a:pt x="32" y="103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9" name="Freeform 1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28" y="2917"/>
                        <a:ext cx="72" cy="126"/>
                      </a:xfrm>
                      <a:custGeom>
                        <a:avLst/>
                        <a:gdLst>
                          <a:gd name="T0" fmla="*/ 16 w 72"/>
                          <a:gd name="T1" fmla="*/ 0 h 126"/>
                          <a:gd name="T2" fmla="*/ 55 w 72"/>
                          <a:gd name="T3" fmla="*/ 0 h 126"/>
                          <a:gd name="T4" fmla="*/ 71 w 72"/>
                          <a:gd name="T5" fmla="*/ 16 h 126"/>
                          <a:gd name="T6" fmla="*/ 71 w 72"/>
                          <a:gd name="T7" fmla="*/ 52 h 126"/>
                          <a:gd name="T8" fmla="*/ 61 w 72"/>
                          <a:gd name="T9" fmla="*/ 65 h 126"/>
                          <a:gd name="T10" fmla="*/ 71 w 72"/>
                          <a:gd name="T11" fmla="*/ 74 h 126"/>
                          <a:gd name="T12" fmla="*/ 71 w 72"/>
                          <a:gd name="T13" fmla="*/ 77 h 126"/>
                          <a:gd name="T14" fmla="*/ 45 w 72"/>
                          <a:gd name="T15" fmla="*/ 77 h 126"/>
                          <a:gd name="T16" fmla="*/ 45 w 72"/>
                          <a:gd name="T17" fmla="*/ 46 h 126"/>
                          <a:gd name="T18" fmla="*/ 45 w 72"/>
                          <a:gd name="T19" fmla="*/ 19 h 126"/>
                          <a:gd name="T20" fmla="*/ 29 w 72"/>
                          <a:gd name="T21" fmla="*/ 19 h 126"/>
                          <a:gd name="T22" fmla="*/ 29 w 72"/>
                          <a:gd name="T23" fmla="*/ 46 h 126"/>
                          <a:gd name="T24" fmla="*/ 45 w 72"/>
                          <a:gd name="T25" fmla="*/ 46 h 126"/>
                          <a:gd name="T26" fmla="*/ 45 w 72"/>
                          <a:gd name="T27" fmla="*/ 103 h 126"/>
                          <a:gd name="T28" fmla="*/ 29 w 72"/>
                          <a:gd name="T29" fmla="*/ 103 h 126"/>
                          <a:gd name="T30" fmla="*/ 29 w 72"/>
                          <a:gd name="T31" fmla="*/ 77 h 126"/>
                          <a:gd name="T32" fmla="*/ 45 w 72"/>
                          <a:gd name="T33" fmla="*/ 77 h 126"/>
                          <a:gd name="T34" fmla="*/ 71 w 72"/>
                          <a:gd name="T35" fmla="*/ 77 h 126"/>
                          <a:gd name="T36" fmla="*/ 71 w 72"/>
                          <a:gd name="T37" fmla="*/ 109 h 126"/>
                          <a:gd name="T38" fmla="*/ 55 w 72"/>
                          <a:gd name="T39" fmla="*/ 125 h 126"/>
                          <a:gd name="T40" fmla="*/ 16 w 72"/>
                          <a:gd name="T41" fmla="*/ 125 h 126"/>
                          <a:gd name="T42" fmla="*/ 0 w 72"/>
                          <a:gd name="T43" fmla="*/ 109 h 126"/>
                          <a:gd name="T44" fmla="*/ 0 w 72"/>
                          <a:gd name="T45" fmla="*/ 74 h 126"/>
                          <a:gd name="T46" fmla="*/ 9 w 72"/>
                          <a:gd name="T47" fmla="*/ 65 h 126"/>
                          <a:gd name="T48" fmla="*/ 0 w 72"/>
                          <a:gd name="T49" fmla="*/ 52 h 126"/>
                          <a:gd name="T50" fmla="*/ 0 w 72"/>
                          <a:gd name="T51" fmla="*/ 16 h 126"/>
                          <a:gd name="T52" fmla="*/ 16 w 72"/>
                          <a:gd name="T53" fmla="*/ 0 h 12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2"/>
                          <a:gd name="T82" fmla="*/ 0 h 126"/>
                          <a:gd name="T83" fmla="*/ 72 w 72"/>
                          <a:gd name="T84" fmla="*/ 126 h 12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2" h="126">
                            <a:moveTo>
                              <a:pt x="16" y="0"/>
                            </a:moveTo>
                            <a:lnTo>
                              <a:pt x="55" y="0"/>
                            </a:lnTo>
                            <a:lnTo>
                              <a:pt x="71" y="16"/>
                            </a:lnTo>
                            <a:lnTo>
                              <a:pt x="71" y="52"/>
                            </a:lnTo>
                            <a:lnTo>
                              <a:pt x="61" y="65"/>
                            </a:lnTo>
                            <a:lnTo>
                              <a:pt x="71" y="74"/>
                            </a:lnTo>
                            <a:lnTo>
                              <a:pt x="71" y="77"/>
                            </a:lnTo>
                            <a:lnTo>
                              <a:pt x="45" y="77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29" y="77"/>
                            </a:lnTo>
                            <a:lnTo>
                              <a:pt x="45" y="77"/>
                            </a:lnTo>
                            <a:lnTo>
                              <a:pt x="71" y="77"/>
                            </a:lnTo>
                            <a:lnTo>
                              <a:pt x="71" y="109"/>
                            </a:lnTo>
                            <a:lnTo>
                              <a:pt x="55" y="125"/>
                            </a:lnTo>
                            <a:lnTo>
                              <a:pt x="16" y="125"/>
                            </a:lnTo>
                            <a:lnTo>
                              <a:pt x="0" y="109"/>
                            </a:lnTo>
                            <a:lnTo>
                              <a:pt x="0" y="74"/>
                            </a:lnTo>
                            <a:lnTo>
                              <a:pt x="9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9" name="Group 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917"/>
                      <a:ext cx="163" cy="126"/>
                      <a:chOff x="1519" y="2917"/>
                      <a:chExt cx="163" cy="126"/>
                    </a:xfrm>
                  </p:grpSpPr>
                  <p:sp>
                    <p:nvSpPr>
                      <p:cNvPr id="36906" name="Freeform 1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917"/>
                        <a:ext cx="74" cy="126"/>
                      </a:xfrm>
                      <a:custGeom>
                        <a:avLst/>
                        <a:gdLst>
                          <a:gd name="T0" fmla="*/ 0 w 74"/>
                          <a:gd name="T1" fmla="*/ 39 h 126"/>
                          <a:gd name="T2" fmla="*/ 28 w 74"/>
                          <a:gd name="T3" fmla="*/ 39 h 126"/>
                          <a:gd name="T4" fmla="*/ 28 w 74"/>
                          <a:gd name="T5" fmla="*/ 26 h 126"/>
                          <a:gd name="T6" fmla="*/ 44 w 74"/>
                          <a:gd name="T7" fmla="*/ 26 h 126"/>
                          <a:gd name="T8" fmla="*/ 44 w 74"/>
                          <a:gd name="T9" fmla="*/ 45 h 126"/>
                          <a:gd name="T10" fmla="*/ 0 w 74"/>
                          <a:gd name="T11" fmla="*/ 103 h 126"/>
                          <a:gd name="T12" fmla="*/ 0 w 74"/>
                          <a:gd name="T13" fmla="*/ 125 h 126"/>
                          <a:gd name="T14" fmla="*/ 73 w 74"/>
                          <a:gd name="T15" fmla="*/ 125 h 126"/>
                          <a:gd name="T16" fmla="*/ 73 w 74"/>
                          <a:gd name="T17" fmla="*/ 103 h 126"/>
                          <a:gd name="T18" fmla="*/ 31 w 74"/>
                          <a:gd name="T19" fmla="*/ 103 h 126"/>
                          <a:gd name="T20" fmla="*/ 73 w 74"/>
                          <a:gd name="T21" fmla="*/ 52 h 126"/>
                          <a:gd name="T22" fmla="*/ 73 w 74"/>
                          <a:gd name="T23" fmla="*/ 16 h 126"/>
                          <a:gd name="T24" fmla="*/ 50 w 74"/>
                          <a:gd name="T25" fmla="*/ 0 h 126"/>
                          <a:gd name="T26" fmla="*/ 21 w 74"/>
                          <a:gd name="T27" fmla="*/ 0 h 126"/>
                          <a:gd name="T28" fmla="*/ 0 w 74"/>
                          <a:gd name="T29" fmla="*/ 16 h 126"/>
                          <a:gd name="T30" fmla="*/ 0 w 74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3" y="125"/>
                            </a:lnTo>
                            <a:lnTo>
                              <a:pt x="73" y="103"/>
                            </a:lnTo>
                            <a:lnTo>
                              <a:pt x="31" y="103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7" name="Freeform 1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6" y="2917"/>
                        <a:ext cx="76" cy="126"/>
                      </a:xfrm>
                      <a:custGeom>
                        <a:avLst/>
                        <a:gdLst>
                          <a:gd name="T0" fmla="*/ 52 w 76"/>
                          <a:gd name="T1" fmla="*/ 0 h 126"/>
                          <a:gd name="T2" fmla="*/ 75 w 76"/>
                          <a:gd name="T3" fmla="*/ 16 h 126"/>
                          <a:gd name="T4" fmla="*/ 75 w 76"/>
                          <a:gd name="T5" fmla="*/ 109 h 126"/>
                          <a:gd name="T6" fmla="*/ 52 w 76"/>
                          <a:gd name="T7" fmla="*/ 125 h 126"/>
                          <a:gd name="T8" fmla="*/ 23 w 76"/>
                          <a:gd name="T9" fmla="*/ 125 h 126"/>
                          <a:gd name="T10" fmla="*/ 0 w 76"/>
                          <a:gd name="T11" fmla="*/ 109 h 126"/>
                          <a:gd name="T12" fmla="*/ 0 w 76"/>
                          <a:gd name="T13" fmla="*/ 86 h 126"/>
                          <a:gd name="T14" fmla="*/ 30 w 76"/>
                          <a:gd name="T15" fmla="*/ 86 h 126"/>
                          <a:gd name="T16" fmla="*/ 30 w 76"/>
                          <a:gd name="T17" fmla="*/ 100 h 126"/>
                          <a:gd name="T18" fmla="*/ 46 w 76"/>
                          <a:gd name="T19" fmla="*/ 100 h 126"/>
                          <a:gd name="T20" fmla="*/ 46 w 76"/>
                          <a:gd name="T21" fmla="*/ 77 h 126"/>
                          <a:gd name="T22" fmla="*/ 46 w 76"/>
                          <a:gd name="T23" fmla="*/ 55 h 126"/>
                          <a:gd name="T24" fmla="*/ 30 w 76"/>
                          <a:gd name="T25" fmla="*/ 55 h 126"/>
                          <a:gd name="T26" fmla="*/ 30 w 76"/>
                          <a:gd name="T27" fmla="*/ 23 h 126"/>
                          <a:gd name="T28" fmla="*/ 46 w 76"/>
                          <a:gd name="T29" fmla="*/ 23 h 126"/>
                          <a:gd name="T30" fmla="*/ 46 w 76"/>
                          <a:gd name="T31" fmla="*/ 55 h 126"/>
                          <a:gd name="T32" fmla="*/ 46 w 76"/>
                          <a:gd name="T33" fmla="*/ 77 h 126"/>
                          <a:gd name="T34" fmla="*/ 23 w 76"/>
                          <a:gd name="T35" fmla="*/ 77 h 126"/>
                          <a:gd name="T36" fmla="*/ 0 w 76"/>
                          <a:gd name="T37" fmla="*/ 65 h 126"/>
                          <a:gd name="T38" fmla="*/ 0 w 76"/>
                          <a:gd name="T39" fmla="*/ 16 h 126"/>
                          <a:gd name="T40" fmla="*/ 23 w 76"/>
                          <a:gd name="T41" fmla="*/ 0 h 126"/>
                          <a:gd name="T42" fmla="*/ 52 w 76"/>
                          <a:gd name="T43" fmla="*/ 0 h 12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26"/>
                          <a:gd name="T68" fmla="*/ 76 w 76"/>
                          <a:gd name="T69" fmla="*/ 126 h 126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26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09"/>
                            </a:lnTo>
                            <a:lnTo>
                              <a:pt x="52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6"/>
                            </a:lnTo>
                            <a:lnTo>
                              <a:pt x="30" y="86"/>
                            </a:lnTo>
                            <a:lnTo>
                              <a:pt x="30" y="100"/>
                            </a:lnTo>
                            <a:lnTo>
                              <a:pt x="46" y="100"/>
                            </a:lnTo>
                            <a:lnTo>
                              <a:pt x="46" y="77"/>
                            </a:lnTo>
                            <a:lnTo>
                              <a:pt x="46" y="55"/>
                            </a:lnTo>
                            <a:lnTo>
                              <a:pt x="30" y="55"/>
                            </a:lnTo>
                            <a:lnTo>
                              <a:pt x="30" y="23"/>
                            </a:lnTo>
                            <a:lnTo>
                              <a:pt x="46" y="23"/>
                            </a:lnTo>
                            <a:lnTo>
                              <a:pt x="46" y="55"/>
                            </a:lnTo>
                            <a:lnTo>
                              <a:pt x="46" y="77"/>
                            </a:lnTo>
                            <a:lnTo>
                              <a:pt x="23" y="77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0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8" y="2917"/>
                      <a:ext cx="159" cy="126"/>
                      <a:chOff x="1908" y="2917"/>
                      <a:chExt cx="159" cy="126"/>
                    </a:xfrm>
                  </p:grpSpPr>
                  <p:sp>
                    <p:nvSpPr>
                      <p:cNvPr id="36904" name="Freeform 1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8" y="2917"/>
                        <a:ext cx="79" cy="126"/>
                      </a:xfrm>
                      <a:custGeom>
                        <a:avLst/>
                        <a:gdLst>
                          <a:gd name="T0" fmla="*/ 24 w 79"/>
                          <a:gd name="T1" fmla="*/ 0 h 126"/>
                          <a:gd name="T2" fmla="*/ 55 w 79"/>
                          <a:gd name="T3" fmla="*/ 0 h 126"/>
                          <a:gd name="T4" fmla="*/ 78 w 79"/>
                          <a:gd name="T5" fmla="*/ 16 h 126"/>
                          <a:gd name="T6" fmla="*/ 78 w 79"/>
                          <a:gd name="T7" fmla="*/ 52 h 126"/>
                          <a:gd name="T8" fmla="*/ 66 w 79"/>
                          <a:gd name="T9" fmla="*/ 64 h 126"/>
                          <a:gd name="T10" fmla="*/ 78 w 79"/>
                          <a:gd name="T11" fmla="*/ 73 h 126"/>
                          <a:gd name="T12" fmla="*/ 78 w 79"/>
                          <a:gd name="T13" fmla="*/ 109 h 126"/>
                          <a:gd name="T14" fmla="*/ 55 w 79"/>
                          <a:gd name="T15" fmla="*/ 125 h 126"/>
                          <a:gd name="T16" fmla="*/ 24 w 79"/>
                          <a:gd name="T17" fmla="*/ 125 h 126"/>
                          <a:gd name="T18" fmla="*/ 0 w 79"/>
                          <a:gd name="T19" fmla="*/ 109 h 126"/>
                          <a:gd name="T20" fmla="*/ 0 w 79"/>
                          <a:gd name="T21" fmla="*/ 89 h 126"/>
                          <a:gd name="T22" fmla="*/ 30 w 79"/>
                          <a:gd name="T23" fmla="*/ 89 h 126"/>
                          <a:gd name="T24" fmla="*/ 30 w 79"/>
                          <a:gd name="T25" fmla="*/ 103 h 126"/>
                          <a:gd name="T26" fmla="*/ 49 w 79"/>
                          <a:gd name="T27" fmla="*/ 103 h 126"/>
                          <a:gd name="T28" fmla="*/ 49 w 79"/>
                          <a:gd name="T29" fmla="*/ 73 h 126"/>
                          <a:gd name="T30" fmla="*/ 30 w 79"/>
                          <a:gd name="T31" fmla="*/ 73 h 126"/>
                          <a:gd name="T32" fmla="*/ 30 w 79"/>
                          <a:gd name="T33" fmla="*/ 52 h 126"/>
                          <a:gd name="T34" fmla="*/ 49 w 79"/>
                          <a:gd name="T35" fmla="*/ 52 h 126"/>
                          <a:gd name="T36" fmla="*/ 49 w 79"/>
                          <a:gd name="T37" fmla="*/ 22 h 126"/>
                          <a:gd name="T38" fmla="*/ 30 w 79"/>
                          <a:gd name="T39" fmla="*/ 22 h 126"/>
                          <a:gd name="T40" fmla="*/ 30 w 79"/>
                          <a:gd name="T41" fmla="*/ 36 h 126"/>
                          <a:gd name="T42" fmla="*/ 0 w 79"/>
                          <a:gd name="T43" fmla="*/ 36 h 126"/>
                          <a:gd name="T44" fmla="*/ 0 w 79"/>
                          <a:gd name="T45" fmla="*/ 16 h 126"/>
                          <a:gd name="T46" fmla="*/ 24 w 79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9"/>
                          <a:gd name="T73" fmla="*/ 0 h 126"/>
                          <a:gd name="T74" fmla="*/ 79 w 79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9" h="126">
                            <a:moveTo>
                              <a:pt x="24" y="0"/>
                            </a:moveTo>
                            <a:lnTo>
                              <a:pt x="55" y="0"/>
                            </a:lnTo>
                            <a:lnTo>
                              <a:pt x="78" y="16"/>
                            </a:lnTo>
                            <a:lnTo>
                              <a:pt x="78" y="52"/>
                            </a:lnTo>
                            <a:lnTo>
                              <a:pt x="66" y="64"/>
                            </a:lnTo>
                            <a:lnTo>
                              <a:pt x="78" y="73"/>
                            </a:lnTo>
                            <a:lnTo>
                              <a:pt x="78" y="109"/>
                            </a:lnTo>
                            <a:lnTo>
                              <a:pt x="55" y="125"/>
                            </a:lnTo>
                            <a:lnTo>
                              <a:pt x="24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30" y="89"/>
                            </a:lnTo>
                            <a:lnTo>
                              <a:pt x="30" y="103"/>
                            </a:lnTo>
                            <a:lnTo>
                              <a:pt x="49" y="103"/>
                            </a:lnTo>
                            <a:lnTo>
                              <a:pt x="49" y="73"/>
                            </a:lnTo>
                            <a:lnTo>
                              <a:pt x="30" y="73"/>
                            </a:lnTo>
                            <a:lnTo>
                              <a:pt x="30" y="52"/>
                            </a:lnTo>
                            <a:lnTo>
                              <a:pt x="49" y="52"/>
                            </a:lnTo>
                            <a:lnTo>
                              <a:pt x="49" y="22"/>
                            </a:lnTo>
                            <a:lnTo>
                              <a:pt x="30" y="22"/>
                            </a:lnTo>
                            <a:lnTo>
                              <a:pt x="30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4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5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3" y="2917"/>
                        <a:ext cx="74" cy="126"/>
                      </a:xfrm>
                      <a:custGeom>
                        <a:avLst/>
                        <a:gdLst>
                          <a:gd name="T0" fmla="*/ 22 w 74"/>
                          <a:gd name="T1" fmla="*/ 0 h 126"/>
                          <a:gd name="T2" fmla="*/ 51 w 74"/>
                          <a:gd name="T3" fmla="*/ 0 h 126"/>
                          <a:gd name="T4" fmla="*/ 73 w 74"/>
                          <a:gd name="T5" fmla="*/ 19 h 126"/>
                          <a:gd name="T6" fmla="*/ 73 w 74"/>
                          <a:gd name="T7" fmla="*/ 106 h 126"/>
                          <a:gd name="T8" fmla="*/ 51 w 74"/>
                          <a:gd name="T9" fmla="*/ 125 h 126"/>
                          <a:gd name="T10" fmla="*/ 22 w 74"/>
                          <a:gd name="T11" fmla="*/ 125 h 126"/>
                          <a:gd name="T12" fmla="*/ 0 w 74"/>
                          <a:gd name="T13" fmla="*/ 106 h 126"/>
                          <a:gd name="T14" fmla="*/ 0 w 74"/>
                          <a:gd name="T15" fmla="*/ 100 h 126"/>
                          <a:gd name="T16" fmla="*/ 29 w 74"/>
                          <a:gd name="T17" fmla="*/ 100 h 126"/>
                          <a:gd name="T18" fmla="*/ 29 w 74"/>
                          <a:gd name="T19" fmla="*/ 26 h 126"/>
                          <a:gd name="T20" fmla="*/ 44 w 74"/>
                          <a:gd name="T21" fmla="*/ 26 h 126"/>
                          <a:gd name="T22" fmla="*/ 44 w 74"/>
                          <a:gd name="T23" fmla="*/ 100 h 126"/>
                          <a:gd name="T24" fmla="*/ 29 w 74"/>
                          <a:gd name="T25" fmla="*/ 100 h 126"/>
                          <a:gd name="T26" fmla="*/ 0 w 74"/>
                          <a:gd name="T27" fmla="*/ 100 h 126"/>
                          <a:gd name="T28" fmla="*/ 0 w 74"/>
                          <a:gd name="T29" fmla="*/ 19 h 126"/>
                          <a:gd name="T30" fmla="*/ 22 w 74"/>
                          <a:gd name="T31" fmla="*/ 0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22" y="0"/>
                            </a:moveTo>
                            <a:lnTo>
                              <a:pt x="51" y="0"/>
                            </a:lnTo>
                            <a:lnTo>
                              <a:pt x="73" y="19"/>
                            </a:lnTo>
                            <a:lnTo>
                              <a:pt x="73" y="106"/>
                            </a:lnTo>
                            <a:lnTo>
                              <a:pt x="51" y="125"/>
                            </a:lnTo>
                            <a:lnTo>
                              <a:pt x="22" y="125"/>
                            </a:lnTo>
                            <a:lnTo>
                              <a:pt x="0" y="106"/>
                            </a:lnTo>
                            <a:lnTo>
                              <a:pt x="0" y="100"/>
                            </a:lnTo>
                            <a:lnTo>
                              <a:pt x="29" y="100"/>
                            </a:lnTo>
                            <a:lnTo>
                              <a:pt x="29" y="26"/>
                            </a:lnTo>
                            <a:lnTo>
                              <a:pt x="44" y="26"/>
                            </a:lnTo>
                            <a:lnTo>
                              <a:pt x="44" y="100"/>
                            </a:lnTo>
                            <a:lnTo>
                              <a:pt x="29" y="100"/>
                            </a:lnTo>
                            <a:lnTo>
                              <a:pt x="0" y="100"/>
                            </a:lnTo>
                            <a:lnTo>
                              <a:pt x="0" y="19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1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5" y="2917"/>
                      <a:ext cx="130" cy="126"/>
                      <a:chOff x="2295" y="2917"/>
                      <a:chExt cx="130" cy="126"/>
                    </a:xfrm>
                  </p:grpSpPr>
                  <p:sp>
                    <p:nvSpPr>
                      <p:cNvPr id="36902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5" y="2917"/>
                        <a:ext cx="78" cy="126"/>
                      </a:xfrm>
                      <a:custGeom>
                        <a:avLst/>
                        <a:gdLst>
                          <a:gd name="T0" fmla="*/ 23 w 78"/>
                          <a:gd name="T1" fmla="*/ 0 h 126"/>
                          <a:gd name="T2" fmla="*/ 54 w 78"/>
                          <a:gd name="T3" fmla="*/ 0 h 126"/>
                          <a:gd name="T4" fmla="*/ 77 w 78"/>
                          <a:gd name="T5" fmla="*/ 16 h 126"/>
                          <a:gd name="T6" fmla="*/ 77 w 78"/>
                          <a:gd name="T7" fmla="*/ 52 h 126"/>
                          <a:gd name="T8" fmla="*/ 65 w 78"/>
                          <a:gd name="T9" fmla="*/ 64 h 126"/>
                          <a:gd name="T10" fmla="*/ 77 w 78"/>
                          <a:gd name="T11" fmla="*/ 73 h 126"/>
                          <a:gd name="T12" fmla="*/ 77 w 78"/>
                          <a:gd name="T13" fmla="*/ 109 h 126"/>
                          <a:gd name="T14" fmla="*/ 54 w 78"/>
                          <a:gd name="T15" fmla="*/ 125 h 126"/>
                          <a:gd name="T16" fmla="*/ 23 w 78"/>
                          <a:gd name="T17" fmla="*/ 125 h 126"/>
                          <a:gd name="T18" fmla="*/ 0 w 78"/>
                          <a:gd name="T19" fmla="*/ 109 h 126"/>
                          <a:gd name="T20" fmla="*/ 0 w 78"/>
                          <a:gd name="T21" fmla="*/ 89 h 126"/>
                          <a:gd name="T22" fmla="*/ 29 w 78"/>
                          <a:gd name="T23" fmla="*/ 89 h 126"/>
                          <a:gd name="T24" fmla="*/ 29 w 78"/>
                          <a:gd name="T25" fmla="*/ 103 h 126"/>
                          <a:gd name="T26" fmla="*/ 48 w 78"/>
                          <a:gd name="T27" fmla="*/ 103 h 126"/>
                          <a:gd name="T28" fmla="*/ 48 w 78"/>
                          <a:gd name="T29" fmla="*/ 73 h 126"/>
                          <a:gd name="T30" fmla="*/ 29 w 78"/>
                          <a:gd name="T31" fmla="*/ 73 h 126"/>
                          <a:gd name="T32" fmla="*/ 29 w 78"/>
                          <a:gd name="T33" fmla="*/ 52 h 126"/>
                          <a:gd name="T34" fmla="*/ 48 w 78"/>
                          <a:gd name="T35" fmla="*/ 52 h 126"/>
                          <a:gd name="T36" fmla="*/ 48 w 78"/>
                          <a:gd name="T37" fmla="*/ 22 h 126"/>
                          <a:gd name="T38" fmla="*/ 29 w 78"/>
                          <a:gd name="T39" fmla="*/ 22 h 126"/>
                          <a:gd name="T40" fmla="*/ 29 w 78"/>
                          <a:gd name="T41" fmla="*/ 36 h 126"/>
                          <a:gd name="T42" fmla="*/ 0 w 78"/>
                          <a:gd name="T43" fmla="*/ 36 h 126"/>
                          <a:gd name="T44" fmla="*/ 0 w 78"/>
                          <a:gd name="T45" fmla="*/ 16 h 126"/>
                          <a:gd name="T46" fmla="*/ 23 w 78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8"/>
                          <a:gd name="T73" fmla="*/ 0 h 126"/>
                          <a:gd name="T74" fmla="*/ 78 w 78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8" h="126">
                            <a:moveTo>
                              <a:pt x="23" y="0"/>
                            </a:moveTo>
                            <a:lnTo>
                              <a:pt x="54" y="0"/>
                            </a:lnTo>
                            <a:lnTo>
                              <a:pt x="77" y="16"/>
                            </a:lnTo>
                            <a:lnTo>
                              <a:pt x="77" y="52"/>
                            </a:lnTo>
                            <a:lnTo>
                              <a:pt x="65" y="64"/>
                            </a:lnTo>
                            <a:lnTo>
                              <a:pt x="77" y="73"/>
                            </a:lnTo>
                            <a:lnTo>
                              <a:pt x="77" y="109"/>
                            </a:lnTo>
                            <a:lnTo>
                              <a:pt x="54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29" y="89"/>
                            </a:lnTo>
                            <a:lnTo>
                              <a:pt x="29" y="103"/>
                            </a:lnTo>
                            <a:lnTo>
                              <a:pt x="48" y="103"/>
                            </a:lnTo>
                            <a:lnTo>
                              <a:pt x="48" y="73"/>
                            </a:lnTo>
                            <a:lnTo>
                              <a:pt x="29" y="73"/>
                            </a:lnTo>
                            <a:lnTo>
                              <a:pt x="29" y="52"/>
                            </a:lnTo>
                            <a:lnTo>
                              <a:pt x="48" y="52"/>
                            </a:lnTo>
                            <a:lnTo>
                              <a:pt x="48" y="22"/>
                            </a:lnTo>
                            <a:lnTo>
                              <a:pt x="29" y="22"/>
                            </a:lnTo>
                            <a:lnTo>
                              <a:pt x="29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3" name="Freeform 2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9" y="2917"/>
                        <a:ext cx="46" cy="126"/>
                      </a:xfrm>
                      <a:custGeom>
                        <a:avLst/>
                        <a:gdLst>
                          <a:gd name="T0" fmla="*/ 16 w 46"/>
                          <a:gd name="T1" fmla="*/ 125 h 126"/>
                          <a:gd name="T2" fmla="*/ 45 w 46"/>
                          <a:gd name="T3" fmla="*/ 125 h 126"/>
                          <a:gd name="T4" fmla="*/ 45 w 46"/>
                          <a:gd name="T5" fmla="*/ 0 h 126"/>
                          <a:gd name="T6" fmla="*/ 6 w 46"/>
                          <a:gd name="T7" fmla="*/ 0 h 126"/>
                          <a:gd name="T8" fmla="*/ 0 w 46"/>
                          <a:gd name="T9" fmla="*/ 26 h 126"/>
                          <a:gd name="T10" fmla="*/ 16 w 46"/>
                          <a:gd name="T11" fmla="*/ 26 h 126"/>
                          <a:gd name="T12" fmla="*/ 16 w 46"/>
                          <a:gd name="T13" fmla="*/ 125 h 12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6"/>
                          <a:gd name="T23" fmla="*/ 46 w 46"/>
                          <a:gd name="T24" fmla="*/ 126 h 12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6">
                            <a:moveTo>
                              <a:pt x="16" y="125"/>
                            </a:moveTo>
                            <a:lnTo>
                              <a:pt x="45" y="125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5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1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412" y="1248"/>
                    <a:ext cx="384" cy="154"/>
                    <a:chOff x="1412" y="1248"/>
                    <a:chExt cx="384" cy="154"/>
                  </a:xfrm>
                </p:grpSpPr>
                <p:sp>
                  <p:nvSpPr>
                    <p:cNvPr id="36892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412" y="1248"/>
                      <a:ext cx="54" cy="154"/>
                    </a:xfrm>
                    <a:custGeom>
                      <a:avLst/>
                      <a:gdLst>
                        <a:gd name="T0" fmla="*/ 18 w 54"/>
                        <a:gd name="T1" fmla="*/ 153 h 154"/>
                        <a:gd name="T2" fmla="*/ 53 w 54"/>
                        <a:gd name="T3" fmla="*/ 153 h 154"/>
                        <a:gd name="T4" fmla="*/ 53 w 54"/>
                        <a:gd name="T5" fmla="*/ 0 h 154"/>
                        <a:gd name="T6" fmla="*/ 8 w 54"/>
                        <a:gd name="T7" fmla="*/ 0 h 154"/>
                        <a:gd name="T8" fmla="*/ 0 w 54"/>
                        <a:gd name="T9" fmla="*/ 31 h 154"/>
                        <a:gd name="T10" fmla="*/ 18 w 54"/>
                        <a:gd name="T11" fmla="*/ 31 h 154"/>
                        <a:gd name="T12" fmla="*/ 18 w 54"/>
                        <a:gd name="T13" fmla="*/ 153 h 15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4"/>
                        <a:gd name="T22" fmla="*/ 0 h 154"/>
                        <a:gd name="T23" fmla="*/ 54 w 54"/>
                        <a:gd name="T24" fmla="*/ 154 h 15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4" h="154">
                          <a:moveTo>
                            <a:pt x="18" y="153"/>
                          </a:moveTo>
                          <a:lnTo>
                            <a:pt x="53" y="153"/>
                          </a:lnTo>
                          <a:lnTo>
                            <a:pt x="53" y="0"/>
                          </a:lnTo>
                          <a:lnTo>
                            <a:pt x="8" y="0"/>
                          </a:lnTo>
                          <a:lnTo>
                            <a:pt x="0" y="31"/>
                          </a:lnTo>
                          <a:lnTo>
                            <a:pt x="18" y="31"/>
                          </a:lnTo>
                          <a:lnTo>
                            <a:pt x="18" y="153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3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89" y="1248"/>
                      <a:ext cx="89" cy="154"/>
                    </a:xfrm>
                    <a:custGeom>
                      <a:avLst/>
                      <a:gdLst>
                        <a:gd name="T0" fmla="*/ 61 w 89"/>
                        <a:gd name="T1" fmla="*/ 0 h 154"/>
                        <a:gd name="T2" fmla="*/ 88 w 89"/>
                        <a:gd name="T3" fmla="*/ 19 h 154"/>
                        <a:gd name="T4" fmla="*/ 88 w 89"/>
                        <a:gd name="T5" fmla="*/ 135 h 154"/>
                        <a:gd name="T6" fmla="*/ 61 w 89"/>
                        <a:gd name="T7" fmla="*/ 153 h 154"/>
                        <a:gd name="T8" fmla="*/ 27 w 89"/>
                        <a:gd name="T9" fmla="*/ 153 h 154"/>
                        <a:gd name="T10" fmla="*/ 0 w 89"/>
                        <a:gd name="T11" fmla="*/ 135 h 154"/>
                        <a:gd name="T12" fmla="*/ 0 w 89"/>
                        <a:gd name="T13" fmla="*/ 106 h 154"/>
                        <a:gd name="T14" fmla="*/ 35 w 89"/>
                        <a:gd name="T15" fmla="*/ 106 h 154"/>
                        <a:gd name="T16" fmla="*/ 35 w 89"/>
                        <a:gd name="T17" fmla="*/ 123 h 154"/>
                        <a:gd name="T18" fmla="*/ 52 w 89"/>
                        <a:gd name="T19" fmla="*/ 123 h 154"/>
                        <a:gd name="T20" fmla="*/ 52 w 89"/>
                        <a:gd name="T21" fmla="*/ 96 h 154"/>
                        <a:gd name="T22" fmla="*/ 52 w 89"/>
                        <a:gd name="T23" fmla="*/ 66 h 154"/>
                        <a:gd name="T24" fmla="*/ 35 w 89"/>
                        <a:gd name="T25" fmla="*/ 66 h 154"/>
                        <a:gd name="T26" fmla="*/ 35 w 89"/>
                        <a:gd name="T27" fmla="*/ 28 h 154"/>
                        <a:gd name="T28" fmla="*/ 52 w 89"/>
                        <a:gd name="T29" fmla="*/ 28 h 154"/>
                        <a:gd name="T30" fmla="*/ 52 w 89"/>
                        <a:gd name="T31" fmla="*/ 66 h 154"/>
                        <a:gd name="T32" fmla="*/ 52 w 89"/>
                        <a:gd name="T33" fmla="*/ 96 h 154"/>
                        <a:gd name="T34" fmla="*/ 27 w 89"/>
                        <a:gd name="T35" fmla="*/ 96 h 154"/>
                        <a:gd name="T36" fmla="*/ 0 w 89"/>
                        <a:gd name="T37" fmla="*/ 78 h 154"/>
                        <a:gd name="T38" fmla="*/ 0 w 89"/>
                        <a:gd name="T39" fmla="*/ 19 h 154"/>
                        <a:gd name="T40" fmla="*/ 27 w 89"/>
                        <a:gd name="T41" fmla="*/ 0 h 154"/>
                        <a:gd name="T42" fmla="*/ 61 w 89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89"/>
                        <a:gd name="T67" fmla="*/ 0 h 154"/>
                        <a:gd name="T68" fmla="*/ 89 w 89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89" h="154">
                          <a:moveTo>
                            <a:pt x="61" y="0"/>
                          </a:moveTo>
                          <a:lnTo>
                            <a:pt x="88" y="19"/>
                          </a:lnTo>
                          <a:lnTo>
                            <a:pt x="88" y="135"/>
                          </a:lnTo>
                          <a:lnTo>
                            <a:pt x="61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5" y="106"/>
                          </a:lnTo>
                          <a:lnTo>
                            <a:pt x="35" y="123"/>
                          </a:lnTo>
                          <a:lnTo>
                            <a:pt x="52" y="123"/>
                          </a:lnTo>
                          <a:lnTo>
                            <a:pt x="52" y="96"/>
                          </a:lnTo>
                          <a:lnTo>
                            <a:pt x="52" y="66"/>
                          </a:lnTo>
                          <a:lnTo>
                            <a:pt x="35" y="66"/>
                          </a:lnTo>
                          <a:lnTo>
                            <a:pt x="35" y="28"/>
                          </a:lnTo>
                          <a:lnTo>
                            <a:pt x="52" y="28"/>
                          </a:lnTo>
                          <a:lnTo>
                            <a:pt x="52" y="66"/>
                          </a:lnTo>
                          <a:lnTo>
                            <a:pt x="52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4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601" y="1248"/>
                      <a:ext cx="90" cy="154"/>
                    </a:xfrm>
                    <a:custGeom>
                      <a:avLst/>
                      <a:gdLst>
                        <a:gd name="T0" fmla="*/ 62 w 90"/>
                        <a:gd name="T1" fmla="*/ 0 h 154"/>
                        <a:gd name="T2" fmla="*/ 89 w 90"/>
                        <a:gd name="T3" fmla="*/ 19 h 154"/>
                        <a:gd name="T4" fmla="*/ 89 w 90"/>
                        <a:gd name="T5" fmla="*/ 135 h 154"/>
                        <a:gd name="T6" fmla="*/ 62 w 90"/>
                        <a:gd name="T7" fmla="*/ 153 h 154"/>
                        <a:gd name="T8" fmla="*/ 27 w 90"/>
                        <a:gd name="T9" fmla="*/ 153 h 154"/>
                        <a:gd name="T10" fmla="*/ 0 w 90"/>
                        <a:gd name="T11" fmla="*/ 135 h 154"/>
                        <a:gd name="T12" fmla="*/ 0 w 90"/>
                        <a:gd name="T13" fmla="*/ 106 h 154"/>
                        <a:gd name="T14" fmla="*/ 36 w 90"/>
                        <a:gd name="T15" fmla="*/ 106 h 154"/>
                        <a:gd name="T16" fmla="*/ 36 w 90"/>
                        <a:gd name="T17" fmla="*/ 123 h 154"/>
                        <a:gd name="T18" fmla="*/ 53 w 90"/>
                        <a:gd name="T19" fmla="*/ 123 h 154"/>
                        <a:gd name="T20" fmla="*/ 53 w 90"/>
                        <a:gd name="T21" fmla="*/ 96 h 154"/>
                        <a:gd name="T22" fmla="*/ 53 w 90"/>
                        <a:gd name="T23" fmla="*/ 66 h 154"/>
                        <a:gd name="T24" fmla="*/ 36 w 90"/>
                        <a:gd name="T25" fmla="*/ 66 h 154"/>
                        <a:gd name="T26" fmla="*/ 36 w 90"/>
                        <a:gd name="T27" fmla="*/ 28 h 154"/>
                        <a:gd name="T28" fmla="*/ 53 w 90"/>
                        <a:gd name="T29" fmla="*/ 28 h 154"/>
                        <a:gd name="T30" fmla="*/ 53 w 90"/>
                        <a:gd name="T31" fmla="*/ 66 h 154"/>
                        <a:gd name="T32" fmla="*/ 53 w 90"/>
                        <a:gd name="T33" fmla="*/ 96 h 154"/>
                        <a:gd name="T34" fmla="*/ 27 w 90"/>
                        <a:gd name="T35" fmla="*/ 96 h 154"/>
                        <a:gd name="T36" fmla="*/ 0 w 90"/>
                        <a:gd name="T37" fmla="*/ 78 h 154"/>
                        <a:gd name="T38" fmla="*/ 0 w 90"/>
                        <a:gd name="T39" fmla="*/ 19 h 154"/>
                        <a:gd name="T40" fmla="*/ 27 w 90"/>
                        <a:gd name="T41" fmla="*/ 0 h 154"/>
                        <a:gd name="T42" fmla="*/ 62 w 90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90"/>
                        <a:gd name="T67" fmla="*/ 0 h 154"/>
                        <a:gd name="T68" fmla="*/ 90 w 90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90" h="154">
                          <a:moveTo>
                            <a:pt x="62" y="0"/>
                          </a:moveTo>
                          <a:lnTo>
                            <a:pt x="89" y="19"/>
                          </a:lnTo>
                          <a:lnTo>
                            <a:pt x="89" y="135"/>
                          </a:lnTo>
                          <a:lnTo>
                            <a:pt x="62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6" y="106"/>
                          </a:lnTo>
                          <a:lnTo>
                            <a:pt x="36" y="123"/>
                          </a:lnTo>
                          <a:lnTo>
                            <a:pt x="53" y="123"/>
                          </a:lnTo>
                          <a:lnTo>
                            <a:pt x="53" y="96"/>
                          </a:lnTo>
                          <a:lnTo>
                            <a:pt x="53" y="66"/>
                          </a:lnTo>
                          <a:lnTo>
                            <a:pt x="36" y="66"/>
                          </a:lnTo>
                          <a:lnTo>
                            <a:pt x="36" y="28"/>
                          </a:lnTo>
                          <a:lnTo>
                            <a:pt x="53" y="28"/>
                          </a:lnTo>
                          <a:lnTo>
                            <a:pt x="53" y="66"/>
                          </a:lnTo>
                          <a:lnTo>
                            <a:pt x="53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5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711" y="1250"/>
                      <a:ext cx="85" cy="152"/>
                    </a:xfrm>
                    <a:custGeom>
                      <a:avLst/>
                      <a:gdLst>
                        <a:gd name="T0" fmla="*/ 0 w 85"/>
                        <a:gd name="T1" fmla="*/ 45 h 152"/>
                        <a:gd name="T2" fmla="*/ 33 w 85"/>
                        <a:gd name="T3" fmla="*/ 45 h 152"/>
                        <a:gd name="T4" fmla="*/ 33 w 85"/>
                        <a:gd name="T5" fmla="*/ 31 h 152"/>
                        <a:gd name="T6" fmla="*/ 51 w 85"/>
                        <a:gd name="T7" fmla="*/ 31 h 152"/>
                        <a:gd name="T8" fmla="*/ 51 w 85"/>
                        <a:gd name="T9" fmla="*/ 53 h 152"/>
                        <a:gd name="T10" fmla="*/ 0 w 85"/>
                        <a:gd name="T11" fmla="*/ 123 h 152"/>
                        <a:gd name="T12" fmla="*/ 0 w 85"/>
                        <a:gd name="T13" fmla="*/ 151 h 152"/>
                        <a:gd name="T14" fmla="*/ 84 w 85"/>
                        <a:gd name="T15" fmla="*/ 151 h 152"/>
                        <a:gd name="T16" fmla="*/ 84 w 85"/>
                        <a:gd name="T17" fmla="*/ 123 h 152"/>
                        <a:gd name="T18" fmla="*/ 37 w 85"/>
                        <a:gd name="T19" fmla="*/ 123 h 152"/>
                        <a:gd name="T20" fmla="*/ 84 w 85"/>
                        <a:gd name="T21" fmla="*/ 60 h 152"/>
                        <a:gd name="T22" fmla="*/ 84 w 85"/>
                        <a:gd name="T23" fmla="*/ 18 h 152"/>
                        <a:gd name="T24" fmla="*/ 58 w 85"/>
                        <a:gd name="T25" fmla="*/ 0 h 152"/>
                        <a:gd name="T26" fmla="*/ 25 w 85"/>
                        <a:gd name="T27" fmla="*/ 0 h 152"/>
                        <a:gd name="T28" fmla="*/ 0 w 85"/>
                        <a:gd name="T29" fmla="*/ 18 h 152"/>
                        <a:gd name="T30" fmla="*/ 0 w 85"/>
                        <a:gd name="T31" fmla="*/ 45 h 152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85"/>
                        <a:gd name="T49" fmla="*/ 0 h 152"/>
                        <a:gd name="T50" fmla="*/ 85 w 85"/>
                        <a:gd name="T51" fmla="*/ 152 h 152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85" h="152">
                          <a:moveTo>
                            <a:pt x="0" y="45"/>
                          </a:moveTo>
                          <a:lnTo>
                            <a:pt x="33" y="45"/>
                          </a:lnTo>
                          <a:lnTo>
                            <a:pt x="33" y="31"/>
                          </a:lnTo>
                          <a:lnTo>
                            <a:pt x="51" y="31"/>
                          </a:lnTo>
                          <a:lnTo>
                            <a:pt x="51" y="53"/>
                          </a:lnTo>
                          <a:lnTo>
                            <a:pt x="0" y="123"/>
                          </a:lnTo>
                          <a:lnTo>
                            <a:pt x="0" y="151"/>
                          </a:lnTo>
                          <a:lnTo>
                            <a:pt x="84" y="151"/>
                          </a:lnTo>
                          <a:lnTo>
                            <a:pt x="84" y="123"/>
                          </a:lnTo>
                          <a:lnTo>
                            <a:pt x="37" y="123"/>
                          </a:lnTo>
                          <a:lnTo>
                            <a:pt x="84" y="60"/>
                          </a:lnTo>
                          <a:lnTo>
                            <a:pt x="84" y="18"/>
                          </a:lnTo>
                          <a:lnTo>
                            <a:pt x="58" y="0"/>
                          </a:lnTo>
                          <a:lnTo>
                            <a:pt x="25" y="0"/>
                          </a:lnTo>
                          <a:lnTo>
                            <a:pt x="0" y="18"/>
                          </a:lnTo>
                          <a:lnTo>
                            <a:pt x="0" y="4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6879" name="Rectangle 210"/>
              <p:cNvSpPr>
                <a:spLocks noChangeArrowheads="1"/>
              </p:cNvSpPr>
              <p:nvPr/>
            </p:nvSpPr>
            <p:spPr bwMode="auto">
              <a:xfrm>
                <a:off x="1140" y="1177"/>
                <a:ext cx="1083" cy="29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May, </a:t>
                </a:r>
                <a:r>
                  <a:rPr lang="en-US" sz="2000" dirty="0" smtClean="0">
                    <a:latin typeface="+mj-lt"/>
                  </a:rPr>
                  <a:t>20XX</a:t>
                </a:r>
                <a:endParaRPr lang="en-US" sz="2000" dirty="0">
                  <a:latin typeface="+mj-lt"/>
                </a:endParaRPr>
              </a:p>
            </p:txBody>
          </p:sp>
        </p:grpSp>
        <p:sp>
          <p:nvSpPr>
            <p:cNvPr id="36871" name="Oval 212"/>
            <p:cNvSpPr>
              <a:spLocks noChangeArrowheads="1"/>
            </p:cNvSpPr>
            <p:nvPr/>
          </p:nvSpPr>
          <p:spPr bwMode="auto">
            <a:xfrm>
              <a:off x="3025458" y="6006783"/>
              <a:ext cx="517525" cy="460375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Master schedules</a:t>
            </a:r>
            <a:r>
              <a:rPr lang="en-US" dirty="0" smtClean="0"/>
              <a:t> define normal working hours</a:t>
            </a:r>
          </a:p>
          <a:p>
            <a:r>
              <a:rPr lang="en-US" b="1" dirty="0" smtClean="0"/>
              <a:t>On-call schedules </a:t>
            </a:r>
            <a:r>
              <a:rPr lang="en-US" dirty="0" smtClean="0"/>
              <a:t>determine who is available outside of normal working hours</a:t>
            </a:r>
          </a:p>
          <a:p>
            <a:r>
              <a:rPr lang="en-US" b="1" dirty="0" smtClean="0"/>
              <a:t>Engineer detail schedules </a:t>
            </a:r>
            <a:r>
              <a:rPr lang="en-US" dirty="0" smtClean="0"/>
              <a:t>define days and hours for engineers with unique schedules</a:t>
            </a:r>
          </a:p>
          <a:p>
            <a:r>
              <a:rPr lang="en-US" b="1" dirty="0" smtClean="0"/>
              <a:t>Area holiday schedules </a:t>
            </a:r>
            <a:r>
              <a:rPr lang="en-US" dirty="0" smtClean="0"/>
              <a:t>define corporate-wide holidays</a:t>
            </a:r>
          </a:p>
          <a:p>
            <a:r>
              <a:rPr lang="en-US" b="1" dirty="0" smtClean="0"/>
              <a:t>Engineer holiday schedules </a:t>
            </a:r>
            <a:r>
              <a:rPr lang="en-US" dirty="0" smtClean="0"/>
              <a:t>define special days off for individual engineers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Schedules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End User Operating Schedules</a:t>
            </a:r>
          </a:p>
          <a:p>
            <a:r>
              <a:rPr lang="en-US" dirty="0" smtClean="0"/>
              <a:t>Midday Break in Schedules (Engineer, Service Type &amp; End User)</a:t>
            </a:r>
          </a:p>
          <a:p>
            <a:r>
              <a:rPr lang="en-US" dirty="0" smtClean="0"/>
              <a:t>Engineer Absence Maintenance (includes hourly downtime)</a:t>
            </a:r>
          </a:p>
          <a:p>
            <a:r>
              <a:rPr lang="en-US" dirty="0" smtClean="0"/>
              <a:t>Multiple Skills added to Calls</a:t>
            </a:r>
          </a:p>
          <a:p>
            <a:r>
              <a:rPr lang="en-US" dirty="0" smtClean="0"/>
              <a:t>Parts List Maintenance for Call Lines</a:t>
            </a:r>
          </a:p>
          <a:p>
            <a:r>
              <a:rPr lang="en-US" dirty="0" smtClean="0"/>
              <a:t>Engineer Visit connected to Call Activity Recording</a:t>
            </a:r>
          </a:p>
          <a:p>
            <a:r>
              <a:rPr lang="en-US" dirty="0" smtClean="0"/>
              <a:t>New Scheduled Status in SSM</a:t>
            </a:r>
          </a:p>
          <a:p>
            <a:r>
              <a:rPr lang="en-US" dirty="0" smtClean="0"/>
              <a:t>Required Time added to Material Order Maintenance and Shipping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 Enhancements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Associating Schedules with Engineers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SSM-CT-240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01917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925" y="18002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285875" y="1724025"/>
            <a:ext cx="3524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114550" y="5086350"/>
            <a:ext cx="5143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stCxn id="39942" idx="2"/>
            <a:endCxn id="39943" idx="1"/>
          </p:cNvCxnSpPr>
          <p:nvPr/>
        </p:nvCxnSpPr>
        <p:spPr bwMode="auto">
          <a:xfrm rot="16200000" flipH="1">
            <a:off x="147637" y="3209926"/>
            <a:ext cx="3281363" cy="65246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oup 211"/>
          <p:cNvGrpSpPr>
            <a:grpSpLocks/>
          </p:cNvGrpSpPr>
          <p:nvPr/>
        </p:nvGrpSpPr>
        <p:grpSpPr bwMode="auto">
          <a:xfrm>
            <a:off x="497650" y="1474504"/>
            <a:ext cx="4432569" cy="3361440"/>
            <a:chOff x="319" y="1156"/>
            <a:chExt cx="2880" cy="2171"/>
          </a:xfrm>
        </p:grpSpPr>
        <p:grpSp>
          <p:nvGrpSpPr>
            <p:cNvPr id="225" name="Group 20"/>
            <p:cNvGrpSpPr>
              <a:grpSpLocks/>
            </p:cNvGrpSpPr>
            <p:nvPr/>
          </p:nvGrpSpPr>
          <p:grpSpPr bwMode="auto">
            <a:xfrm>
              <a:off x="484" y="1303"/>
              <a:ext cx="2715" cy="2024"/>
              <a:chOff x="484" y="1303"/>
              <a:chExt cx="2715" cy="2024"/>
            </a:xfrm>
          </p:grpSpPr>
          <p:sp>
            <p:nvSpPr>
              <p:cNvPr id="416" name="Freeform 4"/>
              <p:cNvSpPr>
                <a:spLocks/>
              </p:cNvSpPr>
              <p:nvPr/>
            </p:nvSpPr>
            <p:spPr bwMode="auto">
              <a:xfrm>
                <a:off x="484" y="1303"/>
                <a:ext cx="2715" cy="2023"/>
              </a:xfrm>
              <a:custGeom>
                <a:avLst/>
                <a:gdLst>
                  <a:gd name="T0" fmla="*/ 0 w 2715"/>
                  <a:gd name="T1" fmla="*/ 0 h 2023"/>
                  <a:gd name="T2" fmla="*/ 2714 w 2715"/>
                  <a:gd name="T3" fmla="*/ 0 h 2023"/>
                  <a:gd name="T4" fmla="*/ 2714 w 2715"/>
                  <a:gd name="T5" fmla="*/ 2022 h 2023"/>
                  <a:gd name="T6" fmla="*/ 0 w 2715"/>
                  <a:gd name="T7" fmla="*/ 2022 h 2023"/>
                  <a:gd name="T8" fmla="*/ 0 w 2715"/>
                  <a:gd name="T9" fmla="*/ 0 h 2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3"/>
                  <a:gd name="T17" fmla="*/ 2715 w 2715"/>
                  <a:gd name="T18" fmla="*/ 2023 h 20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3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2"/>
                    </a:lnTo>
                    <a:lnTo>
                      <a:pt x="0" y="202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7" name="Group 13"/>
              <p:cNvGrpSpPr>
                <a:grpSpLocks/>
              </p:cNvGrpSpPr>
              <p:nvPr/>
            </p:nvGrpSpPr>
            <p:grpSpPr bwMode="auto">
              <a:xfrm>
                <a:off x="487" y="1628"/>
                <a:ext cx="2707" cy="1411"/>
                <a:chOff x="487" y="1628"/>
                <a:chExt cx="2707" cy="1411"/>
              </a:xfrm>
            </p:grpSpPr>
            <p:sp>
              <p:nvSpPr>
                <p:cNvPr id="424" name="Line 5"/>
                <p:cNvSpPr>
                  <a:spLocks noChangeShapeType="1"/>
                </p:cNvSpPr>
                <p:nvPr/>
              </p:nvSpPr>
              <p:spPr bwMode="auto">
                <a:xfrm>
                  <a:off x="487" y="2494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5" name="Line 6"/>
                <p:cNvSpPr>
                  <a:spLocks noChangeShapeType="1"/>
                </p:cNvSpPr>
                <p:nvPr/>
              </p:nvSpPr>
              <p:spPr bwMode="auto">
                <a:xfrm>
                  <a:off x="487" y="2766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6" name="Line 7"/>
                <p:cNvSpPr>
                  <a:spLocks noChangeShapeType="1"/>
                </p:cNvSpPr>
                <p:nvPr/>
              </p:nvSpPr>
              <p:spPr bwMode="auto">
                <a:xfrm>
                  <a:off x="487" y="222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7" name="Line 8"/>
                <p:cNvSpPr>
                  <a:spLocks noChangeShapeType="1"/>
                </p:cNvSpPr>
                <p:nvPr/>
              </p:nvSpPr>
              <p:spPr bwMode="auto">
                <a:xfrm>
                  <a:off x="487" y="3039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8" name="Line 9"/>
                <p:cNvSpPr>
                  <a:spLocks noChangeShapeType="1"/>
                </p:cNvSpPr>
                <p:nvPr/>
              </p:nvSpPr>
              <p:spPr bwMode="auto">
                <a:xfrm>
                  <a:off x="487" y="1937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29" name="Group 12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21"/>
                  <a:chOff x="487" y="1628"/>
                  <a:chExt cx="2707" cy="21"/>
                </a:xfrm>
              </p:grpSpPr>
              <p:sp>
                <p:nvSpPr>
                  <p:cNvPr id="43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49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3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28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8" name="Line 14"/>
              <p:cNvSpPr>
                <a:spLocks noChangeShapeType="1"/>
              </p:cNvSpPr>
              <p:nvPr/>
            </p:nvSpPr>
            <p:spPr bwMode="auto">
              <a:xfrm flipV="1">
                <a:off x="869" y="164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9" name="Line 15"/>
              <p:cNvSpPr>
                <a:spLocks noChangeShapeType="1"/>
              </p:cNvSpPr>
              <p:nvPr/>
            </p:nvSpPr>
            <p:spPr bwMode="auto">
              <a:xfrm flipV="1">
                <a:off x="1647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0" name="Line 16"/>
              <p:cNvSpPr>
                <a:spLocks noChangeShapeType="1"/>
              </p:cNvSpPr>
              <p:nvPr/>
            </p:nvSpPr>
            <p:spPr bwMode="auto">
              <a:xfrm>
                <a:off x="1261" y="1652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" name="Line 17"/>
              <p:cNvSpPr>
                <a:spLocks noChangeShapeType="1"/>
              </p:cNvSpPr>
              <p:nvPr/>
            </p:nvSpPr>
            <p:spPr bwMode="auto">
              <a:xfrm flipV="1">
                <a:off x="2035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2" name="Line 18"/>
              <p:cNvSpPr>
                <a:spLocks noChangeShapeType="1"/>
              </p:cNvSpPr>
              <p:nvPr/>
            </p:nvSpPr>
            <p:spPr bwMode="auto">
              <a:xfrm flipV="1">
                <a:off x="2809" y="1644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3" name="Line 19"/>
              <p:cNvSpPr>
                <a:spLocks noChangeShapeType="1"/>
              </p:cNvSpPr>
              <p:nvPr/>
            </p:nvSpPr>
            <p:spPr bwMode="auto">
              <a:xfrm>
                <a:off x="2423" y="1652"/>
                <a:ext cx="0" cy="16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6" name="Group 37"/>
            <p:cNvGrpSpPr>
              <a:grpSpLocks/>
            </p:cNvGrpSpPr>
            <p:nvPr/>
          </p:nvGrpSpPr>
          <p:grpSpPr bwMode="auto">
            <a:xfrm>
              <a:off x="459" y="1279"/>
              <a:ext cx="2715" cy="2025"/>
              <a:chOff x="459" y="1279"/>
              <a:chExt cx="2715" cy="2025"/>
            </a:xfrm>
          </p:grpSpPr>
          <p:sp>
            <p:nvSpPr>
              <p:cNvPr id="400" name="Freeform 21"/>
              <p:cNvSpPr>
                <a:spLocks/>
              </p:cNvSpPr>
              <p:nvPr/>
            </p:nvSpPr>
            <p:spPr bwMode="auto">
              <a:xfrm>
                <a:off x="459" y="1279"/>
                <a:ext cx="2715" cy="2025"/>
              </a:xfrm>
              <a:custGeom>
                <a:avLst/>
                <a:gdLst>
                  <a:gd name="T0" fmla="*/ 0 w 2715"/>
                  <a:gd name="T1" fmla="*/ 0 h 2025"/>
                  <a:gd name="T2" fmla="*/ 2714 w 2715"/>
                  <a:gd name="T3" fmla="*/ 0 h 2025"/>
                  <a:gd name="T4" fmla="*/ 2714 w 2715"/>
                  <a:gd name="T5" fmla="*/ 2024 h 2025"/>
                  <a:gd name="T6" fmla="*/ 0 w 2715"/>
                  <a:gd name="T7" fmla="*/ 2024 h 2025"/>
                  <a:gd name="T8" fmla="*/ 0 w 2715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5"/>
                  <a:gd name="T17" fmla="*/ 2715 w 2715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5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1" name="Group 30"/>
              <p:cNvGrpSpPr>
                <a:grpSpLocks/>
              </p:cNvGrpSpPr>
              <p:nvPr/>
            </p:nvGrpSpPr>
            <p:grpSpPr bwMode="auto">
              <a:xfrm>
                <a:off x="461" y="1603"/>
                <a:ext cx="2707" cy="1409"/>
                <a:chOff x="461" y="1603"/>
                <a:chExt cx="2707" cy="1409"/>
              </a:xfrm>
            </p:grpSpPr>
            <p:sp>
              <p:nvSpPr>
                <p:cNvPr id="408" name="Line 22"/>
                <p:cNvSpPr>
                  <a:spLocks noChangeShapeType="1"/>
                </p:cNvSpPr>
                <p:nvPr/>
              </p:nvSpPr>
              <p:spPr bwMode="auto">
                <a:xfrm>
                  <a:off x="461" y="2468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9" name="Line 23"/>
                <p:cNvSpPr>
                  <a:spLocks noChangeShapeType="1"/>
                </p:cNvSpPr>
                <p:nvPr/>
              </p:nvSpPr>
              <p:spPr bwMode="auto">
                <a:xfrm>
                  <a:off x="461" y="274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" name="Line 24"/>
                <p:cNvSpPr>
                  <a:spLocks noChangeShapeType="1"/>
                </p:cNvSpPr>
                <p:nvPr/>
              </p:nvSpPr>
              <p:spPr bwMode="auto">
                <a:xfrm>
                  <a:off x="461" y="2194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" name="Line 25"/>
                <p:cNvSpPr>
                  <a:spLocks noChangeShapeType="1"/>
                </p:cNvSpPr>
                <p:nvPr/>
              </p:nvSpPr>
              <p:spPr bwMode="auto">
                <a:xfrm>
                  <a:off x="461" y="301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2" name="Line 26"/>
                <p:cNvSpPr>
                  <a:spLocks noChangeShapeType="1"/>
                </p:cNvSpPr>
                <p:nvPr/>
              </p:nvSpPr>
              <p:spPr bwMode="auto">
                <a:xfrm>
                  <a:off x="461" y="191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3" name="Group 29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6" cy="20"/>
                  <a:chOff x="461" y="1603"/>
                  <a:chExt cx="2706" cy="20"/>
                </a:xfrm>
              </p:grpSpPr>
              <p:sp>
                <p:nvSpPr>
                  <p:cNvPr id="41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23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03"/>
                    <a:ext cx="2703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02" name="Line 31"/>
              <p:cNvSpPr>
                <a:spLocks noChangeShapeType="1"/>
              </p:cNvSpPr>
              <p:nvPr/>
            </p:nvSpPr>
            <p:spPr bwMode="auto">
              <a:xfrm>
                <a:off x="844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3" name="Line 32"/>
              <p:cNvSpPr>
                <a:spLocks noChangeShapeType="1"/>
              </p:cNvSpPr>
              <p:nvPr/>
            </p:nvSpPr>
            <p:spPr bwMode="auto">
              <a:xfrm>
                <a:off x="1620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" name="Line 33"/>
              <p:cNvSpPr>
                <a:spLocks noChangeShapeType="1"/>
              </p:cNvSpPr>
              <p:nvPr/>
            </p:nvSpPr>
            <p:spPr bwMode="auto">
              <a:xfrm>
                <a:off x="1235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5" name="Line 34"/>
              <p:cNvSpPr>
                <a:spLocks noChangeShapeType="1"/>
              </p:cNvSpPr>
              <p:nvPr/>
            </p:nvSpPr>
            <p:spPr bwMode="auto">
              <a:xfrm flipV="1">
                <a:off x="2010" y="1619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6" name="Line 35"/>
              <p:cNvSpPr>
                <a:spLocks noChangeShapeType="1"/>
              </p:cNvSpPr>
              <p:nvPr/>
            </p:nvSpPr>
            <p:spPr bwMode="auto">
              <a:xfrm>
                <a:off x="2784" y="1627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7" name="Line 36"/>
              <p:cNvSpPr>
                <a:spLocks noChangeShapeType="1"/>
              </p:cNvSpPr>
              <p:nvPr/>
            </p:nvSpPr>
            <p:spPr bwMode="auto">
              <a:xfrm>
                <a:off x="2396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7" name="Group 53"/>
            <p:cNvGrpSpPr>
              <a:grpSpLocks/>
            </p:cNvGrpSpPr>
            <p:nvPr/>
          </p:nvGrpSpPr>
          <p:grpSpPr bwMode="auto">
            <a:xfrm>
              <a:off x="431" y="1254"/>
              <a:ext cx="2718" cy="2025"/>
              <a:chOff x="431" y="1254"/>
              <a:chExt cx="2718" cy="2025"/>
            </a:xfrm>
          </p:grpSpPr>
          <p:sp>
            <p:nvSpPr>
              <p:cNvPr id="385" name="Freeform 38"/>
              <p:cNvSpPr>
                <a:spLocks/>
              </p:cNvSpPr>
              <p:nvPr/>
            </p:nvSpPr>
            <p:spPr bwMode="auto">
              <a:xfrm>
                <a:off x="431" y="1254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6" name="Line 39"/>
              <p:cNvSpPr>
                <a:spLocks noChangeShapeType="1"/>
              </p:cNvSpPr>
              <p:nvPr/>
            </p:nvSpPr>
            <p:spPr bwMode="auto">
              <a:xfrm>
                <a:off x="436" y="2443"/>
                <a:ext cx="270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7" name="Line 40"/>
              <p:cNvSpPr>
                <a:spLocks noChangeShapeType="1"/>
              </p:cNvSpPr>
              <p:nvPr/>
            </p:nvSpPr>
            <p:spPr bwMode="auto">
              <a:xfrm>
                <a:off x="436" y="2714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8" name="Line 41"/>
              <p:cNvSpPr>
                <a:spLocks noChangeShapeType="1"/>
              </p:cNvSpPr>
              <p:nvPr/>
            </p:nvSpPr>
            <p:spPr bwMode="auto">
              <a:xfrm>
                <a:off x="436" y="2168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" name="Line 42"/>
              <p:cNvSpPr>
                <a:spLocks noChangeShapeType="1"/>
              </p:cNvSpPr>
              <p:nvPr/>
            </p:nvSpPr>
            <p:spPr bwMode="auto">
              <a:xfrm>
                <a:off x="436" y="2986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0" name="Line 43"/>
              <p:cNvSpPr>
                <a:spLocks noChangeShapeType="1"/>
              </p:cNvSpPr>
              <p:nvPr/>
            </p:nvSpPr>
            <p:spPr bwMode="auto">
              <a:xfrm>
                <a:off x="436" y="1885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91" name="Group 46"/>
              <p:cNvGrpSpPr>
                <a:grpSpLocks/>
              </p:cNvGrpSpPr>
              <p:nvPr/>
            </p:nvGrpSpPr>
            <p:grpSpPr bwMode="auto">
              <a:xfrm>
                <a:off x="436" y="1576"/>
                <a:ext cx="2709" cy="21"/>
                <a:chOff x="436" y="1576"/>
                <a:chExt cx="2709" cy="21"/>
              </a:xfrm>
            </p:grpSpPr>
            <p:sp>
              <p:nvSpPr>
                <p:cNvPr id="398" name="Line 44"/>
                <p:cNvSpPr>
                  <a:spLocks noChangeShapeType="1"/>
                </p:cNvSpPr>
                <p:nvPr/>
              </p:nvSpPr>
              <p:spPr bwMode="auto">
                <a:xfrm>
                  <a:off x="436" y="1597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99" name="Line 45"/>
                <p:cNvSpPr>
                  <a:spLocks noChangeShapeType="1"/>
                </p:cNvSpPr>
                <p:nvPr/>
              </p:nvSpPr>
              <p:spPr bwMode="auto">
                <a:xfrm>
                  <a:off x="436" y="157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92" name="Line 47"/>
              <p:cNvSpPr>
                <a:spLocks noChangeShapeType="1"/>
              </p:cNvSpPr>
              <p:nvPr/>
            </p:nvSpPr>
            <p:spPr bwMode="auto">
              <a:xfrm flipV="1">
                <a:off x="818" y="1593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3" name="Line 48"/>
              <p:cNvSpPr>
                <a:spLocks noChangeShapeType="1"/>
              </p:cNvSpPr>
              <p:nvPr/>
            </p:nvSpPr>
            <p:spPr bwMode="auto">
              <a:xfrm flipV="1">
                <a:off x="1595" y="1593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4" name="Line 49"/>
              <p:cNvSpPr>
                <a:spLocks noChangeShapeType="1"/>
              </p:cNvSpPr>
              <p:nvPr/>
            </p:nvSpPr>
            <p:spPr bwMode="auto">
              <a:xfrm flipV="1">
                <a:off x="1208" y="1593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5" name="Line 50"/>
              <p:cNvSpPr>
                <a:spLocks noChangeShapeType="1"/>
              </p:cNvSpPr>
              <p:nvPr/>
            </p:nvSpPr>
            <p:spPr bwMode="auto">
              <a:xfrm flipV="1">
                <a:off x="1984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6" name="Line 51"/>
              <p:cNvSpPr>
                <a:spLocks noChangeShapeType="1"/>
              </p:cNvSpPr>
              <p:nvPr/>
            </p:nvSpPr>
            <p:spPr bwMode="auto">
              <a:xfrm flipV="1">
                <a:off x="2758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7" name="Line 52"/>
              <p:cNvSpPr>
                <a:spLocks noChangeShapeType="1"/>
              </p:cNvSpPr>
              <p:nvPr/>
            </p:nvSpPr>
            <p:spPr bwMode="auto">
              <a:xfrm flipV="1">
                <a:off x="2371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8" name="Group 69"/>
            <p:cNvGrpSpPr>
              <a:grpSpLocks/>
            </p:cNvGrpSpPr>
            <p:nvPr/>
          </p:nvGrpSpPr>
          <p:grpSpPr bwMode="auto">
            <a:xfrm>
              <a:off x="403" y="1230"/>
              <a:ext cx="2718" cy="2025"/>
              <a:chOff x="403" y="1230"/>
              <a:chExt cx="2718" cy="2025"/>
            </a:xfrm>
          </p:grpSpPr>
          <p:sp>
            <p:nvSpPr>
              <p:cNvPr id="370" name="Freeform 54"/>
              <p:cNvSpPr>
                <a:spLocks/>
              </p:cNvSpPr>
              <p:nvPr/>
            </p:nvSpPr>
            <p:spPr bwMode="auto">
              <a:xfrm>
                <a:off x="403" y="1230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1" name="Line 55"/>
              <p:cNvSpPr>
                <a:spLocks noChangeShapeType="1"/>
              </p:cNvSpPr>
              <p:nvPr/>
            </p:nvSpPr>
            <p:spPr bwMode="auto">
              <a:xfrm>
                <a:off x="408" y="2416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2" name="Line 56"/>
              <p:cNvSpPr>
                <a:spLocks noChangeShapeType="1"/>
              </p:cNvSpPr>
              <p:nvPr/>
            </p:nvSpPr>
            <p:spPr bwMode="auto">
              <a:xfrm>
                <a:off x="408" y="2688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3" name="Line 57"/>
              <p:cNvSpPr>
                <a:spLocks noChangeShapeType="1"/>
              </p:cNvSpPr>
              <p:nvPr/>
            </p:nvSpPr>
            <p:spPr bwMode="auto">
              <a:xfrm>
                <a:off x="408" y="2142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4" name="Line 58"/>
              <p:cNvSpPr>
                <a:spLocks noChangeShapeType="1"/>
              </p:cNvSpPr>
              <p:nvPr/>
            </p:nvSpPr>
            <p:spPr bwMode="auto">
              <a:xfrm>
                <a:off x="408" y="2965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5" name="Line 59"/>
              <p:cNvSpPr>
                <a:spLocks noChangeShapeType="1"/>
              </p:cNvSpPr>
              <p:nvPr/>
            </p:nvSpPr>
            <p:spPr bwMode="auto">
              <a:xfrm>
                <a:off x="408" y="1863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6" name="Group 62"/>
              <p:cNvGrpSpPr>
                <a:grpSpLocks/>
              </p:cNvGrpSpPr>
              <p:nvPr/>
            </p:nvGrpSpPr>
            <p:grpSpPr bwMode="auto">
              <a:xfrm>
                <a:off x="408" y="1550"/>
                <a:ext cx="2707" cy="22"/>
                <a:chOff x="408" y="1550"/>
                <a:chExt cx="2707" cy="22"/>
              </a:xfrm>
            </p:grpSpPr>
            <p:sp>
              <p:nvSpPr>
                <p:cNvPr id="383" name="Line 60"/>
                <p:cNvSpPr>
                  <a:spLocks noChangeShapeType="1"/>
                </p:cNvSpPr>
                <p:nvPr/>
              </p:nvSpPr>
              <p:spPr bwMode="auto">
                <a:xfrm>
                  <a:off x="408" y="157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4" name="Line 61"/>
                <p:cNvSpPr>
                  <a:spLocks noChangeShapeType="1"/>
                </p:cNvSpPr>
                <p:nvPr/>
              </p:nvSpPr>
              <p:spPr bwMode="auto">
                <a:xfrm>
                  <a:off x="408" y="1550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77" name="Line 63"/>
              <p:cNvSpPr>
                <a:spLocks noChangeShapeType="1"/>
              </p:cNvSpPr>
              <p:nvPr/>
            </p:nvSpPr>
            <p:spPr bwMode="auto">
              <a:xfrm>
                <a:off x="79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8" name="Line 64"/>
              <p:cNvSpPr>
                <a:spLocks noChangeShapeType="1"/>
              </p:cNvSpPr>
              <p:nvPr/>
            </p:nvSpPr>
            <p:spPr bwMode="auto">
              <a:xfrm>
                <a:off x="156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" name="Line 65"/>
              <p:cNvSpPr>
                <a:spLocks noChangeShapeType="1"/>
              </p:cNvSpPr>
              <p:nvPr/>
            </p:nvSpPr>
            <p:spPr bwMode="auto">
              <a:xfrm>
                <a:off x="1182" y="1574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" name="Line 66"/>
              <p:cNvSpPr>
                <a:spLocks noChangeShapeType="1"/>
              </p:cNvSpPr>
              <p:nvPr/>
            </p:nvSpPr>
            <p:spPr bwMode="auto">
              <a:xfrm>
                <a:off x="195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1" name="Line 67"/>
              <p:cNvSpPr>
                <a:spLocks noChangeShapeType="1"/>
              </p:cNvSpPr>
              <p:nvPr/>
            </p:nvSpPr>
            <p:spPr bwMode="auto">
              <a:xfrm flipV="1">
                <a:off x="2734" y="1566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2" name="Line 68"/>
              <p:cNvSpPr>
                <a:spLocks noChangeShapeType="1"/>
              </p:cNvSpPr>
              <p:nvPr/>
            </p:nvSpPr>
            <p:spPr bwMode="auto">
              <a:xfrm>
                <a:off x="234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9" name="Group 86"/>
            <p:cNvGrpSpPr>
              <a:grpSpLocks/>
            </p:cNvGrpSpPr>
            <p:nvPr/>
          </p:nvGrpSpPr>
          <p:grpSpPr bwMode="auto">
            <a:xfrm>
              <a:off x="375" y="1206"/>
              <a:ext cx="2718" cy="2025"/>
              <a:chOff x="375" y="1206"/>
              <a:chExt cx="2718" cy="2025"/>
            </a:xfrm>
          </p:grpSpPr>
          <p:sp>
            <p:nvSpPr>
              <p:cNvPr id="354" name="Freeform 70"/>
              <p:cNvSpPr>
                <a:spLocks/>
              </p:cNvSpPr>
              <p:nvPr/>
            </p:nvSpPr>
            <p:spPr bwMode="auto">
              <a:xfrm>
                <a:off x="375" y="1206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55" name="Group 79"/>
              <p:cNvGrpSpPr>
                <a:grpSpLocks/>
              </p:cNvGrpSpPr>
              <p:nvPr/>
            </p:nvGrpSpPr>
            <p:grpSpPr bwMode="auto">
              <a:xfrm>
                <a:off x="383" y="1524"/>
                <a:ext cx="2709" cy="1414"/>
                <a:chOff x="383" y="1524"/>
                <a:chExt cx="2709" cy="1414"/>
              </a:xfrm>
            </p:grpSpPr>
            <p:sp>
              <p:nvSpPr>
                <p:cNvPr id="362" name="Line 71"/>
                <p:cNvSpPr>
                  <a:spLocks noChangeShapeType="1"/>
                </p:cNvSpPr>
                <p:nvPr/>
              </p:nvSpPr>
              <p:spPr bwMode="auto">
                <a:xfrm>
                  <a:off x="383" y="2391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3" name="Line 72"/>
                <p:cNvSpPr>
                  <a:spLocks noChangeShapeType="1"/>
                </p:cNvSpPr>
                <p:nvPr/>
              </p:nvSpPr>
              <p:spPr bwMode="auto">
                <a:xfrm>
                  <a:off x="383" y="266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4" name="Line 73"/>
                <p:cNvSpPr>
                  <a:spLocks noChangeShapeType="1"/>
                </p:cNvSpPr>
                <p:nvPr/>
              </p:nvSpPr>
              <p:spPr bwMode="auto">
                <a:xfrm>
                  <a:off x="383" y="2115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5" name="Line 74"/>
                <p:cNvSpPr>
                  <a:spLocks noChangeShapeType="1"/>
                </p:cNvSpPr>
                <p:nvPr/>
              </p:nvSpPr>
              <p:spPr bwMode="auto">
                <a:xfrm>
                  <a:off x="383" y="2938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6" name="Line 75"/>
                <p:cNvSpPr>
                  <a:spLocks noChangeShapeType="1"/>
                </p:cNvSpPr>
                <p:nvPr/>
              </p:nvSpPr>
              <p:spPr bwMode="auto">
                <a:xfrm>
                  <a:off x="383" y="183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7" name="Group 78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8" cy="21"/>
                  <a:chOff x="383" y="1524"/>
                  <a:chExt cx="2708" cy="21"/>
                </a:xfrm>
              </p:grpSpPr>
              <p:sp>
                <p:nvSpPr>
                  <p:cNvPr id="368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4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24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56" name="Line 80"/>
              <p:cNvSpPr>
                <a:spLocks noChangeShapeType="1"/>
              </p:cNvSpPr>
              <p:nvPr/>
            </p:nvSpPr>
            <p:spPr bwMode="auto">
              <a:xfrm>
                <a:off x="76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7" name="Line 81"/>
              <p:cNvSpPr>
                <a:spLocks noChangeShapeType="1"/>
              </p:cNvSpPr>
              <p:nvPr/>
            </p:nvSpPr>
            <p:spPr bwMode="auto">
              <a:xfrm flipV="1">
                <a:off x="1543" y="1540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" name="Line 82"/>
              <p:cNvSpPr>
                <a:spLocks noChangeShapeType="1"/>
              </p:cNvSpPr>
              <p:nvPr/>
            </p:nvSpPr>
            <p:spPr bwMode="auto">
              <a:xfrm>
                <a:off x="1157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9" name="Line 83"/>
              <p:cNvSpPr>
                <a:spLocks noChangeShapeType="1"/>
              </p:cNvSpPr>
              <p:nvPr/>
            </p:nvSpPr>
            <p:spPr bwMode="auto">
              <a:xfrm>
                <a:off x="1931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0" name="Line 84"/>
              <p:cNvSpPr>
                <a:spLocks noChangeShapeType="1"/>
              </p:cNvSpPr>
              <p:nvPr/>
            </p:nvSpPr>
            <p:spPr bwMode="auto">
              <a:xfrm>
                <a:off x="270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1" name="Line 85"/>
              <p:cNvSpPr>
                <a:spLocks noChangeShapeType="1"/>
              </p:cNvSpPr>
              <p:nvPr/>
            </p:nvSpPr>
            <p:spPr bwMode="auto">
              <a:xfrm>
                <a:off x="2318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0" name="Group 103"/>
            <p:cNvGrpSpPr>
              <a:grpSpLocks/>
            </p:cNvGrpSpPr>
            <p:nvPr/>
          </p:nvGrpSpPr>
          <p:grpSpPr bwMode="auto">
            <a:xfrm>
              <a:off x="347" y="1181"/>
              <a:ext cx="2719" cy="2025"/>
              <a:chOff x="347" y="1181"/>
              <a:chExt cx="2719" cy="2025"/>
            </a:xfrm>
          </p:grpSpPr>
          <p:sp>
            <p:nvSpPr>
              <p:cNvPr id="338" name="Freeform 87"/>
              <p:cNvSpPr>
                <a:spLocks/>
              </p:cNvSpPr>
              <p:nvPr/>
            </p:nvSpPr>
            <p:spPr bwMode="auto">
              <a:xfrm>
                <a:off x="347" y="1181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" name="Group 96"/>
              <p:cNvGrpSpPr>
                <a:grpSpLocks/>
              </p:cNvGrpSpPr>
              <p:nvPr/>
            </p:nvGrpSpPr>
            <p:grpSpPr bwMode="auto">
              <a:xfrm>
                <a:off x="357" y="1503"/>
                <a:ext cx="2709" cy="1409"/>
                <a:chOff x="357" y="1503"/>
                <a:chExt cx="2709" cy="1409"/>
              </a:xfrm>
            </p:grpSpPr>
            <p:sp>
              <p:nvSpPr>
                <p:cNvPr id="346" name="Line 88"/>
                <p:cNvSpPr>
                  <a:spLocks noChangeShapeType="1"/>
                </p:cNvSpPr>
                <p:nvPr/>
              </p:nvSpPr>
              <p:spPr bwMode="auto">
                <a:xfrm>
                  <a:off x="357" y="2365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7" name="Line 89"/>
                <p:cNvSpPr>
                  <a:spLocks noChangeShapeType="1"/>
                </p:cNvSpPr>
                <p:nvPr/>
              </p:nvSpPr>
              <p:spPr bwMode="auto">
                <a:xfrm>
                  <a:off x="357" y="263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" name="Line 90"/>
                <p:cNvSpPr>
                  <a:spLocks noChangeShapeType="1"/>
                </p:cNvSpPr>
                <p:nvPr/>
              </p:nvSpPr>
              <p:spPr bwMode="auto">
                <a:xfrm>
                  <a:off x="357" y="209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9" name="Line 91"/>
                <p:cNvSpPr>
                  <a:spLocks noChangeShapeType="1"/>
                </p:cNvSpPr>
                <p:nvPr/>
              </p:nvSpPr>
              <p:spPr bwMode="auto">
                <a:xfrm>
                  <a:off x="357" y="291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50" name="Line 92"/>
                <p:cNvSpPr>
                  <a:spLocks noChangeShapeType="1"/>
                </p:cNvSpPr>
                <p:nvPr/>
              </p:nvSpPr>
              <p:spPr bwMode="auto">
                <a:xfrm>
                  <a:off x="357" y="181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51" name="Group 95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7" cy="19"/>
                  <a:chOff x="357" y="1503"/>
                  <a:chExt cx="2707" cy="19"/>
                </a:xfrm>
              </p:grpSpPr>
              <p:sp>
                <p:nvSpPr>
                  <p:cNvPr id="352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2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53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03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40" name="Line 97"/>
              <p:cNvSpPr>
                <a:spLocks noChangeShapeType="1"/>
              </p:cNvSpPr>
              <p:nvPr/>
            </p:nvSpPr>
            <p:spPr bwMode="auto">
              <a:xfrm flipV="1">
                <a:off x="744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1" name="Line 98"/>
              <p:cNvSpPr>
                <a:spLocks noChangeShapeType="1"/>
              </p:cNvSpPr>
              <p:nvPr/>
            </p:nvSpPr>
            <p:spPr bwMode="auto">
              <a:xfrm flipV="1">
                <a:off x="1517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2" name="Line 99"/>
              <p:cNvSpPr>
                <a:spLocks noChangeShapeType="1"/>
              </p:cNvSpPr>
              <p:nvPr/>
            </p:nvSpPr>
            <p:spPr bwMode="auto">
              <a:xfrm flipV="1">
                <a:off x="1130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3" name="Line 100"/>
              <p:cNvSpPr>
                <a:spLocks noChangeShapeType="1"/>
              </p:cNvSpPr>
              <p:nvPr/>
            </p:nvSpPr>
            <p:spPr bwMode="auto">
              <a:xfrm flipV="1">
                <a:off x="1906" y="151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4" name="Line 101"/>
              <p:cNvSpPr>
                <a:spLocks noChangeShapeType="1"/>
              </p:cNvSpPr>
              <p:nvPr/>
            </p:nvSpPr>
            <p:spPr bwMode="auto">
              <a:xfrm flipV="1">
                <a:off x="2684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5" name="Line 102"/>
              <p:cNvSpPr>
                <a:spLocks noChangeShapeType="1"/>
              </p:cNvSpPr>
              <p:nvPr/>
            </p:nvSpPr>
            <p:spPr bwMode="auto">
              <a:xfrm flipV="1">
                <a:off x="2292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1" name="Group 209"/>
            <p:cNvGrpSpPr>
              <a:grpSpLocks/>
            </p:cNvGrpSpPr>
            <p:nvPr/>
          </p:nvGrpSpPr>
          <p:grpSpPr bwMode="auto">
            <a:xfrm>
              <a:off x="319" y="1156"/>
              <a:ext cx="2718" cy="2026"/>
              <a:chOff x="319" y="1156"/>
              <a:chExt cx="2718" cy="2026"/>
            </a:xfrm>
          </p:grpSpPr>
          <p:sp>
            <p:nvSpPr>
              <p:cNvPr id="233" name="Line 104"/>
              <p:cNvSpPr>
                <a:spLocks noChangeShapeType="1"/>
              </p:cNvSpPr>
              <p:nvPr/>
            </p:nvSpPr>
            <p:spPr bwMode="auto">
              <a:xfrm flipV="1">
                <a:off x="3035" y="1502"/>
                <a:ext cx="0" cy="168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4" name="Freeform 105"/>
              <p:cNvSpPr>
                <a:spLocks/>
              </p:cNvSpPr>
              <p:nvPr/>
            </p:nvSpPr>
            <p:spPr bwMode="auto">
              <a:xfrm>
                <a:off x="319" y="1156"/>
                <a:ext cx="2718" cy="2026"/>
              </a:xfrm>
              <a:custGeom>
                <a:avLst/>
                <a:gdLst>
                  <a:gd name="T0" fmla="*/ 0 w 2718"/>
                  <a:gd name="T1" fmla="*/ 0 h 2026"/>
                  <a:gd name="T2" fmla="*/ 2717 w 2718"/>
                  <a:gd name="T3" fmla="*/ 0 h 2026"/>
                  <a:gd name="T4" fmla="*/ 2717 w 2718"/>
                  <a:gd name="T5" fmla="*/ 2025 h 2026"/>
                  <a:gd name="T6" fmla="*/ 0 w 2718"/>
                  <a:gd name="T7" fmla="*/ 2025 h 2026"/>
                  <a:gd name="T8" fmla="*/ 0 w 2718"/>
                  <a:gd name="T9" fmla="*/ 0 h 20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6"/>
                  <a:gd name="T17" fmla="*/ 2718 w 2718"/>
                  <a:gd name="T18" fmla="*/ 2026 h 20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6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5"/>
                    </a:lnTo>
                    <a:lnTo>
                      <a:pt x="0" y="2025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" name="Freeform 106"/>
              <p:cNvSpPr>
                <a:spLocks/>
              </p:cNvSpPr>
              <p:nvPr/>
            </p:nvSpPr>
            <p:spPr bwMode="auto">
              <a:xfrm>
                <a:off x="319" y="1506"/>
                <a:ext cx="2718" cy="284"/>
              </a:xfrm>
              <a:custGeom>
                <a:avLst/>
                <a:gdLst>
                  <a:gd name="T0" fmla="*/ 0 w 2718"/>
                  <a:gd name="T1" fmla="*/ 0 h 284"/>
                  <a:gd name="T2" fmla="*/ 2717 w 2718"/>
                  <a:gd name="T3" fmla="*/ 0 h 284"/>
                  <a:gd name="T4" fmla="*/ 2717 w 2718"/>
                  <a:gd name="T5" fmla="*/ 283 h 284"/>
                  <a:gd name="T6" fmla="*/ 0 w 2718"/>
                  <a:gd name="T7" fmla="*/ 283 h 284"/>
                  <a:gd name="T8" fmla="*/ 0 w 2718"/>
                  <a:gd name="T9" fmla="*/ 0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84"/>
                  <a:gd name="T17" fmla="*/ 2718 w 2718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84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83"/>
                    </a:lnTo>
                    <a:lnTo>
                      <a:pt x="0" y="28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36" name="Group 115"/>
              <p:cNvGrpSpPr>
                <a:grpSpLocks/>
              </p:cNvGrpSpPr>
              <p:nvPr/>
            </p:nvGrpSpPr>
            <p:grpSpPr bwMode="auto">
              <a:xfrm>
                <a:off x="323" y="1485"/>
                <a:ext cx="2709" cy="1410"/>
                <a:chOff x="323" y="1485"/>
                <a:chExt cx="2709" cy="1410"/>
              </a:xfrm>
            </p:grpSpPr>
            <p:sp>
              <p:nvSpPr>
                <p:cNvPr id="330" name="Line 107"/>
                <p:cNvSpPr>
                  <a:spLocks noChangeShapeType="1"/>
                </p:cNvSpPr>
                <p:nvPr/>
              </p:nvSpPr>
              <p:spPr bwMode="auto">
                <a:xfrm>
                  <a:off x="323" y="2349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1" name="Line 108"/>
                <p:cNvSpPr>
                  <a:spLocks noChangeShapeType="1"/>
                </p:cNvSpPr>
                <p:nvPr/>
              </p:nvSpPr>
              <p:spPr bwMode="auto">
                <a:xfrm>
                  <a:off x="323" y="2620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2" name="Line 109"/>
                <p:cNvSpPr>
                  <a:spLocks noChangeShapeType="1"/>
                </p:cNvSpPr>
                <p:nvPr/>
              </p:nvSpPr>
              <p:spPr bwMode="auto">
                <a:xfrm>
                  <a:off x="323" y="2073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3" name="Line 110"/>
                <p:cNvSpPr>
                  <a:spLocks noChangeShapeType="1"/>
                </p:cNvSpPr>
                <p:nvPr/>
              </p:nvSpPr>
              <p:spPr bwMode="auto">
                <a:xfrm>
                  <a:off x="323" y="2895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4" name="Line 111"/>
                <p:cNvSpPr>
                  <a:spLocks noChangeShapeType="1"/>
                </p:cNvSpPr>
                <p:nvPr/>
              </p:nvSpPr>
              <p:spPr bwMode="auto">
                <a:xfrm>
                  <a:off x="323" y="1794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5" name="Group 334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21"/>
                  <a:chOff x="323" y="1485"/>
                  <a:chExt cx="2709" cy="21"/>
                </a:xfrm>
              </p:grpSpPr>
              <p:sp>
                <p:nvSpPr>
                  <p:cNvPr id="336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50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7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48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37" name="Group 122"/>
              <p:cNvGrpSpPr>
                <a:grpSpLocks/>
              </p:cNvGrpSpPr>
              <p:nvPr/>
            </p:nvGrpSpPr>
            <p:grpSpPr bwMode="auto">
              <a:xfrm>
                <a:off x="708" y="1510"/>
                <a:ext cx="1941" cy="1667"/>
                <a:chOff x="708" y="1510"/>
                <a:chExt cx="1941" cy="1667"/>
              </a:xfrm>
            </p:grpSpPr>
            <p:sp>
              <p:nvSpPr>
                <p:cNvPr id="324" name="Line 116"/>
                <p:cNvSpPr>
                  <a:spLocks noChangeShapeType="1"/>
                </p:cNvSpPr>
                <p:nvPr/>
              </p:nvSpPr>
              <p:spPr bwMode="auto">
                <a:xfrm>
                  <a:off x="70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5" name="Line 117"/>
                <p:cNvSpPr>
                  <a:spLocks noChangeShapeType="1"/>
                </p:cNvSpPr>
                <p:nvPr/>
              </p:nvSpPr>
              <p:spPr bwMode="auto">
                <a:xfrm>
                  <a:off x="1483" y="1510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6" name="Line 118"/>
                <p:cNvSpPr>
                  <a:spLocks noChangeShapeType="1"/>
                </p:cNvSpPr>
                <p:nvPr/>
              </p:nvSpPr>
              <p:spPr bwMode="auto">
                <a:xfrm>
                  <a:off x="1095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7" name="Line 119"/>
                <p:cNvSpPr>
                  <a:spLocks noChangeShapeType="1"/>
                </p:cNvSpPr>
                <p:nvPr/>
              </p:nvSpPr>
              <p:spPr bwMode="auto">
                <a:xfrm>
                  <a:off x="1871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8" name="Line 120"/>
                <p:cNvSpPr>
                  <a:spLocks noChangeShapeType="1"/>
                </p:cNvSpPr>
                <p:nvPr/>
              </p:nvSpPr>
              <p:spPr bwMode="auto">
                <a:xfrm>
                  <a:off x="2649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9" name="Line 121"/>
                <p:cNvSpPr>
                  <a:spLocks noChangeShapeType="1"/>
                </p:cNvSpPr>
                <p:nvPr/>
              </p:nvSpPr>
              <p:spPr bwMode="auto">
                <a:xfrm>
                  <a:off x="225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238" name="Group 208"/>
              <p:cNvGrpSpPr>
                <a:grpSpLocks/>
              </p:cNvGrpSpPr>
              <p:nvPr/>
            </p:nvGrpSpPr>
            <p:grpSpPr bwMode="auto">
              <a:xfrm>
                <a:off x="343" y="1248"/>
                <a:ext cx="2496" cy="1795"/>
                <a:chOff x="343" y="1248"/>
                <a:chExt cx="2496" cy="1795"/>
              </a:xfrm>
            </p:grpSpPr>
            <p:grpSp>
              <p:nvGrpSpPr>
                <p:cNvPr id="239" name="Group 127"/>
                <p:cNvGrpSpPr>
                  <a:grpSpLocks/>
                </p:cNvGrpSpPr>
                <p:nvPr/>
              </p:nvGrpSpPr>
              <p:grpSpPr bwMode="auto">
                <a:xfrm>
                  <a:off x="1519" y="1808"/>
                  <a:ext cx="1253" cy="126"/>
                  <a:chOff x="1519" y="1808"/>
                  <a:chExt cx="1253" cy="126"/>
                </a:xfrm>
              </p:grpSpPr>
              <p:sp>
                <p:nvSpPr>
                  <p:cNvPr id="320" name="Freeform 123"/>
                  <p:cNvSpPr>
                    <a:spLocks/>
                  </p:cNvSpPr>
                  <p:nvPr/>
                </p:nvSpPr>
                <p:spPr bwMode="auto">
                  <a:xfrm>
                    <a:off x="1519" y="1808"/>
                    <a:ext cx="46" cy="126"/>
                  </a:xfrm>
                  <a:custGeom>
                    <a:avLst/>
                    <a:gdLst>
                      <a:gd name="T0" fmla="*/ 16 w 46"/>
                      <a:gd name="T1" fmla="*/ 125 h 126"/>
                      <a:gd name="T2" fmla="*/ 45 w 46"/>
                      <a:gd name="T3" fmla="*/ 125 h 126"/>
                      <a:gd name="T4" fmla="*/ 45 w 46"/>
                      <a:gd name="T5" fmla="*/ 0 h 126"/>
                      <a:gd name="T6" fmla="*/ 5 w 46"/>
                      <a:gd name="T7" fmla="*/ 0 h 126"/>
                      <a:gd name="T8" fmla="*/ 0 w 46"/>
                      <a:gd name="T9" fmla="*/ 26 h 126"/>
                      <a:gd name="T10" fmla="*/ 16 w 46"/>
                      <a:gd name="T11" fmla="*/ 26 h 126"/>
                      <a:gd name="T12" fmla="*/ 16 w 46"/>
                      <a:gd name="T13" fmla="*/ 125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"/>
                      <a:gd name="T22" fmla="*/ 0 h 126"/>
                      <a:gd name="T23" fmla="*/ 46 w 46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" h="126">
                        <a:moveTo>
                          <a:pt x="16" y="125"/>
                        </a:moveTo>
                        <a:lnTo>
                          <a:pt x="45" y="125"/>
                        </a:lnTo>
                        <a:lnTo>
                          <a:pt x="45" y="0"/>
                        </a:lnTo>
                        <a:lnTo>
                          <a:pt x="5" y="0"/>
                        </a:lnTo>
                        <a:lnTo>
                          <a:pt x="0" y="26"/>
                        </a:lnTo>
                        <a:lnTo>
                          <a:pt x="16" y="26"/>
                        </a:lnTo>
                        <a:lnTo>
                          <a:pt x="16" y="12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1" name="Freeform 124"/>
                  <p:cNvSpPr>
                    <a:spLocks/>
                  </p:cNvSpPr>
                  <p:nvPr/>
                </p:nvSpPr>
                <p:spPr bwMode="auto">
                  <a:xfrm>
                    <a:off x="1907" y="1808"/>
                    <a:ext cx="75" cy="126"/>
                  </a:xfrm>
                  <a:custGeom>
                    <a:avLst/>
                    <a:gdLst>
                      <a:gd name="T0" fmla="*/ 0 w 75"/>
                      <a:gd name="T1" fmla="*/ 39 h 126"/>
                      <a:gd name="T2" fmla="*/ 29 w 75"/>
                      <a:gd name="T3" fmla="*/ 39 h 126"/>
                      <a:gd name="T4" fmla="*/ 29 w 75"/>
                      <a:gd name="T5" fmla="*/ 26 h 126"/>
                      <a:gd name="T6" fmla="*/ 45 w 75"/>
                      <a:gd name="T7" fmla="*/ 26 h 126"/>
                      <a:gd name="T8" fmla="*/ 45 w 75"/>
                      <a:gd name="T9" fmla="*/ 45 h 126"/>
                      <a:gd name="T10" fmla="*/ 0 w 75"/>
                      <a:gd name="T11" fmla="*/ 103 h 126"/>
                      <a:gd name="T12" fmla="*/ 0 w 75"/>
                      <a:gd name="T13" fmla="*/ 125 h 126"/>
                      <a:gd name="T14" fmla="*/ 74 w 75"/>
                      <a:gd name="T15" fmla="*/ 125 h 126"/>
                      <a:gd name="T16" fmla="*/ 74 w 75"/>
                      <a:gd name="T17" fmla="*/ 103 h 126"/>
                      <a:gd name="T18" fmla="*/ 32 w 75"/>
                      <a:gd name="T19" fmla="*/ 103 h 126"/>
                      <a:gd name="T20" fmla="*/ 74 w 75"/>
                      <a:gd name="T21" fmla="*/ 52 h 126"/>
                      <a:gd name="T22" fmla="*/ 74 w 75"/>
                      <a:gd name="T23" fmla="*/ 16 h 126"/>
                      <a:gd name="T24" fmla="*/ 51 w 75"/>
                      <a:gd name="T25" fmla="*/ 0 h 126"/>
                      <a:gd name="T26" fmla="*/ 23 w 75"/>
                      <a:gd name="T27" fmla="*/ 0 h 126"/>
                      <a:gd name="T28" fmla="*/ 0 w 75"/>
                      <a:gd name="T29" fmla="*/ 16 h 126"/>
                      <a:gd name="T30" fmla="*/ 0 w 75"/>
                      <a:gd name="T31" fmla="*/ 39 h 12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75"/>
                      <a:gd name="T49" fmla="*/ 0 h 126"/>
                      <a:gd name="T50" fmla="*/ 75 w 75"/>
                      <a:gd name="T51" fmla="*/ 126 h 12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75" h="126">
                        <a:moveTo>
                          <a:pt x="0" y="39"/>
                        </a:moveTo>
                        <a:lnTo>
                          <a:pt x="29" y="39"/>
                        </a:lnTo>
                        <a:lnTo>
                          <a:pt x="29" y="26"/>
                        </a:lnTo>
                        <a:lnTo>
                          <a:pt x="45" y="26"/>
                        </a:lnTo>
                        <a:lnTo>
                          <a:pt x="45" y="45"/>
                        </a:lnTo>
                        <a:lnTo>
                          <a:pt x="0" y="103"/>
                        </a:lnTo>
                        <a:lnTo>
                          <a:pt x="0" y="125"/>
                        </a:lnTo>
                        <a:lnTo>
                          <a:pt x="74" y="125"/>
                        </a:lnTo>
                        <a:lnTo>
                          <a:pt x="74" y="103"/>
                        </a:lnTo>
                        <a:lnTo>
                          <a:pt x="32" y="103"/>
                        </a:lnTo>
                        <a:lnTo>
                          <a:pt x="74" y="52"/>
                        </a:lnTo>
                        <a:lnTo>
                          <a:pt x="74" y="16"/>
                        </a:lnTo>
                        <a:lnTo>
                          <a:pt x="51" y="0"/>
                        </a:lnTo>
                        <a:lnTo>
                          <a:pt x="23" y="0"/>
                        </a:lnTo>
                        <a:lnTo>
                          <a:pt x="0" y="16"/>
                        </a:lnTo>
                        <a:lnTo>
                          <a:pt x="0" y="39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2" name="Freeform 125"/>
                  <p:cNvSpPr>
                    <a:spLocks/>
                  </p:cNvSpPr>
                  <p:nvPr/>
                </p:nvSpPr>
                <p:spPr bwMode="auto">
                  <a:xfrm>
                    <a:off x="2295" y="1808"/>
                    <a:ext cx="78" cy="126"/>
                  </a:xfrm>
                  <a:custGeom>
                    <a:avLst/>
                    <a:gdLst>
                      <a:gd name="T0" fmla="*/ 23 w 78"/>
                      <a:gd name="T1" fmla="*/ 0 h 126"/>
                      <a:gd name="T2" fmla="*/ 54 w 78"/>
                      <a:gd name="T3" fmla="*/ 0 h 126"/>
                      <a:gd name="T4" fmla="*/ 77 w 78"/>
                      <a:gd name="T5" fmla="*/ 16 h 126"/>
                      <a:gd name="T6" fmla="*/ 77 w 78"/>
                      <a:gd name="T7" fmla="*/ 52 h 126"/>
                      <a:gd name="T8" fmla="*/ 65 w 78"/>
                      <a:gd name="T9" fmla="*/ 64 h 126"/>
                      <a:gd name="T10" fmla="*/ 77 w 78"/>
                      <a:gd name="T11" fmla="*/ 75 h 126"/>
                      <a:gd name="T12" fmla="*/ 77 w 78"/>
                      <a:gd name="T13" fmla="*/ 109 h 126"/>
                      <a:gd name="T14" fmla="*/ 54 w 78"/>
                      <a:gd name="T15" fmla="*/ 125 h 126"/>
                      <a:gd name="T16" fmla="*/ 23 w 78"/>
                      <a:gd name="T17" fmla="*/ 125 h 126"/>
                      <a:gd name="T18" fmla="*/ 0 w 78"/>
                      <a:gd name="T19" fmla="*/ 109 h 126"/>
                      <a:gd name="T20" fmla="*/ 0 w 78"/>
                      <a:gd name="T21" fmla="*/ 89 h 126"/>
                      <a:gd name="T22" fmla="*/ 29 w 78"/>
                      <a:gd name="T23" fmla="*/ 89 h 126"/>
                      <a:gd name="T24" fmla="*/ 29 w 78"/>
                      <a:gd name="T25" fmla="*/ 103 h 126"/>
                      <a:gd name="T26" fmla="*/ 48 w 78"/>
                      <a:gd name="T27" fmla="*/ 103 h 126"/>
                      <a:gd name="T28" fmla="*/ 48 w 78"/>
                      <a:gd name="T29" fmla="*/ 75 h 126"/>
                      <a:gd name="T30" fmla="*/ 29 w 78"/>
                      <a:gd name="T31" fmla="*/ 75 h 126"/>
                      <a:gd name="T32" fmla="*/ 29 w 78"/>
                      <a:gd name="T33" fmla="*/ 52 h 126"/>
                      <a:gd name="T34" fmla="*/ 48 w 78"/>
                      <a:gd name="T35" fmla="*/ 52 h 126"/>
                      <a:gd name="T36" fmla="*/ 48 w 78"/>
                      <a:gd name="T37" fmla="*/ 22 h 126"/>
                      <a:gd name="T38" fmla="*/ 29 w 78"/>
                      <a:gd name="T39" fmla="*/ 22 h 126"/>
                      <a:gd name="T40" fmla="*/ 29 w 78"/>
                      <a:gd name="T41" fmla="*/ 36 h 126"/>
                      <a:gd name="T42" fmla="*/ 0 w 78"/>
                      <a:gd name="T43" fmla="*/ 36 h 126"/>
                      <a:gd name="T44" fmla="*/ 0 w 78"/>
                      <a:gd name="T45" fmla="*/ 16 h 126"/>
                      <a:gd name="T46" fmla="*/ 23 w 78"/>
                      <a:gd name="T47" fmla="*/ 0 h 12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8"/>
                      <a:gd name="T73" fmla="*/ 0 h 126"/>
                      <a:gd name="T74" fmla="*/ 78 w 78"/>
                      <a:gd name="T75" fmla="*/ 126 h 12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8" h="126">
                        <a:moveTo>
                          <a:pt x="23" y="0"/>
                        </a:moveTo>
                        <a:lnTo>
                          <a:pt x="54" y="0"/>
                        </a:lnTo>
                        <a:lnTo>
                          <a:pt x="77" y="16"/>
                        </a:lnTo>
                        <a:lnTo>
                          <a:pt x="77" y="52"/>
                        </a:lnTo>
                        <a:lnTo>
                          <a:pt x="65" y="64"/>
                        </a:lnTo>
                        <a:lnTo>
                          <a:pt x="77" y="75"/>
                        </a:lnTo>
                        <a:lnTo>
                          <a:pt x="77" y="109"/>
                        </a:lnTo>
                        <a:lnTo>
                          <a:pt x="54" y="125"/>
                        </a:lnTo>
                        <a:lnTo>
                          <a:pt x="23" y="125"/>
                        </a:lnTo>
                        <a:lnTo>
                          <a:pt x="0" y="109"/>
                        </a:lnTo>
                        <a:lnTo>
                          <a:pt x="0" y="89"/>
                        </a:lnTo>
                        <a:lnTo>
                          <a:pt x="29" y="89"/>
                        </a:lnTo>
                        <a:lnTo>
                          <a:pt x="29" y="103"/>
                        </a:lnTo>
                        <a:lnTo>
                          <a:pt x="48" y="103"/>
                        </a:lnTo>
                        <a:lnTo>
                          <a:pt x="48" y="75"/>
                        </a:lnTo>
                        <a:lnTo>
                          <a:pt x="29" y="75"/>
                        </a:lnTo>
                        <a:lnTo>
                          <a:pt x="29" y="52"/>
                        </a:lnTo>
                        <a:lnTo>
                          <a:pt x="48" y="52"/>
                        </a:lnTo>
                        <a:lnTo>
                          <a:pt x="48" y="22"/>
                        </a:lnTo>
                        <a:lnTo>
                          <a:pt x="29" y="22"/>
                        </a:lnTo>
                        <a:lnTo>
                          <a:pt x="29" y="36"/>
                        </a:lnTo>
                        <a:lnTo>
                          <a:pt x="0" y="36"/>
                        </a:lnTo>
                        <a:lnTo>
                          <a:pt x="0" y="16"/>
                        </a:lnTo>
                        <a:lnTo>
                          <a:pt x="23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3" name="Freeform 126"/>
                  <p:cNvSpPr>
                    <a:spLocks/>
                  </p:cNvSpPr>
                  <p:nvPr/>
                </p:nvSpPr>
                <p:spPr bwMode="auto">
                  <a:xfrm>
                    <a:off x="2691" y="1808"/>
                    <a:ext cx="81" cy="126"/>
                  </a:xfrm>
                  <a:custGeom>
                    <a:avLst/>
                    <a:gdLst>
                      <a:gd name="T0" fmla="*/ 45 w 81"/>
                      <a:gd name="T1" fmla="*/ 0 h 126"/>
                      <a:gd name="T2" fmla="*/ 74 w 81"/>
                      <a:gd name="T3" fmla="*/ 0 h 126"/>
                      <a:gd name="T4" fmla="*/ 74 w 81"/>
                      <a:gd name="T5" fmla="*/ 75 h 126"/>
                      <a:gd name="T6" fmla="*/ 80 w 81"/>
                      <a:gd name="T7" fmla="*/ 75 h 126"/>
                      <a:gd name="T8" fmla="*/ 80 w 81"/>
                      <a:gd name="T9" fmla="*/ 103 h 126"/>
                      <a:gd name="T10" fmla="*/ 74 w 81"/>
                      <a:gd name="T11" fmla="*/ 103 h 126"/>
                      <a:gd name="T12" fmla="*/ 74 w 81"/>
                      <a:gd name="T13" fmla="*/ 125 h 126"/>
                      <a:gd name="T14" fmla="*/ 45 w 81"/>
                      <a:gd name="T15" fmla="*/ 125 h 126"/>
                      <a:gd name="T16" fmla="*/ 45 w 81"/>
                      <a:gd name="T17" fmla="*/ 103 h 126"/>
                      <a:gd name="T18" fmla="*/ 45 w 81"/>
                      <a:gd name="T19" fmla="*/ 75 h 126"/>
                      <a:gd name="T20" fmla="*/ 31 w 81"/>
                      <a:gd name="T21" fmla="*/ 75 h 126"/>
                      <a:gd name="T22" fmla="*/ 45 w 81"/>
                      <a:gd name="T23" fmla="*/ 49 h 126"/>
                      <a:gd name="T24" fmla="*/ 45 w 81"/>
                      <a:gd name="T25" fmla="*/ 75 h 126"/>
                      <a:gd name="T26" fmla="*/ 45 w 81"/>
                      <a:gd name="T27" fmla="*/ 103 h 126"/>
                      <a:gd name="T28" fmla="*/ 0 w 81"/>
                      <a:gd name="T29" fmla="*/ 103 h 126"/>
                      <a:gd name="T30" fmla="*/ 0 w 81"/>
                      <a:gd name="T31" fmla="*/ 75 h 126"/>
                      <a:gd name="T32" fmla="*/ 45 w 81"/>
                      <a:gd name="T33" fmla="*/ 0 h 12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1"/>
                      <a:gd name="T52" fmla="*/ 0 h 126"/>
                      <a:gd name="T53" fmla="*/ 81 w 81"/>
                      <a:gd name="T54" fmla="*/ 126 h 12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1" h="126">
                        <a:moveTo>
                          <a:pt x="45" y="0"/>
                        </a:moveTo>
                        <a:lnTo>
                          <a:pt x="74" y="0"/>
                        </a:lnTo>
                        <a:lnTo>
                          <a:pt x="74" y="75"/>
                        </a:lnTo>
                        <a:lnTo>
                          <a:pt x="80" y="75"/>
                        </a:lnTo>
                        <a:lnTo>
                          <a:pt x="80" y="103"/>
                        </a:lnTo>
                        <a:lnTo>
                          <a:pt x="74" y="103"/>
                        </a:lnTo>
                        <a:lnTo>
                          <a:pt x="74" y="125"/>
                        </a:lnTo>
                        <a:lnTo>
                          <a:pt x="45" y="125"/>
                        </a:lnTo>
                        <a:lnTo>
                          <a:pt x="45" y="103"/>
                        </a:lnTo>
                        <a:lnTo>
                          <a:pt x="45" y="75"/>
                        </a:lnTo>
                        <a:lnTo>
                          <a:pt x="31" y="75"/>
                        </a:lnTo>
                        <a:lnTo>
                          <a:pt x="45" y="49"/>
                        </a:lnTo>
                        <a:lnTo>
                          <a:pt x="45" y="75"/>
                        </a:lnTo>
                        <a:lnTo>
                          <a:pt x="45" y="103"/>
                        </a:lnTo>
                        <a:lnTo>
                          <a:pt x="0" y="103"/>
                        </a:lnTo>
                        <a:lnTo>
                          <a:pt x="0" y="75"/>
                        </a:lnTo>
                        <a:lnTo>
                          <a:pt x="4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40" name="Group 139"/>
                <p:cNvGrpSpPr>
                  <a:grpSpLocks/>
                </p:cNvGrpSpPr>
                <p:nvPr/>
              </p:nvGrpSpPr>
              <p:grpSpPr bwMode="auto">
                <a:xfrm>
                  <a:off x="348" y="2097"/>
                  <a:ext cx="2445" cy="129"/>
                  <a:chOff x="348" y="2097"/>
                  <a:chExt cx="2445" cy="129"/>
                </a:xfrm>
              </p:grpSpPr>
              <p:sp>
                <p:nvSpPr>
                  <p:cNvPr id="309" name="Freeform 128"/>
                  <p:cNvSpPr>
                    <a:spLocks/>
                  </p:cNvSpPr>
                  <p:nvPr/>
                </p:nvSpPr>
                <p:spPr bwMode="auto">
                  <a:xfrm>
                    <a:off x="348" y="2097"/>
                    <a:ext cx="79" cy="129"/>
                  </a:xfrm>
                  <a:custGeom>
                    <a:avLst/>
                    <a:gdLst>
                      <a:gd name="T0" fmla="*/ 0 w 79"/>
                      <a:gd name="T1" fmla="*/ 0 h 129"/>
                      <a:gd name="T2" fmla="*/ 75 w 79"/>
                      <a:gd name="T3" fmla="*/ 0 h 129"/>
                      <a:gd name="T4" fmla="*/ 75 w 79"/>
                      <a:gd name="T5" fmla="*/ 25 h 129"/>
                      <a:gd name="T6" fmla="*/ 29 w 79"/>
                      <a:gd name="T7" fmla="*/ 25 h 129"/>
                      <a:gd name="T8" fmla="*/ 29 w 79"/>
                      <a:gd name="T9" fmla="*/ 45 h 129"/>
                      <a:gd name="T10" fmla="*/ 55 w 79"/>
                      <a:gd name="T11" fmla="*/ 45 h 129"/>
                      <a:gd name="T12" fmla="*/ 78 w 79"/>
                      <a:gd name="T13" fmla="*/ 64 h 129"/>
                      <a:gd name="T14" fmla="*/ 78 w 79"/>
                      <a:gd name="T15" fmla="*/ 109 h 129"/>
                      <a:gd name="T16" fmla="*/ 55 w 79"/>
                      <a:gd name="T17" fmla="*/ 128 h 129"/>
                      <a:gd name="T18" fmla="*/ 23 w 79"/>
                      <a:gd name="T19" fmla="*/ 128 h 129"/>
                      <a:gd name="T20" fmla="*/ 0 w 79"/>
                      <a:gd name="T21" fmla="*/ 109 h 129"/>
                      <a:gd name="T22" fmla="*/ 0 w 79"/>
                      <a:gd name="T23" fmla="*/ 86 h 129"/>
                      <a:gd name="T24" fmla="*/ 29 w 79"/>
                      <a:gd name="T25" fmla="*/ 86 h 129"/>
                      <a:gd name="T26" fmla="*/ 29 w 79"/>
                      <a:gd name="T27" fmla="*/ 106 h 129"/>
                      <a:gd name="T28" fmla="*/ 48 w 79"/>
                      <a:gd name="T29" fmla="*/ 106 h 129"/>
                      <a:gd name="T30" fmla="*/ 48 w 79"/>
                      <a:gd name="T31" fmla="*/ 67 h 129"/>
                      <a:gd name="T32" fmla="*/ 23 w 79"/>
                      <a:gd name="T33" fmla="*/ 67 h 129"/>
                      <a:gd name="T34" fmla="*/ 0 w 79"/>
                      <a:gd name="T35" fmla="*/ 48 h 129"/>
                      <a:gd name="T36" fmla="*/ 0 w 79"/>
                      <a:gd name="T37" fmla="*/ 0 h 12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9"/>
                      <a:gd name="T58" fmla="*/ 0 h 129"/>
                      <a:gd name="T59" fmla="*/ 79 w 79"/>
                      <a:gd name="T60" fmla="*/ 129 h 12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9" h="129">
                        <a:moveTo>
                          <a:pt x="0" y="0"/>
                        </a:moveTo>
                        <a:lnTo>
                          <a:pt x="75" y="0"/>
                        </a:lnTo>
                        <a:lnTo>
                          <a:pt x="75" y="25"/>
                        </a:lnTo>
                        <a:lnTo>
                          <a:pt x="29" y="25"/>
                        </a:lnTo>
                        <a:lnTo>
                          <a:pt x="29" y="45"/>
                        </a:lnTo>
                        <a:lnTo>
                          <a:pt x="55" y="45"/>
                        </a:lnTo>
                        <a:lnTo>
                          <a:pt x="78" y="64"/>
                        </a:lnTo>
                        <a:lnTo>
                          <a:pt x="78" y="109"/>
                        </a:lnTo>
                        <a:lnTo>
                          <a:pt x="55" y="128"/>
                        </a:lnTo>
                        <a:lnTo>
                          <a:pt x="23" y="128"/>
                        </a:lnTo>
                        <a:lnTo>
                          <a:pt x="0" y="109"/>
                        </a:lnTo>
                        <a:lnTo>
                          <a:pt x="0" y="86"/>
                        </a:lnTo>
                        <a:lnTo>
                          <a:pt x="29" y="86"/>
                        </a:lnTo>
                        <a:lnTo>
                          <a:pt x="29" y="106"/>
                        </a:lnTo>
                        <a:lnTo>
                          <a:pt x="48" y="106"/>
                        </a:lnTo>
                        <a:lnTo>
                          <a:pt x="48" y="67"/>
                        </a:lnTo>
                        <a:lnTo>
                          <a:pt x="23" y="67"/>
                        </a:lnTo>
                        <a:lnTo>
                          <a:pt x="0" y="48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0" name="Freeform 129"/>
                  <p:cNvSpPr>
                    <a:spLocks/>
                  </p:cNvSpPr>
                  <p:nvPr/>
                </p:nvSpPr>
                <p:spPr bwMode="auto">
                  <a:xfrm>
                    <a:off x="746" y="2097"/>
                    <a:ext cx="72" cy="129"/>
                  </a:xfrm>
                  <a:custGeom>
                    <a:avLst/>
                    <a:gdLst>
                      <a:gd name="T0" fmla="*/ 22 w 72"/>
                      <a:gd name="T1" fmla="*/ 0 h 129"/>
                      <a:gd name="T2" fmla="*/ 49 w 72"/>
                      <a:gd name="T3" fmla="*/ 0 h 129"/>
                      <a:gd name="T4" fmla="*/ 71 w 72"/>
                      <a:gd name="T5" fmla="*/ 15 h 129"/>
                      <a:gd name="T6" fmla="*/ 71 w 72"/>
                      <a:gd name="T7" fmla="*/ 39 h 129"/>
                      <a:gd name="T8" fmla="*/ 46 w 72"/>
                      <a:gd name="T9" fmla="*/ 39 h 129"/>
                      <a:gd name="T10" fmla="*/ 46 w 72"/>
                      <a:gd name="T11" fmla="*/ 25 h 129"/>
                      <a:gd name="T12" fmla="*/ 30 w 72"/>
                      <a:gd name="T13" fmla="*/ 25 h 129"/>
                      <a:gd name="T14" fmla="*/ 30 w 72"/>
                      <a:gd name="T15" fmla="*/ 48 h 129"/>
                      <a:gd name="T16" fmla="*/ 30 w 72"/>
                      <a:gd name="T17" fmla="*/ 73 h 129"/>
                      <a:gd name="T18" fmla="*/ 46 w 72"/>
                      <a:gd name="T19" fmla="*/ 73 h 129"/>
                      <a:gd name="T20" fmla="*/ 46 w 72"/>
                      <a:gd name="T21" fmla="*/ 106 h 129"/>
                      <a:gd name="T22" fmla="*/ 30 w 72"/>
                      <a:gd name="T23" fmla="*/ 106 h 129"/>
                      <a:gd name="T24" fmla="*/ 30 w 72"/>
                      <a:gd name="T25" fmla="*/ 73 h 129"/>
                      <a:gd name="T26" fmla="*/ 30 w 72"/>
                      <a:gd name="T27" fmla="*/ 48 h 129"/>
                      <a:gd name="T28" fmla="*/ 49 w 72"/>
                      <a:gd name="T29" fmla="*/ 48 h 129"/>
                      <a:gd name="T30" fmla="*/ 71 w 72"/>
                      <a:gd name="T31" fmla="*/ 64 h 129"/>
                      <a:gd name="T32" fmla="*/ 71 w 72"/>
                      <a:gd name="T33" fmla="*/ 113 h 129"/>
                      <a:gd name="T34" fmla="*/ 49 w 72"/>
                      <a:gd name="T35" fmla="*/ 128 h 129"/>
                      <a:gd name="T36" fmla="*/ 22 w 72"/>
                      <a:gd name="T37" fmla="*/ 128 h 129"/>
                      <a:gd name="T38" fmla="*/ 0 w 72"/>
                      <a:gd name="T39" fmla="*/ 113 h 129"/>
                      <a:gd name="T40" fmla="*/ 0 w 72"/>
                      <a:gd name="T41" fmla="*/ 15 h 129"/>
                      <a:gd name="T42" fmla="*/ 22 w 72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2"/>
                      <a:gd name="T67" fmla="*/ 0 h 129"/>
                      <a:gd name="T68" fmla="*/ 72 w 72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2" h="129">
                        <a:moveTo>
                          <a:pt x="22" y="0"/>
                        </a:moveTo>
                        <a:lnTo>
                          <a:pt x="49" y="0"/>
                        </a:lnTo>
                        <a:lnTo>
                          <a:pt x="71" y="15"/>
                        </a:lnTo>
                        <a:lnTo>
                          <a:pt x="71" y="39"/>
                        </a:lnTo>
                        <a:lnTo>
                          <a:pt x="46" y="39"/>
                        </a:lnTo>
                        <a:lnTo>
                          <a:pt x="46" y="25"/>
                        </a:lnTo>
                        <a:lnTo>
                          <a:pt x="30" y="25"/>
                        </a:lnTo>
                        <a:lnTo>
                          <a:pt x="30" y="48"/>
                        </a:lnTo>
                        <a:lnTo>
                          <a:pt x="30" y="73"/>
                        </a:lnTo>
                        <a:lnTo>
                          <a:pt x="46" y="73"/>
                        </a:lnTo>
                        <a:lnTo>
                          <a:pt x="46" y="106"/>
                        </a:lnTo>
                        <a:lnTo>
                          <a:pt x="30" y="106"/>
                        </a:lnTo>
                        <a:lnTo>
                          <a:pt x="30" y="73"/>
                        </a:lnTo>
                        <a:lnTo>
                          <a:pt x="30" y="48"/>
                        </a:lnTo>
                        <a:lnTo>
                          <a:pt x="49" y="48"/>
                        </a:lnTo>
                        <a:lnTo>
                          <a:pt x="71" y="64"/>
                        </a:lnTo>
                        <a:lnTo>
                          <a:pt x="71" y="113"/>
                        </a:lnTo>
                        <a:lnTo>
                          <a:pt x="49" y="128"/>
                        </a:lnTo>
                        <a:lnTo>
                          <a:pt x="22" y="128"/>
                        </a:lnTo>
                        <a:lnTo>
                          <a:pt x="0" y="113"/>
                        </a:lnTo>
                        <a:lnTo>
                          <a:pt x="0" y="15"/>
                        </a:lnTo>
                        <a:lnTo>
                          <a:pt x="2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1" name="Freeform 130"/>
                  <p:cNvSpPr>
                    <a:spLocks/>
                  </p:cNvSpPr>
                  <p:nvPr/>
                </p:nvSpPr>
                <p:spPr bwMode="auto">
                  <a:xfrm>
                    <a:off x="1126" y="2097"/>
                    <a:ext cx="78" cy="129"/>
                  </a:xfrm>
                  <a:custGeom>
                    <a:avLst/>
                    <a:gdLst>
                      <a:gd name="T0" fmla="*/ 0 w 78"/>
                      <a:gd name="T1" fmla="*/ 0 h 129"/>
                      <a:gd name="T2" fmla="*/ 77 w 78"/>
                      <a:gd name="T3" fmla="*/ 0 h 129"/>
                      <a:gd name="T4" fmla="*/ 77 w 78"/>
                      <a:gd name="T5" fmla="*/ 25 h 129"/>
                      <a:gd name="T6" fmla="*/ 32 w 78"/>
                      <a:gd name="T7" fmla="*/ 128 h 129"/>
                      <a:gd name="T8" fmla="*/ 0 w 78"/>
                      <a:gd name="T9" fmla="*/ 128 h 129"/>
                      <a:gd name="T10" fmla="*/ 45 w 78"/>
                      <a:gd name="T11" fmla="*/ 25 h 129"/>
                      <a:gd name="T12" fmla="*/ 0 w 78"/>
                      <a:gd name="T13" fmla="*/ 25 h 129"/>
                      <a:gd name="T14" fmla="*/ 0 w 78"/>
                      <a:gd name="T15" fmla="*/ 0 h 12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8"/>
                      <a:gd name="T25" fmla="*/ 0 h 129"/>
                      <a:gd name="T26" fmla="*/ 78 w 78"/>
                      <a:gd name="T27" fmla="*/ 129 h 12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8" h="129">
                        <a:moveTo>
                          <a:pt x="0" y="0"/>
                        </a:moveTo>
                        <a:lnTo>
                          <a:pt x="77" y="0"/>
                        </a:lnTo>
                        <a:lnTo>
                          <a:pt x="77" y="25"/>
                        </a:lnTo>
                        <a:lnTo>
                          <a:pt x="32" y="128"/>
                        </a:lnTo>
                        <a:lnTo>
                          <a:pt x="0" y="128"/>
                        </a:lnTo>
                        <a:lnTo>
                          <a:pt x="45" y="25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2" name="Freeform 131"/>
                  <p:cNvSpPr>
                    <a:spLocks/>
                  </p:cNvSpPr>
                  <p:nvPr/>
                </p:nvSpPr>
                <p:spPr bwMode="auto">
                  <a:xfrm>
                    <a:off x="1517" y="2097"/>
                    <a:ext cx="75" cy="129"/>
                  </a:xfrm>
                  <a:custGeom>
                    <a:avLst/>
                    <a:gdLst>
                      <a:gd name="T0" fmla="*/ 15 w 75"/>
                      <a:gd name="T1" fmla="*/ 0 h 129"/>
                      <a:gd name="T2" fmla="*/ 58 w 75"/>
                      <a:gd name="T3" fmla="*/ 0 h 129"/>
                      <a:gd name="T4" fmla="*/ 74 w 75"/>
                      <a:gd name="T5" fmla="*/ 15 h 129"/>
                      <a:gd name="T6" fmla="*/ 74 w 75"/>
                      <a:gd name="T7" fmla="*/ 51 h 129"/>
                      <a:gd name="T8" fmla="*/ 65 w 75"/>
                      <a:gd name="T9" fmla="*/ 64 h 129"/>
                      <a:gd name="T10" fmla="*/ 74 w 75"/>
                      <a:gd name="T11" fmla="*/ 77 h 129"/>
                      <a:gd name="T12" fmla="*/ 74 w 75"/>
                      <a:gd name="T13" fmla="*/ 80 h 129"/>
                      <a:gd name="T14" fmla="*/ 45 w 75"/>
                      <a:gd name="T15" fmla="*/ 80 h 129"/>
                      <a:gd name="T16" fmla="*/ 45 w 75"/>
                      <a:gd name="T17" fmla="*/ 45 h 129"/>
                      <a:gd name="T18" fmla="*/ 45 w 75"/>
                      <a:gd name="T19" fmla="*/ 19 h 129"/>
                      <a:gd name="T20" fmla="*/ 29 w 75"/>
                      <a:gd name="T21" fmla="*/ 19 h 129"/>
                      <a:gd name="T22" fmla="*/ 29 w 75"/>
                      <a:gd name="T23" fmla="*/ 45 h 129"/>
                      <a:gd name="T24" fmla="*/ 45 w 75"/>
                      <a:gd name="T25" fmla="*/ 45 h 129"/>
                      <a:gd name="T26" fmla="*/ 45 w 75"/>
                      <a:gd name="T27" fmla="*/ 106 h 129"/>
                      <a:gd name="T28" fmla="*/ 29 w 75"/>
                      <a:gd name="T29" fmla="*/ 106 h 129"/>
                      <a:gd name="T30" fmla="*/ 29 w 75"/>
                      <a:gd name="T31" fmla="*/ 80 h 129"/>
                      <a:gd name="T32" fmla="*/ 45 w 75"/>
                      <a:gd name="T33" fmla="*/ 80 h 129"/>
                      <a:gd name="T34" fmla="*/ 74 w 75"/>
                      <a:gd name="T35" fmla="*/ 80 h 129"/>
                      <a:gd name="T36" fmla="*/ 74 w 75"/>
                      <a:gd name="T37" fmla="*/ 113 h 129"/>
                      <a:gd name="T38" fmla="*/ 58 w 75"/>
                      <a:gd name="T39" fmla="*/ 128 h 129"/>
                      <a:gd name="T40" fmla="*/ 15 w 75"/>
                      <a:gd name="T41" fmla="*/ 128 h 129"/>
                      <a:gd name="T42" fmla="*/ 0 w 75"/>
                      <a:gd name="T43" fmla="*/ 113 h 129"/>
                      <a:gd name="T44" fmla="*/ 0 w 75"/>
                      <a:gd name="T45" fmla="*/ 77 h 129"/>
                      <a:gd name="T46" fmla="*/ 9 w 75"/>
                      <a:gd name="T47" fmla="*/ 64 h 129"/>
                      <a:gd name="T48" fmla="*/ 0 w 75"/>
                      <a:gd name="T49" fmla="*/ 51 h 129"/>
                      <a:gd name="T50" fmla="*/ 0 w 75"/>
                      <a:gd name="T51" fmla="*/ 15 h 129"/>
                      <a:gd name="T52" fmla="*/ 15 w 75"/>
                      <a:gd name="T53" fmla="*/ 0 h 129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5"/>
                      <a:gd name="T82" fmla="*/ 0 h 129"/>
                      <a:gd name="T83" fmla="*/ 75 w 75"/>
                      <a:gd name="T84" fmla="*/ 129 h 129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5" h="129">
                        <a:moveTo>
                          <a:pt x="15" y="0"/>
                        </a:moveTo>
                        <a:lnTo>
                          <a:pt x="58" y="0"/>
                        </a:lnTo>
                        <a:lnTo>
                          <a:pt x="74" y="15"/>
                        </a:lnTo>
                        <a:lnTo>
                          <a:pt x="74" y="51"/>
                        </a:lnTo>
                        <a:lnTo>
                          <a:pt x="65" y="64"/>
                        </a:lnTo>
                        <a:lnTo>
                          <a:pt x="74" y="77"/>
                        </a:lnTo>
                        <a:lnTo>
                          <a:pt x="74" y="80"/>
                        </a:lnTo>
                        <a:lnTo>
                          <a:pt x="45" y="80"/>
                        </a:lnTo>
                        <a:lnTo>
                          <a:pt x="45" y="45"/>
                        </a:lnTo>
                        <a:lnTo>
                          <a:pt x="45" y="19"/>
                        </a:lnTo>
                        <a:lnTo>
                          <a:pt x="29" y="19"/>
                        </a:lnTo>
                        <a:lnTo>
                          <a:pt x="29" y="45"/>
                        </a:lnTo>
                        <a:lnTo>
                          <a:pt x="45" y="45"/>
                        </a:lnTo>
                        <a:lnTo>
                          <a:pt x="45" y="106"/>
                        </a:lnTo>
                        <a:lnTo>
                          <a:pt x="29" y="106"/>
                        </a:lnTo>
                        <a:lnTo>
                          <a:pt x="29" y="80"/>
                        </a:lnTo>
                        <a:lnTo>
                          <a:pt x="45" y="80"/>
                        </a:lnTo>
                        <a:lnTo>
                          <a:pt x="74" y="80"/>
                        </a:lnTo>
                        <a:lnTo>
                          <a:pt x="74" y="113"/>
                        </a:lnTo>
                        <a:lnTo>
                          <a:pt x="58" y="128"/>
                        </a:lnTo>
                        <a:lnTo>
                          <a:pt x="15" y="128"/>
                        </a:lnTo>
                        <a:lnTo>
                          <a:pt x="0" y="113"/>
                        </a:lnTo>
                        <a:lnTo>
                          <a:pt x="0" y="77"/>
                        </a:lnTo>
                        <a:lnTo>
                          <a:pt x="9" y="64"/>
                        </a:lnTo>
                        <a:lnTo>
                          <a:pt x="0" y="51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3" name="Freeform 132"/>
                  <p:cNvSpPr>
                    <a:spLocks/>
                  </p:cNvSpPr>
                  <p:nvPr/>
                </p:nvSpPr>
                <p:spPr bwMode="auto">
                  <a:xfrm>
                    <a:off x="1904" y="2097"/>
                    <a:ext cx="76" cy="129"/>
                  </a:xfrm>
                  <a:custGeom>
                    <a:avLst/>
                    <a:gdLst>
                      <a:gd name="T0" fmla="*/ 52 w 76"/>
                      <a:gd name="T1" fmla="*/ 0 h 129"/>
                      <a:gd name="T2" fmla="*/ 75 w 76"/>
                      <a:gd name="T3" fmla="*/ 15 h 129"/>
                      <a:gd name="T4" fmla="*/ 75 w 76"/>
                      <a:gd name="T5" fmla="*/ 113 h 129"/>
                      <a:gd name="T6" fmla="*/ 52 w 76"/>
                      <a:gd name="T7" fmla="*/ 128 h 129"/>
                      <a:gd name="T8" fmla="*/ 23 w 76"/>
                      <a:gd name="T9" fmla="*/ 128 h 129"/>
                      <a:gd name="T10" fmla="*/ 0 w 76"/>
                      <a:gd name="T11" fmla="*/ 113 h 129"/>
                      <a:gd name="T12" fmla="*/ 0 w 76"/>
                      <a:gd name="T13" fmla="*/ 89 h 129"/>
                      <a:gd name="T14" fmla="*/ 30 w 76"/>
                      <a:gd name="T15" fmla="*/ 89 h 129"/>
                      <a:gd name="T16" fmla="*/ 30 w 76"/>
                      <a:gd name="T17" fmla="*/ 103 h 129"/>
                      <a:gd name="T18" fmla="*/ 46 w 76"/>
                      <a:gd name="T19" fmla="*/ 103 h 129"/>
                      <a:gd name="T20" fmla="*/ 46 w 76"/>
                      <a:gd name="T21" fmla="*/ 80 h 129"/>
                      <a:gd name="T22" fmla="*/ 46 w 76"/>
                      <a:gd name="T23" fmla="*/ 54 h 129"/>
                      <a:gd name="T24" fmla="*/ 30 w 76"/>
                      <a:gd name="T25" fmla="*/ 54 h 129"/>
                      <a:gd name="T26" fmla="*/ 30 w 76"/>
                      <a:gd name="T27" fmla="*/ 22 h 129"/>
                      <a:gd name="T28" fmla="*/ 46 w 76"/>
                      <a:gd name="T29" fmla="*/ 22 h 129"/>
                      <a:gd name="T30" fmla="*/ 46 w 76"/>
                      <a:gd name="T31" fmla="*/ 54 h 129"/>
                      <a:gd name="T32" fmla="*/ 46 w 76"/>
                      <a:gd name="T33" fmla="*/ 80 h 129"/>
                      <a:gd name="T34" fmla="*/ 23 w 76"/>
                      <a:gd name="T35" fmla="*/ 80 h 129"/>
                      <a:gd name="T36" fmla="*/ 0 w 76"/>
                      <a:gd name="T37" fmla="*/ 64 h 129"/>
                      <a:gd name="T38" fmla="*/ 0 w 76"/>
                      <a:gd name="T39" fmla="*/ 15 h 129"/>
                      <a:gd name="T40" fmla="*/ 23 w 76"/>
                      <a:gd name="T41" fmla="*/ 0 h 129"/>
                      <a:gd name="T42" fmla="*/ 52 w 76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6"/>
                      <a:gd name="T67" fmla="*/ 0 h 129"/>
                      <a:gd name="T68" fmla="*/ 76 w 76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6" h="129">
                        <a:moveTo>
                          <a:pt x="52" y="0"/>
                        </a:moveTo>
                        <a:lnTo>
                          <a:pt x="75" y="15"/>
                        </a:lnTo>
                        <a:lnTo>
                          <a:pt x="75" y="113"/>
                        </a:lnTo>
                        <a:lnTo>
                          <a:pt x="52" y="128"/>
                        </a:lnTo>
                        <a:lnTo>
                          <a:pt x="23" y="128"/>
                        </a:lnTo>
                        <a:lnTo>
                          <a:pt x="0" y="113"/>
                        </a:lnTo>
                        <a:lnTo>
                          <a:pt x="0" y="89"/>
                        </a:lnTo>
                        <a:lnTo>
                          <a:pt x="30" y="89"/>
                        </a:lnTo>
                        <a:lnTo>
                          <a:pt x="30" y="103"/>
                        </a:lnTo>
                        <a:lnTo>
                          <a:pt x="46" y="103"/>
                        </a:lnTo>
                        <a:lnTo>
                          <a:pt x="46" y="80"/>
                        </a:lnTo>
                        <a:lnTo>
                          <a:pt x="46" y="54"/>
                        </a:lnTo>
                        <a:lnTo>
                          <a:pt x="30" y="54"/>
                        </a:lnTo>
                        <a:lnTo>
                          <a:pt x="30" y="22"/>
                        </a:lnTo>
                        <a:lnTo>
                          <a:pt x="46" y="22"/>
                        </a:lnTo>
                        <a:lnTo>
                          <a:pt x="46" y="54"/>
                        </a:lnTo>
                        <a:lnTo>
                          <a:pt x="46" y="80"/>
                        </a:lnTo>
                        <a:lnTo>
                          <a:pt x="23" y="80"/>
                        </a:lnTo>
                        <a:lnTo>
                          <a:pt x="0" y="64"/>
                        </a:lnTo>
                        <a:lnTo>
                          <a:pt x="0" y="15"/>
                        </a:lnTo>
                        <a:lnTo>
                          <a:pt x="23" y="0"/>
                        </a:lnTo>
                        <a:lnTo>
                          <a:pt x="5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14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2294" y="2097"/>
                    <a:ext cx="140" cy="129"/>
                    <a:chOff x="2294" y="2097"/>
                    <a:chExt cx="140" cy="129"/>
                  </a:xfrm>
                </p:grpSpPr>
                <p:sp>
                  <p:nvSpPr>
                    <p:cNvPr id="318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2359" y="2097"/>
                      <a:ext cx="75" cy="129"/>
                    </a:xfrm>
                    <a:custGeom>
                      <a:avLst/>
                      <a:gdLst>
                        <a:gd name="T0" fmla="*/ 23 w 75"/>
                        <a:gd name="T1" fmla="*/ 0 h 129"/>
                        <a:gd name="T2" fmla="*/ 52 w 75"/>
                        <a:gd name="T3" fmla="*/ 0 h 129"/>
                        <a:gd name="T4" fmla="*/ 74 w 75"/>
                        <a:gd name="T5" fmla="*/ 19 h 129"/>
                        <a:gd name="T6" fmla="*/ 74 w 75"/>
                        <a:gd name="T7" fmla="*/ 109 h 129"/>
                        <a:gd name="T8" fmla="*/ 52 w 75"/>
                        <a:gd name="T9" fmla="*/ 128 h 129"/>
                        <a:gd name="T10" fmla="*/ 23 w 75"/>
                        <a:gd name="T11" fmla="*/ 128 h 129"/>
                        <a:gd name="T12" fmla="*/ 0 w 75"/>
                        <a:gd name="T13" fmla="*/ 109 h 129"/>
                        <a:gd name="T14" fmla="*/ 0 w 75"/>
                        <a:gd name="T15" fmla="*/ 103 h 129"/>
                        <a:gd name="T16" fmla="*/ 29 w 75"/>
                        <a:gd name="T17" fmla="*/ 103 h 129"/>
                        <a:gd name="T18" fmla="*/ 29 w 75"/>
                        <a:gd name="T19" fmla="*/ 25 h 129"/>
                        <a:gd name="T20" fmla="*/ 45 w 75"/>
                        <a:gd name="T21" fmla="*/ 25 h 129"/>
                        <a:gd name="T22" fmla="*/ 45 w 75"/>
                        <a:gd name="T23" fmla="*/ 103 h 129"/>
                        <a:gd name="T24" fmla="*/ 29 w 75"/>
                        <a:gd name="T25" fmla="*/ 103 h 129"/>
                        <a:gd name="T26" fmla="*/ 0 w 75"/>
                        <a:gd name="T27" fmla="*/ 103 h 129"/>
                        <a:gd name="T28" fmla="*/ 0 w 75"/>
                        <a:gd name="T29" fmla="*/ 19 h 129"/>
                        <a:gd name="T30" fmla="*/ 23 w 75"/>
                        <a:gd name="T31" fmla="*/ 0 h 12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9"/>
                        <a:gd name="T50" fmla="*/ 75 w 75"/>
                        <a:gd name="T51" fmla="*/ 129 h 12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9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09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103"/>
                          </a:lnTo>
                          <a:lnTo>
                            <a:pt x="29" y="103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0" y="103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9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2294" y="2097"/>
                      <a:ext cx="47" cy="129"/>
                    </a:xfrm>
                    <a:custGeom>
                      <a:avLst/>
                      <a:gdLst>
                        <a:gd name="T0" fmla="*/ 16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6 w 47"/>
                        <a:gd name="T11" fmla="*/ 25 h 129"/>
                        <a:gd name="T12" fmla="*/ 16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6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15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685" y="2097"/>
                    <a:ext cx="108" cy="129"/>
                    <a:chOff x="2685" y="2097"/>
                    <a:chExt cx="108" cy="129"/>
                  </a:xfrm>
                </p:grpSpPr>
                <p:sp>
                  <p:nvSpPr>
                    <p:cNvPr id="316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2685" y="2097"/>
                      <a:ext cx="43" cy="129"/>
                    </a:xfrm>
                    <a:custGeom>
                      <a:avLst/>
                      <a:gdLst>
                        <a:gd name="T0" fmla="*/ 16 w 43"/>
                        <a:gd name="T1" fmla="*/ 128 h 129"/>
                        <a:gd name="T2" fmla="*/ 42 w 43"/>
                        <a:gd name="T3" fmla="*/ 128 h 129"/>
                        <a:gd name="T4" fmla="*/ 42 w 43"/>
                        <a:gd name="T5" fmla="*/ 0 h 129"/>
                        <a:gd name="T6" fmla="*/ 6 w 43"/>
                        <a:gd name="T7" fmla="*/ 0 h 129"/>
                        <a:gd name="T8" fmla="*/ 0 w 43"/>
                        <a:gd name="T9" fmla="*/ 25 h 129"/>
                        <a:gd name="T10" fmla="*/ 16 w 43"/>
                        <a:gd name="T11" fmla="*/ 25 h 129"/>
                        <a:gd name="T12" fmla="*/ 16 w 43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3"/>
                        <a:gd name="T22" fmla="*/ 0 h 129"/>
                        <a:gd name="T23" fmla="*/ 43 w 43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3" h="129">
                          <a:moveTo>
                            <a:pt x="16" y="128"/>
                          </a:moveTo>
                          <a:lnTo>
                            <a:pt x="42" y="128"/>
                          </a:lnTo>
                          <a:lnTo>
                            <a:pt x="42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7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2746" y="2097"/>
                      <a:ext cx="47" cy="129"/>
                    </a:xfrm>
                    <a:custGeom>
                      <a:avLst/>
                      <a:gdLst>
                        <a:gd name="T0" fmla="*/ 17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7 w 47"/>
                        <a:gd name="T11" fmla="*/ 25 h 129"/>
                        <a:gd name="T12" fmla="*/ 17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7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7" y="25"/>
                          </a:lnTo>
                          <a:lnTo>
                            <a:pt x="17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1" name="Group 161"/>
                <p:cNvGrpSpPr>
                  <a:grpSpLocks/>
                </p:cNvGrpSpPr>
                <p:nvPr/>
              </p:nvGrpSpPr>
              <p:grpSpPr bwMode="auto">
                <a:xfrm>
                  <a:off x="343" y="2371"/>
                  <a:ext cx="2471" cy="129"/>
                  <a:chOff x="343" y="2371"/>
                  <a:chExt cx="2471" cy="129"/>
                </a:xfrm>
              </p:grpSpPr>
              <p:grpSp>
                <p:nvGrpSpPr>
                  <p:cNvPr id="288" name="Group 142"/>
                  <p:cNvGrpSpPr>
                    <a:grpSpLocks/>
                  </p:cNvGrpSpPr>
                  <p:nvPr/>
                </p:nvGrpSpPr>
                <p:grpSpPr bwMode="auto">
                  <a:xfrm>
                    <a:off x="343" y="2372"/>
                    <a:ext cx="138" cy="128"/>
                    <a:chOff x="343" y="2372"/>
                    <a:chExt cx="138" cy="128"/>
                  </a:xfrm>
                </p:grpSpPr>
                <p:sp>
                  <p:nvSpPr>
                    <p:cNvPr id="307" name="Freeform 140"/>
                    <p:cNvSpPr>
                      <a:spLocks/>
                    </p:cNvSpPr>
                    <p:nvPr/>
                  </p:nvSpPr>
                  <p:spPr bwMode="auto">
                    <a:xfrm>
                      <a:off x="343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8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406" y="2372"/>
                      <a:ext cx="75" cy="128"/>
                    </a:xfrm>
                    <a:custGeom>
                      <a:avLst/>
                      <a:gdLst>
                        <a:gd name="T0" fmla="*/ 0 w 75"/>
                        <a:gd name="T1" fmla="*/ 38 h 128"/>
                        <a:gd name="T2" fmla="*/ 29 w 75"/>
                        <a:gd name="T3" fmla="*/ 38 h 128"/>
                        <a:gd name="T4" fmla="*/ 29 w 75"/>
                        <a:gd name="T5" fmla="*/ 25 h 128"/>
                        <a:gd name="T6" fmla="*/ 45 w 75"/>
                        <a:gd name="T7" fmla="*/ 25 h 128"/>
                        <a:gd name="T8" fmla="*/ 45 w 75"/>
                        <a:gd name="T9" fmla="*/ 45 h 128"/>
                        <a:gd name="T10" fmla="*/ 0 w 75"/>
                        <a:gd name="T11" fmla="*/ 105 h 128"/>
                        <a:gd name="T12" fmla="*/ 0 w 75"/>
                        <a:gd name="T13" fmla="*/ 127 h 128"/>
                        <a:gd name="T14" fmla="*/ 74 w 75"/>
                        <a:gd name="T15" fmla="*/ 127 h 128"/>
                        <a:gd name="T16" fmla="*/ 74 w 75"/>
                        <a:gd name="T17" fmla="*/ 105 h 128"/>
                        <a:gd name="T18" fmla="*/ 32 w 75"/>
                        <a:gd name="T19" fmla="*/ 105 h 128"/>
                        <a:gd name="T20" fmla="*/ 74 w 75"/>
                        <a:gd name="T21" fmla="*/ 51 h 128"/>
                        <a:gd name="T22" fmla="*/ 74 w 75"/>
                        <a:gd name="T23" fmla="*/ 15 h 128"/>
                        <a:gd name="T24" fmla="*/ 51 w 75"/>
                        <a:gd name="T25" fmla="*/ 0 h 128"/>
                        <a:gd name="T26" fmla="*/ 22 w 75"/>
                        <a:gd name="T27" fmla="*/ 0 h 128"/>
                        <a:gd name="T28" fmla="*/ 0 w 75"/>
                        <a:gd name="T29" fmla="*/ 15 h 128"/>
                        <a:gd name="T30" fmla="*/ 0 w 75"/>
                        <a:gd name="T31" fmla="*/ 38 h 128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8"/>
                        <a:gd name="T50" fmla="*/ 75 w 75"/>
                        <a:gd name="T51" fmla="*/ 128 h 128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8">
                          <a:moveTo>
                            <a:pt x="0" y="38"/>
                          </a:moveTo>
                          <a:lnTo>
                            <a:pt x="29" y="38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5"/>
                          </a:lnTo>
                          <a:lnTo>
                            <a:pt x="0" y="127"/>
                          </a:lnTo>
                          <a:lnTo>
                            <a:pt x="74" y="127"/>
                          </a:lnTo>
                          <a:lnTo>
                            <a:pt x="74" y="105"/>
                          </a:lnTo>
                          <a:lnTo>
                            <a:pt x="32" y="105"/>
                          </a:lnTo>
                          <a:lnTo>
                            <a:pt x="74" y="51"/>
                          </a:lnTo>
                          <a:lnTo>
                            <a:pt x="74" y="15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5"/>
                          </a:lnTo>
                          <a:lnTo>
                            <a:pt x="0" y="3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89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727" y="2372"/>
                    <a:ext cx="132" cy="128"/>
                    <a:chOff x="727" y="2372"/>
                    <a:chExt cx="132" cy="128"/>
                  </a:xfrm>
                </p:grpSpPr>
                <p:sp>
                  <p:nvSpPr>
                    <p:cNvPr id="305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727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6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784" y="2372"/>
                      <a:ext cx="75" cy="128"/>
                    </a:xfrm>
                    <a:custGeom>
                      <a:avLst/>
                      <a:gdLst>
                        <a:gd name="T0" fmla="*/ 20 w 75"/>
                        <a:gd name="T1" fmla="*/ 0 h 128"/>
                        <a:gd name="T2" fmla="*/ 51 w 75"/>
                        <a:gd name="T3" fmla="*/ 0 h 128"/>
                        <a:gd name="T4" fmla="*/ 74 w 75"/>
                        <a:gd name="T5" fmla="*/ 15 h 128"/>
                        <a:gd name="T6" fmla="*/ 74 w 75"/>
                        <a:gd name="T7" fmla="*/ 51 h 128"/>
                        <a:gd name="T8" fmla="*/ 62 w 75"/>
                        <a:gd name="T9" fmla="*/ 64 h 128"/>
                        <a:gd name="T10" fmla="*/ 74 w 75"/>
                        <a:gd name="T11" fmla="*/ 76 h 128"/>
                        <a:gd name="T12" fmla="*/ 74 w 75"/>
                        <a:gd name="T13" fmla="*/ 111 h 128"/>
                        <a:gd name="T14" fmla="*/ 51 w 75"/>
                        <a:gd name="T15" fmla="*/ 127 h 128"/>
                        <a:gd name="T16" fmla="*/ 20 w 75"/>
                        <a:gd name="T17" fmla="*/ 127 h 128"/>
                        <a:gd name="T18" fmla="*/ 0 w 75"/>
                        <a:gd name="T19" fmla="*/ 111 h 128"/>
                        <a:gd name="T20" fmla="*/ 0 w 75"/>
                        <a:gd name="T21" fmla="*/ 91 h 128"/>
                        <a:gd name="T22" fmla="*/ 26 w 75"/>
                        <a:gd name="T23" fmla="*/ 91 h 128"/>
                        <a:gd name="T24" fmla="*/ 26 w 75"/>
                        <a:gd name="T25" fmla="*/ 105 h 128"/>
                        <a:gd name="T26" fmla="*/ 45 w 75"/>
                        <a:gd name="T27" fmla="*/ 105 h 128"/>
                        <a:gd name="T28" fmla="*/ 45 w 75"/>
                        <a:gd name="T29" fmla="*/ 76 h 128"/>
                        <a:gd name="T30" fmla="*/ 26 w 75"/>
                        <a:gd name="T31" fmla="*/ 76 h 128"/>
                        <a:gd name="T32" fmla="*/ 26 w 75"/>
                        <a:gd name="T33" fmla="*/ 51 h 128"/>
                        <a:gd name="T34" fmla="*/ 45 w 75"/>
                        <a:gd name="T35" fmla="*/ 51 h 128"/>
                        <a:gd name="T36" fmla="*/ 45 w 75"/>
                        <a:gd name="T37" fmla="*/ 22 h 128"/>
                        <a:gd name="T38" fmla="*/ 26 w 75"/>
                        <a:gd name="T39" fmla="*/ 22 h 128"/>
                        <a:gd name="T40" fmla="*/ 26 w 75"/>
                        <a:gd name="T41" fmla="*/ 35 h 128"/>
                        <a:gd name="T42" fmla="*/ 0 w 75"/>
                        <a:gd name="T43" fmla="*/ 35 h 128"/>
                        <a:gd name="T44" fmla="*/ 0 w 75"/>
                        <a:gd name="T45" fmla="*/ 15 h 128"/>
                        <a:gd name="T46" fmla="*/ 20 w 75"/>
                        <a:gd name="T47" fmla="*/ 0 h 12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5"/>
                        <a:gd name="T73" fmla="*/ 0 h 128"/>
                        <a:gd name="T74" fmla="*/ 75 w 75"/>
                        <a:gd name="T75" fmla="*/ 128 h 12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5" h="128">
                          <a:moveTo>
                            <a:pt x="20" y="0"/>
                          </a:moveTo>
                          <a:lnTo>
                            <a:pt x="51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2" y="64"/>
                          </a:lnTo>
                          <a:lnTo>
                            <a:pt x="74" y="76"/>
                          </a:lnTo>
                          <a:lnTo>
                            <a:pt x="74" y="111"/>
                          </a:lnTo>
                          <a:lnTo>
                            <a:pt x="51" y="127"/>
                          </a:lnTo>
                          <a:lnTo>
                            <a:pt x="20" y="127"/>
                          </a:lnTo>
                          <a:lnTo>
                            <a:pt x="0" y="111"/>
                          </a:lnTo>
                          <a:lnTo>
                            <a:pt x="0" y="91"/>
                          </a:lnTo>
                          <a:lnTo>
                            <a:pt x="26" y="91"/>
                          </a:lnTo>
                          <a:lnTo>
                            <a:pt x="26" y="105"/>
                          </a:lnTo>
                          <a:lnTo>
                            <a:pt x="45" y="105"/>
                          </a:lnTo>
                          <a:lnTo>
                            <a:pt x="45" y="76"/>
                          </a:lnTo>
                          <a:lnTo>
                            <a:pt x="26" y="76"/>
                          </a:lnTo>
                          <a:lnTo>
                            <a:pt x="26" y="51"/>
                          </a:lnTo>
                          <a:lnTo>
                            <a:pt x="45" y="51"/>
                          </a:lnTo>
                          <a:lnTo>
                            <a:pt x="45" y="22"/>
                          </a:lnTo>
                          <a:lnTo>
                            <a:pt x="26" y="22"/>
                          </a:lnTo>
                          <a:lnTo>
                            <a:pt x="26" y="35"/>
                          </a:lnTo>
                          <a:lnTo>
                            <a:pt x="0" y="35"/>
                          </a:lnTo>
                          <a:lnTo>
                            <a:pt x="0" y="15"/>
                          </a:lnTo>
                          <a:lnTo>
                            <a:pt x="2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0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119" y="2372"/>
                    <a:ext cx="136" cy="128"/>
                    <a:chOff x="1119" y="2372"/>
                    <a:chExt cx="136" cy="128"/>
                  </a:xfrm>
                </p:grpSpPr>
                <p:sp>
                  <p:nvSpPr>
                    <p:cNvPr id="303" name="Freeform 146"/>
                    <p:cNvSpPr>
                      <a:spLocks/>
                    </p:cNvSpPr>
                    <p:nvPr/>
                  </p:nvSpPr>
                  <p:spPr bwMode="auto">
                    <a:xfrm>
                      <a:off x="1119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4" name="Freeform 147"/>
                    <p:cNvSpPr>
                      <a:spLocks/>
                    </p:cNvSpPr>
                    <p:nvPr/>
                  </p:nvSpPr>
                  <p:spPr bwMode="auto">
                    <a:xfrm>
                      <a:off x="1170" y="2372"/>
                      <a:ext cx="85" cy="128"/>
                    </a:xfrm>
                    <a:custGeom>
                      <a:avLst/>
                      <a:gdLst>
                        <a:gd name="T0" fmla="*/ 48 w 85"/>
                        <a:gd name="T1" fmla="*/ 0 h 128"/>
                        <a:gd name="T2" fmla="*/ 78 w 85"/>
                        <a:gd name="T3" fmla="*/ 0 h 128"/>
                        <a:gd name="T4" fmla="*/ 78 w 85"/>
                        <a:gd name="T5" fmla="*/ 76 h 128"/>
                        <a:gd name="T6" fmla="*/ 84 w 85"/>
                        <a:gd name="T7" fmla="*/ 76 h 128"/>
                        <a:gd name="T8" fmla="*/ 84 w 85"/>
                        <a:gd name="T9" fmla="*/ 105 h 128"/>
                        <a:gd name="T10" fmla="*/ 78 w 85"/>
                        <a:gd name="T11" fmla="*/ 105 h 128"/>
                        <a:gd name="T12" fmla="*/ 78 w 85"/>
                        <a:gd name="T13" fmla="*/ 127 h 128"/>
                        <a:gd name="T14" fmla="*/ 48 w 85"/>
                        <a:gd name="T15" fmla="*/ 127 h 128"/>
                        <a:gd name="T16" fmla="*/ 48 w 85"/>
                        <a:gd name="T17" fmla="*/ 105 h 128"/>
                        <a:gd name="T18" fmla="*/ 48 w 85"/>
                        <a:gd name="T19" fmla="*/ 76 h 128"/>
                        <a:gd name="T20" fmla="*/ 32 w 85"/>
                        <a:gd name="T21" fmla="*/ 76 h 128"/>
                        <a:gd name="T22" fmla="*/ 48 w 85"/>
                        <a:gd name="T23" fmla="*/ 48 h 128"/>
                        <a:gd name="T24" fmla="*/ 48 w 85"/>
                        <a:gd name="T25" fmla="*/ 76 h 128"/>
                        <a:gd name="T26" fmla="*/ 48 w 85"/>
                        <a:gd name="T27" fmla="*/ 105 h 128"/>
                        <a:gd name="T28" fmla="*/ 0 w 85"/>
                        <a:gd name="T29" fmla="*/ 105 h 128"/>
                        <a:gd name="T30" fmla="*/ 0 w 85"/>
                        <a:gd name="T31" fmla="*/ 76 h 128"/>
                        <a:gd name="T32" fmla="*/ 48 w 85"/>
                        <a:gd name="T33" fmla="*/ 0 h 128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28"/>
                        <a:gd name="T53" fmla="*/ 85 w 85"/>
                        <a:gd name="T54" fmla="*/ 128 h 128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28">
                          <a:moveTo>
                            <a:pt x="48" y="0"/>
                          </a:moveTo>
                          <a:lnTo>
                            <a:pt x="78" y="0"/>
                          </a:lnTo>
                          <a:lnTo>
                            <a:pt x="78" y="76"/>
                          </a:lnTo>
                          <a:lnTo>
                            <a:pt x="84" y="76"/>
                          </a:lnTo>
                          <a:lnTo>
                            <a:pt x="84" y="105"/>
                          </a:lnTo>
                          <a:lnTo>
                            <a:pt x="78" y="105"/>
                          </a:lnTo>
                          <a:lnTo>
                            <a:pt x="78" y="127"/>
                          </a:lnTo>
                          <a:lnTo>
                            <a:pt x="48" y="127"/>
                          </a:lnTo>
                          <a:lnTo>
                            <a:pt x="48" y="105"/>
                          </a:lnTo>
                          <a:lnTo>
                            <a:pt x="48" y="76"/>
                          </a:lnTo>
                          <a:lnTo>
                            <a:pt x="32" y="76"/>
                          </a:lnTo>
                          <a:lnTo>
                            <a:pt x="48" y="48"/>
                          </a:lnTo>
                          <a:lnTo>
                            <a:pt x="48" y="76"/>
                          </a:lnTo>
                          <a:lnTo>
                            <a:pt x="48" y="105"/>
                          </a:lnTo>
                          <a:lnTo>
                            <a:pt x="0" y="105"/>
                          </a:lnTo>
                          <a:lnTo>
                            <a:pt x="0" y="76"/>
                          </a:lnTo>
                          <a:lnTo>
                            <a:pt x="48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1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1508" y="2372"/>
                    <a:ext cx="142" cy="128"/>
                    <a:chOff x="1508" y="2372"/>
                    <a:chExt cx="142" cy="128"/>
                  </a:xfrm>
                </p:grpSpPr>
                <p:sp>
                  <p:nvSpPr>
                    <p:cNvPr id="301" name="Freeform 149"/>
                    <p:cNvSpPr>
                      <a:spLocks/>
                    </p:cNvSpPr>
                    <p:nvPr/>
                  </p:nvSpPr>
                  <p:spPr bwMode="auto">
                    <a:xfrm>
                      <a:off x="1508" y="2372"/>
                      <a:ext cx="46" cy="128"/>
                    </a:xfrm>
                    <a:custGeom>
                      <a:avLst/>
                      <a:gdLst>
                        <a:gd name="T0" fmla="*/ 15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5 w 46"/>
                        <a:gd name="T11" fmla="*/ 25 h 128"/>
                        <a:gd name="T12" fmla="*/ 15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5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5" y="25"/>
                          </a:lnTo>
                          <a:lnTo>
                            <a:pt x="15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2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1571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5 w 79"/>
                        <a:gd name="T3" fmla="*/ 0 h 128"/>
                        <a:gd name="T4" fmla="*/ 75 w 79"/>
                        <a:gd name="T5" fmla="*/ 25 h 128"/>
                        <a:gd name="T6" fmla="*/ 29 w 79"/>
                        <a:gd name="T7" fmla="*/ 25 h 128"/>
                        <a:gd name="T8" fmla="*/ 29 w 79"/>
                        <a:gd name="T9" fmla="*/ 45 h 128"/>
                        <a:gd name="T10" fmla="*/ 55 w 79"/>
                        <a:gd name="T11" fmla="*/ 45 h 128"/>
                        <a:gd name="T12" fmla="*/ 78 w 79"/>
                        <a:gd name="T13" fmla="*/ 64 h 128"/>
                        <a:gd name="T14" fmla="*/ 78 w 79"/>
                        <a:gd name="T15" fmla="*/ 108 h 128"/>
                        <a:gd name="T16" fmla="*/ 55 w 79"/>
                        <a:gd name="T17" fmla="*/ 127 h 128"/>
                        <a:gd name="T18" fmla="*/ 23 w 79"/>
                        <a:gd name="T19" fmla="*/ 127 h 128"/>
                        <a:gd name="T20" fmla="*/ 0 w 79"/>
                        <a:gd name="T21" fmla="*/ 108 h 128"/>
                        <a:gd name="T22" fmla="*/ 0 w 79"/>
                        <a:gd name="T23" fmla="*/ 85 h 128"/>
                        <a:gd name="T24" fmla="*/ 29 w 79"/>
                        <a:gd name="T25" fmla="*/ 85 h 128"/>
                        <a:gd name="T26" fmla="*/ 29 w 79"/>
                        <a:gd name="T27" fmla="*/ 105 h 128"/>
                        <a:gd name="T28" fmla="*/ 48 w 79"/>
                        <a:gd name="T29" fmla="*/ 105 h 128"/>
                        <a:gd name="T30" fmla="*/ 48 w 79"/>
                        <a:gd name="T31" fmla="*/ 67 h 128"/>
                        <a:gd name="T32" fmla="*/ 23 w 79"/>
                        <a:gd name="T33" fmla="*/ 67 h 128"/>
                        <a:gd name="T34" fmla="*/ 0 w 79"/>
                        <a:gd name="T35" fmla="*/ 48 h 128"/>
                        <a:gd name="T36" fmla="*/ 0 w 79"/>
                        <a:gd name="T37" fmla="*/ 0 h 128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8"/>
                        <a:gd name="T59" fmla="*/ 79 w 79"/>
                        <a:gd name="T60" fmla="*/ 128 h 128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8"/>
                          </a:lnTo>
                          <a:lnTo>
                            <a:pt x="55" y="127"/>
                          </a:lnTo>
                          <a:lnTo>
                            <a:pt x="23" y="127"/>
                          </a:lnTo>
                          <a:lnTo>
                            <a:pt x="0" y="108"/>
                          </a:lnTo>
                          <a:lnTo>
                            <a:pt x="0" y="85"/>
                          </a:lnTo>
                          <a:lnTo>
                            <a:pt x="29" y="85"/>
                          </a:lnTo>
                          <a:lnTo>
                            <a:pt x="29" y="105"/>
                          </a:lnTo>
                          <a:lnTo>
                            <a:pt x="48" y="105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897" y="2372"/>
                    <a:ext cx="139" cy="128"/>
                    <a:chOff x="1897" y="2372"/>
                    <a:chExt cx="139" cy="128"/>
                  </a:xfrm>
                </p:grpSpPr>
                <p:sp>
                  <p:nvSpPr>
                    <p:cNvPr id="29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897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1962" y="2372"/>
                      <a:ext cx="74" cy="128"/>
                    </a:xfrm>
                    <a:custGeom>
                      <a:avLst/>
                      <a:gdLst>
                        <a:gd name="T0" fmla="*/ 23 w 74"/>
                        <a:gd name="T1" fmla="*/ 0 h 128"/>
                        <a:gd name="T2" fmla="*/ 50 w 74"/>
                        <a:gd name="T3" fmla="*/ 0 h 128"/>
                        <a:gd name="T4" fmla="*/ 73 w 74"/>
                        <a:gd name="T5" fmla="*/ 15 h 128"/>
                        <a:gd name="T6" fmla="*/ 73 w 74"/>
                        <a:gd name="T7" fmla="*/ 39 h 128"/>
                        <a:gd name="T8" fmla="*/ 44 w 74"/>
                        <a:gd name="T9" fmla="*/ 39 h 128"/>
                        <a:gd name="T10" fmla="*/ 44 w 74"/>
                        <a:gd name="T11" fmla="*/ 25 h 128"/>
                        <a:gd name="T12" fmla="*/ 29 w 74"/>
                        <a:gd name="T13" fmla="*/ 25 h 128"/>
                        <a:gd name="T14" fmla="*/ 29 w 74"/>
                        <a:gd name="T15" fmla="*/ 48 h 128"/>
                        <a:gd name="T16" fmla="*/ 29 w 74"/>
                        <a:gd name="T17" fmla="*/ 72 h 128"/>
                        <a:gd name="T18" fmla="*/ 44 w 74"/>
                        <a:gd name="T19" fmla="*/ 72 h 128"/>
                        <a:gd name="T20" fmla="*/ 44 w 74"/>
                        <a:gd name="T21" fmla="*/ 105 h 128"/>
                        <a:gd name="T22" fmla="*/ 29 w 74"/>
                        <a:gd name="T23" fmla="*/ 105 h 128"/>
                        <a:gd name="T24" fmla="*/ 29 w 74"/>
                        <a:gd name="T25" fmla="*/ 72 h 128"/>
                        <a:gd name="T26" fmla="*/ 29 w 74"/>
                        <a:gd name="T27" fmla="*/ 48 h 128"/>
                        <a:gd name="T28" fmla="*/ 50 w 74"/>
                        <a:gd name="T29" fmla="*/ 48 h 128"/>
                        <a:gd name="T30" fmla="*/ 73 w 74"/>
                        <a:gd name="T31" fmla="*/ 64 h 128"/>
                        <a:gd name="T32" fmla="*/ 73 w 74"/>
                        <a:gd name="T33" fmla="*/ 112 h 128"/>
                        <a:gd name="T34" fmla="*/ 50 w 74"/>
                        <a:gd name="T35" fmla="*/ 127 h 128"/>
                        <a:gd name="T36" fmla="*/ 23 w 74"/>
                        <a:gd name="T37" fmla="*/ 127 h 128"/>
                        <a:gd name="T38" fmla="*/ 0 w 74"/>
                        <a:gd name="T39" fmla="*/ 112 h 128"/>
                        <a:gd name="T40" fmla="*/ 0 w 74"/>
                        <a:gd name="T41" fmla="*/ 15 h 128"/>
                        <a:gd name="T42" fmla="*/ 23 w 74"/>
                        <a:gd name="T43" fmla="*/ 0 h 128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4"/>
                        <a:gd name="T67" fmla="*/ 0 h 128"/>
                        <a:gd name="T68" fmla="*/ 74 w 74"/>
                        <a:gd name="T69" fmla="*/ 128 h 128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4" h="128">
                          <a:moveTo>
                            <a:pt x="23" y="0"/>
                          </a:moveTo>
                          <a:lnTo>
                            <a:pt x="50" y="0"/>
                          </a:lnTo>
                          <a:lnTo>
                            <a:pt x="73" y="15"/>
                          </a:lnTo>
                          <a:lnTo>
                            <a:pt x="73" y="39"/>
                          </a:lnTo>
                          <a:lnTo>
                            <a:pt x="44" y="39"/>
                          </a:lnTo>
                          <a:lnTo>
                            <a:pt x="44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2"/>
                          </a:lnTo>
                          <a:lnTo>
                            <a:pt x="44" y="72"/>
                          </a:lnTo>
                          <a:lnTo>
                            <a:pt x="44" y="105"/>
                          </a:lnTo>
                          <a:lnTo>
                            <a:pt x="29" y="105"/>
                          </a:lnTo>
                          <a:lnTo>
                            <a:pt x="29" y="72"/>
                          </a:lnTo>
                          <a:lnTo>
                            <a:pt x="29" y="48"/>
                          </a:lnTo>
                          <a:lnTo>
                            <a:pt x="50" y="48"/>
                          </a:lnTo>
                          <a:lnTo>
                            <a:pt x="73" y="64"/>
                          </a:lnTo>
                          <a:lnTo>
                            <a:pt x="73" y="112"/>
                          </a:lnTo>
                          <a:lnTo>
                            <a:pt x="50" y="127"/>
                          </a:lnTo>
                          <a:lnTo>
                            <a:pt x="23" y="127"/>
                          </a:lnTo>
                          <a:lnTo>
                            <a:pt x="0" y="112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2292" y="2372"/>
                    <a:ext cx="139" cy="128"/>
                    <a:chOff x="2292" y="2372"/>
                    <a:chExt cx="139" cy="128"/>
                  </a:xfrm>
                </p:grpSpPr>
                <p:sp>
                  <p:nvSpPr>
                    <p:cNvPr id="29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2292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2352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8 w 79"/>
                        <a:gd name="T3" fmla="*/ 0 h 128"/>
                        <a:gd name="T4" fmla="*/ 78 w 79"/>
                        <a:gd name="T5" fmla="*/ 25 h 128"/>
                        <a:gd name="T6" fmla="*/ 33 w 79"/>
                        <a:gd name="T7" fmla="*/ 127 h 128"/>
                        <a:gd name="T8" fmla="*/ 0 w 79"/>
                        <a:gd name="T9" fmla="*/ 127 h 128"/>
                        <a:gd name="T10" fmla="*/ 45 w 79"/>
                        <a:gd name="T11" fmla="*/ 25 h 128"/>
                        <a:gd name="T12" fmla="*/ 0 w 79"/>
                        <a:gd name="T13" fmla="*/ 25 h 128"/>
                        <a:gd name="T14" fmla="*/ 0 w 79"/>
                        <a:gd name="T15" fmla="*/ 0 h 12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8"/>
                        <a:gd name="T26" fmla="*/ 79 w 79"/>
                        <a:gd name="T27" fmla="*/ 128 h 12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5"/>
                          </a:lnTo>
                          <a:lnTo>
                            <a:pt x="33" y="127"/>
                          </a:lnTo>
                          <a:lnTo>
                            <a:pt x="0" y="127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4" name="Group 160"/>
                  <p:cNvGrpSpPr>
                    <a:grpSpLocks/>
                  </p:cNvGrpSpPr>
                  <p:nvPr/>
                </p:nvGrpSpPr>
                <p:grpSpPr bwMode="auto">
                  <a:xfrm>
                    <a:off x="2682" y="2371"/>
                    <a:ext cx="132" cy="129"/>
                    <a:chOff x="2682" y="2371"/>
                    <a:chExt cx="132" cy="129"/>
                  </a:xfrm>
                </p:grpSpPr>
                <p:sp>
                  <p:nvSpPr>
                    <p:cNvPr id="295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2682" y="2372"/>
                      <a:ext cx="44" cy="128"/>
                    </a:xfrm>
                    <a:custGeom>
                      <a:avLst/>
                      <a:gdLst>
                        <a:gd name="T0" fmla="*/ 16 w 44"/>
                        <a:gd name="T1" fmla="*/ 127 h 128"/>
                        <a:gd name="T2" fmla="*/ 43 w 44"/>
                        <a:gd name="T3" fmla="*/ 127 h 128"/>
                        <a:gd name="T4" fmla="*/ 43 w 44"/>
                        <a:gd name="T5" fmla="*/ 0 h 128"/>
                        <a:gd name="T6" fmla="*/ 6 w 44"/>
                        <a:gd name="T7" fmla="*/ 0 h 128"/>
                        <a:gd name="T8" fmla="*/ 0 w 44"/>
                        <a:gd name="T9" fmla="*/ 25 h 128"/>
                        <a:gd name="T10" fmla="*/ 16 w 44"/>
                        <a:gd name="T11" fmla="*/ 25 h 128"/>
                        <a:gd name="T12" fmla="*/ 16 w 44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4"/>
                        <a:gd name="T22" fmla="*/ 0 h 128"/>
                        <a:gd name="T23" fmla="*/ 44 w 44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4" h="128">
                          <a:moveTo>
                            <a:pt x="16" y="127"/>
                          </a:moveTo>
                          <a:lnTo>
                            <a:pt x="43" y="127"/>
                          </a:lnTo>
                          <a:lnTo>
                            <a:pt x="43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6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2738" y="2371"/>
                      <a:ext cx="76" cy="129"/>
                    </a:xfrm>
                    <a:custGeom>
                      <a:avLst/>
                      <a:gdLst>
                        <a:gd name="T0" fmla="*/ 16 w 76"/>
                        <a:gd name="T1" fmla="*/ 0 h 129"/>
                        <a:gd name="T2" fmla="*/ 59 w 76"/>
                        <a:gd name="T3" fmla="*/ 0 h 129"/>
                        <a:gd name="T4" fmla="*/ 75 w 76"/>
                        <a:gd name="T5" fmla="*/ 16 h 129"/>
                        <a:gd name="T6" fmla="*/ 75 w 76"/>
                        <a:gd name="T7" fmla="*/ 52 h 129"/>
                        <a:gd name="T8" fmla="*/ 66 w 76"/>
                        <a:gd name="T9" fmla="*/ 65 h 129"/>
                        <a:gd name="T10" fmla="*/ 75 w 76"/>
                        <a:gd name="T11" fmla="*/ 77 h 129"/>
                        <a:gd name="T12" fmla="*/ 75 w 76"/>
                        <a:gd name="T13" fmla="*/ 80 h 129"/>
                        <a:gd name="T14" fmla="*/ 45 w 76"/>
                        <a:gd name="T15" fmla="*/ 80 h 129"/>
                        <a:gd name="T16" fmla="*/ 45 w 76"/>
                        <a:gd name="T17" fmla="*/ 46 h 129"/>
                        <a:gd name="T18" fmla="*/ 45 w 76"/>
                        <a:gd name="T19" fmla="*/ 19 h 129"/>
                        <a:gd name="T20" fmla="*/ 29 w 76"/>
                        <a:gd name="T21" fmla="*/ 19 h 129"/>
                        <a:gd name="T22" fmla="*/ 29 w 76"/>
                        <a:gd name="T23" fmla="*/ 46 h 129"/>
                        <a:gd name="T24" fmla="*/ 45 w 76"/>
                        <a:gd name="T25" fmla="*/ 46 h 129"/>
                        <a:gd name="T26" fmla="*/ 45 w 76"/>
                        <a:gd name="T27" fmla="*/ 106 h 129"/>
                        <a:gd name="T28" fmla="*/ 29 w 76"/>
                        <a:gd name="T29" fmla="*/ 106 h 129"/>
                        <a:gd name="T30" fmla="*/ 29 w 76"/>
                        <a:gd name="T31" fmla="*/ 80 h 129"/>
                        <a:gd name="T32" fmla="*/ 45 w 76"/>
                        <a:gd name="T33" fmla="*/ 80 h 129"/>
                        <a:gd name="T34" fmla="*/ 75 w 76"/>
                        <a:gd name="T35" fmla="*/ 80 h 129"/>
                        <a:gd name="T36" fmla="*/ 75 w 76"/>
                        <a:gd name="T37" fmla="*/ 112 h 129"/>
                        <a:gd name="T38" fmla="*/ 59 w 76"/>
                        <a:gd name="T39" fmla="*/ 128 h 129"/>
                        <a:gd name="T40" fmla="*/ 16 w 76"/>
                        <a:gd name="T41" fmla="*/ 128 h 129"/>
                        <a:gd name="T42" fmla="*/ 0 w 76"/>
                        <a:gd name="T43" fmla="*/ 112 h 129"/>
                        <a:gd name="T44" fmla="*/ 0 w 76"/>
                        <a:gd name="T45" fmla="*/ 77 h 129"/>
                        <a:gd name="T46" fmla="*/ 10 w 76"/>
                        <a:gd name="T47" fmla="*/ 65 h 129"/>
                        <a:gd name="T48" fmla="*/ 0 w 76"/>
                        <a:gd name="T49" fmla="*/ 52 h 129"/>
                        <a:gd name="T50" fmla="*/ 0 w 76"/>
                        <a:gd name="T51" fmla="*/ 16 h 129"/>
                        <a:gd name="T52" fmla="*/ 16 w 76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6"/>
                        <a:gd name="T82" fmla="*/ 0 h 129"/>
                        <a:gd name="T83" fmla="*/ 76 w 76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6" h="129">
                          <a:moveTo>
                            <a:pt x="16" y="0"/>
                          </a:moveTo>
                          <a:lnTo>
                            <a:pt x="59" y="0"/>
                          </a:lnTo>
                          <a:lnTo>
                            <a:pt x="75" y="16"/>
                          </a:lnTo>
                          <a:lnTo>
                            <a:pt x="75" y="52"/>
                          </a:lnTo>
                          <a:lnTo>
                            <a:pt x="66" y="65"/>
                          </a:lnTo>
                          <a:lnTo>
                            <a:pt x="75" y="77"/>
                          </a:lnTo>
                          <a:lnTo>
                            <a:pt x="75" y="80"/>
                          </a:lnTo>
                          <a:lnTo>
                            <a:pt x="45" y="80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5" y="80"/>
                          </a:lnTo>
                          <a:lnTo>
                            <a:pt x="75" y="112"/>
                          </a:lnTo>
                          <a:lnTo>
                            <a:pt x="59" y="128"/>
                          </a:lnTo>
                          <a:lnTo>
                            <a:pt x="16" y="128"/>
                          </a:lnTo>
                          <a:lnTo>
                            <a:pt x="0" y="112"/>
                          </a:lnTo>
                          <a:lnTo>
                            <a:pt x="0" y="77"/>
                          </a:lnTo>
                          <a:lnTo>
                            <a:pt x="10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2" name="Group 183"/>
                <p:cNvGrpSpPr>
                  <a:grpSpLocks/>
                </p:cNvGrpSpPr>
                <p:nvPr/>
              </p:nvGrpSpPr>
              <p:grpSpPr bwMode="auto">
                <a:xfrm>
                  <a:off x="348" y="2642"/>
                  <a:ext cx="2491" cy="130"/>
                  <a:chOff x="348" y="2642"/>
                  <a:chExt cx="2491" cy="130"/>
                </a:xfrm>
              </p:grpSpPr>
              <p:grpSp>
                <p:nvGrpSpPr>
                  <p:cNvPr id="26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142" cy="130"/>
                    <a:chOff x="348" y="2642"/>
                    <a:chExt cx="142" cy="130"/>
                  </a:xfrm>
                </p:grpSpPr>
                <p:sp>
                  <p:nvSpPr>
                    <p:cNvPr id="286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348" y="2642"/>
                      <a:ext cx="46" cy="130"/>
                    </a:xfrm>
                    <a:custGeom>
                      <a:avLst/>
                      <a:gdLst>
                        <a:gd name="T0" fmla="*/ 16 w 46"/>
                        <a:gd name="T1" fmla="*/ 129 h 130"/>
                        <a:gd name="T2" fmla="*/ 45 w 46"/>
                        <a:gd name="T3" fmla="*/ 129 h 130"/>
                        <a:gd name="T4" fmla="*/ 45 w 46"/>
                        <a:gd name="T5" fmla="*/ 0 h 130"/>
                        <a:gd name="T6" fmla="*/ 6 w 46"/>
                        <a:gd name="T7" fmla="*/ 0 h 130"/>
                        <a:gd name="T8" fmla="*/ 0 w 46"/>
                        <a:gd name="T9" fmla="*/ 26 h 130"/>
                        <a:gd name="T10" fmla="*/ 16 w 46"/>
                        <a:gd name="T11" fmla="*/ 26 h 130"/>
                        <a:gd name="T12" fmla="*/ 16 w 46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30"/>
                        <a:gd name="T23" fmla="*/ 46 w 46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30">
                          <a:moveTo>
                            <a:pt x="16" y="129"/>
                          </a:moveTo>
                          <a:lnTo>
                            <a:pt x="45" y="129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7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414" y="2642"/>
                      <a:ext cx="76" cy="130"/>
                    </a:xfrm>
                    <a:custGeom>
                      <a:avLst/>
                      <a:gdLst>
                        <a:gd name="T0" fmla="*/ 52 w 76"/>
                        <a:gd name="T1" fmla="*/ 0 h 130"/>
                        <a:gd name="T2" fmla="*/ 75 w 76"/>
                        <a:gd name="T3" fmla="*/ 16 h 130"/>
                        <a:gd name="T4" fmla="*/ 75 w 76"/>
                        <a:gd name="T5" fmla="*/ 114 h 130"/>
                        <a:gd name="T6" fmla="*/ 52 w 76"/>
                        <a:gd name="T7" fmla="*/ 129 h 130"/>
                        <a:gd name="T8" fmla="*/ 23 w 76"/>
                        <a:gd name="T9" fmla="*/ 129 h 130"/>
                        <a:gd name="T10" fmla="*/ 0 w 76"/>
                        <a:gd name="T11" fmla="*/ 114 h 130"/>
                        <a:gd name="T12" fmla="*/ 0 w 76"/>
                        <a:gd name="T13" fmla="*/ 90 h 130"/>
                        <a:gd name="T14" fmla="*/ 30 w 76"/>
                        <a:gd name="T15" fmla="*/ 90 h 130"/>
                        <a:gd name="T16" fmla="*/ 30 w 76"/>
                        <a:gd name="T17" fmla="*/ 104 h 130"/>
                        <a:gd name="T18" fmla="*/ 45 w 76"/>
                        <a:gd name="T19" fmla="*/ 104 h 130"/>
                        <a:gd name="T20" fmla="*/ 45 w 76"/>
                        <a:gd name="T21" fmla="*/ 81 h 130"/>
                        <a:gd name="T22" fmla="*/ 45 w 76"/>
                        <a:gd name="T23" fmla="*/ 55 h 130"/>
                        <a:gd name="T24" fmla="*/ 30 w 76"/>
                        <a:gd name="T25" fmla="*/ 55 h 130"/>
                        <a:gd name="T26" fmla="*/ 30 w 76"/>
                        <a:gd name="T27" fmla="*/ 24 h 130"/>
                        <a:gd name="T28" fmla="*/ 45 w 76"/>
                        <a:gd name="T29" fmla="*/ 24 h 130"/>
                        <a:gd name="T30" fmla="*/ 45 w 76"/>
                        <a:gd name="T31" fmla="*/ 55 h 130"/>
                        <a:gd name="T32" fmla="*/ 45 w 76"/>
                        <a:gd name="T33" fmla="*/ 81 h 130"/>
                        <a:gd name="T34" fmla="*/ 23 w 76"/>
                        <a:gd name="T35" fmla="*/ 81 h 130"/>
                        <a:gd name="T36" fmla="*/ 0 w 76"/>
                        <a:gd name="T37" fmla="*/ 65 h 130"/>
                        <a:gd name="T38" fmla="*/ 0 w 76"/>
                        <a:gd name="T39" fmla="*/ 16 h 130"/>
                        <a:gd name="T40" fmla="*/ 23 w 76"/>
                        <a:gd name="T41" fmla="*/ 0 h 130"/>
                        <a:gd name="T42" fmla="*/ 52 w 76"/>
                        <a:gd name="T43" fmla="*/ 0 h 130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30"/>
                        <a:gd name="T68" fmla="*/ 76 w 76"/>
                        <a:gd name="T69" fmla="*/ 130 h 130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30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14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4"/>
                          </a:lnTo>
                          <a:lnTo>
                            <a:pt x="0" y="90"/>
                          </a:lnTo>
                          <a:lnTo>
                            <a:pt x="30" y="90"/>
                          </a:lnTo>
                          <a:lnTo>
                            <a:pt x="30" y="104"/>
                          </a:lnTo>
                          <a:lnTo>
                            <a:pt x="45" y="104"/>
                          </a:lnTo>
                          <a:lnTo>
                            <a:pt x="45" y="81"/>
                          </a:lnTo>
                          <a:lnTo>
                            <a:pt x="45" y="55"/>
                          </a:lnTo>
                          <a:lnTo>
                            <a:pt x="30" y="55"/>
                          </a:lnTo>
                          <a:lnTo>
                            <a:pt x="30" y="24"/>
                          </a:lnTo>
                          <a:lnTo>
                            <a:pt x="45" y="24"/>
                          </a:lnTo>
                          <a:lnTo>
                            <a:pt x="45" y="55"/>
                          </a:lnTo>
                          <a:lnTo>
                            <a:pt x="45" y="81"/>
                          </a:lnTo>
                          <a:lnTo>
                            <a:pt x="23" y="81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8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744" y="2642"/>
                    <a:ext cx="157" cy="130"/>
                    <a:chOff x="744" y="2642"/>
                    <a:chExt cx="157" cy="130"/>
                  </a:xfrm>
                </p:grpSpPr>
                <p:sp>
                  <p:nvSpPr>
                    <p:cNvPr id="284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744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5 w 71"/>
                        <a:gd name="T7" fmla="*/ 26 h 130"/>
                        <a:gd name="T8" fmla="*/ 45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50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5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826" y="2642"/>
                      <a:ext cx="75" cy="130"/>
                    </a:xfrm>
                    <a:custGeom>
                      <a:avLst/>
                      <a:gdLst>
                        <a:gd name="T0" fmla="*/ 23 w 75"/>
                        <a:gd name="T1" fmla="*/ 0 h 130"/>
                        <a:gd name="T2" fmla="*/ 52 w 75"/>
                        <a:gd name="T3" fmla="*/ 0 h 130"/>
                        <a:gd name="T4" fmla="*/ 74 w 75"/>
                        <a:gd name="T5" fmla="*/ 19 h 130"/>
                        <a:gd name="T6" fmla="*/ 74 w 75"/>
                        <a:gd name="T7" fmla="*/ 110 h 130"/>
                        <a:gd name="T8" fmla="*/ 52 w 75"/>
                        <a:gd name="T9" fmla="*/ 129 h 130"/>
                        <a:gd name="T10" fmla="*/ 23 w 75"/>
                        <a:gd name="T11" fmla="*/ 129 h 130"/>
                        <a:gd name="T12" fmla="*/ 0 w 75"/>
                        <a:gd name="T13" fmla="*/ 110 h 130"/>
                        <a:gd name="T14" fmla="*/ 0 w 75"/>
                        <a:gd name="T15" fmla="*/ 104 h 130"/>
                        <a:gd name="T16" fmla="*/ 30 w 75"/>
                        <a:gd name="T17" fmla="*/ 104 h 130"/>
                        <a:gd name="T18" fmla="*/ 30 w 75"/>
                        <a:gd name="T19" fmla="*/ 26 h 130"/>
                        <a:gd name="T20" fmla="*/ 45 w 75"/>
                        <a:gd name="T21" fmla="*/ 26 h 130"/>
                        <a:gd name="T22" fmla="*/ 45 w 75"/>
                        <a:gd name="T23" fmla="*/ 104 h 130"/>
                        <a:gd name="T24" fmla="*/ 30 w 75"/>
                        <a:gd name="T25" fmla="*/ 104 h 130"/>
                        <a:gd name="T26" fmla="*/ 0 w 75"/>
                        <a:gd name="T27" fmla="*/ 104 h 130"/>
                        <a:gd name="T28" fmla="*/ 0 w 75"/>
                        <a:gd name="T29" fmla="*/ 19 h 130"/>
                        <a:gd name="T30" fmla="*/ 23 w 75"/>
                        <a:gd name="T31" fmla="*/ 0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10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104"/>
                          </a:lnTo>
                          <a:lnTo>
                            <a:pt x="30" y="104"/>
                          </a:lnTo>
                          <a:lnTo>
                            <a:pt x="30" y="26"/>
                          </a:lnTo>
                          <a:lnTo>
                            <a:pt x="45" y="26"/>
                          </a:lnTo>
                          <a:lnTo>
                            <a:pt x="45" y="104"/>
                          </a:lnTo>
                          <a:lnTo>
                            <a:pt x="30" y="104"/>
                          </a:lnTo>
                          <a:lnTo>
                            <a:pt x="0" y="104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9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1125" y="2642"/>
                    <a:ext cx="132" cy="130"/>
                    <a:chOff x="1125" y="2642"/>
                    <a:chExt cx="132" cy="130"/>
                  </a:xfrm>
                </p:grpSpPr>
                <p:sp>
                  <p:nvSpPr>
                    <p:cNvPr id="282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1125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2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3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210" y="2642"/>
                      <a:ext cx="47" cy="130"/>
                    </a:xfrm>
                    <a:custGeom>
                      <a:avLst/>
                      <a:gdLst>
                        <a:gd name="T0" fmla="*/ 16 w 47"/>
                        <a:gd name="T1" fmla="*/ 129 h 130"/>
                        <a:gd name="T2" fmla="*/ 46 w 47"/>
                        <a:gd name="T3" fmla="*/ 129 h 130"/>
                        <a:gd name="T4" fmla="*/ 46 w 47"/>
                        <a:gd name="T5" fmla="*/ 0 h 130"/>
                        <a:gd name="T6" fmla="*/ 6 w 47"/>
                        <a:gd name="T7" fmla="*/ 0 h 130"/>
                        <a:gd name="T8" fmla="*/ 0 w 47"/>
                        <a:gd name="T9" fmla="*/ 26 h 130"/>
                        <a:gd name="T10" fmla="*/ 16 w 47"/>
                        <a:gd name="T11" fmla="*/ 26 h 130"/>
                        <a:gd name="T12" fmla="*/ 16 w 47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30"/>
                        <a:gd name="T23" fmla="*/ 47 w 47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30">
                          <a:moveTo>
                            <a:pt x="16" y="129"/>
                          </a:moveTo>
                          <a:lnTo>
                            <a:pt x="46" y="129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0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1519" y="2642"/>
                    <a:ext cx="159" cy="130"/>
                    <a:chOff x="1519" y="2642"/>
                    <a:chExt cx="159" cy="130"/>
                  </a:xfrm>
                </p:grpSpPr>
                <p:sp>
                  <p:nvSpPr>
                    <p:cNvPr id="280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1519" y="2642"/>
                      <a:ext cx="74" cy="130"/>
                    </a:xfrm>
                    <a:custGeom>
                      <a:avLst/>
                      <a:gdLst>
                        <a:gd name="T0" fmla="*/ 0 w 74"/>
                        <a:gd name="T1" fmla="*/ 39 h 130"/>
                        <a:gd name="T2" fmla="*/ 28 w 74"/>
                        <a:gd name="T3" fmla="*/ 39 h 130"/>
                        <a:gd name="T4" fmla="*/ 28 w 74"/>
                        <a:gd name="T5" fmla="*/ 26 h 130"/>
                        <a:gd name="T6" fmla="*/ 44 w 74"/>
                        <a:gd name="T7" fmla="*/ 26 h 130"/>
                        <a:gd name="T8" fmla="*/ 44 w 74"/>
                        <a:gd name="T9" fmla="*/ 45 h 130"/>
                        <a:gd name="T10" fmla="*/ 0 w 74"/>
                        <a:gd name="T11" fmla="*/ 107 h 130"/>
                        <a:gd name="T12" fmla="*/ 0 w 74"/>
                        <a:gd name="T13" fmla="*/ 129 h 130"/>
                        <a:gd name="T14" fmla="*/ 73 w 74"/>
                        <a:gd name="T15" fmla="*/ 129 h 130"/>
                        <a:gd name="T16" fmla="*/ 73 w 74"/>
                        <a:gd name="T17" fmla="*/ 107 h 130"/>
                        <a:gd name="T18" fmla="*/ 31 w 74"/>
                        <a:gd name="T19" fmla="*/ 107 h 130"/>
                        <a:gd name="T20" fmla="*/ 73 w 74"/>
                        <a:gd name="T21" fmla="*/ 52 h 130"/>
                        <a:gd name="T22" fmla="*/ 73 w 74"/>
                        <a:gd name="T23" fmla="*/ 16 h 130"/>
                        <a:gd name="T24" fmla="*/ 50 w 74"/>
                        <a:gd name="T25" fmla="*/ 0 h 130"/>
                        <a:gd name="T26" fmla="*/ 21 w 74"/>
                        <a:gd name="T27" fmla="*/ 0 h 130"/>
                        <a:gd name="T28" fmla="*/ 0 w 74"/>
                        <a:gd name="T29" fmla="*/ 16 h 130"/>
                        <a:gd name="T30" fmla="*/ 0 w 74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30"/>
                        <a:gd name="T50" fmla="*/ 74 w 74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30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3" y="129"/>
                          </a:lnTo>
                          <a:lnTo>
                            <a:pt x="73" y="107"/>
                          </a:lnTo>
                          <a:lnTo>
                            <a:pt x="31" y="107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1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602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3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3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1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1907" y="2642"/>
                    <a:ext cx="157" cy="130"/>
                    <a:chOff x="1907" y="2642"/>
                    <a:chExt cx="157" cy="130"/>
                  </a:xfrm>
                </p:grpSpPr>
                <p:sp>
                  <p:nvSpPr>
                    <p:cNvPr id="278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1907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3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9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987" y="2642"/>
                      <a:ext cx="77" cy="130"/>
                    </a:xfrm>
                    <a:custGeom>
                      <a:avLst/>
                      <a:gdLst>
                        <a:gd name="T0" fmla="*/ 22 w 77"/>
                        <a:gd name="T1" fmla="*/ 0 h 130"/>
                        <a:gd name="T2" fmla="*/ 53 w 77"/>
                        <a:gd name="T3" fmla="*/ 0 h 130"/>
                        <a:gd name="T4" fmla="*/ 76 w 77"/>
                        <a:gd name="T5" fmla="*/ 16 h 130"/>
                        <a:gd name="T6" fmla="*/ 76 w 77"/>
                        <a:gd name="T7" fmla="*/ 52 h 130"/>
                        <a:gd name="T8" fmla="*/ 64 w 77"/>
                        <a:gd name="T9" fmla="*/ 64 h 130"/>
                        <a:gd name="T10" fmla="*/ 76 w 77"/>
                        <a:gd name="T11" fmla="*/ 77 h 130"/>
                        <a:gd name="T12" fmla="*/ 76 w 77"/>
                        <a:gd name="T13" fmla="*/ 113 h 130"/>
                        <a:gd name="T14" fmla="*/ 53 w 77"/>
                        <a:gd name="T15" fmla="*/ 129 h 130"/>
                        <a:gd name="T16" fmla="*/ 22 w 77"/>
                        <a:gd name="T17" fmla="*/ 129 h 130"/>
                        <a:gd name="T18" fmla="*/ 0 w 77"/>
                        <a:gd name="T19" fmla="*/ 113 h 130"/>
                        <a:gd name="T20" fmla="*/ 0 w 77"/>
                        <a:gd name="T21" fmla="*/ 93 h 130"/>
                        <a:gd name="T22" fmla="*/ 28 w 77"/>
                        <a:gd name="T23" fmla="*/ 93 h 130"/>
                        <a:gd name="T24" fmla="*/ 28 w 77"/>
                        <a:gd name="T25" fmla="*/ 107 h 130"/>
                        <a:gd name="T26" fmla="*/ 47 w 77"/>
                        <a:gd name="T27" fmla="*/ 107 h 130"/>
                        <a:gd name="T28" fmla="*/ 47 w 77"/>
                        <a:gd name="T29" fmla="*/ 77 h 130"/>
                        <a:gd name="T30" fmla="*/ 28 w 77"/>
                        <a:gd name="T31" fmla="*/ 77 h 130"/>
                        <a:gd name="T32" fmla="*/ 28 w 77"/>
                        <a:gd name="T33" fmla="*/ 52 h 130"/>
                        <a:gd name="T34" fmla="*/ 47 w 77"/>
                        <a:gd name="T35" fmla="*/ 52 h 130"/>
                        <a:gd name="T36" fmla="*/ 47 w 77"/>
                        <a:gd name="T37" fmla="*/ 22 h 130"/>
                        <a:gd name="T38" fmla="*/ 28 w 77"/>
                        <a:gd name="T39" fmla="*/ 22 h 130"/>
                        <a:gd name="T40" fmla="*/ 28 w 77"/>
                        <a:gd name="T41" fmla="*/ 36 h 130"/>
                        <a:gd name="T42" fmla="*/ 0 w 77"/>
                        <a:gd name="T43" fmla="*/ 36 h 130"/>
                        <a:gd name="T44" fmla="*/ 0 w 77"/>
                        <a:gd name="T45" fmla="*/ 16 h 130"/>
                        <a:gd name="T46" fmla="*/ 22 w 77"/>
                        <a:gd name="T47" fmla="*/ 0 h 130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7"/>
                        <a:gd name="T73" fmla="*/ 0 h 130"/>
                        <a:gd name="T74" fmla="*/ 77 w 77"/>
                        <a:gd name="T75" fmla="*/ 130 h 130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7" h="130">
                          <a:moveTo>
                            <a:pt x="22" y="0"/>
                          </a:moveTo>
                          <a:lnTo>
                            <a:pt x="53" y="0"/>
                          </a:lnTo>
                          <a:lnTo>
                            <a:pt x="76" y="16"/>
                          </a:lnTo>
                          <a:lnTo>
                            <a:pt x="76" y="52"/>
                          </a:lnTo>
                          <a:lnTo>
                            <a:pt x="64" y="64"/>
                          </a:lnTo>
                          <a:lnTo>
                            <a:pt x="76" y="77"/>
                          </a:lnTo>
                          <a:lnTo>
                            <a:pt x="76" y="113"/>
                          </a:lnTo>
                          <a:lnTo>
                            <a:pt x="53" y="129"/>
                          </a:lnTo>
                          <a:lnTo>
                            <a:pt x="22" y="129"/>
                          </a:lnTo>
                          <a:lnTo>
                            <a:pt x="0" y="113"/>
                          </a:lnTo>
                          <a:lnTo>
                            <a:pt x="0" y="93"/>
                          </a:lnTo>
                          <a:lnTo>
                            <a:pt x="28" y="93"/>
                          </a:lnTo>
                          <a:lnTo>
                            <a:pt x="28" y="107"/>
                          </a:lnTo>
                          <a:lnTo>
                            <a:pt x="47" y="107"/>
                          </a:lnTo>
                          <a:lnTo>
                            <a:pt x="47" y="77"/>
                          </a:lnTo>
                          <a:lnTo>
                            <a:pt x="28" y="77"/>
                          </a:lnTo>
                          <a:lnTo>
                            <a:pt x="28" y="52"/>
                          </a:lnTo>
                          <a:lnTo>
                            <a:pt x="47" y="52"/>
                          </a:lnTo>
                          <a:lnTo>
                            <a:pt x="47" y="22"/>
                          </a:lnTo>
                          <a:lnTo>
                            <a:pt x="28" y="22"/>
                          </a:lnTo>
                          <a:lnTo>
                            <a:pt x="28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2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2293" y="2642"/>
                    <a:ext cx="163" cy="130"/>
                    <a:chOff x="2293" y="2642"/>
                    <a:chExt cx="163" cy="130"/>
                  </a:xfrm>
                </p:grpSpPr>
                <p:sp>
                  <p:nvSpPr>
                    <p:cNvPr id="276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2293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2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2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7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2371" y="2642"/>
                      <a:ext cx="85" cy="130"/>
                    </a:xfrm>
                    <a:custGeom>
                      <a:avLst/>
                      <a:gdLst>
                        <a:gd name="T0" fmla="*/ 49 w 85"/>
                        <a:gd name="T1" fmla="*/ 0 h 130"/>
                        <a:gd name="T2" fmla="*/ 78 w 85"/>
                        <a:gd name="T3" fmla="*/ 0 h 130"/>
                        <a:gd name="T4" fmla="*/ 78 w 85"/>
                        <a:gd name="T5" fmla="*/ 77 h 130"/>
                        <a:gd name="T6" fmla="*/ 84 w 85"/>
                        <a:gd name="T7" fmla="*/ 77 h 130"/>
                        <a:gd name="T8" fmla="*/ 84 w 85"/>
                        <a:gd name="T9" fmla="*/ 107 h 130"/>
                        <a:gd name="T10" fmla="*/ 78 w 85"/>
                        <a:gd name="T11" fmla="*/ 107 h 130"/>
                        <a:gd name="T12" fmla="*/ 78 w 85"/>
                        <a:gd name="T13" fmla="*/ 129 h 130"/>
                        <a:gd name="T14" fmla="*/ 49 w 85"/>
                        <a:gd name="T15" fmla="*/ 129 h 130"/>
                        <a:gd name="T16" fmla="*/ 49 w 85"/>
                        <a:gd name="T17" fmla="*/ 107 h 130"/>
                        <a:gd name="T18" fmla="*/ 49 w 85"/>
                        <a:gd name="T19" fmla="*/ 77 h 130"/>
                        <a:gd name="T20" fmla="*/ 32 w 85"/>
                        <a:gd name="T21" fmla="*/ 77 h 130"/>
                        <a:gd name="T22" fmla="*/ 49 w 85"/>
                        <a:gd name="T23" fmla="*/ 49 h 130"/>
                        <a:gd name="T24" fmla="*/ 49 w 85"/>
                        <a:gd name="T25" fmla="*/ 77 h 130"/>
                        <a:gd name="T26" fmla="*/ 49 w 85"/>
                        <a:gd name="T27" fmla="*/ 107 h 130"/>
                        <a:gd name="T28" fmla="*/ 0 w 85"/>
                        <a:gd name="T29" fmla="*/ 107 h 130"/>
                        <a:gd name="T30" fmla="*/ 0 w 85"/>
                        <a:gd name="T31" fmla="*/ 77 h 130"/>
                        <a:gd name="T32" fmla="*/ 49 w 85"/>
                        <a:gd name="T33" fmla="*/ 0 h 13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30"/>
                        <a:gd name="T53" fmla="*/ 85 w 85"/>
                        <a:gd name="T54" fmla="*/ 130 h 13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30">
                          <a:moveTo>
                            <a:pt x="49" y="0"/>
                          </a:moveTo>
                          <a:lnTo>
                            <a:pt x="78" y="0"/>
                          </a:lnTo>
                          <a:lnTo>
                            <a:pt x="78" y="77"/>
                          </a:lnTo>
                          <a:lnTo>
                            <a:pt x="84" y="77"/>
                          </a:lnTo>
                          <a:lnTo>
                            <a:pt x="84" y="107"/>
                          </a:lnTo>
                          <a:lnTo>
                            <a:pt x="78" y="107"/>
                          </a:lnTo>
                          <a:lnTo>
                            <a:pt x="78" y="129"/>
                          </a:lnTo>
                          <a:lnTo>
                            <a:pt x="49" y="129"/>
                          </a:lnTo>
                          <a:lnTo>
                            <a:pt x="49" y="107"/>
                          </a:lnTo>
                          <a:lnTo>
                            <a:pt x="49" y="77"/>
                          </a:lnTo>
                          <a:lnTo>
                            <a:pt x="32" y="77"/>
                          </a:lnTo>
                          <a:lnTo>
                            <a:pt x="49" y="49"/>
                          </a:lnTo>
                          <a:lnTo>
                            <a:pt x="49" y="77"/>
                          </a:lnTo>
                          <a:lnTo>
                            <a:pt x="49" y="107"/>
                          </a:lnTo>
                          <a:lnTo>
                            <a:pt x="0" y="107"/>
                          </a:lnTo>
                          <a:lnTo>
                            <a:pt x="0" y="77"/>
                          </a:lnTo>
                          <a:lnTo>
                            <a:pt x="49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3" name="Group 182"/>
                  <p:cNvGrpSpPr>
                    <a:grpSpLocks/>
                  </p:cNvGrpSpPr>
                  <p:nvPr/>
                </p:nvGrpSpPr>
                <p:grpSpPr bwMode="auto">
                  <a:xfrm>
                    <a:off x="2685" y="2642"/>
                    <a:ext cx="154" cy="130"/>
                    <a:chOff x="2685" y="2642"/>
                    <a:chExt cx="154" cy="130"/>
                  </a:xfrm>
                </p:grpSpPr>
                <p:sp>
                  <p:nvSpPr>
                    <p:cNvPr id="274" name="Freeform 180"/>
                    <p:cNvSpPr>
                      <a:spLocks/>
                    </p:cNvSpPr>
                    <p:nvPr/>
                  </p:nvSpPr>
                  <p:spPr bwMode="auto">
                    <a:xfrm>
                      <a:off x="2685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1 w 71"/>
                        <a:gd name="T7" fmla="*/ 26 h 130"/>
                        <a:gd name="T8" fmla="*/ 41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48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1" y="26"/>
                          </a:lnTo>
                          <a:lnTo>
                            <a:pt x="41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48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5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2760" y="2642"/>
                      <a:ext cx="79" cy="130"/>
                    </a:xfrm>
                    <a:custGeom>
                      <a:avLst/>
                      <a:gdLst>
                        <a:gd name="T0" fmla="*/ 0 w 79"/>
                        <a:gd name="T1" fmla="*/ 0 h 130"/>
                        <a:gd name="T2" fmla="*/ 75 w 79"/>
                        <a:gd name="T3" fmla="*/ 0 h 130"/>
                        <a:gd name="T4" fmla="*/ 75 w 79"/>
                        <a:gd name="T5" fmla="*/ 26 h 130"/>
                        <a:gd name="T6" fmla="*/ 29 w 79"/>
                        <a:gd name="T7" fmla="*/ 26 h 130"/>
                        <a:gd name="T8" fmla="*/ 29 w 79"/>
                        <a:gd name="T9" fmla="*/ 46 h 130"/>
                        <a:gd name="T10" fmla="*/ 55 w 79"/>
                        <a:gd name="T11" fmla="*/ 46 h 130"/>
                        <a:gd name="T12" fmla="*/ 78 w 79"/>
                        <a:gd name="T13" fmla="*/ 65 h 130"/>
                        <a:gd name="T14" fmla="*/ 78 w 79"/>
                        <a:gd name="T15" fmla="*/ 110 h 130"/>
                        <a:gd name="T16" fmla="*/ 55 w 79"/>
                        <a:gd name="T17" fmla="*/ 129 h 130"/>
                        <a:gd name="T18" fmla="*/ 23 w 79"/>
                        <a:gd name="T19" fmla="*/ 129 h 130"/>
                        <a:gd name="T20" fmla="*/ 0 w 79"/>
                        <a:gd name="T21" fmla="*/ 110 h 130"/>
                        <a:gd name="T22" fmla="*/ 0 w 79"/>
                        <a:gd name="T23" fmla="*/ 87 h 130"/>
                        <a:gd name="T24" fmla="*/ 29 w 79"/>
                        <a:gd name="T25" fmla="*/ 87 h 130"/>
                        <a:gd name="T26" fmla="*/ 29 w 79"/>
                        <a:gd name="T27" fmla="*/ 107 h 130"/>
                        <a:gd name="T28" fmla="*/ 48 w 79"/>
                        <a:gd name="T29" fmla="*/ 107 h 130"/>
                        <a:gd name="T30" fmla="*/ 48 w 79"/>
                        <a:gd name="T31" fmla="*/ 68 h 130"/>
                        <a:gd name="T32" fmla="*/ 23 w 79"/>
                        <a:gd name="T33" fmla="*/ 68 h 130"/>
                        <a:gd name="T34" fmla="*/ 0 w 79"/>
                        <a:gd name="T35" fmla="*/ 49 h 130"/>
                        <a:gd name="T36" fmla="*/ 0 w 79"/>
                        <a:gd name="T37" fmla="*/ 0 h 130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30"/>
                        <a:gd name="T59" fmla="*/ 79 w 79"/>
                        <a:gd name="T60" fmla="*/ 130 h 130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30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6"/>
                          </a:lnTo>
                          <a:lnTo>
                            <a:pt x="29" y="26"/>
                          </a:lnTo>
                          <a:lnTo>
                            <a:pt x="29" y="46"/>
                          </a:lnTo>
                          <a:lnTo>
                            <a:pt x="55" y="46"/>
                          </a:lnTo>
                          <a:lnTo>
                            <a:pt x="78" y="65"/>
                          </a:lnTo>
                          <a:lnTo>
                            <a:pt x="78" y="110"/>
                          </a:lnTo>
                          <a:lnTo>
                            <a:pt x="55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87"/>
                          </a:lnTo>
                          <a:lnTo>
                            <a:pt x="29" y="87"/>
                          </a:lnTo>
                          <a:lnTo>
                            <a:pt x="29" y="107"/>
                          </a:lnTo>
                          <a:lnTo>
                            <a:pt x="48" y="107"/>
                          </a:lnTo>
                          <a:lnTo>
                            <a:pt x="48" y="68"/>
                          </a:lnTo>
                          <a:lnTo>
                            <a:pt x="23" y="68"/>
                          </a:lnTo>
                          <a:lnTo>
                            <a:pt x="0" y="4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3" name="Group 202"/>
                <p:cNvGrpSpPr>
                  <a:grpSpLocks/>
                </p:cNvGrpSpPr>
                <p:nvPr/>
              </p:nvGrpSpPr>
              <p:grpSpPr bwMode="auto">
                <a:xfrm>
                  <a:off x="347" y="2917"/>
                  <a:ext cx="2078" cy="126"/>
                  <a:chOff x="347" y="2917"/>
                  <a:chExt cx="2078" cy="126"/>
                </a:xfrm>
              </p:grpSpPr>
              <p:grpSp>
                <p:nvGrpSpPr>
                  <p:cNvPr id="249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347" y="2918"/>
                    <a:ext cx="156" cy="125"/>
                    <a:chOff x="347" y="2918"/>
                    <a:chExt cx="156" cy="125"/>
                  </a:xfrm>
                </p:grpSpPr>
                <p:sp>
                  <p:nvSpPr>
                    <p:cNvPr id="265" name="Freeform 184"/>
                    <p:cNvSpPr>
                      <a:spLocks/>
                    </p:cNvSpPr>
                    <p:nvPr/>
                  </p:nvSpPr>
                  <p:spPr bwMode="auto">
                    <a:xfrm>
                      <a:off x="347" y="2918"/>
                      <a:ext cx="76" cy="125"/>
                    </a:xfrm>
                    <a:custGeom>
                      <a:avLst/>
                      <a:gdLst>
                        <a:gd name="T0" fmla="*/ 0 w 76"/>
                        <a:gd name="T1" fmla="*/ 39 h 125"/>
                        <a:gd name="T2" fmla="*/ 29 w 76"/>
                        <a:gd name="T3" fmla="*/ 39 h 125"/>
                        <a:gd name="T4" fmla="*/ 29 w 76"/>
                        <a:gd name="T5" fmla="*/ 25 h 125"/>
                        <a:gd name="T6" fmla="*/ 45 w 76"/>
                        <a:gd name="T7" fmla="*/ 25 h 125"/>
                        <a:gd name="T8" fmla="*/ 45 w 76"/>
                        <a:gd name="T9" fmla="*/ 45 h 125"/>
                        <a:gd name="T10" fmla="*/ 0 w 76"/>
                        <a:gd name="T11" fmla="*/ 102 h 125"/>
                        <a:gd name="T12" fmla="*/ 0 w 76"/>
                        <a:gd name="T13" fmla="*/ 124 h 125"/>
                        <a:gd name="T14" fmla="*/ 75 w 76"/>
                        <a:gd name="T15" fmla="*/ 124 h 125"/>
                        <a:gd name="T16" fmla="*/ 75 w 76"/>
                        <a:gd name="T17" fmla="*/ 102 h 125"/>
                        <a:gd name="T18" fmla="*/ 32 w 76"/>
                        <a:gd name="T19" fmla="*/ 102 h 125"/>
                        <a:gd name="T20" fmla="*/ 75 w 76"/>
                        <a:gd name="T21" fmla="*/ 51 h 125"/>
                        <a:gd name="T22" fmla="*/ 75 w 76"/>
                        <a:gd name="T23" fmla="*/ 16 h 125"/>
                        <a:gd name="T24" fmla="*/ 52 w 76"/>
                        <a:gd name="T25" fmla="*/ 0 h 125"/>
                        <a:gd name="T26" fmla="*/ 23 w 76"/>
                        <a:gd name="T27" fmla="*/ 0 h 125"/>
                        <a:gd name="T28" fmla="*/ 0 w 76"/>
                        <a:gd name="T29" fmla="*/ 16 h 125"/>
                        <a:gd name="T30" fmla="*/ 0 w 76"/>
                        <a:gd name="T31" fmla="*/ 39 h 125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25"/>
                        <a:gd name="T50" fmla="*/ 76 w 76"/>
                        <a:gd name="T51" fmla="*/ 125 h 125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25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2"/>
                          </a:lnTo>
                          <a:lnTo>
                            <a:pt x="0" y="124"/>
                          </a:lnTo>
                          <a:lnTo>
                            <a:pt x="75" y="124"/>
                          </a:lnTo>
                          <a:lnTo>
                            <a:pt x="75" y="102"/>
                          </a:lnTo>
                          <a:lnTo>
                            <a:pt x="32" y="102"/>
                          </a:lnTo>
                          <a:lnTo>
                            <a:pt x="75" y="51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6" name="Freeform 185"/>
                    <p:cNvSpPr>
                      <a:spLocks/>
                    </p:cNvSpPr>
                    <p:nvPr/>
                  </p:nvSpPr>
                  <p:spPr bwMode="auto">
                    <a:xfrm>
                      <a:off x="428" y="2918"/>
                      <a:ext cx="75" cy="125"/>
                    </a:xfrm>
                    <a:custGeom>
                      <a:avLst/>
                      <a:gdLst>
                        <a:gd name="T0" fmla="*/ 23 w 75"/>
                        <a:gd name="T1" fmla="*/ 0 h 125"/>
                        <a:gd name="T2" fmla="*/ 51 w 75"/>
                        <a:gd name="T3" fmla="*/ 0 h 125"/>
                        <a:gd name="T4" fmla="*/ 74 w 75"/>
                        <a:gd name="T5" fmla="*/ 16 h 125"/>
                        <a:gd name="T6" fmla="*/ 74 w 75"/>
                        <a:gd name="T7" fmla="*/ 39 h 125"/>
                        <a:gd name="T8" fmla="*/ 45 w 75"/>
                        <a:gd name="T9" fmla="*/ 39 h 125"/>
                        <a:gd name="T10" fmla="*/ 45 w 75"/>
                        <a:gd name="T11" fmla="*/ 25 h 125"/>
                        <a:gd name="T12" fmla="*/ 29 w 75"/>
                        <a:gd name="T13" fmla="*/ 25 h 125"/>
                        <a:gd name="T14" fmla="*/ 29 w 75"/>
                        <a:gd name="T15" fmla="*/ 48 h 125"/>
                        <a:gd name="T16" fmla="*/ 29 w 75"/>
                        <a:gd name="T17" fmla="*/ 71 h 125"/>
                        <a:gd name="T18" fmla="*/ 45 w 75"/>
                        <a:gd name="T19" fmla="*/ 71 h 125"/>
                        <a:gd name="T20" fmla="*/ 45 w 75"/>
                        <a:gd name="T21" fmla="*/ 102 h 125"/>
                        <a:gd name="T22" fmla="*/ 29 w 75"/>
                        <a:gd name="T23" fmla="*/ 102 h 125"/>
                        <a:gd name="T24" fmla="*/ 29 w 75"/>
                        <a:gd name="T25" fmla="*/ 71 h 125"/>
                        <a:gd name="T26" fmla="*/ 29 w 75"/>
                        <a:gd name="T27" fmla="*/ 48 h 125"/>
                        <a:gd name="T28" fmla="*/ 51 w 75"/>
                        <a:gd name="T29" fmla="*/ 48 h 125"/>
                        <a:gd name="T30" fmla="*/ 74 w 75"/>
                        <a:gd name="T31" fmla="*/ 63 h 125"/>
                        <a:gd name="T32" fmla="*/ 74 w 75"/>
                        <a:gd name="T33" fmla="*/ 109 h 125"/>
                        <a:gd name="T34" fmla="*/ 51 w 75"/>
                        <a:gd name="T35" fmla="*/ 124 h 125"/>
                        <a:gd name="T36" fmla="*/ 23 w 75"/>
                        <a:gd name="T37" fmla="*/ 124 h 125"/>
                        <a:gd name="T38" fmla="*/ 0 w 75"/>
                        <a:gd name="T39" fmla="*/ 109 h 125"/>
                        <a:gd name="T40" fmla="*/ 0 w 75"/>
                        <a:gd name="T41" fmla="*/ 16 h 125"/>
                        <a:gd name="T42" fmla="*/ 23 w 75"/>
                        <a:gd name="T43" fmla="*/ 0 h 125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5"/>
                        <a:gd name="T67" fmla="*/ 0 h 125"/>
                        <a:gd name="T68" fmla="*/ 75 w 75"/>
                        <a:gd name="T69" fmla="*/ 125 h 125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5" h="125">
                          <a:moveTo>
                            <a:pt x="23" y="0"/>
                          </a:moveTo>
                          <a:lnTo>
                            <a:pt x="51" y="0"/>
                          </a:lnTo>
                          <a:lnTo>
                            <a:pt x="74" y="16"/>
                          </a:lnTo>
                          <a:lnTo>
                            <a:pt x="74" y="39"/>
                          </a:lnTo>
                          <a:lnTo>
                            <a:pt x="45" y="39"/>
                          </a:lnTo>
                          <a:lnTo>
                            <a:pt x="45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1"/>
                          </a:lnTo>
                          <a:lnTo>
                            <a:pt x="45" y="71"/>
                          </a:lnTo>
                          <a:lnTo>
                            <a:pt x="45" y="102"/>
                          </a:lnTo>
                          <a:lnTo>
                            <a:pt x="29" y="102"/>
                          </a:lnTo>
                          <a:lnTo>
                            <a:pt x="29" y="71"/>
                          </a:lnTo>
                          <a:lnTo>
                            <a:pt x="29" y="48"/>
                          </a:lnTo>
                          <a:lnTo>
                            <a:pt x="51" y="48"/>
                          </a:lnTo>
                          <a:lnTo>
                            <a:pt x="74" y="63"/>
                          </a:lnTo>
                          <a:lnTo>
                            <a:pt x="74" y="109"/>
                          </a:lnTo>
                          <a:lnTo>
                            <a:pt x="51" y="124"/>
                          </a:lnTo>
                          <a:lnTo>
                            <a:pt x="23" y="124"/>
                          </a:lnTo>
                          <a:lnTo>
                            <a:pt x="0" y="109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0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744" y="2917"/>
                    <a:ext cx="160" cy="126"/>
                    <a:chOff x="744" y="2917"/>
                    <a:chExt cx="160" cy="126"/>
                  </a:xfrm>
                </p:grpSpPr>
                <p:sp>
                  <p:nvSpPr>
                    <p:cNvPr id="263" name="Freeform 187"/>
                    <p:cNvSpPr>
                      <a:spLocks/>
                    </p:cNvSpPr>
                    <p:nvPr/>
                  </p:nvSpPr>
                  <p:spPr bwMode="auto">
                    <a:xfrm>
                      <a:off x="744" y="2917"/>
                      <a:ext cx="71" cy="126"/>
                    </a:xfrm>
                    <a:custGeom>
                      <a:avLst/>
                      <a:gdLst>
                        <a:gd name="T0" fmla="*/ 0 w 71"/>
                        <a:gd name="T1" fmla="*/ 39 h 126"/>
                        <a:gd name="T2" fmla="*/ 29 w 71"/>
                        <a:gd name="T3" fmla="*/ 39 h 126"/>
                        <a:gd name="T4" fmla="*/ 29 w 71"/>
                        <a:gd name="T5" fmla="*/ 26 h 126"/>
                        <a:gd name="T6" fmla="*/ 45 w 71"/>
                        <a:gd name="T7" fmla="*/ 26 h 126"/>
                        <a:gd name="T8" fmla="*/ 45 w 71"/>
                        <a:gd name="T9" fmla="*/ 45 h 126"/>
                        <a:gd name="T10" fmla="*/ 0 w 71"/>
                        <a:gd name="T11" fmla="*/ 103 h 126"/>
                        <a:gd name="T12" fmla="*/ 0 w 71"/>
                        <a:gd name="T13" fmla="*/ 125 h 126"/>
                        <a:gd name="T14" fmla="*/ 70 w 71"/>
                        <a:gd name="T15" fmla="*/ 125 h 126"/>
                        <a:gd name="T16" fmla="*/ 70 w 71"/>
                        <a:gd name="T17" fmla="*/ 103 h 126"/>
                        <a:gd name="T18" fmla="*/ 31 w 71"/>
                        <a:gd name="T19" fmla="*/ 103 h 126"/>
                        <a:gd name="T20" fmla="*/ 70 w 71"/>
                        <a:gd name="T21" fmla="*/ 52 h 126"/>
                        <a:gd name="T22" fmla="*/ 70 w 71"/>
                        <a:gd name="T23" fmla="*/ 16 h 126"/>
                        <a:gd name="T24" fmla="*/ 50 w 71"/>
                        <a:gd name="T25" fmla="*/ 0 h 126"/>
                        <a:gd name="T26" fmla="*/ 22 w 71"/>
                        <a:gd name="T27" fmla="*/ 0 h 126"/>
                        <a:gd name="T28" fmla="*/ 0 w 71"/>
                        <a:gd name="T29" fmla="*/ 16 h 126"/>
                        <a:gd name="T30" fmla="*/ 0 w 71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26"/>
                        <a:gd name="T50" fmla="*/ 71 w 71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0" y="125"/>
                          </a:lnTo>
                          <a:lnTo>
                            <a:pt x="70" y="103"/>
                          </a:lnTo>
                          <a:lnTo>
                            <a:pt x="31" y="103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4" name="Freeform 188"/>
                    <p:cNvSpPr>
                      <a:spLocks/>
                    </p:cNvSpPr>
                    <p:nvPr/>
                  </p:nvSpPr>
                  <p:spPr bwMode="auto">
                    <a:xfrm>
                      <a:off x="825" y="2917"/>
                      <a:ext cx="79" cy="126"/>
                    </a:xfrm>
                    <a:custGeom>
                      <a:avLst/>
                      <a:gdLst>
                        <a:gd name="T0" fmla="*/ 0 w 79"/>
                        <a:gd name="T1" fmla="*/ 0 h 126"/>
                        <a:gd name="T2" fmla="*/ 78 w 79"/>
                        <a:gd name="T3" fmla="*/ 0 h 126"/>
                        <a:gd name="T4" fmla="*/ 78 w 79"/>
                        <a:gd name="T5" fmla="*/ 26 h 126"/>
                        <a:gd name="T6" fmla="*/ 33 w 79"/>
                        <a:gd name="T7" fmla="*/ 125 h 126"/>
                        <a:gd name="T8" fmla="*/ 0 w 79"/>
                        <a:gd name="T9" fmla="*/ 125 h 126"/>
                        <a:gd name="T10" fmla="*/ 46 w 79"/>
                        <a:gd name="T11" fmla="*/ 26 h 126"/>
                        <a:gd name="T12" fmla="*/ 0 w 79"/>
                        <a:gd name="T13" fmla="*/ 26 h 126"/>
                        <a:gd name="T14" fmla="*/ 0 w 79"/>
                        <a:gd name="T15" fmla="*/ 0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6"/>
                        <a:gd name="T26" fmla="*/ 79 w 7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6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6"/>
                          </a:lnTo>
                          <a:lnTo>
                            <a:pt x="33" y="125"/>
                          </a:lnTo>
                          <a:lnTo>
                            <a:pt x="0" y="125"/>
                          </a:lnTo>
                          <a:lnTo>
                            <a:pt x="46" y="26"/>
                          </a:lnTo>
                          <a:lnTo>
                            <a:pt x="0" y="2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1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1138" y="2917"/>
                    <a:ext cx="162" cy="126"/>
                    <a:chOff x="1138" y="2917"/>
                    <a:chExt cx="162" cy="126"/>
                  </a:xfrm>
                </p:grpSpPr>
                <p:sp>
                  <p:nvSpPr>
                    <p:cNvPr id="261" name="Freeform 190"/>
                    <p:cNvSpPr>
                      <a:spLocks/>
                    </p:cNvSpPr>
                    <p:nvPr/>
                  </p:nvSpPr>
                  <p:spPr bwMode="auto">
                    <a:xfrm>
                      <a:off x="1138" y="2917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2" name="Freeform 191"/>
                    <p:cNvSpPr>
                      <a:spLocks/>
                    </p:cNvSpPr>
                    <p:nvPr/>
                  </p:nvSpPr>
                  <p:spPr bwMode="auto">
                    <a:xfrm>
                      <a:off x="1228" y="2917"/>
                      <a:ext cx="72" cy="126"/>
                    </a:xfrm>
                    <a:custGeom>
                      <a:avLst/>
                      <a:gdLst>
                        <a:gd name="T0" fmla="*/ 16 w 72"/>
                        <a:gd name="T1" fmla="*/ 0 h 126"/>
                        <a:gd name="T2" fmla="*/ 55 w 72"/>
                        <a:gd name="T3" fmla="*/ 0 h 126"/>
                        <a:gd name="T4" fmla="*/ 71 w 72"/>
                        <a:gd name="T5" fmla="*/ 16 h 126"/>
                        <a:gd name="T6" fmla="*/ 71 w 72"/>
                        <a:gd name="T7" fmla="*/ 52 h 126"/>
                        <a:gd name="T8" fmla="*/ 61 w 72"/>
                        <a:gd name="T9" fmla="*/ 65 h 126"/>
                        <a:gd name="T10" fmla="*/ 71 w 72"/>
                        <a:gd name="T11" fmla="*/ 74 h 126"/>
                        <a:gd name="T12" fmla="*/ 71 w 72"/>
                        <a:gd name="T13" fmla="*/ 77 h 126"/>
                        <a:gd name="T14" fmla="*/ 45 w 72"/>
                        <a:gd name="T15" fmla="*/ 77 h 126"/>
                        <a:gd name="T16" fmla="*/ 45 w 72"/>
                        <a:gd name="T17" fmla="*/ 46 h 126"/>
                        <a:gd name="T18" fmla="*/ 45 w 72"/>
                        <a:gd name="T19" fmla="*/ 19 h 126"/>
                        <a:gd name="T20" fmla="*/ 29 w 72"/>
                        <a:gd name="T21" fmla="*/ 19 h 126"/>
                        <a:gd name="T22" fmla="*/ 29 w 72"/>
                        <a:gd name="T23" fmla="*/ 46 h 126"/>
                        <a:gd name="T24" fmla="*/ 45 w 72"/>
                        <a:gd name="T25" fmla="*/ 46 h 126"/>
                        <a:gd name="T26" fmla="*/ 45 w 72"/>
                        <a:gd name="T27" fmla="*/ 103 h 126"/>
                        <a:gd name="T28" fmla="*/ 29 w 72"/>
                        <a:gd name="T29" fmla="*/ 103 h 126"/>
                        <a:gd name="T30" fmla="*/ 29 w 72"/>
                        <a:gd name="T31" fmla="*/ 77 h 126"/>
                        <a:gd name="T32" fmla="*/ 45 w 72"/>
                        <a:gd name="T33" fmla="*/ 77 h 126"/>
                        <a:gd name="T34" fmla="*/ 71 w 72"/>
                        <a:gd name="T35" fmla="*/ 77 h 126"/>
                        <a:gd name="T36" fmla="*/ 71 w 72"/>
                        <a:gd name="T37" fmla="*/ 109 h 126"/>
                        <a:gd name="T38" fmla="*/ 55 w 72"/>
                        <a:gd name="T39" fmla="*/ 125 h 126"/>
                        <a:gd name="T40" fmla="*/ 16 w 72"/>
                        <a:gd name="T41" fmla="*/ 125 h 126"/>
                        <a:gd name="T42" fmla="*/ 0 w 72"/>
                        <a:gd name="T43" fmla="*/ 109 h 126"/>
                        <a:gd name="T44" fmla="*/ 0 w 72"/>
                        <a:gd name="T45" fmla="*/ 74 h 126"/>
                        <a:gd name="T46" fmla="*/ 9 w 72"/>
                        <a:gd name="T47" fmla="*/ 65 h 126"/>
                        <a:gd name="T48" fmla="*/ 0 w 72"/>
                        <a:gd name="T49" fmla="*/ 52 h 126"/>
                        <a:gd name="T50" fmla="*/ 0 w 72"/>
                        <a:gd name="T51" fmla="*/ 16 h 126"/>
                        <a:gd name="T52" fmla="*/ 16 w 72"/>
                        <a:gd name="T53" fmla="*/ 0 h 12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2"/>
                        <a:gd name="T82" fmla="*/ 0 h 126"/>
                        <a:gd name="T83" fmla="*/ 72 w 72"/>
                        <a:gd name="T84" fmla="*/ 126 h 12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2" h="126">
                          <a:moveTo>
                            <a:pt x="16" y="0"/>
                          </a:moveTo>
                          <a:lnTo>
                            <a:pt x="55" y="0"/>
                          </a:lnTo>
                          <a:lnTo>
                            <a:pt x="71" y="16"/>
                          </a:lnTo>
                          <a:lnTo>
                            <a:pt x="71" y="52"/>
                          </a:lnTo>
                          <a:lnTo>
                            <a:pt x="61" y="65"/>
                          </a:lnTo>
                          <a:lnTo>
                            <a:pt x="71" y="74"/>
                          </a:lnTo>
                          <a:lnTo>
                            <a:pt x="71" y="77"/>
                          </a:lnTo>
                          <a:lnTo>
                            <a:pt x="45" y="77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29" y="77"/>
                          </a:lnTo>
                          <a:lnTo>
                            <a:pt x="45" y="77"/>
                          </a:lnTo>
                          <a:lnTo>
                            <a:pt x="71" y="77"/>
                          </a:lnTo>
                          <a:lnTo>
                            <a:pt x="71" y="109"/>
                          </a:lnTo>
                          <a:lnTo>
                            <a:pt x="55" y="125"/>
                          </a:lnTo>
                          <a:lnTo>
                            <a:pt x="16" y="125"/>
                          </a:lnTo>
                          <a:lnTo>
                            <a:pt x="0" y="109"/>
                          </a:lnTo>
                          <a:lnTo>
                            <a:pt x="0" y="74"/>
                          </a:lnTo>
                          <a:lnTo>
                            <a:pt x="9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2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19" y="2917"/>
                    <a:ext cx="163" cy="126"/>
                    <a:chOff x="1519" y="2917"/>
                    <a:chExt cx="163" cy="126"/>
                  </a:xfrm>
                </p:grpSpPr>
                <p:sp>
                  <p:nvSpPr>
                    <p:cNvPr id="259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1519" y="2917"/>
                      <a:ext cx="74" cy="126"/>
                    </a:xfrm>
                    <a:custGeom>
                      <a:avLst/>
                      <a:gdLst>
                        <a:gd name="T0" fmla="*/ 0 w 74"/>
                        <a:gd name="T1" fmla="*/ 39 h 126"/>
                        <a:gd name="T2" fmla="*/ 28 w 74"/>
                        <a:gd name="T3" fmla="*/ 39 h 126"/>
                        <a:gd name="T4" fmla="*/ 28 w 74"/>
                        <a:gd name="T5" fmla="*/ 26 h 126"/>
                        <a:gd name="T6" fmla="*/ 44 w 74"/>
                        <a:gd name="T7" fmla="*/ 26 h 126"/>
                        <a:gd name="T8" fmla="*/ 44 w 74"/>
                        <a:gd name="T9" fmla="*/ 45 h 126"/>
                        <a:gd name="T10" fmla="*/ 0 w 74"/>
                        <a:gd name="T11" fmla="*/ 103 h 126"/>
                        <a:gd name="T12" fmla="*/ 0 w 74"/>
                        <a:gd name="T13" fmla="*/ 125 h 126"/>
                        <a:gd name="T14" fmla="*/ 73 w 74"/>
                        <a:gd name="T15" fmla="*/ 125 h 126"/>
                        <a:gd name="T16" fmla="*/ 73 w 74"/>
                        <a:gd name="T17" fmla="*/ 103 h 126"/>
                        <a:gd name="T18" fmla="*/ 31 w 74"/>
                        <a:gd name="T19" fmla="*/ 103 h 126"/>
                        <a:gd name="T20" fmla="*/ 73 w 74"/>
                        <a:gd name="T21" fmla="*/ 52 h 126"/>
                        <a:gd name="T22" fmla="*/ 73 w 74"/>
                        <a:gd name="T23" fmla="*/ 16 h 126"/>
                        <a:gd name="T24" fmla="*/ 50 w 74"/>
                        <a:gd name="T25" fmla="*/ 0 h 126"/>
                        <a:gd name="T26" fmla="*/ 21 w 74"/>
                        <a:gd name="T27" fmla="*/ 0 h 126"/>
                        <a:gd name="T28" fmla="*/ 0 w 74"/>
                        <a:gd name="T29" fmla="*/ 16 h 126"/>
                        <a:gd name="T30" fmla="*/ 0 w 74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3" y="125"/>
                          </a:lnTo>
                          <a:lnTo>
                            <a:pt x="73" y="103"/>
                          </a:lnTo>
                          <a:lnTo>
                            <a:pt x="31" y="103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0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1606" y="2917"/>
                      <a:ext cx="76" cy="126"/>
                    </a:xfrm>
                    <a:custGeom>
                      <a:avLst/>
                      <a:gdLst>
                        <a:gd name="T0" fmla="*/ 52 w 76"/>
                        <a:gd name="T1" fmla="*/ 0 h 126"/>
                        <a:gd name="T2" fmla="*/ 75 w 76"/>
                        <a:gd name="T3" fmla="*/ 16 h 126"/>
                        <a:gd name="T4" fmla="*/ 75 w 76"/>
                        <a:gd name="T5" fmla="*/ 109 h 126"/>
                        <a:gd name="T6" fmla="*/ 52 w 76"/>
                        <a:gd name="T7" fmla="*/ 125 h 126"/>
                        <a:gd name="T8" fmla="*/ 23 w 76"/>
                        <a:gd name="T9" fmla="*/ 125 h 126"/>
                        <a:gd name="T10" fmla="*/ 0 w 76"/>
                        <a:gd name="T11" fmla="*/ 109 h 126"/>
                        <a:gd name="T12" fmla="*/ 0 w 76"/>
                        <a:gd name="T13" fmla="*/ 86 h 126"/>
                        <a:gd name="T14" fmla="*/ 30 w 76"/>
                        <a:gd name="T15" fmla="*/ 86 h 126"/>
                        <a:gd name="T16" fmla="*/ 30 w 76"/>
                        <a:gd name="T17" fmla="*/ 100 h 126"/>
                        <a:gd name="T18" fmla="*/ 46 w 76"/>
                        <a:gd name="T19" fmla="*/ 100 h 126"/>
                        <a:gd name="T20" fmla="*/ 46 w 76"/>
                        <a:gd name="T21" fmla="*/ 77 h 126"/>
                        <a:gd name="T22" fmla="*/ 46 w 76"/>
                        <a:gd name="T23" fmla="*/ 55 h 126"/>
                        <a:gd name="T24" fmla="*/ 30 w 76"/>
                        <a:gd name="T25" fmla="*/ 55 h 126"/>
                        <a:gd name="T26" fmla="*/ 30 w 76"/>
                        <a:gd name="T27" fmla="*/ 23 h 126"/>
                        <a:gd name="T28" fmla="*/ 46 w 76"/>
                        <a:gd name="T29" fmla="*/ 23 h 126"/>
                        <a:gd name="T30" fmla="*/ 46 w 76"/>
                        <a:gd name="T31" fmla="*/ 55 h 126"/>
                        <a:gd name="T32" fmla="*/ 46 w 76"/>
                        <a:gd name="T33" fmla="*/ 77 h 126"/>
                        <a:gd name="T34" fmla="*/ 23 w 76"/>
                        <a:gd name="T35" fmla="*/ 77 h 126"/>
                        <a:gd name="T36" fmla="*/ 0 w 76"/>
                        <a:gd name="T37" fmla="*/ 65 h 126"/>
                        <a:gd name="T38" fmla="*/ 0 w 76"/>
                        <a:gd name="T39" fmla="*/ 16 h 126"/>
                        <a:gd name="T40" fmla="*/ 23 w 76"/>
                        <a:gd name="T41" fmla="*/ 0 h 126"/>
                        <a:gd name="T42" fmla="*/ 52 w 76"/>
                        <a:gd name="T43" fmla="*/ 0 h 12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6"/>
                        <a:gd name="T68" fmla="*/ 76 w 76"/>
                        <a:gd name="T69" fmla="*/ 126 h 126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6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09"/>
                          </a:lnTo>
                          <a:lnTo>
                            <a:pt x="52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30" y="86"/>
                          </a:lnTo>
                          <a:lnTo>
                            <a:pt x="30" y="100"/>
                          </a:lnTo>
                          <a:lnTo>
                            <a:pt x="46" y="100"/>
                          </a:lnTo>
                          <a:lnTo>
                            <a:pt x="46" y="77"/>
                          </a:lnTo>
                          <a:lnTo>
                            <a:pt x="46" y="55"/>
                          </a:lnTo>
                          <a:lnTo>
                            <a:pt x="30" y="55"/>
                          </a:lnTo>
                          <a:lnTo>
                            <a:pt x="30" y="23"/>
                          </a:lnTo>
                          <a:lnTo>
                            <a:pt x="46" y="23"/>
                          </a:lnTo>
                          <a:lnTo>
                            <a:pt x="46" y="55"/>
                          </a:lnTo>
                          <a:lnTo>
                            <a:pt x="46" y="77"/>
                          </a:lnTo>
                          <a:lnTo>
                            <a:pt x="23" y="77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3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1908" y="2917"/>
                    <a:ext cx="159" cy="126"/>
                    <a:chOff x="1908" y="2917"/>
                    <a:chExt cx="159" cy="126"/>
                  </a:xfrm>
                </p:grpSpPr>
                <p:sp>
                  <p:nvSpPr>
                    <p:cNvPr id="257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08" y="2917"/>
                      <a:ext cx="79" cy="126"/>
                    </a:xfrm>
                    <a:custGeom>
                      <a:avLst/>
                      <a:gdLst>
                        <a:gd name="T0" fmla="*/ 24 w 79"/>
                        <a:gd name="T1" fmla="*/ 0 h 126"/>
                        <a:gd name="T2" fmla="*/ 55 w 79"/>
                        <a:gd name="T3" fmla="*/ 0 h 126"/>
                        <a:gd name="T4" fmla="*/ 78 w 79"/>
                        <a:gd name="T5" fmla="*/ 16 h 126"/>
                        <a:gd name="T6" fmla="*/ 78 w 79"/>
                        <a:gd name="T7" fmla="*/ 52 h 126"/>
                        <a:gd name="T8" fmla="*/ 66 w 79"/>
                        <a:gd name="T9" fmla="*/ 64 h 126"/>
                        <a:gd name="T10" fmla="*/ 78 w 79"/>
                        <a:gd name="T11" fmla="*/ 73 h 126"/>
                        <a:gd name="T12" fmla="*/ 78 w 79"/>
                        <a:gd name="T13" fmla="*/ 109 h 126"/>
                        <a:gd name="T14" fmla="*/ 55 w 79"/>
                        <a:gd name="T15" fmla="*/ 125 h 126"/>
                        <a:gd name="T16" fmla="*/ 24 w 79"/>
                        <a:gd name="T17" fmla="*/ 125 h 126"/>
                        <a:gd name="T18" fmla="*/ 0 w 79"/>
                        <a:gd name="T19" fmla="*/ 109 h 126"/>
                        <a:gd name="T20" fmla="*/ 0 w 79"/>
                        <a:gd name="T21" fmla="*/ 89 h 126"/>
                        <a:gd name="T22" fmla="*/ 30 w 79"/>
                        <a:gd name="T23" fmla="*/ 89 h 126"/>
                        <a:gd name="T24" fmla="*/ 30 w 79"/>
                        <a:gd name="T25" fmla="*/ 103 h 126"/>
                        <a:gd name="T26" fmla="*/ 49 w 79"/>
                        <a:gd name="T27" fmla="*/ 103 h 126"/>
                        <a:gd name="T28" fmla="*/ 49 w 79"/>
                        <a:gd name="T29" fmla="*/ 73 h 126"/>
                        <a:gd name="T30" fmla="*/ 30 w 79"/>
                        <a:gd name="T31" fmla="*/ 73 h 126"/>
                        <a:gd name="T32" fmla="*/ 30 w 79"/>
                        <a:gd name="T33" fmla="*/ 52 h 126"/>
                        <a:gd name="T34" fmla="*/ 49 w 79"/>
                        <a:gd name="T35" fmla="*/ 52 h 126"/>
                        <a:gd name="T36" fmla="*/ 49 w 79"/>
                        <a:gd name="T37" fmla="*/ 22 h 126"/>
                        <a:gd name="T38" fmla="*/ 30 w 79"/>
                        <a:gd name="T39" fmla="*/ 22 h 126"/>
                        <a:gd name="T40" fmla="*/ 30 w 79"/>
                        <a:gd name="T41" fmla="*/ 36 h 126"/>
                        <a:gd name="T42" fmla="*/ 0 w 79"/>
                        <a:gd name="T43" fmla="*/ 36 h 126"/>
                        <a:gd name="T44" fmla="*/ 0 w 79"/>
                        <a:gd name="T45" fmla="*/ 16 h 126"/>
                        <a:gd name="T46" fmla="*/ 24 w 79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9"/>
                        <a:gd name="T73" fmla="*/ 0 h 126"/>
                        <a:gd name="T74" fmla="*/ 79 w 79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9" h="126">
                          <a:moveTo>
                            <a:pt x="24" y="0"/>
                          </a:moveTo>
                          <a:lnTo>
                            <a:pt x="55" y="0"/>
                          </a:lnTo>
                          <a:lnTo>
                            <a:pt x="78" y="16"/>
                          </a:lnTo>
                          <a:lnTo>
                            <a:pt x="78" y="52"/>
                          </a:lnTo>
                          <a:lnTo>
                            <a:pt x="66" y="64"/>
                          </a:lnTo>
                          <a:lnTo>
                            <a:pt x="78" y="73"/>
                          </a:lnTo>
                          <a:lnTo>
                            <a:pt x="78" y="109"/>
                          </a:lnTo>
                          <a:lnTo>
                            <a:pt x="55" y="125"/>
                          </a:lnTo>
                          <a:lnTo>
                            <a:pt x="24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9" y="103"/>
                          </a:lnTo>
                          <a:lnTo>
                            <a:pt x="49" y="73"/>
                          </a:lnTo>
                          <a:lnTo>
                            <a:pt x="30" y="73"/>
                          </a:lnTo>
                          <a:lnTo>
                            <a:pt x="30" y="52"/>
                          </a:lnTo>
                          <a:lnTo>
                            <a:pt x="49" y="52"/>
                          </a:lnTo>
                          <a:lnTo>
                            <a:pt x="49" y="22"/>
                          </a:lnTo>
                          <a:lnTo>
                            <a:pt x="30" y="22"/>
                          </a:lnTo>
                          <a:lnTo>
                            <a:pt x="30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4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8" name="Freeform 197"/>
                    <p:cNvSpPr>
                      <a:spLocks/>
                    </p:cNvSpPr>
                    <p:nvPr/>
                  </p:nvSpPr>
                  <p:spPr bwMode="auto">
                    <a:xfrm>
                      <a:off x="1993" y="2917"/>
                      <a:ext cx="74" cy="126"/>
                    </a:xfrm>
                    <a:custGeom>
                      <a:avLst/>
                      <a:gdLst>
                        <a:gd name="T0" fmla="*/ 22 w 74"/>
                        <a:gd name="T1" fmla="*/ 0 h 126"/>
                        <a:gd name="T2" fmla="*/ 51 w 74"/>
                        <a:gd name="T3" fmla="*/ 0 h 126"/>
                        <a:gd name="T4" fmla="*/ 73 w 74"/>
                        <a:gd name="T5" fmla="*/ 19 h 126"/>
                        <a:gd name="T6" fmla="*/ 73 w 74"/>
                        <a:gd name="T7" fmla="*/ 106 h 126"/>
                        <a:gd name="T8" fmla="*/ 51 w 74"/>
                        <a:gd name="T9" fmla="*/ 125 h 126"/>
                        <a:gd name="T10" fmla="*/ 22 w 74"/>
                        <a:gd name="T11" fmla="*/ 125 h 126"/>
                        <a:gd name="T12" fmla="*/ 0 w 74"/>
                        <a:gd name="T13" fmla="*/ 106 h 126"/>
                        <a:gd name="T14" fmla="*/ 0 w 74"/>
                        <a:gd name="T15" fmla="*/ 100 h 126"/>
                        <a:gd name="T16" fmla="*/ 29 w 74"/>
                        <a:gd name="T17" fmla="*/ 100 h 126"/>
                        <a:gd name="T18" fmla="*/ 29 w 74"/>
                        <a:gd name="T19" fmla="*/ 26 h 126"/>
                        <a:gd name="T20" fmla="*/ 44 w 74"/>
                        <a:gd name="T21" fmla="*/ 26 h 126"/>
                        <a:gd name="T22" fmla="*/ 44 w 74"/>
                        <a:gd name="T23" fmla="*/ 100 h 126"/>
                        <a:gd name="T24" fmla="*/ 29 w 74"/>
                        <a:gd name="T25" fmla="*/ 100 h 126"/>
                        <a:gd name="T26" fmla="*/ 0 w 74"/>
                        <a:gd name="T27" fmla="*/ 100 h 126"/>
                        <a:gd name="T28" fmla="*/ 0 w 74"/>
                        <a:gd name="T29" fmla="*/ 19 h 126"/>
                        <a:gd name="T30" fmla="*/ 22 w 74"/>
                        <a:gd name="T31" fmla="*/ 0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22" y="0"/>
                          </a:moveTo>
                          <a:lnTo>
                            <a:pt x="51" y="0"/>
                          </a:lnTo>
                          <a:lnTo>
                            <a:pt x="73" y="19"/>
                          </a:lnTo>
                          <a:lnTo>
                            <a:pt x="73" y="106"/>
                          </a:lnTo>
                          <a:lnTo>
                            <a:pt x="51" y="125"/>
                          </a:lnTo>
                          <a:lnTo>
                            <a:pt x="22" y="125"/>
                          </a:lnTo>
                          <a:lnTo>
                            <a:pt x="0" y="106"/>
                          </a:lnTo>
                          <a:lnTo>
                            <a:pt x="0" y="100"/>
                          </a:lnTo>
                          <a:lnTo>
                            <a:pt x="29" y="100"/>
                          </a:lnTo>
                          <a:lnTo>
                            <a:pt x="29" y="26"/>
                          </a:lnTo>
                          <a:lnTo>
                            <a:pt x="44" y="26"/>
                          </a:lnTo>
                          <a:lnTo>
                            <a:pt x="44" y="100"/>
                          </a:lnTo>
                          <a:lnTo>
                            <a:pt x="29" y="100"/>
                          </a:lnTo>
                          <a:lnTo>
                            <a:pt x="0" y="100"/>
                          </a:lnTo>
                          <a:lnTo>
                            <a:pt x="0" y="19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4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2295" y="2917"/>
                    <a:ext cx="130" cy="126"/>
                    <a:chOff x="2295" y="2917"/>
                    <a:chExt cx="130" cy="126"/>
                  </a:xfrm>
                </p:grpSpPr>
                <p:sp>
                  <p:nvSpPr>
                    <p:cNvPr id="255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2295" y="2917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3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3 h 126"/>
                        <a:gd name="T30" fmla="*/ 29 w 78"/>
                        <a:gd name="T31" fmla="*/ 73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3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3"/>
                          </a:lnTo>
                          <a:lnTo>
                            <a:pt x="29" y="73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379" y="2917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6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4" name="Group 207"/>
                <p:cNvGrpSpPr>
                  <a:grpSpLocks/>
                </p:cNvGrpSpPr>
                <p:nvPr/>
              </p:nvGrpSpPr>
              <p:grpSpPr bwMode="auto">
                <a:xfrm>
                  <a:off x="1412" y="1248"/>
                  <a:ext cx="384" cy="154"/>
                  <a:chOff x="1412" y="1248"/>
                  <a:chExt cx="384" cy="154"/>
                </a:xfrm>
              </p:grpSpPr>
              <p:sp>
                <p:nvSpPr>
                  <p:cNvPr id="245" name="Freeform 203"/>
                  <p:cNvSpPr>
                    <a:spLocks/>
                  </p:cNvSpPr>
                  <p:nvPr/>
                </p:nvSpPr>
                <p:spPr bwMode="auto">
                  <a:xfrm>
                    <a:off x="1412" y="1248"/>
                    <a:ext cx="54" cy="154"/>
                  </a:xfrm>
                  <a:custGeom>
                    <a:avLst/>
                    <a:gdLst>
                      <a:gd name="T0" fmla="*/ 18 w 54"/>
                      <a:gd name="T1" fmla="*/ 153 h 154"/>
                      <a:gd name="T2" fmla="*/ 53 w 54"/>
                      <a:gd name="T3" fmla="*/ 153 h 154"/>
                      <a:gd name="T4" fmla="*/ 53 w 54"/>
                      <a:gd name="T5" fmla="*/ 0 h 154"/>
                      <a:gd name="T6" fmla="*/ 8 w 54"/>
                      <a:gd name="T7" fmla="*/ 0 h 154"/>
                      <a:gd name="T8" fmla="*/ 0 w 54"/>
                      <a:gd name="T9" fmla="*/ 31 h 154"/>
                      <a:gd name="T10" fmla="*/ 18 w 54"/>
                      <a:gd name="T11" fmla="*/ 31 h 154"/>
                      <a:gd name="T12" fmla="*/ 18 w 54"/>
                      <a:gd name="T13" fmla="*/ 153 h 15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4"/>
                      <a:gd name="T22" fmla="*/ 0 h 154"/>
                      <a:gd name="T23" fmla="*/ 54 w 54"/>
                      <a:gd name="T24" fmla="*/ 154 h 15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4" h="154">
                        <a:moveTo>
                          <a:pt x="18" y="153"/>
                        </a:moveTo>
                        <a:lnTo>
                          <a:pt x="53" y="153"/>
                        </a:lnTo>
                        <a:lnTo>
                          <a:pt x="53" y="0"/>
                        </a:lnTo>
                        <a:lnTo>
                          <a:pt x="8" y="0"/>
                        </a:lnTo>
                        <a:lnTo>
                          <a:pt x="0" y="31"/>
                        </a:lnTo>
                        <a:lnTo>
                          <a:pt x="18" y="31"/>
                        </a:lnTo>
                        <a:lnTo>
                          <a:pt x="18" y="153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6" name="Freeform 204"/>
                  <p:cNvSpPr>
                    <a:spLocks/>
                  </p:cNvSpPr>
                  <p:nvPr/>
                </p:nvSpPr>
                <p:spPr bwMode="auto">
                  <a:xfrm>
                    <a:off x="1489" y="1248"/>
                    <a:ext cx="89" cy="154"/>
                  </a:xfrm>
                  <a:custGeom>
                    <a:avLst/>
                    <a:gdLst>
                      <a:gd name="T0" fmla="*/ 61 w 89"/>
                      <a:gd name="T1" fmla="*/ 0 h 154"/>
                      <a:gd name="T2" fmla="*/ 88 w 89"/>
                      <a:gd name="T3" fmla="*/ 19 h 154"/>
                      <a:gd name="T4" fmla="*/ 88 w 89"/>
                      <a:gd name="T5" fmla="*/ 135 h 154"/>
                      <a:gd name="T6" fmla="*/ 61 w 89"/>
                      <a:gd name="T7" fmla="*/ 153 h 154"/>
                      <a:gd name="T8" fmla="*/ 27 w 89"/>
                      <a:gd name="T9" fmla="*/ 153 h 154"/>
                      <a:gd name="T10" fmla="*/ 0 w 89"/>
                      <a:gd name="T11" fmla="*/ 135 h 154"/>
                      <a:gd name="T12" fmla="*/ 0 w 89"/>
                      <a:gd name="T13" fmla="*/ 106 h 154"/>
                      <a:gd name="T14" fmla="*/ 35 w 89"/>
                      <a:gd name="T15" fmla="*/ 106 h 154"/>
                      <a:gd name="T16" fmla="*/ 35 w 89"/>
                      <a:gd name="T17" fmla="*/ 123 h 154"/>
                      <a:gd name="T18" fmla="*/ 52 w 89"/>
                      <a:gd name="T19" fmla="*/ 123 h 154"/>
                      <a:gd name="T20" fmla="*/ 52 w 89"/>
                      <a:gd name="T21" fmla="*/ 96 h 154"/>
                      <a:gd name="T22" fmla="*/ 52 w 89"/>
                      <a:gd name="T23" fmla="*/ 66 h 154"/>
                      <a:gd name="T24" fmla="*/ 35 w 89"/>
                      <a:gd name="T25" fmla="*/ 66 h 154"/>
                      <a:gd name="T26" fmla="*/ 35 w 89"/>
                      <a:gd name="T27" fmla="*/ 28 h 154"/>
                      <a:gd name="T28" fmla="*/ 52 w 89"/>
                      <a:gd name="T29" fmla="*/ 28 h 154"/>
                      <a:gd name="T30" fmla="*/ 52 w 89"/>
                      <a:gd name="T31" fmla="*/ 66 h 154"/>
                      <a:gd name="T32" fmla="*/ 52 w 89"/>
                      <a:gd name="T33" fmla="*/ 96 h 154"/>
                      <a:gd name="T34" fmla="*/ 27 w 89"/>
                      <a:gd name="T35" fmla="*/ 96 h 154"/>
                      <a:gd name="T36" fmla="*/ 0 w 89"/>
                      <a:gd name="T37" fmla="*/ 78 h 154"/>
                      <a:gd name="T38" fmla="*/ 0 w 89"/>
                      <a:gd name="T39" fmla="*/ 19 h 154"/>
                      <a:gd name="T40" fmla="*/ 27 w 89"/>
                      <a:gd name="T41" fmla="*/ 0 h 154"/>
                      <a:gd name="T42" fmla="*/ 61 w 89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89"/>
                      <a:gd name="T67" fmla="*/ 0 h 154"/>
                      <a:gd name="T68" fmla="*/ 89 w 89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89" h="154">
                        <a:moveTo>
                          <a:pt x="61" y="0"/>
                        </a:moveTo>
                        <a:lnTo>
                          <a:pt x="88" y="19"/>
                        </a:lnTo>
                        <a:lnTo>
                          <a:pt x="88" y="135"/>
                        </a:lnTo>
                        <a:lnTo>
                          <a:pt x="61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5" y="106"/>
                        </a:lnTo>
                        <a:lnTo>
                          <a:pt x="35" y="123"/>
                        </a:lnTo>
                        <a:lnTo>
                          <a:pt x="52" y="123"/>
                        </a:lnTo>
                        <a:lnTo>
                          <a:pt x="52" y="96"/>
                        </a:lnTo>
                        <a:lnTo>
                          <a:pt x="52" y="66"/>
                        </a:lnTo>
                        <a:lnTo>
                          <a:pt x="35" y="66"/>
                        </a:lnTo>
                        <a:lnTo>
                          <a:pt x="35" y="28"/>
                        </a:lnTo>
                        <a:lnTo>
                          <a:pt x="52" y="28"/>
                        </a:lnTo>
                        <a:lnTo>
                          <a:pt x="52" y="66"/>
                        </a:lnTo>
                        <a:lnTo>
                          <a:pt x="52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1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7" name="Freeform 205"/>
                  <p:cNvSpPr>
                    <a:spLocks/>
                  </p:cNvSpPr>
                  <p:nvPr/>
                </p:nvSpPr>
                <p:spPr bwMode="auto">
                  <a:xfrm>
                    <a:off x="1601" y="1248"/>
                    <a:ext cx="90" cy="154"/>
                  </a:xfrm>
                  <a:custGeom>
                    <a:avLst/>
                    <a:gdLst>
                      <a:gd name="T0" fmla="*/ 62 w 90"/>
                      <a:gd name="T1" fmla="*/ 0 h 154"/>
                      <a:gd name="T2" fmla="*/ 89 w 90"/>
                      <a:gd name="T3" fmla="*/ 19 h 154"/>
                      <a:gd name="T4" fmla="*/ 89 w 90"/>
                      <a:gd name="T5" fmla="*/ 135 h 154"/>
                      <a:gd name="T6" fmla="*/ 62 w 90"/>
                      <a:gd name="T7" fmla="*/ 153 h 154"/>
                      <a:gd name="T8" fmla="*/ 27 w 90"/>
                      <a:gd name="T9" fmla="*/ 153 h 154"/>
                      <a:gd name="T10" fmla="*/ 0 w 90"/>
                      <a:gd name="T11" fmla="*/ 135 h 154"/>
                      <a:gd name="T12" fmla="*/ 0 w 90"/>
                      <a:gd name="T13" fmla="*/ 106 h 154"/>
                      <a:gd name="T14" fmla="*/ 36 w 90"/>
                      <a:gd name="T15" fmla="*/ 106 h 154"/>
                      <a:gd name="T16" fmla="*/ 36 w 90"/>
                      <a:gd name="T17" fmla="*/ 123 h 154"/>
                      <a:gd name="T18" fmla="*/ 53 w 90"/>
                      <a:gd name="T19" fmla="*/ 123 h 154"/>
                      <a:gd name="T20" fmla="*/ 53 w 90"/>
                      <a:gd name="T21" fmla="*/ 96 h 154"/>
                      <a:gd name="T22" fmla="*/ 53 w 90"/>
                      <a:gd name="T23" fmla="*/ 66 h 154"/>
                      <a:gd name="T24" fmla="*/ 36 w 90"/>
                      <a:gd name="T25" fmla="*/ 66 h 154"/>
                      <a:gd name="T26" fmla="*/ 36 w 90"/>
                      <a:gd name="T27" fmla="*/ 28 h 154"/>
                      <a:gd name="T28" fmla="*/ 53 w 90"/>
                      <a:gd name="T29" fmla="*/ 28 h 154"/>
                      <a:gd name="T30" fmla="*/ 53 w 90"/>
                      <a:gd name="T31" fmla="*/ 66 h 154"/>
                      <a:gd name="T32" fmla="*/ 53 w 90"/>
                      <a:gd name="T33" fmla="*/ 96 h 154"/>
                      <a:gd name="T34" fmla="*/ 27 w 90"/>
                      <a:gd name="T35" fmla="*/ 96 h 154"/>
                      <a:gd name="T36" fmla="*/ 0 w 90"/>
                      <a:gd name="T37" fmla="*/ 78 h 154"/>
                      <a:gd name="T38" fmla="*/ 0 w 90"/>
                      <a:gd name="T39" fmla="*/ 19 h 154"/>
                      <a:gd name="T40" fmla="*/ 27 w 90"/>
                      <a:gd name="T41" fmla="*/ 0 h 154"/>
                      <a:gd name="T42" fmla="*/ 62 w 90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0"/>
                      <a:gd name="T67" fmla="*/ 0 h 154"/>
                      <a:gd name="T68" fmla="*/ 90 w 90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0" h="154">
                        <a:moveTo>
                          <a:pt x="62" y="0"/>
                        </a:moveTo>
                        <a:lnTo>
                          <a:pt x="89" y="19"/>
                        </a:lnTo>
                        <a:lnTo>
                          <a:pt x="89" y="135"/>
                        </a:lnTo>
                        <a:lnTo>
                          <a:pt x="62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6" y="106"/>
                        </a:lnTo>
                        <a:lnTo>
                          <a:pt x="36" y="123"/>
                        </a:lnTo>
                        <a:lnTo>
                          <a:pt x="53" y="123"/>
                        </a:lnTo>
                        <a:lnTo>
                          <a:pt x="53" y="96"/>
                        </a:lnTo>
                        <a:lnTo>
                          <a:pt x="53" y="66"/>
                        </a:lnTo>
                        <a:lnTo>
                          <a:pt x="36" y="66"/>
                        </a:lnTo>
                        <a:lnTo>
                          <a:pt x="36" y="28"/>
                        </a:lnTo>
                        <a:lnTo>
                          <a:pt x="53" y="28"/>
                        </a:lnTo>
                        <a:lnTo>
                          <a:pt x="53" y="66"/>
                        </a:lnTo>
                        <a:lnTo>
                          <a:pt x="53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8" name="Freeform 206"/>
                  <p:cNvSpPr>
                    <a:spLocks/>
                  </p:cNvSpPr>
                  <p:nvPr/>
                </p:nvSpPr>
                <p:spPr bwMode="auto">
                  <a:xfrm>
                    <a:off x="1711" y="1250"/>
                    <a:ext cx="85" cy="152"/>
                  </a:xfrm>
                  <a:custGeom>
                    <a:avLst/>
                    <a:gdLst>
                      <a:gd name="T0" fmla="*/ 0 w 85"/>
                      <a:gd name="T1" fmla="*/ 45 h 152"/>
                      <a:gd name="T2" fmla="*/ 33 w 85"/>
                      <a:gd name="T3" fmla="*/ 45 h 152"/>
                      <a:gd name="T4" fmla="*/ 33 w 85"/>
                      <a:gd name="T5" fmla="*/ 31 h 152"/>
                      <a:gd name="T6" fmla="*/ 51 w 85"/>
                      <a:gd name="T7" fmla="*/ 31 h 152"/>
                      <a:gd name="T8" fmla="*/ 51 w 85"/>
                      <a:gd name="T9" fmla="*/ 53 h 152"/>
                      <a:gd name="T10" fmla="*/ 0 w 85"/>
                      <a:gd name="T11" fmla="*/ 123 h 152"/>
                      <a:gd name="T12" fmla="*/ 0 w 85"/>
                      <a:gd name="T13" fmla="*/ 151 h 152"/>
                      <a:gd name="T14" fmla="*/ 84 w 85"/>
                      <a:gd name="T15" fmla="*/ 151 h 152"/>
                      <a:gd name="T16" fmla="*/ 84 w 85"/>
                      <a:gd name="T17" fmla="*/ 123 h 152"/>
                      <a:gd name="T18" fmla="*/ 37 w 85"/>
                      <a:gd name="T19" fmla="*/ 123 h 152"/>
                      <a:gd name="T20" fmla="*/ 84 w 85"/>
                      <a:gd name="T21" fmla="*/ 60 h 152"/>
                      <a:gd name="T22" fmla="*/ 84 w 85"/>
                      <a:gd name="T23" fmla="*/ 18 h 152"/>
                      <a:gd name="T24" fmla="*/ 58 w 85"/>
                      <a:gd name="T25" fmla="*/ 0 h 152"/>
                      <a:gd name="T26" fmla="*/ 25 w 85"/>
                      <a:gd name="T27" fmla="*/ 0 h 152"/>
                      <a:gd name="T28" fmla="*/ 0 w 85"/>
                      <a:gd name="T29" fmla="*/ 18 h 152"/>
                      <a:gd name="T30" fmla="*/ 0 w 85"/>
                      <a:gd name="T31" fmla="*/ 45 h 15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85"/>
                      <a:gd name="T49" fmla="*/ 0 h 152"/>
                      <a:gd name="T50" fmla="*/ 85 w 85"/>
                      <a:gd name="T51" fmla="*/ 152 h 15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85" h="152">
                        <a:moveTo>
                          <a:pt x="0" y="45"/>
                        </a:moveTo>
                        <a:lnTo>
                          <a:pt x="33" y="45"/>
                        </a:lnTo>
                        <a:lnTo>
                          <a:pt x="33" y="31"/>
                        </a:lnTo>
                        <a:lnTo>
                          <a:pt x="51" y="31"/>
                        </a:lnTo>
                        <a:lnTo>
                          <a:pt x="51" y="53"/>
                        </a:lnTo>
                        <a:lnTo>
                          <a:pt x="0" y="123"/>
                        </a:lnTo>
                        <a:lnTo>
                          <a:pt x="0" y="151"/>
                        </a:lnTo>
                        <a:lnTo>
                          <a:pt x="84" y="151"/>
                        </a:lnTo>
                        <a:lnTo>
                          <a:pt x="84" y="123"/>
                        </a:lnTo>
                        <a:lnTo>
                          <a:pt x="37" y="123"/>
                        </a:lnTo>
                        <a:lnTo>
                          <a:pt x="84" y="60"/>
                        </a:lnTo>
                        <a:lnTo>
                          <a:pt x="84" y="18"/>
                        </a:lnTo>
                        <a:lnTo>
                          <a:pt x="58" y="0"/>
                        </a:lnTo>
                        <a:lnTo>
                          <a:pt x="25" y="0"/>
                        </a:lnTo>
                        <a:lnTo>
                          <a:pt x="0" y="18"/>
                        </a:lnTo>
                        <a:lnTo>
                          <a:pt x="0" y="4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232" name="Rectangle 210"/>
            <p:cNvSpPr>
              <a:spLocks noChangeArrowheads="1"/>
            </p:cNvSpPr>
            <p:nvPr/>
          </p:nvSpPr>
          <p:spPr bwMode="auto">
            <a:xfrm>
              <a:off x="1140" y="1177"/>
              <a:ext cx="1083" cy="29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2000" dirty="0">
                  <a:latin typeface="+mj-lt"/>
                </a:rPr>
                <a:t>May, </a:t>
              </a:r>
              <a:r>
                <a:rPr lang="en-US" sz="2000" dirty="0" smtClean="0">
                  <a:latin typeface="+mj-lt"/>
                </a:rPr>
                <a:t>20XX</a:t>
              </a:r>
              <a:endParaRPr lang="en-US" sz="2000" dirty="0">
                <a:latin typeface="+mj-lt"/>
              </a:endParaRPr>
            </a:p>
          </p:txBody>
        </p:sp>
      </p:grp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Calculating Availability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SSM-CT-250</a:t>
            </a:r>
          </a:p>
        </p:txBody>
      </p:sp>
      <p:sp>
        <p:nvSpPr>
          <p:cNvPr id="40965" name="Oval 212"/>
          <p:cNvSpPr>
            <a:spLocks noChangeArrowheads="1"/>
          </p:cNvSpPr>
          <p:nvPr/>
        </p:nvSpPr>
        <p:spPr bwMode="auto">
          <a:xfrm>
            <a:off x="2842703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3" name="Rectangle 215"/>
          <p:cNvSpPr>
            <a:spLocks noChangeArrowheads="1"/>
          </p:cNvSpPr>
          <p:nvPr/>
        </p:nvSpPr>
        <p:spPr bwMode="auto">
          <a:xfrm>
            <a:off x="557213" y="5337175"/>
            <a:ext cx="2130748" cy="43983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Call taken here</a:t>
            </a:r>
          </a:p>
        </p:txBody>
      </p:sp>
      <p:cxnSp>
        <p:nvCxnSpPr>
          <p:cNvPr id="40967" name="Shape 214"/>
          <p:cNvCxnSpPr>
            <a:cxnSpLocks noChangeShapeType="1"/>
            <a:stCxn id="213" idx="1"/>
            <a:endCxn id="40965" idx="0"/>
          </p:cNvCxnSpPr>
          <p:nvPr/>
        </p:nvCxnSpPr>
        <p:spPr bwMode="auto">
          <a:xfrm rot="10800000" flipH="1">
            <a:off x="557213" y="2872130"/>
            <a:ext cx="2468370" cy="2684964"/>
          </a:xfrm>
          <a:prstGeom prst="bentConnector4">
            <a:avLst>
              <a:gd name="adj1" fmla="val -9261"/>
              <a:gd name="adj2" fmla="val 10851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19" name="Rectangle 217"/>
          <p:cNvSpPr>
            <a:spLocks noChangeArrowheads="1"/>
          </p:cNvSpPr>
          <p:nvPr/>
        </p:nvSpPr>
        <p:spPr bwMode="auto">
          <a:xfrm>
            <a:off x="2848100" y="5146675"/>
            <a:ext cx="6093676" cy="78035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Based on response time and service coverage </a:t>
            </a:r>
          </a:p>
          <a:p>
            <a:pPr>
              <a:defRPr/>
            </a:pPr>
            <a:r>
              <a:rPr lang="en-US" sz="2000" b="0" dirty="0">
                <a:latin typeface="+mj-lt"/>
              </a:rPr>
              <a:t>hours, call is scheduled for Saturday, at 10 </a:t>
            </a:r>
            <a:r>
              <a:rPr lang="en-US" sz="2000" b="0" dirty="0" smtClean="0">
                <a:latin typeface="+mj-lt"/>
              </a:rPr>
              <a:t>am</a:t>
            </a:r>
            <a:endParaRPr lang="en-US" sz="2000" b="0" dirty="0">
              <a:latin typeface="+mj-lt"/>
            </a:endParaRPr>
          </a:p>
        </p:txBody>
      </p:sp>
      <p:sp>
        <p:nvSpPr>
          <p:cNvPr id="40969" name="Oval 212"/>
          <p:cNvSpPr>
            <a:spLocks noChangeArrowheads="1"/>
          </p:cNvSpPr>
          <p:nvPr/>
        </p:nvSpPr>
        <p:spPr bwMode="auto">
          <a:xfrm>
            <a:off x="4040797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70" name="Shape 222"/>
          <p:cNvCxnSpPr>
            <a:cxnSpLocks noChangeShapeType="1"/>
            <a:endCxn id="40969" idx="6"/>
          </p:cNvCxnSpPr>
          <p:nvPr/>
        </p:nvCxnSpPr>
        <p:spPr bwMode="auto">
          <a:xfrm rot="16200000" flipV="1">
            <a:off x="4053068" y="3408499"/>
            <a:ext cx="2091666" cy="138468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4" name="Rectangle 213"/>
          <p:cNvSpPr txBox="1">
            <a:spLocks noChangeArrowheads="1"/>
          </p:cNvSpPr>
          <p:nvPr/>
        </p:nvSpPr>
        <p:spPr>
          <a:xfrm>
            <a:off x="5129213" y="1747838"/>
            <a:ext cx="3600450" cy="1166812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  <a:defRPr/>
            </a:pPr>
            <a:r>
              <a:rPr kumimoji="0" lang="en-US" sz="2000" b="0" kern="0" dirty="0">
                <a:latin typeface="+mj-lt"/>
              </a:rPr>
              <a:t>Only the two engineers on call  from 8-5 on weekends  will have any </a:t>
            </a:r>
            <a:r>
              <a:rPr kumimoji="0" lang="en-US" sz="2000" b="0" kern="0" dirty="0" smtClean="0">
                <a:latin typeface="+mj-lt"/>
              </a:rPr>
              <a:t>availability</a:t>
            </a:r>
            <a:endParaRPr kumimoji="0" lang="en-US" sz="2000" b="0" kern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213" grpId="0" animBg="1"/>
      <p:bldP spid="219" grpId="0" animBg="1"/>
      <p:bldP spid="409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smtClean="0"/>
              <a:t>Service Requests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SSM-CT-260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0325" y="1092200"/>
            <a:ext cx="2002152" cy="828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Problem Reported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By the field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Internally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24200" y="2590800"/>
            <a:ext cx="1800225" cy="73866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Problem Requires an Engineering Change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314949" y="2286000"/>
            <a:ext cx="2286000" cy="3162300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22860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January 5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SR: SR15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Call: CA204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Item No: 10-10000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Status: Review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Problem: 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Assigned: JSR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Priority: 5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 err="1">
                <a:latin typeface="+mj-lt"/>
              </a:rPr>
              <a:t>Desc</a:t>
            </a:r>
            <a:r>
              <a:rPr lang="en-US" sz="1600" b="0" dirty="0">
                <a:latin typeface="+mj-lt"/>
              </a:rPr>
              <a:t>: Pump fails at high temperatures.</a:t>
            </a:r>
          </a:p>
          <a:p>
            <a:pPr latinLnBrk="1"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472113" y="5344524"/>
            <a:ext cx="2743200" cy="8284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SR Created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Associated with call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Tracked independently</a:t>
            </a:r>
          </a:p>
        </p:txBody>
      </p:sp>
      <p:cxnSp>
        <p:nvCxnSpPr>
          <p:cNvPr id="18" name="Shape 17"/>
          <p:cNvCxnSpPr>
            <a:stCxn id="31" idx="1"/>
            <a:endCxn id="6" idx="0"/>
          </p:cNvCxnSpPr>
          <p:nvPr/>
        </p:nvCxnSpPr>
        <p:spPr>
          <a:xfrm>
            <a:off x="2566989" y="2083594"/>
            <a:ext cx="1457324" cy="50720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20" name="Shape 19"/>
          <p:cNvCxnSpPr>
            <a:stCxn id="6" idx="2"/>
          </p:cNvCxnSpPr>
          <p:nvPr/>
        </p:nvCxnSpPr>
        <p:spPr>
          <a:xfrm rot="16200000" flipH="1">
            <a:off x="4400788" y="2952989"/>
            <a:ext cx="537686" cy="129063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989013" y="979488"/>
            <a:ext cx="1577975" cy="2211387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Requests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SSM-CT-270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6462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n-lt"/>
            </a:endParaRPr>
          </a:p>
        </p:txBody>
      </p:sp>
      <p:sp>
        <p:nvSpPr>
          <p:cNvPr id="42027" name="Line 5"/>
          <p:cNvSpPr>
            <a:spLocks noChangeShapeType="1"/>
          </p:cNvSpPr>
          <p:nvPr/>
        </p:nvSpPr>
        <p:spPr bwMode="auto">
          <a:xfrm>
            <a:off x="1057275" y="176688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8" name="Line 6"/>
          <p:cNvSpPr>
            <a:spLocks noChangeShapeType="1"/>
          </p:cNvSpPr>
          <p:nvPr/>
        </p:nvSpPr>
        <p:spPr bwMode="auto">
          <a:xfrm>
            <a:off x="1057275" y="19192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9" name="Line 7"/>
          <p:cNvSpPr>
            <a:spLocks noChangeShapeType="1"/>
          </p:cNvSpPr>
          <p:nvPr/>
        </p:nvSpPr>
        <p:spPr bwMode="auto">
          <a:xfrm>
            <a:off x="1057275" y="2071688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0" name="Line 8"/>
          <p:cNvSpPr>
            <a:spLocks noChangeShapeType="1"/>
          </p:cNvSpPr>
          <p:nvPr/>
        </p:nvSpPr>
        <p:spPr bwMode="auto">
          <a:xfrm>
            <a:off x="1057275" y="2224088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1" name="Line 9"/>
          <p:cNvSpPr>
            <a:spLocks noChangeShapeType="1"/>
          </p:cNvSpPr>
          <p:nvPr/>
        </p:nvSpPr>
        <p:spPr bwMode="auto">
          <a:xfrm>
            <a:off x="1530350" y="191452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038225" y="228123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SR #10</a:t>
            </a:r>
          </a:p>
        </p:txBody>
      </p:sp>
      <p:sp>
        <p:nvSpPr>
          <p:cNvPr id="42033" name="Line 11"/>
          <p:cNvSpPr>
            <a:spLocks noChangeShapeType="1"/>
          </p:cNvSpPr>
          <p:nvPr/>
        </p:nvSpPr>
        <p:spPr bwMode="auto">
          <a:xfrm>
            <a:off x="1995488" y="207645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4" name="Line 12"/>
          <p:cNvSpPr>
            <a:spLocks noChangeShapeType="1"/>
          </p:cNvSpPr>
          <p:nvPr/>
        </p:nvSpPr>
        <p:spPr bwMode="auto">
          <a:xfrm>
            <a:off x="1995488" y="241935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5" name="Line 13"/>
          <p:cNvSpPr>
            <a:spLocks noChangeShapeType="1"/>
          </p:cNvSpPr>
          <p:nvPr/>
        </p:nvSpPr>
        <p:spPr bwMode="auto">
          <a:xfrm>
            <a:off x="1995488" y="223837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6" name="Line 14"/>
          <p:cNvSpPr>
            <a:spLocks noChangeShapeType="1"/>
          </p:cNvSpPr>
          <p:nvPr/>
        </p:nvSpPr>
        <p:spPr bwMode="auto">
          <a:xfrm>
            <a:off x="1995488" y="17621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7" name="Line 15"/>
          <p:cNvSpPr>
            <a:spLocks noChangeShapeType="1"/>
          </p:cNvSpPr>
          <p:nvPr/>
        </p:nvSpPr>
        <p:spPr bwMode="auto">
          <a:xfrm>
            <a:off x="1995488" y="19145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267075" y="3228975"/>
            <a:ext cx="2514600" cy="27908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>
              <a:defRPr/>
            </a:pPr>
            <a:r>
              <a:rPr lang="en-US" sz="1400" dirty="0">
                <a:latin typeface="+mj-lt"/>
              </a:rPr>
              <a:t>Submitter Comments:</a:t>
            </a:r>
            <a:br>
              <a:rPr lang="en-US" sz="1400" dirty="0">
                <a:latin typeface="+mj-lt"/>
              </a:rPr>
            </a:b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5&gt;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Awaiting response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 from engineering 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Engineer Comments: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12&gt;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Situation corrected by adding a wiring harness to pump.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47738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#60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1154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3562350" y="1262063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#70</a:t>
            </a:r>
          </a:p>
        </p:txBody>
      </p:sp>
      <p:sp>
        <p:nvSpPr>
          <p:cNvPr id="42016" name="Line 28"/>
          <p:cNvSpPr>
            <a:spLocks noChangeShapeType="1"/>
          </p:cNvSpPr>
          <p:nvPr/>
        </p:nvSpPr>
        <p:spPr bwMode="auto">
          <a:xfrm>
            <a:off x="3690938" y="1785938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7" name="Line 29"/>
          <p:cNvSpPr>
            <a:spLocks noChangeShapeType="1"/>
          </p:cNvSpPr>
          <p:nvPr/>
        </p:nvSpPr>
        <p:spPr bwMode="auto">
          <a:xfrm>
            <a:off x="3690938" y="1938338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8" name="Line 30"/>
          <p:cNvSpPr>
            <a:spLocks noChangeShapeType="1"/>
          </p:cNvSpPr>
          <p:nvPr/>
        </p:nvSpPr>
        <p:spPr bwMode="auto">
          <a:xfrm>
            <a:off x="3690938" y="2090738"/>
            <a:ext cx="5730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9" name="Line 31"/>
          <p:cNvSpPr>
            <a:spLocks noChangeShapeType="1"/>
          </p:cNvSpPr>
          <p:nvPr/>
        </p:nvSpPr>
        <p:spPr bwMode="auto">
          <a:xfrm>
            <a:off x="3690938" y="2243138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0" name="Line 32"/>
          <p:cNvSpPr>
            <a:spLocks noChangeShapeType="1"/>
          </p:cNvSpPr>
          <p:nvPr/>
        </p:nvSpPr>
        <p:spPr bwMode="auto">
          <a:xfrm>
            <a:off x="4164013" y="193357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3671888" y="230028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22" name="Line 34"/>
          <p:cNvSpPr>
            <a:spLocks noChangeShapeType="1"/>
          </p:cNvSpPr>
          <p:nvPr/>
        </p:nvSpPr>
        <p:spPr bwMode="auto">
          <a:xfrm>
            <a:off x="4629151" y="2095500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3" name="Line 35"/>
          <p:cNvSpPr>
            <a:spLocks noChangeShapeType="1"/>
          </p:cNvSpPr>
          <p:nvPr/>
        </p:nvSpPr>
        <p:spPr bwMode="auto">
          <a:xfrm>
            <a:off x="4629151" y="2438400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4" name="Line 36"/>
          <p:cNvSpPr>
            <a:spLocks noChangeShapeType="1"/>
          </p:cNvSpPr>
          <p:nvPr/>
        </p:nvSpPr>
        <p:spPr bwMode="auto">
          <a:xfrm>
            <a:off x="4629151" y="225742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5" name="Line 37"/>
          <p:cNvSpPr>
            <a:spLocks noChangeShapeType="1"/>
          </p:cNvSpPr>
          <p:nvPr/>
        </p:nvSpPr>
        <p:spPr bwMode="auto">
          <a:xfrm>
            <a:off x="4629151" y="17811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6" name="Line 38"/>
          <p:cNvSpPr>
            <a:spLocks noChangeShapeType="1"/>
          </p:cNvSpPr>
          <p:nvPr/>
        </p:nvSpPr>
        <p:spPr bwMode="auto">
          <a:xfrm>
            <a:off x="4629151" y="19335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12139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172200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#80</a:t>
            </a:r>
          </a:p>
        </p:txBody>
      </p:sp>
      <p:sp>
        <p:nvSpPr>
          <p:cNvPr id="42005" name="Line 40"/>
          <p:cNvSpPr>
            <a:spLocks noChangeShapeType="1"/>
          </p:cNvSpPr>
          <p:nvPr/>
        </p:nvSpPr>
        <p:spPr bwMode="auto">
          <a:xfrm>
            <a:off x="6272213" y="175260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6" name="Line 41"/>
          <p:cNvSpPr>
            <a:spLocks noChangeShapeType="1"/>
          </p:cNvSpPr>
          <p:nvPr/>
        </p:nvSpPr>
        <p:spPr bwMode="auto">
          <a:xfrm>
            <a:off x="6272213" y="1905000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7" name="Line 42"/>
          <p:cNvSpPr>
            <a:spLocks noChangeShapeType="1"/>
          </p:cNvSpPr>
          <p:nvPr/>
        </p:nvSpPr>
        <p:spPr bwMode="auto">
          <a:xfrm>
            <a:off x="6272213" y="2057400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8" name="Line 43"/>
          <p:cNvSpPr>
            <a:spLocks noChangeShapeType="1"/>
          </p:cNvSpPr>
          <p:nvPr/>
        </p:nvSpPr>
        <p:spPr bwMode="auto">
          <a:xfrm>
            <a:off x="6272213" y="220980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9" name="Line 44"/>
          <p:cNvSpPr>
            <a:spLocks noChangeShapeType="1"/>
          </p:cNvSpPr>
          <p:nvPr/>
        </p:nvSpPr>
        <p:spPr bwMode="auto">
          <a:xfrm>
            <a:off x="6745288" y="190023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6253163" y="2266950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11" name="Line 46"/>
          <p:cNvSpPr>
            <a:spLocks noChangeShapeType="1"/>
          </p:cNvSpPr>
          <p:nvPr/>
        </p:nvSpPr>
        <p:spPr bwMode="auto">
          <a:xfrm>
            <a:off x="7210426" y="2062163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2" name="Line 47"/>
          <p:cNvSpPr>
            <a:spLocks noChangeShapeType="1"/>
          </p:cNvSpPr>
          <p:nvPr/>
        </p:nvSpPr>
        <p:spPr bwMode="auto">
          <a:xfrm>
            <a:off x="7210426" y="2405063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3" name="Line 48"/>
          <p:cNvSpPr>
            <a:spLocks noChangeShapeType="1"/>
          </p:cNvSpPr>
          <p:nvPr/>
        </p:nvSpPr>
        <p:spPr bwMode="auto">
          <a:xfrm>
            <a:off x="7210426" y="22240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4" name="Line 49"/>
          <p:cNvSpPr>
            <a:spLocks noChangeShapeType="1"/>
          </p:cNvSpPr>
          <p:nvPr/>
        </p:nvSpPr>
        <p:spPr bwMode="auto">
          <a:xfrm>
            <a:off x="7210426" y="17478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5" name="Line 50"/>
          <p:cNvSpPr>
            <a:spLocks noChangeShapeType="1"/>
          </p:cNvSpPr>
          <p:nvPr/>
        </p:nvSpPr>
        <p:spPr bwMode="auto">
          <a:xfrm>
            <a:off x="7210426" y="19002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2002" name="Elbow Connector 54"/>
          <p:cNvCxnSpPr>
            <a:cxnSpLocks noChangeShapeType="1"/>
          </p:cNvCxnSpPr>
          <p:nvPr/>
        </p:nvCxnSpPr>
        <p:spPr bwMode="auto">
          <a:xfrm>
            <a:off x="3009582" y="1985963"/>
            <a:ext cx="501967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3" name="Elbow Connector 57"/>
          <p:cNvCxnSpPr>
            <a:cxnSpLocks noChangeShapeType="1"/>
          </p:cNvCxnSpPr>
          <p:nvPr/>
        </p:nvCxnSpPr>
        <p:spPr bwMode="auto">
          <a:xfrm>
            <a:off x="5614669" y="1985963"/>
            <a:ext cx="506730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4" name="Shape 60"/>
          <p:cNvCxnSpPr>
            <a:cxnSpLocks noChangeShapeType="1"/>
          </p:cNvCxnSpPr>
          <p:nvPr/>
        </p:nvCxnSpPr>
        <p:spPr bwMode="auto">
          <a:xfrm rot="16200000" flipH="1">
            <a:off x="1647348" y="3004661"/>
            <a:ext cx="1930400" cy="1309053"/>
          </a:xfrm>
          <a:prstGeom prst="bentConnector2">
            <a:avLst/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906463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Queue Manager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How many calls are in </a:t>
            </a:r>
            <a:b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 area?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calls are oldest?</a:t>
            </a:r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>
            <a:off x="9144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018088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Escalations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Ensure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Move call to next stage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Automate call changes</a:t>
            </a:r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50292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022850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Scheduling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engineer would be best?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available?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on call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292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903288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users?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is closest engineer?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most items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9144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Tracking Business Processes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Queue Manager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SSM-CT-030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038225"/>
            <a:ext cx="77533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Control Settings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SSM-CT-040</a:t>
            </a:r>
          </a:p>
        </p:txBody>
      </p:sp>
      <p:pic>
        <p:nvPicPr>
          <p:cNvPr id="19460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8" y="10429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48225" y="3152775"/>
            <a:ext cx="1990725" cy="4191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Editing Calls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976313"/>
            <a:ext cx="7019925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3425" y="1662113"/>
            <a:ext cx="70453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Escalation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SSM-CT-060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28675" y="6256338"/>
            <a:ext cx="35369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647696" y="2492375"/>
          <a:ext cx="8229922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655"/>
                <a:gridCol w="994093"/>
                <a:gridCol w="1189355"/>
                <a:gridCol w="724218"/>
                <a:gridCol w="784543"/>
                <a:gridCol w="893765"/>
                <a:gridCol w="1038225"/>
                <a:gridCol w="14290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Code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 </a:t>
                      </a:r>
                      <a:r>
                        <a:rPr lang="en-US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Seq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Escalate?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Days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Hours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Bump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Priority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Status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Queue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ESC1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01:00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Dispatch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02:00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Assign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Engineer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03:00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Alert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Supervisor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Oval 27"/>
          <p:cNvSpPr/>
          <p:nvPr/>
        </p:nvSpPr>
        <p:spPr>
          <a:xfrm>
            <a:off x="336550" y="31210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Oval 28"/>
          <p:cNvSpPr/>
          <p:nvPr/>
        </p:nvSpPr>
        <p:spPr>
          <a:xfrm>
            <a:off x="336550" y="34893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Oval 29"/>
          <p:cNvSpPr/>
          <p:nvPr/>
        </p:nvSpPr>
        <p:spPr>
          <a:xfrm>
            <a:off x="336550" y="386397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15573" y="222647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Status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15573" y="195238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Allowed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Escalations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SSM-CT-070</a:t>
            </a:r>
            <a:endParaRPr lang="en-US" dirty="0" smtClean="0"/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6764" y="142398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19964" y="144303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 descr="Region Capture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63164" y="1462088"/>
            <a:ext cx="2103120" cy="206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61558" y="3962398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Call opened at 9:00 am: Escalation Seq: 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90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Pending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Dispatch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01:00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10:00 am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6047982" y="3960813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12:00 </a:t>
            </a:r>
            <a:r>
              <a:rPr lang="en-US" sz="1400" b="0" dirty="0">
                <a:latin typeface="+mj-lt"/>
              </a:rPr>
              <a:t>pm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20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50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Alert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Supervisor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03:00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204770" y="3962399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10:00 am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10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75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Assign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Engineer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02:00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12:00 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Escalations ensure that a response will be made to a call, they can be used two ways</a:t>
            </a:r>
          </a:p>
          <a:p>
            <a:pPr lvl="1"/>
            <a:r>
              <a:rPr lang="en-US" smtClean="0"/>
              <a:t>To change call attributes based on the length of time a call has been in a particular step</a:t>
            </a:r>
          </a:p>
          <a:p>
            <a:pPr lvl="1"/>
            <a:r>
              <a:rPr lang="en-US" smtClean="0"/>
              <a:t>To change call attributes based on both the length of time a call has been in a step AND call criteria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C7EDCC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7142</TotalTime>
  <Words>1001</Words>
  <Application>Microsoft Office PowerPoint</Application>
  <PresentationFormat>On-screen Show (4:3)</PresentationFormat>
  <Paragraphs>288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Call Tracking</vt:lpstr>
      <vt:lpstr>Call Life Cycle</vt:lpstr>
      <vt:lpstr>Call Tracking Business Processes</vt:lpstr>
      <vt:lpstr>Call Queue Manager</vt:lpstr>
      <vt:lpstr>Queue Manager Control Settings</vt:lpstr>
      <vt:lpstr>Queue Manager Editing Calls</vt:lpstr>
      <vt:lpstr>Call Escalation</vt:lpstr>
      <vt:lpstr>Using Escalations</vt:lpstr>
      <vt:lpstr>Escalations</vt:lpstr>
      <vt:lpstr>Escalation and Call Maintenance</vt:lpstr>
      <vt:lpstr>Default Escalations</vt:lpstr>
      <vt:lpstr>Escalation Monitor</vt:lpstr>
      <vt:lpstr>Service Areas</vt:lpstr>
      <vt:lpstr>Service Engineers</vt:lpstr>
      <vt:lpstr>Engineers and End Users</vt:lpstr>
      <vt:lpstr>Engineer Scheduling</vt:lpstr>
      <vt:lpstr>Engineer Schedule Control </vt:lpstr>
      <vt:lpstr>Scheduling Example</vt:lpstr>
      <vt:lpstr>Scheduling Example</vt:lpstr>
      <vt:lpstr>Basing Availability on Calls</vt:lpstr>
      <vt:lpstr>Basing Availability on Hours</vt:lpstr>
      <vt:lpstr>Engineer Schedules</vt:lpstr>
      <vt:lpstr>Types of Schedules</vt:lpstr>
      <vt:lpstr>Engineer Scheduling Enhancements</vt:lpstr>
      <vt:lpstr>Associating Schedules with Engineers</vt:lpstr>
      <vt:lpstr>Calculating Availability</vt:lpstr>
      <vt:lpstr>Service Requests</vt:lpstr>
      <vt:lpstr>Service Requests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Administrator</cp:lastModifiedBy>
  <cp:revision>246</cp:revision>
  <dcterms:created xsi:type="dcterms:W3CDTF">2002-03-27T21:49:26Z</dcterms:created>
  <dcterms:modified xsi:type="dcterms:W3CDTF">2014-09-24T06:53:30Z</dcterms:modified>
</cp:coreProperties>
</file>