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4198" r:id="rId1"/>
  </p:sldMasterIdLst>
  <p:notesMasterIdLst>
    <p:notesMasterId r:id="rId32"/>
  </p:notesMasterIdLst>
  <p:handoutMasterIdLst>
    <p:handoutMasterId r:id="rId33"/>
  </p:handoutMasterIdLst>
  <p:sldIdLst>
    <p:sldId id="256" r:id="rId2"/>
    <p:sldId id="257" r:id="rId3"/>
    <p:sldId id="258" r:id="rId4"/>
    <p:sldId id="259" r:id="rId5"/>
    <p:sldId id="260" r:id="rId6"/>
    <p:sldId id="263" r:id="rId7"/>
    <p:sldId id="265" r:id="rId8"/>
    <p:sldId id="267" r:id="rId9"/>
    <p:sldId id="268" r:id="rId10"/>
    <p:sldId id="269" r:id="rId11"/>
    <p:sldId id="270" r:id="rId12"/>
    <p:sldId id="271" r:id="rId13"/>
    <p:sldId id="272" r:id="rId14"/>
    <p:sldId id="273" r:id="rId15"/>
    <p:sldId id="274" r:id="rId16"/>
    <p:sldId id="275" r:id="rId17"/>
    <p:sldId id="276" r:id="rId18"/>
    <p:sldId id="277" r:id="rId19"/>
    <p:sldId id="278" r:id="rId20"/>
    <p:sldId id="279" r:id="rId21"/>
    <p:sldId id="280" r:id="rId22"/>
    <p:sldId id="281" r:id="rId23"/>
    <p:sldId id="282" r:id="rId24"/>
    <p:sldId id="283" r:id="rId25"/>
    <p:sldId id="284" r:id="rId26"/>
    <p:sldId id="285" r:id="rId27"/>
    <p:sldId id="286" r:id="rId28"/>
    <p:sldId id="287" r:id="rId29"/>
    <p:sldId id="288" r:id="rId30"/>
    <p:sldId id="289" r:id="rId31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5pPr>
    <a:lvl6pPr marL="2286000" algn="l" defTabSz="914400" rtl="0" eaLnBrk="1" latinLnBrk="0" hangingPunct="1"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6pPr>
    <a:lvl7pPr marL="2743200" algn="l" defTabSz="914400" rtl="0" eaLnBrk="1" latinLnBrk="0" hangingPunct="1"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7pPr>
    <a:lvl8pPr marL="3200400" algn="l" defTabSz="914400" rtl="0" eaLnBrk="1" latinLnBrk="0" hangingPunct="1"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8pPr>
    <a:lvl9pPr marL="3657600" algn="l" defTabSz="914400" rtl="0" eaLnBrk="1" latinLnBrk="0" hangingPunct="1"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</p:showPr>
  <p:clrMru>
    <a:srgbClr val="6287C6"/>
    <a:srgbClr val="0099FF"/>
    <a:srgbClr val="000099"/>
    <a:srgbClr val="006600"/>
    <a:srgbClr val="FFCC00"/>
    <a:srgbClr val="009900"/>
    <a:srgbClr val="969696"/>
    <a:srgbClr val="C0C0C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 autoAdjust="0"/>
  </p:normalViewPr>
  <p:slideViewPr>
    <p:cSldViewPr snapToGrid="0">
      <p:cViewPr varScale="1">
        <p:scale>
          <a:sx n="79" d="100"/>
          <a:sy n="79" d="100"/>
        </p:scale>
        <p:origin x="-1206" y="-90"/>
      </p:cViewPr>
      <p:guideLst>
        <p:guide orient="horz" pos="2157"/>
        <p:guide orient="horz" pos="571"/>
        <p:guide orient="horz" pos="1072"/>
        <p:guide pos="2879"/>
        <p:guide pos="375"/>
        <p:guide pos="78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62" d="100"/>
          <a:sy n="62" d="100"/>
        </p:scale>
        <p:origin x="-1602" y="-66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200" b="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Cat McGlothlin Gurkweitz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1200" b="0">
                <a:latin typeface="Times New Roman" pitchFamily="18" charset="0"/>
              </a:defRPr>
            </a:lvl1pPr>
          </a:lstStyle>
          <a:p>
            <a:pPr>
              <a:defRPr/>
            </a:pPr>
            <a:fld id="{EE93339B-A86A-43EE-B291-ADA9402EBF20}" type="datetime1">
              <a:rPr lang="en-US"/>
              <a:pPr>
                <a:defRPr/>
              </a:pPr>
              <a:t>8/14/2012</a:t>
            </a:fld>
            <a:endParaRPr lang="en-US"/>
          </a:p>
        </p:txBody>
      </p:sp>
      <p:sp>
        <p:nvSpPr>
          <p:cNvPr id="1434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200" b="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Title goes here</a:t>
            </a:r>
          </a:p>
        </p:txBody>
      </p:sp>
      <p:sp>
        <p:nvSpPr>
          <p:cNvPr id="1434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200" b="0">
                <a:latin typeface="Times New Roman" pitchFamily="18" charset="0"/>
              </a:defRPr>
            </a:lvl1pPr>
          </a:lstStyle>
          <a:p>
            <a:pPr>
              <a:defRPr/>
            </a:pPr>
            <a:fld id="{7440A142-B545-4F9F-8248-5E7B313DD3C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6" name="Rectangle 8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429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000" b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0179" name="Rectangle 9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58" name="Rectangle 10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457200" y="4343400"/>
            <a:ext cx="5943600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dt" idx="1"/>
          </p:nvPr>
        </p:nvSpPr>
        <p:spPr bwMode="auto">
          <a:xfrm>
            <a:off x="5410200" y="0"/>
            <a:ext cx="1447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1000" b="0">
                <a:latin typeface="Arial" charset="0"/>
              </a:defRPr>
            </a:lvl1pPr>
          </a:lstStyle>
          <a:p>
            <a:pPr>
              <a:defRPr/>
            </a:pPr>
            <a:fld id="{F4E43D92-8D1C-4805-ADC3-6982ED699B22}" type="datetime1">
              <a:rPr lang="en-US"/>
              <a:pPr>
                <a:defRPr/>
              </a:pPr>
              <a:t>8/14/2012</a:t>
            </a:fld>
            <a:endParaRPr lang="en-US"/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915400"/>
            <a:ext cx="12192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000" b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61" name="Rectangle 13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638800" y="8915400"/>
            <a:ext cx="12192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000" b="0">
                <a:latin typeface="Arial" charset="0"/>
              </a:defRPr>
            </a:lvl1pPr>
          </a:lstStyle>
          <a:p>
            <a:pPr>
              <a:defRPr/>
            </a:pPr>
            <a:fld id="{184E414D-FD0F-46D9-AD3A-6F65A550440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SSM-MO-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SSM-MO-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SSM-MO-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719271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SSM-MO-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36924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SSM-MO-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95535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SSM-MO-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706750990"/>
      </p:ext>
    </p:extLst>
  </p:cSld>
  <p:clrMapOvr>
    <a:masterClrMapping/>
  </p:clrMapOvr>
  <p:hf sldNum="0" hd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 b="0">
                <a:solidFill>
                  <a:schemeClr val="tx1"/>
                </a:solidFill>
                <a:latin typeface="+mj-lt"/>
              </a:defRPr>
            </a:lvl1pPr>
          </a:lstStyle>
          <a:p>
            <a:pPr>
              <a:defRPr/>
            </a:pPr>
            <a:r>
              <a:rPr lang="en-US" smtClean="0"/>
              <a:t>SSM-MO-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99" r:id="rId1"/>
    <p:sldLayoutId id="2147484200" r:id="rId2"/>
    <p:sldLayoutId id="2147484201" r:id="rId3"/>
    <p:sldLayoutId id="2147484202" r:id="rId4"/>
    <p:sldLayoutId id="2147484203" r:id="rId5"/>
    <p:sldLayoutId id="2147484204" r:id="rId6"/>
    <p:sldLayoutId id="2147484205" r:id="rId7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oleObject3.bin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Material Orders</a:t>
            </a:r>
          </a:p>
        </p:txBody>
      </p:sp>
      <p:sp>
        <p:nvSpPr>
          <p:cNvPr id="30" name="Text Placeholder 29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1" name="Text Placeholder 30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smtClean="0"/>
              <a:t>Service </a:t>
            </a:r>
            <a:r>
              <a:rPr lang="en-US" dirty="0" smtClean="0"/>
              <a:t>and </a:t>
            </a:r>
            <a:r>
              <a:rPr lang="en-US" dirty="0" smtClean="0"/>
              <a:t>Support Management</a:t>
            </a:r>
            <a:endParaRPr lang="en-US" dirty="0"/>
          </a:p>
        </p:txBody>
      </p:sp>
      <p:sp>
        <p:nvSpPr>
          <p:cNvPr id="17411" name="Footer Placeholder 2"/>
          <p:cNvSpPr>
            <a:spLocks noGrp="1"/>
          </p:cNvSpPr>
          <p:nvPr>
            <p:ph type="ftr" sz="quarter" idx="4294967295"/>
          </p:nvPr>
        </p:nvSpPr>
        <p:spPr>
          <a:xfrm>
            <a:off x="8229600" y="6638925"/>
            <a:ext cx="914400" cy="219075"/>
          </a:xfrm>
          <a:noFill/>
        </p:spPr>
        <p:txBody>
          <a:bodyPr/>
          <a:lstStyle/>
          <a:p>
            <a:r>
              <a:rPr lang="en-US" smtClean="0"/>
              <a:t>SSM-MO-010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MO Without a Call </a:t>
            </a:r>
            <a:r>
              <a:rPr lang="en-US" sz="2400" smtClean="0"/>
              <a:t>Inventory Transfer</a:t>
            </a:r>
          </a:p>
        </p:txBody>
      </p:sp>
      <p:sp>
        <p:nvSpPr>
          <p:cNvPr id="28675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SSM-MO-140</a:t>
            </a:r>
          </a:p>
        </p:txBody>
      </p:sp>
      <p:pic>
        <p:nvPicPr>
          <p:cNvPr id="28676" name="Picture 3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71575" y="1100138"/>
            <a:ext cx="6794500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1638300" y="1362075"/>
            <a:ext cx="2220913" cy="576044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90000"/>
                <a:lumOff val="1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>
            <a:spAutoFit/>
          </a:bodyPr>
          <a:lstStyle/>
          <a:p>
            <a:pPr>
              <a:spcBef>
                <a:spcPct val="20000"/>
              </a:spcBef>
              <a:buFont typeface="ZapfDingbats" pitchFamily="82" charset="2"/>
              <a:buNone/>
              <a:defRPr/>
            </a:pPr>
            <a:r>
              <a:rPr lang="en-US" sz="1400" b="0" dirty="0">
                <a:latin typeface="+mj-lt"/>
              </a:rPr>
              <a:t>An engineer must be </a:t>
            </a:r>
            <a:r>
              <a:rPr lang="en-US" sz="1400" b="0" dirty="0" smtClean="0">
                <a:latin typeface="+mj-lt"/>
              </a:rPr>
              <a:t>entered</a:t>
            </a:r>
            <a:endParaRPr lang="en-US" sz="1400" b="0" dirty="0">
              <a:latin typeface="+mj-lt"/>
            </a:endParaRPr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5905500" y="2362200"/>
            <a:ext cx="2220913" cy="1052770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90000"/>
                <a:lumOff val="1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>
            <a:spAutoFit/>
          </a:bodyPr>
          <a:lstStyle/>
          <a:p>
            <a:pPr>
              <a:spcBef>
                <a:spcPct val="20000"/>
              </a:spcBef>
              <a:buFont typeface="ZapfDingbats" pitchFamily="82" charset="2"/>
              <a:buNone/>
              <a:defRPr/>
            </a:pPr>
            <a:r>
              <a:rPr lang="en-US" sz="1400" b="0" dirty="0">
                <a:latin typeface="+mj-lt"/>
              </a:rPr>
              <a:t>Ship-To defaults to the engineer’s address and cannot be </a:t>
            </a:r>
            <a:r>
              <a:rPr lang="en-US" sz="1400" b="0" dirty="0" smtClean="0">
                <a:latin typeface="+mj-lt"/>
              </a:rPr>
              <a:t>overridden</a:t>
            </a:r>
            <a:endParaRPr lang="en-US" sz="1400" b="0" dirty="0">
              <a:latin typeface="+mj-lt"/>
            </a:endParaRPr>
          </a:p>
        </p:txBody>
      </p:sp>
      <p:sp>
        <p:nvSpPr>
          <p:cNvPr id="8" name="Rectangle 11"/>
          <p:cNvSpPr>
            <a:spLocks noChangeArrowheads="1"/>
          </p:cNvSpPr>
          <p:nvPr/>
        </p:nvSpPr>
        <p:spPr bwMode="auto">
          <a:xfrm>
            <a:off x="1584251" y="2724150"/>
            <a:ext cx="2606749" cy="1577169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90000"/>
                <a:lumOff val="1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0488" tIns="44450" rIns="90488" bIns="44450">
            <a:spAutoFit/>
          </a:bodyPr>
          <a:lstStyle/>
          <a:p>
            <a:pPr>
              <a:spcBef>
                <a:spcPct val="20000"/>
              </a:spcBef>
              <a:buFont typeface="ZapfDingbats" pitchFamily="82" charset="2"/>
              <a:buNone/>
              <a:defRPr/>
            </a:pPr>
            <a:r>
              <a:rPr lang="en-US" sz="1400" b="0" dirty="0">
                <a:latin typeface="+mj-lt"/>
              </a:rPr>
              <a:t>Yes means the MO is available for </a:t>
            </a:r>
            <a:r>
              <a:rPr lang="en-US" sz="1400" b="0" dirty="0" smtClean="0">
                <a:latin typeface="+mj-lt"/>
              </a:rPr>
              <a:t>shipping</a:t>
            </a:r>
          </a:p>
          <a:p>
            <a:pPr>
              <a:spcBef>
                <a:spcPct val="20000"/>
              </a:spcBef>
              <a:buFont typeface="ZapfDingbats" pitchFamily="82" charset="2"/>
              <a:buNone/>
              <a:defRPr/>
            </a:pPr>
            <a:r>
              <a:rPr lang="en-US" sz="1400" b="0" dirty="0">
                <a:latin typeface="+mj-lt"/>
              </a:rPr>
              <a:t/>
            </a:r>
            <a:br>
              <a:rPr lang="en-US" sz="1400" b="0" dirty="0">
                <a:latin typeface="+mj-lt"/>
              </a:rPr>
            </a:br>
            <a:r>
              <a:rPr lang="en-US" sz="1400" b="0" dirty="0">
                <a:latin typeface="+mj-lt"/>
              </a:rPr>
              <a:t>If No, MO must be confirmed before it can </a:t>
            </a:r>
            <a:br>
              <a:rPr lang="en-US" sz="1400" b="0" dirty="0">
                <a:latin typeface="+mj-lt"/>
              </a:rPr>
            </a:br>
            <a:r>
              <a:rPr lang="en-US" sz="1400" b="0" dirty="0">
                <a:latin typeface="+mj-lt"/>
              </a:rPr>
              <a:t>be </a:t>
            </a:r>
            <a:r>
              <a:rPr lang="en-US" sz="1400" b="0" dirty="0" smtClean="0">
                <a:latin typeface="+mj-lt"/>
              </a:rPr>
              <a:t>processed</a:t>
            </a:r>
            <a:endParaRPr lang="en-US" sz="1400" b="0" dirty="0">
              <a:latin typeface="+mj-lt"/>
            </a:endParaRPr>
          </a:p>
        </p:txBody>
      </p:sp>
      <p:sp>
        <p:nvSpPr>
          <p:cNvPr id="9" name="Rectangle 14"/>
          <p:cNvSpPr>
            <a:spLocks noChangeArrowheads="1"/>
          </p:cNvSpPr>
          <p:nvPr/>
        </p:nvSpPr>
        <p:spPr bwMode="auto">
          <a:xfrm>
            <a:off x="2970213" y="4692650"/>
            <a:ext cx="2220912" cy="1577169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90000"/>
                <a:lumOff val="1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>
            <a:spAutoFit/>
          </a:bodyPr>
          <a:lstStyle/>
          <a:p>
            <a:pPr>
              <a:spcBef>
                <a:spcPct val="20000"/>
              </a:spcBef>
              <a:buFont typeface="ZapfDingbats" pitchFamily="82" charset="2"/>
              <a:buNone/>
              <a:defRPr/>
            </a:pPr>
            <a:r>
              <a:rPr lang="en-US" sz="1400" b="0" dirty="0">
                <a:latin typeface="+mj-lt"/>
              </a:rPr>
              <a:t>Yes invokes the shipments </a:t>
            </a:r>
            <a:r>
              <a:rPr lang="en-US" sz="1400" b="0" dirty="0" smtClean="0">
                <a:latin typeface="+mj-lt"/>
              </a:rPr>
              <a:t>screen</a:t>
            </a:r>
          </a:p>
          <a:p>
            <a:pPr>
              <a:spcBef>
                <a:spcPct val="20000"/>
              </a:spcBef>
              <a:buFont typeface="ZapfDingbats" pitchFamily="82" charset="2"/>
              <a:buNone/>
              <a:defRPr/>
            </a:pPr>
            <a:r>
              <a:rPr lang="en-US" sz="1400" b="0" dirty="0">
                <a:latin typeface="+mj-lt"/>
              </a:rPr>
              <a:t/>
            </a:r>
            <a:br>
              <a:rPr lang="en-US" sz="1400" b="0" dirty="0">
                <a:latin typeface="+mj-lt"/>
              </a:rPr>
            </a:br>
            <a:r>
              <a:rPr lang="en-US" sz="1400" b="0" dirty="0">
                <a:latin typeface="+mj-lt"/>
              </a:rPr>
              <a:t>No means use MO Shipments to perform the </a:t>
            </a:r>
            <a:r>
              <a:rPr lang="en-US" sz="1400" b="0" dirty="0" smtClean="0">
                <a:latin typeface="+mj-lt"/>
              </a:rPr>
              <a:t>shipment</a:t>
            </a:r>
            <a:endParaRPr lang="en-US" sz="1400" b="0" dirty="0">
              <a:latin typeface="+mj-lt"/>
            </a:endParaRPr>
          </a:p>
        </p:txBody>
      </p:sp>
      <p:sp>
        <p:nvSpPr>
          <p:cNvPr id="28681" name="Rectangle 9"/>
          <p:cNvSpPr>
            <a:spLocks noChangeArrowheads="1"/>
          </p:cNvSpPr>
          <p:nvPr/>
        </p:nvSpPr>
        <p:spPr bwMode="auto">
          <a:xfrm>
            <a:off x="4686300" y="1895475"/>
            <a:ext cx="333375" cy="257175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28682" name="Rectangle 10"/>
          <p:cNvSpPr>
            <a:spLocks noChangeArrowheads="1"/>
          </p:cNvSpPr>
          <p:nvPr/>
        </p:nvSpPr>
        <p:spPr bwMode="auto">
          <a:xfrm>
            <a:off x="6362700" y="1914525"/>
            <a:ext cx="933450" cy="209550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cxnSp>
        <p:nvCxnSpPr>
          <p:cNvPr id="28683" name="Elbow Connector 12"/>
          <p:cNvCxnSpPr>
            <a:cxnSpLocks noChangeShapeType="1"/>
            <a:endCxn id="28681" idx="1"/>
          </p:cNvCxnSpPr>
          <p:nvPr/>
        </p:nvCxnSpPr>
        <p:spPr bwMode="auto">
          <a:xfrm>
            <a:off x="3859213" y="1650097"/>
            <a:ext cx="827087" cy="373966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chemeClr val="tx1">
                <a:lumMod val="90000"/>
                <a:lumOff val="10000"/>
              </a:schemeClr>
            </a:solidFill>
            <a:round/>
            <a:headEnd/>
            <a:tailEnd type="arrow" w="med" len="med"/>
          </a:ln>
        </p:spPr>
      </p:cxnSp>
      <p:cxnSp>
        <p:nvCxnSpPr>
          <p:cNvPr id="28684" name="Elbow Connector 14"/>
          <p:cNvCxnSpPr>
            <a:cxnSpLocks noChangeShapeType="1"/>
            <a:endCxn id="28682" idx="3"/>
          </p:cNvCxnSpPr>
          <p:nvPr/>
        </p:nvCxnSpPr>
        <p:spPr bwMode="auto">
          <a:xfrm flipH="1" flipV="1">
            <a:off x="7296150" y="2019300"/>
            <a:ext cx="830263" cy="869285"/>
          </a:xfrm>
          <a:prstGeom prst="bentConnector3">
            <a:avLst>
              <a:gd name="adj1" fmla="val -27533"/>
            </a:avLst>
          </a:prstGeom>
          <a:noFill/>
          <a:ln w="28575" algn="ctr">
            <a:solidFill>
              <a:schemeClr val="tx1">
                <a:lumMod val="90000"/>
                <a:lumOff val="10000"/>
              </a:schemeClr>
            </a:solidFill>
            <a:round/>
            <a:headEnd/>
            <a:tailEnd type="arrow" w="med" len="med"/>
          </a:ln>
        </p:spPr>
      </p:cxnSp>
      <p:sp>
        <p:nvSpPr>
          <p:cNvPr id="28685" name="Rectangle 15"/>
          <p:cNvSpPr>
            <a:spLocks noChangeArrowheads="1"/>
          </p:cNvSpPr>
          <p:nvPr/>
        </p:nvSpPr>
        <p:spPr bwMode="auto">
          <a:xfrm>
            <a:off x="4914900" y="3895725"/>
            <a:ext cx="714375" cy="266700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cxnSp>
        <p:nvCxnSpPr>
          <p:cNvPr id="28686" name="Elbow Connector 17"/>
          <p:cNvCxnSpPr>
            <a:cxnSpLocks noChangeShapeType="1"/>
            <a:endCxn id="28685" idx="1"/>
          </p:cNvCxnSpPr>
          <p:nvPr/>
        </p:nvCxnSpPr>
        <p:spPr bwMode="auto">
          <a:xfrm>
            <a:off x="4191000" y="3631916"/>
            <a:ext cx="723900" cy="397159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chemeClr val="tx1">
                <a:lumMod val="90000"/>
                <a:lumOff val="10000"/>
              </a:schemeClr>
            </a:solidFill>
            <a:round/>
            <a:headEnd/>
            <a:tailEnd type="arrow" w="med" len="med"/>
          </a:ln>
        </p:spPr>
      </p:cxnSp>
      <p:sp>
        <p:nvSpPr>
          <p:cNvPr id="28687" name="Rectangle 18"/>
          <p:cNvSpPr>
            <a:spLocks noChangeArrowheads="1"/>
          </p:cNvSpPr>
          <p:nvPr/>
        </p:nvSpPr>
        <p:spPr bwMode="auto">
          <a:xfrm>
            <a:off x="6096000" y="4514850"/>
            <a:ext cx="923925" cy="238125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cxnSp>
        <p:nvCxnSpPr>
          <p:cNvPr id="28688" name="Elbow Connector 20"/>
          <p:cNvCxnSpPr>
            <a:cxnSpLocks noChangeShapeType="1"/>
            <a:endCxn id="28687" idx="1"/>
          </p:cNvCxnSpPr>
          <p:nvPr/>
        </p:nvCxnSpPr>
        <p:spPr bwMode="auto">
          <a:xfrm flipV="1">
            <a:off x="5191125" y="4633913"/>
            <a:ext cx="904875" cy="847322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chemeClr val="tx1">
                <a:lumMod val="90000"/>
                <a:lumOff val="10000"/>
              </a:schemeClr>
            </a:solidFill>
            <a:round/>
            <a:headEnd/>
            <a:tailEnd type="arrow" w="med" len="med"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86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8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8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8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86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86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28681" grpId="0"/>
      <p:bldP spid="2868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 call cannot be specified</a:t>
            </a:r>
          </a:p>
          <a:p>
            <a:r>
              <a:rPr lang="en-US" dirty="0" smtClean="0"/>
              <a:t>When you use a charge code on the MO header, all items ordered on the MO are expensed</a:t>
            </a:r>
          </a:p>
          <a:p>
            <a:r>
              <a:rPr lang="en-US" dirty="0" smtClean="0"/>
              <a:t>Charge code field can only be changed on a new MO</a:t>
            </a:r>
          </a:p>
          <a:p>
            <a:endParaRPr lang="en-US" dirty="0" smtClean="0"/>
          </a:p>
        </p:txBody>
      </p:sp>
      <p:sp>
        <p:nvSpPr>
          <p:cNvPr id="296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MO Without a Call </a:t>
            </a:r>
            <a:r>
              <a:rPr lang="en-US" sz="2400" smtClean="0"/>
              <a:t>Expensed</a:t>
            </a:r>
          </a:p>
        </p:txBody>
      </p:sp>
      <p:sp>
        <p:nvSpPr>
          <p:cNvPr id="2970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SSM-MO-150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29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29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29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296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9" dur="indefinite"/>
                                        <p:tgtEl>
                                          <p:spTgt spid="296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0" dur="indefinite"/>
                                        <p:tgtEl>
                                          <p:spTgt spid="296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 Without a Call </a:t>
            </a:r>
            <a:r>
              <a:rPr lang="en-US" sz="2400" dirty="0" smtClean="0"/>
              <a:t>Expensed</a:t>
            </a:r>
            <a:endParaRPr lang="en-US" dirty="0" smtClean="0"/>
          </a:p>
        </p:txBody>
      </p:sp>
      <p:sp>
        <p:nvSpPr>
          <p:cNvPr id="30723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SSM-MO-160</a:t>
            </a:r>
          </a:p>
        </p:txBody>
      </p:sp>
      <p:pic>
        <p:nvPicPr>
          <p:cNvPr id="30724" name="Picture 3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7750" y="947738"/>
            <a:ext cx="7029450" cy="520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2995613" y="4995863"/>
            <a:ext cx="2314575" cy="576044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90000"/>
                <a:lumOff val="1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>
            <a:spAutoFit/>
          </a:bodyPr>
          <a:lstStyle/>
          <a:p>
            <a:pPr>
              <a:spcBef>
                <a:spcPct val="20000"/>
              </a:spcBef>
              <a:buFont typeface="ZapfDingbats" pitchFamily="82" charset="2"/>
              <a:buNone/>
              <a:defRPr/>
            </a:pPr>
            <a:r>
              <a:rPr lang="en-US" sz="1400" b="0">
                <a:latin typeface="+mj-lt"/>
              </a:rPr>
              <a:t>Charge code indicates an expensed MO.</a:t>
            </a:r>
          </a:p>
        </p:txBody>
      </p:sp>
      <p:sp>
        <p:nvSpPr>
          <p:cNvPr id="30726" name="Rectangle 6"/>
          <p:cNvSpPr>
            <a:spLocks noChangeArrowheads="1"/>
          </p:cNvSpPr>
          <p:nvPr/>
        </p:nvSpPr>
        <p:spPr bwMode="auto">
          <a:xfrm>
            <a:off x="4791075" y="4286250"/>
            <a:ext cx="361950" cy="219075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cxnSp>
        <p:nvCxnSpPr>
          <p:cNvPr id="30727" name="Shape 8"/>
          <p:cNvCxnSpPr>
            <a:cxnSpLocks noChangeShapeType="1"/>
            <a:endCxn id="30726" idx="1"/>
          </p:cNvCxnSpPr>
          <p:nvPr/>
        </p:nvCxnSpPr>
        <p:spPr bwMode="auto">
          <a:xfrm rot="5400000" flipH="1" flipV="1">
            <a:off x="4171951" y="4376739"/>
            <a:ext cx="600075" cy="638174"/>
          </a:xfrm>
          <a:prstGeom prst="bentConnector2">
            <a:avLst/>
          </a:prstGeom>
          <a:noFill/>
          <a:ln w="28575" algn="ctr">
            <a:solidFill>
              <a:schemeClr val="tx1">
                <a:lumMod val="90000"/>
                <a:lumOff val="10000"/>
              </a:schemeClr>
            </a:solidFill>
            <a:round/>
            <a:headEnd/>
            <a:tailEnd type="arrow" w="med" len="med"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0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07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3072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Referencing a call on the MO creates a link:</a:t>
            </a:r>
          </a:p>
          <a:p>
            <a:pPr lvl="1"/>
            <a:r>
              <a:rPr lang="en-US" dirty="0" smtClean="0"/>
              <a:t>All items ordered must be consumed in either Call Parts Recording, Call Activity Recording or returned</a:t>
            </a:r>
          </a:p>
          <a:p>
            <a:pPr lvl="1"/>
            <a:r>
              <a:rPr lang="en-US" dirty="0" smtClean="0"/>
              <a:t>Charge Code field cannot be changed</a:t>
            </a:r>
          </a:p>
          <a:p>
            <a:r>
              <a:rPr lang="en-US" dirty="0" smtClean="0"/>
              <a:t>Engineer defaults to the engineer assigned to the call</a:t>
            </a:r>
          </a:p>
          <a:p>
            <a:r>
              <a:rPr lang="en-US" dirty="0" smtClean="0"/>
              <a:t>The transfer to-site/location is determined by the engineer </a:t>
            </a:r>
          </a:p>
          <a:p>
            <a:pPr lvl="1"/>
            <a:r>
              <a:rPr lang="en-US" dirty="0" smtClean="0"/>
              <a:t>Ship-to address depends on control setting</a:t>
            </a:r>
          </a:p>
          <a:p>
            <a:endParaRPr lang="en-US" dirty="0" smtClean="0"/>
          </a:p>
        </p:txBody>
      </p:sp>
      <p:sp>
        <p:nvSpPr>
          <p:cNvPr id="317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MO With a Call</a:t>
            </a:r>
          </a:p>
        </p:txBody>
      </p:sp>
      <p:sp>
        <p:nvSpPr>
          <p:cNvPr id="31748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SSM-MO-170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5" presetClass="emph" presetSubtype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0" dur="indefinite"/>
                                        <p:tgtEl>
                                          <p:spTgt spid="317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1" dur="indefinite"/>
                                        <p:tgtEl>
                                          <p:spTgt spid="317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317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5" presetClass="emph" presetSubtype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317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5" dur="indefinite"/>
                                        <p:tgtEl>
                                          <p:spTgt spid="317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6" dur="indefinite"/>
                                        <p:tgtEl>
                                          <p:spTgt spid="317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20" dur="indefinite"/>
                                        <p:tgtEl>
                                          <p:spTgt spid="317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1" dur="indefinite"/>
                                        <p:tgtEl>
                                          <p:spTgt spid="317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2" dur="indefinite"/>
                                        <p:tgtEl>
                                          <p:spTgt spid="317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26" dur="indefinite"/>
                                        <p:tgtEl>
                                          <p:spTgt spid="317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7" dur="indefinite"/>
                                        <p:tgtEl>
                                          <p:spTgt spid="317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8" dur="indefinite"/>
                                        <p:tgtEl>
                                          <p:spTgt spid="317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32" dur="indefinite"/>
                                        <p:tgtEl>
                                          <p:spTgt spid="317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3" dur="indefinite"/>
                                        <p:tgtEl>
                                          <p:spTgt spid="317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34" dur="indefinite"/>
                                        <p:tgtEl>
                                          <p:spTgt spid="317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MO With a Call</a:t>
            </a:r>
          </a:p>
        </p:txBody>
      </p:sp>
      <p:sp>
        <p:nvSpPr>
          <p:cNvPr id="32771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SSM-MO-180</a:t>
            </a:r>
          </a:p>
        </p:txBody>
      </p:sp>
      <p:pic>
        <p:nvPicPr>
          <p:cNvPr id="32772" name="Picture 3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7750" y="928688"/>
            <a:ext cx="7029450" cy="520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ounded Rectangle 5"/>
          <p:cNvSpPr>
            <a:spLocks noChangeArrowheads="1"/>
          </p:cNvSpPr>
          <p:nvPr/>
        </p:nvSpPr>
        <p:spPr bwMode="auto">
          <a:xfrm>
            <a:off x="4969302" y="3286125"/>
            <a:ext cx="2760553" cy="644148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90000"/>
                <a:lumOff val="1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0488" tIns="44450" rIns="90488" bIns="44450">
            <a:spAutoFit/>
          </a:bodyPr>
          <a:lstStyle/>
          <a:p>
            <a:pPr>
              <a:spcBef>
                <a:spcPct val="20000"/>
              </a:spcBef>
              <a:buFont typeface="ZapfDingbats" pitchFamily="82" charset="2"/>
              <a:buNone/>
              <a:defRPr/>
            </a:pPr>
            <a:r>
              <a:rPr lang="en-US" sz="1600" b="0" dirty="0">
                <a:latin typeface="+mj-lt"/>
              </a:rPr>
              <a:t>Call is </a:t>
            </a:r>
            <a:r>
              <a:rPr lang="en-US" sz="1600" b="0" dirty="0" smtClean="0">
                <a:latin typeface="+mj-lt"/>
              </a:rPr>
              <a:t>entered; engineer </a:t>
            </a:r>
            <a:r>
              <a:rPr lang="en-US" sz="1600" b="0" dirty="0">
                <a:latin typeface="+mj-lt"/>
              </a:rPr>
              <a:t>defaults from </a:t>
            </a:r>
            <a:r>
              <a:rPr lang="en-US" sz="1600" b="0" dirty="0" smtClean="0">
                <a:latin typeface="+mj-lt"/>
              </a:rPr>
              <a:t>call</a:t>
            </a:r>
            <a:endParaRPr lang="en-US" sz="1600" b="0" dirty="0">
              <a:latin typeface="+mj-lt"/>
            </a:endParaRPr>
          </a:p>
        </p:txBody>
      </p:sp>
      <p:sp>
        <p:nvSpPr>
          <p:cNvPr id="32774" name="Rectangle 6"/>
          <p:cNvSpPr>
            <a:spLocks noChangeArrowheads="1"/>
          </p:cNvSpPr>
          <p:nvPr/>
        </p:nvSpPr>
        <p:spPr bwMode="auto">
          <a:xfrm>
            <a:off x="2838450" y="1781175"/>
            <a:ext cx="1028700" cy="200025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cxnSp>
        <p:nvCxnSpPr>
          <p:cNvPr id="32775" name="Shape 8"/>
          <p:cNvCxnSpPr>
            <a:cxnSpLocks noChangeShapeType="1"/>
            <a:stCxn id="6" idx="1"/>
            <a:endCxn id="32774" idx="2"/>
          </p:cNvCxnSpPr>
          <p:nvPr/>
        </p:nvCxnSpPr>
        <p:spPr bwMode="auto">
          <a:xfrm rot="10800000">
            <a:off x="3352800" y="1981201"/>
            <a:ext cx="1616502" cy="1626999"/>
          </a:xfrm>
          <a:prstGeom prst="bentConnector2">
            <a:avLst/>
          </a:prstGeom>
          <a:noFill/>
          <a:ln w="28575" algn="ctr">
            <a:solidFill>
              <a:schemeClr val="tx1">
                <a:lumMod val="90000"/>
                <a:lumOff val="10000"/>
              </a:schemeClr>
            </a:solidFill>
            <a:round/>
            <a:headEnd/>
            <a:tailEnd type="arrow" w="med" len="med"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2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2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3277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Two sites/locations are involved in an MO</a:t>
            </a:r>
          </a:p>
          <a:p>
            <a:pPr lvl="1"/>
            <a:r>
              <a:rPr lang="en-US" dirty="0" smtClean="0"/>
              <a:t>Site/location where inventory is shipped from</a:t>
            </a:r>
          </a:p>
          <a:p>
            <a:pPr lvl="1"/>
            <a:r>
              <a:rPr lang="en-US" dirty="0" smtClean="0"/>
              <a:t>Site/location where inventory is shipped to</a:t>
            </a:r>
          </a:p>
          <a:p>
            <a:r>
              <a:rPr lang="en-US" dirty="0" smtClean="0"/>
              <a:t>MO header site provides default ship-from site for each line</a:t>
            </a:r>
          </a:p>
          <a:p>
            <a:r>
              <a:rPr lang="en-US" dirty="0" smtClean="0"/>
              <a:t>Ship-to site defaults first from engineer’s site/location set up in Engineer Maintenance</a:t>
            </a:r>
          </a:p>
          <a:p>
            <a:r>
              <a:rPr lang="en-US" dirty="0" smtClean="0"/>
              <a:t>If this does not exist, the site/location associated with the engineer’s area is used</a:t>
            </a:r>
          </a:p>
          <a:p>
            <a:endParaRPr lang="en-US" dirty="0" smtClean="0"/>
          </a:p>
          <a:p>
            <a:endParaRPr lang="en-US" dirty="0" smtClean="0"/>
          </a:p>
        </p:txBody>
      </p:sp>
      <p:sp>
        <p:nvSpPr>
          <p:cNvPr id="337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MO Maintenance and Sites</a:t>
            </a:r>
          </a:p>
        </p:txBody>
      </p:sp>
      <p:sp>
        <p:nvSpPr>
          <p:cNvPr id="3379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SSM-MO-190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5" presetClass="emph" presetSubtype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0" dur="indefinite"/>
                                        <p:tgtEl>
                                          <p:spTgt spid="337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1" dur="indefinite"/>
                                        <p:tgtEl>
                                          <p:spTgt spid="337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337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5" presetClass="emph" presetSubtype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337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5" dur="indefinite"/>
                                        <p:tgtEl>
                                          <p:spTgt spid="337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6" dur="indefinite"/>
                                        <p:tgtEl>
                                          <p:spTgt spid="337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20" dur="indefinite"/>
                                        <p:tgtEl>
                                          <p:spTgt spid="337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1" dur="indefinite"/>
                                        <p:tgtEl>
                                          <p:spTgt spid="337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2" dur="indefinite"/>
                                        <p:tgtEl>
                                          <p:spTgt spid="337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26" dur="indefinite"/>
                                        <p:tgtEl>
                                          <p:spTgt spid="337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7" dur="indefinite"/>
                                        <p:tgtEl>
                                          <p:spTgt spid="337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8" dur="indefinite"/>
                                        <p:tgtEl>
                                          <p:spTgt spid="337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32" dur="indefinite"/>
                                        <p:tgtEl>
                                          <p:spTgt spid="337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3" dur="indefinite"/>
                                        <p:tgtEl>
                                          <p:spTgt spid="337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34" dur="indefinite"/>
                                        <p:tgtEl>
                                          <p:spTgt spid="337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MO Maintenance </a:t>
            </a:r>
            <a:r>
              <a:rPr lang="en-US" sz="2400" smtClean="0"/>
              <a:t>Allocations</a:t>
            </a:r>
          </a:p>
        </p:txBody>
      </p:sp>
      <p:sp>
        <p:nvSpPr>
          <p:cNvPr id="34819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SSM-MO-200</a:t>
            </a:r>
          </a:p>
        </p:txBody>
      </p:sp>
      <p:pic>
        <p:nvPicPr>
          <p:cNvPr id="34820" name="Picture 3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2988" y="919163"/>
            <a:ext cx="7054850" cy="520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2400300" y="4657725"/>
            <a:ext cx="3838575" cy="1634490"/>
          </a:xfrm>
          <a:prstGeom prst="roundRect">
            <a:avLst/>
          </a:prstGeom>
          <a:solidFill>
            <a:schemeClr val="bg1"/>
          </a:solidFill>
          <a:ln>
            <a:solidFill>
              <a:schemeClr val="tx1">
                <a:lumMod val="90000"/>
                <a:lumOff val="1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en-US" sz="1800" b="0" dirty="0">
                <a:latin typeface="+mj-lt"/>
              </a:rPr>
              <a:t>If Allocations is set to yes, a pop-up window allows modification of allocation parameters set in the Material Order Control</a:t>
            </a:r>
          </a:p>
        </p:txBody>
      </p:sp>
      <p:sp>
        <p:nvSpPr>
          <p:cNvPr id="34822" name="Rectangle 6"/>
          <p:cNvSpPr>
            <a:spLocks noChangeArrowheads="1"/>
          </p:cNvSpPr>
          <p:nvPr/>
        </p:nvSpPr>
        <p:spPr bwMode="auto">
          <a:xfrm>
            <a:off x="6677025" y="4676775"/>
            <a:ext cx="266700" cy="209550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cxnSp>
        <p:nvCxnSpPr>
          <p:cNvPr id="34823" name="Elbow Connector 8"/>
          <p:cNvCxnSpPr>
            <a:cxnSpLocks noChangeShapeType="1"/>
            <a:endCxn id="34822" idx="3"/>
          </p:cNvCxnSpPr>
          <p:nvPr/>
        </p:nvCxnSpPr>
        <p:spPr bwMode="auto">
          <a:xfrm flipV="1">
            <a:off x="6238875" y="4781550"/>
            <a:ext cx="704850" cy="693420"/>
          </a:xfrm>
          <a:prstGeom prst="bentConnector3">
            <a:avLst>
              <a:gd name="adj1" fmla="val 132432"/>
            </a:avLst>
          </a:prstGeom>
          <a:noFill/>
          <a:ln w="28575" algn="ctr">
            <a:solidFill>
              <a:schemeClr val="tx1">
                <a:lumMod val="90000"/>
                <a:lumOff val="10000"/>
              </a:schemeClr>
            </a:solidFill>
            <a:round/>
            <a:headEnd/>
            <a:tailEnd type="arrow" w="med" len="med"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48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48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3482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5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6250" y="1009650"/>
            <a:ext cx="6638925" cy="4743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MO Line Entry</a:t>
            </a:r>
          </a:p>
        </p:txBody>
      </p:sp>
      <p:sp>
        <p:nvSpPr>
          <p:cNvPr id="35844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SSM-MO-210</a:t>
            </a:r>
          </a:p>
        </p:txBody>
      </p:sp>
      <p:pic>
        <p:nvPicPr>
          <p:cNvPr id="35845" name="Picture 6" descr="Region Captur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85975" y="1220788"/>
            <a:ext cx="6670675" cy="4913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6" name="Rectangle 7"/>
          <p:cNvSpPr>
            <a:spLocks noChangeArrowheads="1"/>
          </p:cNvSpPr>
          <p:nvPr/>
        </p:nvSpPr>
        <p:spPr bwMode="auto">
          <a:xfrm>
            <a:off x="885825" y="1647825"/>
            <a:ext cx="847725" cy="190500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35847" name="Rectangle 8"/>
          <p:cNvSpPr>
            <a:spLocks noChangeArrowheads="1"/>
          </p:cNvSpPr>
          <p:nvPr/>
        </p:nvSpPr>
        <p:spPr bwMode="auto">
          <a:xfrm>
            <a:off x="3781425" y="2000250"/>
            <a:ext cx="962025" cy="209550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cxnSp>
        <p:nvCxnSpPr>
          <p:cNvPr id="35848" name="Elbow Connector 10"/>
          <p:cNvCxnSpPr>
            <a:cxnSpLocks noChangeShapeType="1"/>
            <a:stCxn id="35846" idx="3"/>
            <a:endCxn id="35847" idx="1"/>
          </p:cNvCxnSpPr>
          <p:nvPr/>
        </p:nvCxnSpPr>
        <p:spPr bwMode="auto">
          <a:xfrm>
            <a:off x="1733550" y="1743075"/>
            <a:ext cx="2047875" cy="361950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chemeClr val="tx1">
                <a:lumMod val="90000"/>
                <a:lumOff val="10000"/>
              </a:schemeClr>
            </a:solidFill>
            <a:round/>
            <a:headEnd type="arrow" w="med" len="med"/>
            <a:tailEnd type="arrow" w="med" len="med"/>
          </a:ln>
        </p:spPr>
      </p:cxnSp>
      <p:sp>
        <p:nvSpPr>
          <p:cNvPr id="35849" name="Rectangle 12"/>
          <p:cNvSpPr>
            <a:spLocks noChangeArrowheads="1"/>
          </p:cNvSpPr>
          <p:nvPr/>
        </p:nvSpPr>
        <p:spPr bwMode="auto">
          <a:xfrm>
            <a:off x="1162050" y="3609975"/>
            <a:ext cx="523875" cy="161925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35850" name="Rectangle 13"/>
          <p:cNvSpPr>
            <a:spLocks noChangeArrowheads="1"/>
          </p:cNvSpPr>
          <p:nvPr/>
        </p:nvSpPr>
        <p:spPr bwMode="auto">
          <a:xfrm>
            <a:off x="2276475" y="2790825"/>
            <a:ext cx="419100" cy="209550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cxnSp>
        <p:nvCxnSpPr>
          <p:cNvPr id="35851" name="Elbow Connector 15"/>
          <p:cNvCxnSpPr>
            <a:cxnSpLocks noChangeShapeType="1"/>
            <a:stCxn id="35849" idx="3"/>
            <a:endCxn id="35850" idx="1"/>
          </p:cNvCxnSpPr>
          <p:nvPr/>
        </p:nvCxnSpPr>
        <p:spPr bwMode="auto">
          <a:xfrm flipV="1">
            <a:off x="1685925" y="2895600"/>
            <a:ext cx="590550" cy="795338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chemeClr val="tx1">
                <a:lumMod val="90000"/>
                <a:lumOff val="10000"/>
              </a:schemeClr>
            </a:solidFill>
            <a:round/>
            <a:headEnd type="arrow" w="med" len="med"/>
            <a:tailEnd type="arrow" w="med" len="med"/>
          </a:ln>
        </p:spPr>
      </p:cxnSp>
      <p:sp>
        <p:nvSpPr>
          <p:cNvPr id="19" name="TextBox 18"/>
          <p:cNvSpPr txBox="1"/>
          <p:nvPr/>
        </p:nvSpPr>
        <p:spPr>
          <a:xfrm>
            <a:off x="4953000" y="1920103"/>
            <a:ext cx="3295650" cy="1940957"/>
          </a:xfrm>
          <a:prstGeom prst="roundRect">
            <a:avLst/>
          </a:prstGeom>
          <a:solidFill>
            <a:schemeClr val="bg1"/>
          </a:solidFill>
          <a:ln>
            <a:solidFill>
              <a:srgbClr val="6287C6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1800" b="0" dirty="0">
                <a:latin typeface="+mn-lt"/>
              </a:rPr>
              <a:t>When the MO </a:t>
            </a:r>
            <a:r>
              <a:rPr lang="en-US" sz="1800" b="0" dirty="0" smtClean="0">
                <a:latin typeface="+mn-lt"/>
              </a:rPr>
              <a:t>is associated </a:t>
            </a:r>
            <a:r>
              <a:rPr lang="en-US" sz="1800" b="0" dirty="0">
                <a:latin typeface="+mn-lt"/>
              </a:rPr>
              <a:t>with a call, </a:t>
            </a:r>
            <a:r>
              <a:rPr lang="en-US" sz="1800" b="0" dirty="0" smtClean="0">
                <a:latin typeface="+mn-lt"/>
              </a:rPr>
              <a:t>a </a:t>
            </a:r>
            <a:r>
              <a:rPr lang="en-US" sz="1800" b="0" dirty="0">
                <a:latin typeface="+mn-lt"/>
              </a:rPr>
              <a:t>call line must be </a:t>
            </a:r>
            <a:r>
              <a:rPr lang="en-US" sz="1800" b="0" dirty="0" smtClean="0">
                <a:latin typeface="+mn-lt"/>
              </a:rPr>
              <a:t>specified </a:t>
            </a:r>
            <a:r>
              <a:rPr lang="en-US" sz="1800" b="0" dirty="0">
                <a:latin typeface="+mn-lt"/>
              </a:rPr>
              <a:t>for each item,  </a:t>
            </a:r>
            <a:r>
              <a:rPr lang="en-US" sz="1800" b="0" dirty="0" smtClean="0">
                <a:latin typeface="+mn-lt"/>
              </a:rPr>
              <a:t>so the system </a:t>
            </a:r>
            <a:r>
              <a:rPr lang="en-US" sz="1800" b="0" dirty="0">
                <a:latin typeface="+mn-lt"/>
              </a:rPr>
              <a:t>can match the items to the line in </a:t>
            </a:r>
            <a:r>
              <a:rPr lang="en-US" sz="1800" b="0" dirty="0" smtClean="0">
                <a:latin typeface="+mn-lt"/>
              </a:rPr>
              <a:t>CAR</a:t>
            </a:r>
            <a:endParaRPr lang="en-US" sz="1800" b="0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58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58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58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MO Line Entry</a:t>
            </a:r>
          </a:p>
        </p:txBody>
      </p:sp>
      <p:sp>
        <p:nvSpPr>
          <p:cNvPr id="36867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SSM-MO-220</a:t>
            </a:r>
          </a:p>
        </p:txBody>
      </p:sp>
      <p:pic>
        <p:nvPicPr>
          <p:cNvPr id="36868" name="Picture 3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9188" y="1033463"/>
            <a:ext cx="6897687" cy="5087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MOs must be confirmed before a shipment transaction can occur</a:t>
            </a:r>
          </a:p>
          <a:p>
            <a:r>
              <a:rPr lang="en-US" dirty="0" smtClean="0"/>
              <a:t>MOs can be confirmed</a:t>
            </a:r>
          </a:p>
          <a:p>
            <a:pPr lvl="1"/>
            <a:r>
              <a:rPr lang="en-US" dirty="0" smtClean="0"/>
              <a:t>When the MO is created</a:t>
            </a:r>
          </a:p>
          <a:p>
            <a:pPr lvl="1"/>
            <a:r>
              <a:rPr lang="en-US" dirty="0" smtClean="0"/>
              <a:t>On individual lines of MO Maintenance (11.11.1)</a:t>
            </a:r>
          </a:p>
          <a:p>
            <a:pPr lvl="1"/>
            <a:r>
              <a:rPr lang="en-US" dirty="0" smtClean="0"/>
              <a:t>Using MO Confirmation (11.11.2)</a:t>
            </a:r>
          </a:p>
          <a:p>
            <a:endParaRPr lang="en-US" dirty="0" smtClean="0"/>
          </a:p>
        </p:txBody>
      </p:sp>
      <p:sp>
        <p:nvSpPr>
          <p:cNvPr id="3789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MO Confirmations</a:t>
            </a:r>
          </a:p>
        </p:txBody>
      </p:sp>
      <p:sp>
        <p:nvSpPr>
          <p:cNvPr id="3789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SSM-MO-230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378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378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378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5" presetClass="emph" presetSubtype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6" dur="indefinite"/>
                                        <p:tgtEl>
                                          <p:spTgt spid="378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7" dur="indefinite"/>
                                        <p:tgtEl>
                                          <p:spTgt spid="378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378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5" presetClass="emph" presetSubtype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20" dur="indefinite"/>
                                        <p:tgtEl>
                                          <p:spTgt spid="378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1" dur="indefinite"/>
                                        <p:tgtEl>
                                          <p:spTgt spid="378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2" dur="indefinite"/>
                                        <p:tgtEl>
                                          <p:spTgt spid="378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5" presetClass="emph" presetSubtype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24" dur="indefinite"/>
                                        <p:tgtEl>
                                          <p:spTgt spid="378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5" dur="indefinite"/>
                                        <p:tgtEl>
                                          <p:spTgt spid="378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6" dur="indefinite"/>
                                        <p:tgtEl>
                                          <p:spTgt spid="378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495414" cy="5424523"/>
          </a:xfrm>
        </p:spPr>
        <p:txBody>
          <a:bodyPr/>
          <a:lstStyle/>
          <a:p>
            <a:r>
              <a:rPr lang="en-US" dirty="0" smtClean="0"/>
              <a:t>Service </a:t>
            </a:r>
            <a:r>
              <a:rPr lang="en-US" dirty="0" smtClean="0"/>
              <a:t>organizations face a number of needs related to service inventory management</a:t>
            </a:r>
          </a:p>
          <a:p>
            <a:pPr lvl="1"/>
            <a:r>
              <a:rPr lang="en-US" dirty="0" smtClean="0"/>
              <a:t>Products need to be sent to various departments/personnel throughout the company</a:t>
            </a:r>
          </a:p>
          <a:p>
            <a:pPr lvl="1"/>
            <a:r>
              <a:rPr lang="en-US" dirty="0" smtClean="0"/>
              <a:t>Records of the orders need to be captured</a:t>
            </a:r>
          </a:p>
          <a:p>
            <a:pPr lvl="1"/>
            <a:r>
              <a:rPr lang="en-US" dirty="0" smtClean="0"/>
              <a:t>Inventory needs to be allocated and picked</a:t>
            </a:r>
          </a:p>
          <a:p>
            <a:pPr lvl="1"/>
            <a:r>
              <a:rPr lang="en-US" dirty="0" smtClean="0"/>
              <a:t>Shipping paperwork needs to be generated</a:t>
            </a:r>
          </a:p>
          <a:p>
            <a:pPr lvl="1"/>
            <a:r>
              <a:rPr lang="en-US" dirty="0" smtClean="0"/>
              <a:t>Appropriate accounting needs to occur</a:t>
            </a:r>
          </a:p>
          <a:p>
            <a:endParaRPr lang="en-US" dirty="0" smtClean="0"/>
          </a:p>
        </p:txBody>
      </p:sp>
      <p:sp>
        <p:nvSpPr>
          <p:cNvPr id="184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Material </a:t>
            </a:r>
            <a:r>
              <a:rPr lang="en-US" dirty="0" smtClean="0"/>
              <a:t>Orders Business Needs</a:t>
            </a:r>
            <a:endParaRPr lang="en-US" dirty="0" smtClean="0"/>
          </a:p>
        </p:txBody>
      </p:sp>
      <p:sp>
        <p:nvSpPr>
          <p:cNvPr id="1843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SSM-MO-020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9" dur="indefinite"/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0" dur="indefinite"/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24" dur="indefinite"/>
                                        <p:tgtEl>
                                          <p:spTgt spid="18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5" dur="indefinite"/>
                                        <p:tgtEl>
                                          <p:spTgt spid="18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6" dur="indefinite"/>
                                        <p:tgtEl>
                                          <p:spTgt spid="18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30" dur="indefinite"/>
                                        <p:tgtEl>
                                          <p:spTgt spid="184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1" dur="indefinite"/>
                                        <p:tgtEl>
                                          <p:spTgt spid="184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32" dur="indefinite"/>
                                        <p:tgtEl>
                                          <p:spTgt spid="184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36" dur="indefinite"/>
                                        <p:tgtEl>
                                          <p:spTgt spid="184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7" dur="indefinite"/>
                                        <p:tgtEl>
                                          <p:spTgt spid="184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38" dur="indefinite"/>
                                        <p:tgtEl>
                                          <p:spTgt spid="184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Confirmed MOs appear as demand in MRP </a:t>
            </a:r>
            <a:br>
              <a:rPr lang="en-US" dirty="0" smtClean="0"/>
            </a:br>
            <a:r>
              <a:rPr lang="en-US" dirty="0" smtClean="0"/>
              <a:t>(display under Gross Requirements)</a:t>
            </a:r>
          </a:p>
          <a:p>
            <a:r>
              <a:rPr lang="en-US" dirty="0" smtClean="0"/>
              <a:t>MRP treats MO demand like sales order demand</a:t>
            </a:r>
          </a:p>
          <a:p>
            <a:pPr lvl="1"/>
            <a:r>
              <a:rPr lang="en-US" dirty="0" smtClean="0"/>
              <a:t>When quantity ordered equals quantity shipped, MRP demand is zero</a:t>
            </a:r>
          </a:p>
          <a:p>
            <a:endParaRPr lang="en-US" dirty="0" smtClean="0"/>
          </a:p>
        </p:txBody>
      </p:sp>
      <p:sp>
        <p:nvSpPr>
          <p:cNvPr id="389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MOs and MRP Visibility</a:t>
            </a:r>
          </a:p>
        </p:txBody>
      </p:sp>
      <p:sp>
        <p:nvSpPr>
          <p:cNvPr id="3891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SSM-MO-240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389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389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389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5" presetClass="emph" presetSubtype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6" dur="indefinite"/>
                                        <p:tgtEl>
                                          <p:spTgt spid="389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7" dur="indefinite"/>
                                        <p:tgtEl>
                                          <p:spTgt spid="389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389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MO general allocations can be performed in</a:t>
            </a:r>
          </a:p>
          <a:p>
            <a:pPr lvl="1"/>
            <a:r>
              <a:rPr lang="en-US" dirty="0" smtClean="0"/>
              <a:t>MO Maintenance (11.11.1) — based on the Allocate Days setting in the Material Order Control</a:t>
            </a:r>
          </a:p>
          <a:p>
            <a:pPr lvl="1"/>
            <a:r>
              <a:rPr lang="en-US" dirty="0" smtClean="0"/>
              <a:t>MO Automatic Allocations (11.11.5) — using the same control </a:t>
            </a:r>
            <a:r>
              <a:rPr lang="en-US" dirty="0" smtClean="0"/>
              <a:t>setting logic</a:t>
            </a:r>
            <a:endParaRPr lang="en-US" dirty="0" smtClean="0"/>
          </a:p>
          <a:p>
            <a:pPr lvl="1"/>
            <a:r>
              <a:rPr lang="en-US" dirty="0" smtClean="0"/>
              <a:t>MO Manual Allocations (11.11.4)</a:t>
            </a:r>
          </a:p>
          <a:p>
            <a:r>
              <a:rPr lang="en-US" dirty="0" smtClean="0"/>
              <a:t>MO detail allocations can be performed in</a:t>
            </a:r>
          </a:p>
          <a:p>
            <a:pPr lvl="1"/>
            <a:r>
              <a:rPr lang="en-US" dirty="0" smtClean="0"/>
              <a:t>MO Maintenance </a:t>
            </a:r>
          </a:p>
          <a:p>
            <a:pPr lvl="1"/>
            <a:r>
              <a:rPr lang="en-US" dirty="0" smtClean="0"/>
              <a:t>MO Manual Allocations</a:t>
            </a:r>
          </a:p>
          <a:p>
            <a:endParaRPr lang="en-US" dirty="0" smtClean="0"/>
          </a:p>
        </p:txBody>
      </p:sp>
      <p:sp>
        <p:nvSpPr>
          <p:cNvPr id="3993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MO Allocations</a:t>
            </a:r>
          </a:p>
        </p:txBody>
      </p:sp>
      <p:sp>
        <p:nvSpPr>
          <p:cNvPr id="3994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SSM-MO-250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5" presetClass="emph" presetSubtype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0" dur="indefinite"/>
                                        <p:tgtEl>
                                          <p:spTgt spid="399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1" dur="indefinite"/>
                                        <p:tgtEl>
                                          <p:spTgt spid="399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399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5" presetClass="emph" presetSubtype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399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5" dur="indefinite"/>
                                        <p:tgtEl>
                                          <p:spTgt spid="399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6" dur="indefinite"/>
                                        <p:tgtEl>
                                          <p:spTgt spid="399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5" presetClass="emph" presetSubtype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399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9" dur="indefinite"/>
                                        <p:tgtEl>
                                          <p:spTgt spid="399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0" dur="indefinite"/>
                                        <p:tgtEl>
                                          <p:spTgt spid="399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24" dur="indefinite"/>
                                        <p:tgtEl>
                                          <p:spTgt spid="399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5" dur="indefinite"/>
                                        <p:tgtEl>
                                          <p:spTgt spid="399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6" dur="indefinite"/>
                                        <p:tgtEl>
                                          <p:spTgt spid="399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5" presetClass="emph" presetSubtype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28" dur="indefinite"/>
                                        <p:tgtEl>
                                          <p:spTgt spid="399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9" dur="indefinite"/>
                                        <p:tgtEl>
                                          <p:spTgt spid="399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30" dur="indefinite"/>
                                        <p:tgtEl>
                                          <p:spTgt spid="399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5" presetClass="emph" presetSubtype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32" dur="indefinite"/>
                                        <p:tgtEl>
                                          <p:spTgt spid="399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3" dur="indefinite"/>
                                        <p:tgtEl>
                                          <p:spTgt spid="399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34" dur="indefinite"/>
                                        <p:tgtEl>
                                          <p:spTgt spid="399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If you want to execute a separate picking function</a:t>
            </a:r>
          </a:p>
          <a:p>
            <a:pPr lvl="1"/>
            <a:r>
              <a:rPr lang="en-US" dirty="0" smtClean="0"/>
              <a:t>Set Print Pack List to Yes in the MO header</a:t>
            </a:r>
          </a:p>
          <a:p>
            <a:pPr lvl="1"/>
            <a:r>
              <a:rPr lang="en-US" dirty="0" smtClean="0"/>
              <a:t>Execute the Sales Order Packing List function (7.9.13)</a:t>
            </a:r>
          </a:p>
          <a:p>
            <a:r>
              <a:rPr lang="en-US" dirty="0" smtClean="0"/>
              <a:t>A general allocation must exist to create a </a:t>
            </a:r>
            <a:r>
              <a:rPr lang="en-US" dirty="0" err="1" smtClean="0"/>
              <a:t>picklist</a:t>
            </a:r>
            <a:endParaRPr lang="en-US" dirty="0" smtClean="0"/>
          </a:p>
          <a:p>
            <a:r>
              <a:rPr lang="en-US" dirty="0" smtClean="0"/>
              <a:t>Creating a </a:t>
            </a:r>
            <a:r>
              <a:rPr lang="en-US" dirty="0" err="1" smtClean="0"/>
              <a:t>picklist</a:t>
            </a:r>
            <a:r>
              <a:rPr lang="en-US" dirty="0" smtClean="0"/>
              <a:t> generates detailed allocations</a:t>
            </a:r>
          </a:p>
          <a:p>
            <a:endParaRPr lang="en-US" dirty="0" smtClean="0"/>
          </a:p>
        </p:txBody>
      </p:sp>
      <p:sp>
        <p:nvSpPr>
          <p:cNvPr id="409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Picking Inventory for MOs</a:t>
            </a:r>
          </a:p>
        </p:txBody>
      </p:sp>
      <p:sp>
        <p:nvSpPr>
          <p:cNvPr id="4096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SSM-MO-260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40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40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40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5" presetClass="emph" presetSubtype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0" dur="indefinite"/>
                                        <p:tgtEl>
                                          <p:spTgt spid="409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1" dur="indefinite"/>
                                        <p:tgtEl>
                                          <p:spTgt spid="409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409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5" presetClass="emph" presetSubtype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409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5" dur="indefinite"/>
                                        <p:tgtEl>
                                          <p:spTgt spid="409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6" dur="indefinite"/>
                                        <p:tgtEl>
                                          <p:spTgt spid="409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20" dur="indefinite"/>
                                        <p:tgtEl>
                                          <p:spTgt spid="409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1" dur="indefinite"/>
                                        <p:tgtEl>
                                          <p:spTgt spid="409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2" dur="indefinite"/>
                                        <p:tgtEl>
                                          <p:spTgt spid="409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26" dur="indefinite"/>
                                        <p:tgtEl>
                                          <p:spTgt spid="409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7" dur="indefinite"/>
                                        <p:tgtEl>
                                          <p:spTgt spid="409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8" dur="indefinite"/>
                                        <p:tgtEl>
                                          <p:spTgt spid="409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Picking Inventory for MOs</a:t>
            </a:r>
          </a:p>
        </p:txBody>
      </p:sp>
      <p:sp>
        <p:nvSpPr>
          <p:cNvPr id="41987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SSM-MO-270</a:t>
            </a:r>
          </a:p>
        </p:txBody>
      </p:sp>
      <p:pic>
        <p:nvPicPr>
          <p:cNvPr id="41988" name="Picture 3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23950" y="1033463"/>
            <a:ext cx="6889750" cy="5087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ounded Rectangle 5"/>
          <p:cNvSpPr>
            <a:spLocks noChangeArrowheads="1"/>
          </p:cNvSpPr>
          <p:nvPr/>
        </p:nvSpPr>
        <p:spPr bwMode="auto">
          <a:xfrm>
            <a:off x="3100388" y="4740275"/>
            <a:ext cx="2452687" cy="576044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>
            <a:spAutoFit/>
          </a:bodyPr>
          <a:lstStyle/>
          <a:p>
            <a:pPr>
              <a:spcBef>
                <a:spcPct val="20000"/>
              </a:spcBef>
              <a:buFont typeface="ZapfDingbats" pitchFamily="82" charset="2"/>
              <a:buNone/>
              <a:defRPr/>
            </a:pPr>
            <a:r>
              <a:rPr lang="en-US" sz="1400" b="0" dirty="0">
                <a:latin typeface="+mj-lt"/>
              </a:rPr>
              <a:t>To create a picklist, set this </a:t>
            </a:r>
            <a:r>
              <a:rPr lang="en-US" sz="1400" b="0" dirty="0" smtClean="0">
                <a:latin typeface="+mj-lt"/>
              </a:rPr>
              <a:t>field </a:t>
            </a:r>
            <a:r>
              <a:rPr lang="en-US" sz="1400" b="0" dirty="0">
                <a:latin typeface="+mj-lt"/>
              </a:rPr>
              <a:t>to Yes</a:t>
            </a:r>
          </a:p>
        </p:txBody>
      </p:sp>
      <p:sp>
        <p:nvSpPr>
          <p:cNvPr id="41990" name="Rectangle 6"/>
          <p:cNvSpPr>
            <a:spLocks noChangeArrowheads="1"/>
          </p:cNvSpPr>
          <p:nvPr/>
        </p:nvSpPr>
        <p:spPr bwMode="auto">
          <a:xfrm>
            <a:off x="6391275" y="5114925"/>
            <a:ext cx="238125" cy="190500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cxnSp>
        <p:nvCxnSpPr>
          <p:cNvPr id="41991" name="Elbow Connector 8"/>
          <p:cNvCxnSpPr>
            <a:cxnSpLocks noChangeShapeType="1"/>
            <a:endCxn id="41990" idx="1"/>
          </p:cNvCxnSpPr>
          <p:nvPr/>
        </p:nvCxnSpPr>
        <p:spPr bwMode="auto">
          <a:xfrm>
            <a:off x="5553075" y="5028297"/>
            <a:ext cx="838200" cy="181878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chemeClr val="tx1">
                <a:lumMod val="90000"/>
                <a:lumOff val="10000"/>
              </a:schemeClr>
            </a:solidFill>
            <a:round/>
            <a:headEnd/>
            <a:tailEnd type="arrow" w="med" len="med"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19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19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4199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1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The MO shipment routine</a:t>
            </a:r>
          </a:p>
          <a:p>
            <a:pPr lvl="1"/>
            <a:r>
              <a:rPr lang="en-US" sz="2000" dirty="0" smtClean="0"/>
              <a:t>Decrements QAD EE inventory at the ship-from site/location</a:t>
            </a:r>
          </a:p>
          <a:p>
            <a:pPr lvl="1"/>
            <a:r>
              <a:rPr lang="en-US" sz="2000" dirty="0" smtClean="0"/>
              <a:t>Increases inventory at the engineer’s site/location</a:t>
            </a:r>
          </a:p>
          <a:p>
            <a:pPr lvl="1"/>
            <a:r>
              <a:rPr lang="en-US" sz="2000" dirty="0" smtClean="0"/>
              <a:t>Performs an unplanned issue for expensed MOs from the engineers site/location</a:t>
            </a:r>
          </a:p>
        </p:txBody>
      </p:sp>
      <p:sp>
        <p:nvSpPr>
          <p:cNvPr id="430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MO Shipments</a:t>
            </a:r>
          </a:p>
        </p:txBody>
      </p:sp>
      <p:sp>
        <p:nvSpPr>
          <p:cNvPr id="4301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SSM-MO-280</a:t>
            </a: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911225" y="3754438"/>
            <a:ext cx="3057525" cy="779462"/>
          </a:xfrm>
          <a:prstGeom prst="roundRect">
            <a:avLst/>
          </a:prstGeom>
          <a:solidFill>
            <a:schemeClr val="accent1"/>
          </a:solidFill>
          <a:ln w="127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0488" tIns="44450" rIns="90488" bIns="44450" anchor="ctr" anchorCtr="1"/>
          <a:lstStyle/>
          <a:p>
            <a:pPr>
              <a:spcBef>
                <a:spcPct val="20000"/>
              </a:spcBef>
              <a:buFont typeface="ZapfDingbats" pitchFamily="82" charset="2"/>
              <a:buNone/>
              <a:defRPr/>
            </a:pPr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ISS-TR (Issue Transfer Transaction)</a:t>
            </a:r>
            <a:b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</a:br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From the shipping site/location</a:t>
            </a:r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4859528" y="3743325"/>
            <a:ext cx="3359150" cy="801688"/>
          </a:xfrm>
          <a:prstGeom prst="roundRect">
            <a:avLst/>
          </a:prstGeom>
          <a:solidFill>
            <a:schemeClr val="accent1"/>
          </a:solidFill>
          <a:ln w="127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0488" tIns="44450" rIns="90488" bIns="44450" anchor="ctr" anchorCtr="1"/>
          <a:lstStyle/>
          <a:p>
            <a:pPr>
              <a:spcBef>
                <a:spcPct val="20000"/>
              </a:spcBef>
              <a:buFont typeface="ZapfDingbats" pitchFamily="82" charset="2"/>
              <a:buNone/>
              <a:defRPr/>
            </a:pPr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RCT-TR (Receipt Transfer Transaction)</a:t>
            </a:r>
            <a:b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</a:br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To the engineer site/location</a:t>
            </a:r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2839339" y="5312569"/>
            <a:ext cx="1168400" cy="635000"/>
          </a:xfrm>
          <a:prstGeom prst="roundRect">
            <a:avLst/>
          </a:prstGeom>
          <a:solidFill>
            <a:schemeClr val="accent1"/>
          </a:solidFill>
          <a:ln w="127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0488" tIns="44450" rIns="90488" bIns="44450" anchor="ctr" anchorCtr="1"/>
          <a:lstStyle/>
          <a:p>
            <a:pPr>
              <a:spcBef>
                <a:spcPct val="20000"/>
              </a:spcBef>
              <a:buFont typeface="ZapfDingbats" pitchFamily="82" charset="2"/>
              <a:buNone/>
              <a:defRPr/>
            </a:pPr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RCT-TR</a:t>
            </a:r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911225" y="5312569"/>
            <a:ext cx="1168400" cy="635000"/>
          </a:xfrm>
          <a:prstGeom prst="roundRect">
            <a:avLst/>
          </a:prstGeom>
          <a:solidFill>
            <a:schemeClr val="accent1"/>
          </a:solidFill>
          <a:ln w="127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0488" tIns="44450" rIns="90488" bIns="44450" anchor="ctr" anchorCtr="1"/>
          <a:lstStyle/>
          <a:p>
            <a:pPr>
              <a:spcBef>
                <a:spcPct val="20000"/>
              </a:spcBef>
              <a:buFont typeface="ZapfDingbats" pitchFamily="82" charset="2"/>
              <a:buNone/>
              <a:defRPr/>
            </a:pPr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ISS-TR</a:t>
            </a:r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3055938" y="4891088"/>
            <a:ext cx="844550" cy="304800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 b="0">
              <a:latin typeface="+mj-lt"/>
            </a:endParaRPr>
          </a:p>
        </p:txBody>
      </p:sp>
      <p:sp>
        <p:nvSpPr>
          <p:cNvPr id="10" name="Rectangle 7"/>
          <p:cNvSpPr>
            <a:spLocks noChangeArrowheads="1"/>
          </p:cNvSpPr>
          <p:nvPr/>
        </p:nvSpPr>
        <p:spPr bwMode="auto">
          <a:xfrm>
            <a:off x="4767453" y="5232400"/>
            <a:ext cx="3451225" cy="795338"/>
          </a:xfrm>
          <a:prstGeom prst="roundRect">
            <a:avLst/>
          </a:prstGeom>
          <a:solidFill>
            <a:schemeClr val="accent1"/>
          </a:solidFill>
          <a:ln w="127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0488" tIns="44450" rIns="90488" bIns="44450" anchor="ctr" anchorCtr="1"/>
          <a:lstStyle/>
          <a:p>
            <a:pPr>
              <a:spcBef>
                <a:spcPct val="20000"/>
              </a:spcBef>
              <a:buFont typeface="ZapfDingbats" pitchFamily="82" charset="2"/>
              <a:buNone/>
              <a:defRPr/>
            </a:pPr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ISS-UNP (Issue Unplanned Transaction)</a:t>
            </a:r>
            <a:b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</a:br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From the engineer site/location</a:t>
            </a:r>
            <a:b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</a:br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Debits the service expense account</a:t>
            </a:r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763588" y="3313113"/>
            <a:ext cx="3917950" cy="3968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 marL="342900" indent="-342900">
              <a:spcBef>
                <a:spcPct val="20000"/>
              </a:spcBef>
              <a:buFont typeface="ZapfDingbats" pitchFamily="82" charset="2"/>
              <a:buNone/>
              <a:defRPr/>
            </a:pPr>
            <a:r>
              <a:rPr lang="en-US" sz="2000" b="0" dirty="0">
                <a:latin typeface="+mj-lt"/>
              </a:rPr>
              <a:t>MO—with a call or non-expensed</a:t>
            </a:r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763588" y="4868863"/>
            <a:ext cx="1862137" cy="3968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 marL="342900" indent="-342900">
              <a:spcBef>
                <a:spcPct val="20000"/>
              </a:spcBef>
              <a:buFont typeface="ZapfDingbats" pitchFamily="82" charset="2"/>
              <a:buNone/>
              <a:defRPr/>
            </a:pPr>
            <a:r>
              <a:rPr lang="en-US" sz="2000" b="0" dirty="0">
                <a:latin typeface="+mj-lt"/>
              </a:rPr>
              <a:t>MO—expensed</a:t>
            </a:r>
          </a:p>
        </p:txBody>
      </p:sp>
      <p:cxnSp>
        <p:nvCxnSpPr>
          <p:cNvPr id="17" name="Straight Arrow Connector 16"/>
          <p:cNvCxnSpPr>
            <a:stCxn id="5" idx="3"/>
            <a:endCxn id="6" idx="1"/>
          </p:cNvCxnSpPr>
          <p:nvPr/>
        </p:nvCxnSpPr>
        <p:spPr>
          <a:xfrm>
            <a:off x="3968750" y="4144169"/>
            <a:ext cx="890778" cy="1588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>
            <a:stCxn id="8" idx="3"/>
            <a:endCxn id="7" idx="1"/>
          </p:cNvCxnSpPr>
          <p:nvPr/>
        </p:nvCxnSpPr>
        <p:spPr>
          <a:xfrm>
            <a:off x="2079625" y="5630069"/>
            <a:ext cx="788988" cy="1588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>
            <a:stCxn id="7" idx="3"/>
            <a:endCxn id="10" idx="1"/>
          </p:cNvCxnSpPr>
          <p:nvPr/>
        </p:nvCxnSpPr>
        <p:spPr>
          <a:xfrm>
            <a:off x="4037013" y="5630069"/>
            <a:ext cx="730440" cy="1588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5" presetClass="emph" presetSubtype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0" dur="indefinite"/>
                                        <p:tgtEl>
                                          <p:spTgt spid="430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1" dur="indefinite"/>
                                        <p:tgtEl>
                                          <p:spTgt spid="430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430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5" presetClass="emph" presetSubtype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430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5" dur="indefinite"/>
                                        <p:tgtEl>
                                          <p:spTgt spid="430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6" dur="indefinite"/>
                                        <p:tgtEl>
                                          <p:spTgt spid="430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5" presetClass="emph" presetSubtype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430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9" dur="indefinite"/>
                                        <p:tgtEl>
                                          <p:spTgt spid="430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0" dur="indefinite"/>
                                        <p:tgtEl>
                                          <p:spTgt spid="430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Can be performed immediately from MO Maintenance</a:t>
            </a:r>
          </a:p>
          <a:p>
            <a:r>
              <a:rPr lang="en-US" dirty="0" smtClean="0"/>
              <a:t>Can be performed in MO Shipments (11.11.6)</a:t>
            </a:r>
          </a:p>
          <a:p>
            <a:r>
              <a:rPr lang="en-US" dirty="0" smtClean="0"/>
              <a:t>MO shipment information is similar to sales order shipments, but MOs are not priced or taxed</a:t>
            </a:r>
          </a:p>
          <a:p>
            <a:endParaRPr lang="en-US" dirty="0" smtClean="0"/>
          </a:p>
        </p:txBody>
      </p:sp>
      <p:sp>
        <p:nvSpPr>
          <p:cNvPr id="440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MO Shipments</a:t>
            </a:r>
          </a:p>
        </p:txBody>
      </p:sp>
      <p:sp>
        <p:nvSpPr>
          <p:cNvPr id="4403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SSM-MO-290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44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44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44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440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440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440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440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9" dur="indefinite"/>
                                        <p:tgtEl>
                                          <p:spTgt spid="440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0" dur="indefinite"/>
                                        <p:tgtEl>
                                          <p:spTgt spid="440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Engineer Delivery Note is automatically generated as the last step in MO Shipments</a:t>
            </a:r>
          </a:p>
          <a:p>
            <a:endParaRPr lang="en-US" dirty="0" smtClean="0"/>
          </a:p>
        </p:txBody>
      </p:sp>
      <p:sp>
        <p:nvSpPr>
          <p:cNvPr id="4505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MO Shipment Documents</a:t>
            </a:r>
          </a:p>
        </p:txBody>
      </p:sp>
      <p:sp>
        <p:nvSpPr>
          <p:cNvPr id="4506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SSM-MO-300</a:t>
            </a:r>
          </a:p>
        </p:txBody>
      </p:sp>
      <p:pic>
        <p:nvPicPr>
          <p:cNvPr id="45061" name="Picture 6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762000" y="2905125"/>
            <a:ext cx="7620661" cy="2674852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450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450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450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Back Order Advice lists all open items in the MO (on back order)</a:t>
            </a:r>
          </a:p>
          <a:p>
            <a:endParaRPr lang="en-US" dirty="0" smtClean="0"/>
          </a:p>
        </p:txBody>
      </p:sp>
      <p:sp>
        <p:nvSpPr>
          <p:cNvPr id="460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MO Shipment Documents</a:t>
            </a:r>
          </a:p>
        </p:txBody>
      </p:sp>
      <p:sp>
        <p:nvSpPr>
          <p:cNvPr id="4608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SSM-MO-310</a:t>
            </a:r>
          </a:p>
        </p:txBody>
      </p:sp>
      <p:pic>
        <p:nvPicPr>
          <p:cNvPr id="46085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9625" y="3038475"/>
            <a:ext cx="7513638" cy="283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46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46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46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When an MO is linked to a call, the items shipped display in CPR/CAR when the call line is selected</a:t>
            </a:r>
          </a:p>
          <a:p>
            <a:pPr lvl="1"/>
            <a:r>
              <a:rPr lang="en-US" dirty="0" smtClean="0"/>
              <a:t>Parts ordered on the MO can be selected in CPR/CAR for issuing</a:t>
            </a:r>
          </a:p>
          <a:p>
            <a:pPr lvl="1"/>
            <a:r>
              <a:rPr lang="en-US" dirty="0" smtClean="0"/>
              <a:t>The MO line is deleted if all ordered items are consumed</a:t>
            </a:r>
          </a:p>
          <a:p>
            <a:pPr lvl="1"/>
            <a:r>
              <a:rPr lang="en-US" dirty="0" smtClean="0"/>
              <a:t>When all lines on an MO are consumed, the entire MO is deleted</a:t>
            </a:r>
          </a:p>
          <a:p>
            <a:endParaRPr lang="en-US" dirty="0" smtClean="0"/>
          </a:p>
        </p:txBody>
      </p:sp>
      <p:sp>
        <p:nvSpPr>
          <p:cNvPr id="4710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Consuming MO Items in CPR/CAR</a:t>
            </a:r>
          </a:p>
        </p:txBody>
      </p:sp>
      <p:sp>
        <p:nvSpPr>
          <p:cNvPr id="4710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SSM-MO-320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47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47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47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471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471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471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471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9" dur="indefinite"/>
                                        <p:tgtEl>
                                          <p:spTgt spid="471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0" dur="indefinite"/>
                                        <p:tgtEl>
                                          <p:spTgt spid="471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24" dur="indefinite"/>
                                        <p:tgtEl>
                                          <p:spTgt spid="471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5" dur="indefinite"/>
                                        <p:tgtEl>
                                          <p:spTgt spid="471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6" dur="indefinite"/>
                                        <p:tgtEl>
                                          <p:spTgt spid="471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Enables you to return items ordered on an MO for a call and not needed</a:t>
            </a:r>
          </a:p>
          <a:p>
            <a:r>
              <a:rPr lang="en-US" dirty="0" smtClean="0"/>
              <a:t>Items may have been marked as pending return in CAR</a:t>
            </a:r>
          </a:p>
          <a:p>
            <a:r>
              <a:rPr lang="en-US" dirty="0" smtClean="0"/>
              <a:t>The call cannot be closed until all items on an open MO are issued or returned</a:t>
            </a:r>
          </a:p>
          <a:p>
            <a:endParaRPr lang="en-US" dirty="0" smtClean="0"/>
          </a:p>
        </p:txBody>
      </p:sp>
      <p:sp>
        <p:nvSpPr>
          <p:cNvPr id="4813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MO Returns</a:t>
            </a:r>
          </a:p>
        </p:txBody>
      </p:sp>
      <p:sp>
        <p:nvSpPr>
          <p:cNvPr id="4813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SSM-MO-330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48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48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48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481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481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481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481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9" dur="indefinite"/>
                                        <p:tgtEl>
                                          <p:spTgt spid="481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0" dur="indefinite"/>
                                        <p:tgtEl>
                                          <p:spTgt spid="481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Business Process</a:t>
            </a:r>
          </a:p>
          <a:p>
            <a:pPr lvl="1"/>
            <a:r>
              <a:rPr lang="en-US" sz="2000" dirty="0" smtClean="0"/>
              <a:t>Material Orders (MOs) are used to manage inventory in the service environment</a:t>
            </a:r>
          </a:p>
        </p:txBody>
      </p:sp>
      <p:sp>
        <p:nvSpPr>
          <p:cNvPr id="102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Material Orders</a:t>
            </a:r>
          </a:p>
        </p:txBody>
      </p:sp>
      <p:sp>
        <p:nvSpPr>
          <p:cNvPr id="1029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SSM-MO-030</a:t>
            </a:r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4991100" y="2803494"/>
            <a:ext cx="3657600" cy="1479550"/>
          </a:xfrm>
          <a:prstGeom prst="roundRect">
            <a:avLst/>
          </a:prstGeom>
          <a:solidFill>
            <a:schemeClr val="accent1"/>
          </a:solidFill>
          <a:ln w="127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/>
          <a:lstStyle/>
          <a:p>
            <a:pPr marL="285750" indent="-285750" algn="ctr">
              <a:buFont typeface="ZapfDingbats" pitchFamily="82" charset="2"/>
              <a:buNone/>
              <a:defRPr/>
            </a:pPr>
            <a:r>
              <a:rPr lang="en-US" sz="2000" dirty="0">
                <a:solidFill>
                  <a:schemeClr val="bg1"/>
                </a:solidFill>
                <a:latin typeface="+mj-lt"/>
              </a:rPr>
              <a:t>Remote Service Locations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  <a:p>
            <a:pPr marL="285750" indent="-285750">
              <a:buFont typeface="ZapfDingbats" pitchFamily="82" charset="2"/>
              <a:buNone/>
              <a:defRPr/>
            </a:pPr>
            <a:endParaRPr lang="en-US" sz="800" b="0" dirty="0">
              <a:solidFill>
                <a:schemeClr val="bg1"/>
              </a:solidFill>
              <a:latin typeface="+mj-lt"/>
            </a:endParaRPr>
          </a:p>
          <a:p>
            <a:pPr marL="285750" indent="-285750">
              <a:buFontTx/>
              <a:buChar char="•"/>
              <a:defRPr/>
            </a:pPr>
            <a:r>
              <a:rPr lang="en-US" sz="2000" b="0" dirty="0">
                <a:solidFill>
                  <a:schemeClr val="bg1"/>
                </a:solidFill>
                <a:latin typeface="+mj-lt"/>
              </a:rPr>
              <a:t>Service Representatives</a:t>
            </a:r>
          </a:p>
          <a:p>
            <a:pPr marL="285750" indent="-285750">
              <a:buFontTx/>
              <a:buChar char="•"/>
              <a:defRPr/>
            </a:pPr>
            <a:r>
              <a:rPr lang="en-US" sz="2000" b="0" dirty="0">
                <a:solidFill>
                  <a:schemeClr val="bg1"/>
                </a:solidFill>
                <a:latin typeface="+mj-lt"/>
              </a:rPr>
              <a:t>Repair Centers</a:t>
            </a:r>
          </a:p>
        </p:txBody>
      </p:sp>
      <p:sp>
        <p:nvSpPr>
          <p:cNvPr id="7" name="Line 5"/>
          <p:cNvSpPr>
            <a:spLocks noChangeShapeType="1"/>
          </p:cNvSpPr>
          <p:nvPr/>
        </p:nvSpPr>
        <p:spPr bwMode="auto">
          <a:xfrm>
            <a:off x="4991100" y="3278124"/>
            <a:ext cx="3657600" cy="0"/>
          </a:xfrm>
          <a:prstGeom prst="line">
            <a:avLst/>
          </a:prstGeom>
          <a:noFill/>
          <a:ln w="28575">
            <a:solidFill>
              <a:schemeClr val="tx1">
                <a:lumMod val="25000"/>
                <a:lumOff val="75000"/>
              </a:scheme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 b="0">
              <a:latin typeface="+mj-lt"/>
            </a:endParaRPr>
          </a:p>
        </p:txBody>
      </p:sp>
      <p:grpSp>
        <p:nvGrpSpPr>
          <p:cNvPr id="47" name="Group 46"/>
          <p:cNvGrpSpPr/>
          <p:nvPr/>
        </p:nvGrpSpPr>
        <p:grpSpPr>
          <a:xfrm>
            <a:off x="758033" y="2112264"/>
            <a:ext cx="3657600" cy="1907286"/>
            <a:chOff x="758033" y="2112264"/>
            <a:chExt cx="3657600" cy="1907286"/>
          </a:xfrm>
          <a:solidFill>
            <a:schemeClr val="accent3"/>
          </a:solidFill>
        </p:grpSpPr>
        <p:sp>
          <p:nvSpPr>
            <p:cNvPr id="1033" name="Rectangle 10"/>
            <p:cNvSpPr>
              <a:spLocks noChangeArrowheads="1"/>
            </p:cNvSpPr>
            <p:nvPr/>
          </p:nvSpPr>
          <p:spPr bwMode="auto">
            <a:xfrm>
              <a:off x="758033" y="2112264"/>
              <a:ext cx="3657600" cy="1907286"/>
            </a:xfrm>
            <a:prstGeom prst="rect">
              <a:avLst/>
            </a:prstGeom>
            <a:grpFill/>
            <a:ln w="317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graphicFrame>
          <p:nvGraphicFramePr>
            <p:cNvPr id="1026" name="Object 2">
              <a:hlinkClick r:id="" action="ppaction://ole?verb=0"/>
            </p:cNvPr>
            <p:cNvGraphicFramePr>
              <a:graphicFrameLocks/>
            </p:cNvGraphicFramePr>
            <p:nvPr/>
          </p:nvGraphicFramePr>
          <p:xfrm>
            <a:off x="920990" y="2445421"/>
            <a:ext cx="3159125" cy="1373187"/>
          </p:xfrm>
          <a:graphic>
            <a:graphicData uri="http://schemas.openxmlformats.org/presentationml/2006/ole">
              <p:oleObj spid="_x0000_s1026" name="Microsoft ClipArt Gallery" r:id="rId3" imgW="5279760" imgH="2428560" progId="">
                <p:embed/>
              </p:oleObj>
            </a:graphicData>
          </a:graphic>
        </p:graphicFrame>
        <p:sp>
          <p:nvSpPr>
            <p:cNvPr id="11" name="Rectangle 9"/>
            <p:cNvSpPr>
              <a:spLocks noChangeArrowheads="1"/>
            </p:cNvSpPr>
            <p:nvPr/>
          </p:nvSpPr>
          <p:spPr bwMode="auto">
            <a:xfrm>
              <a:off x="766099" y="2118621"/>
              <a:ext cx="2232985" cy="397545"/>
            </a:xfrm>
            <a:prstGeom prst="rect">
              <a:avLst/>
            </a:prstGeom>
            <a:grp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marL="342900" indent="-342900">
                <a:spcBef>
                  <a:spcPct val="20000"/>
                </a:spcBef>
                <a:buFont typeface="ZapfDingbats" pitchFamily="82" charset="2"/>
                <a:buNone/>
                <a:defRPr/>
              </a:pPr>
              <a:r>
                <a:rPr lang="en-US" sz="2000" dirty="0">
                  <a:latin typeface="+mj-lt"/>
                </a:rPr>
                <a:t>Parts Warehouse</a:t>
              </a:r>
            </a:p>
          </p:txBody>
        </p:sp>
        <p:sp>
          <p:nvSpPr>
            <p:cNvPr id="13" name="Rectangle 11"/>
            <p:cNvSpPr>
              <a:spLocks noChangeArrowheads="1"/>
            </p:cNvSpPr>
            <p:nvPr/>
          </p:nvSpPr>
          <p:spPr bwMode="auto">
            <a:xfrm>
              <a:off x="3136301" y="3618224"/>
              <a:ext cx="1273175" cy="397545"/>
            </a:xfrm>
            <a:prstGeom prst="rect">
              <a:avLst/>
            </a:prstGeom>
            <a:grpFill/>
            <a:ln w="12700">
              <a:noFill/>
              <a:miter lim="800000"/>
              <a:headEnd/>
              <a:tailEnd/>
            </a:ln>
            <a:effectLst/>
          </p:spPr>
          <p:txBody>
            <a:bodyPr lIns="90488" tIns="44450" rIns="90488" bIns="44450">
              <a:spAutoFit/>
            </a:bodyPr>
            <a:lstStyle/>
            <a:p>
              <a:pPr marL="342900" indent="-342900" algn="r">
                <a:spcBef>
                  <a:spcPct val="50000"/>
                </a:spcBef>
                <a:buFont typeface="ZapfDingbats" pitchFamily="82" charset="2"/>
                <a:buNone/>
                <a:defRPr/>
              </a:pPr>
              <a:r>
                <a:rPr lang="en-US" sz="2000" dirty="0">
                  <a:latin typeface="+mj-lt"/>
                </a:rPr>
                <a:t>Shipping</a:t>
              </a:r>
            </a:p>
          </p:txBody>
        </p:sp>
      </p:grpSp>
      <p:sp>
        <p:nvSpPr>
          <p:cNvPr id="1042" name="Rectangle 25"/>
          <p:cNvSpPr>
            <a:spLocks noChangeArrowheads="1"/>
          </p:cNvSpPr>
          <p:nvPr/>
        </p:nvSpPr>
        <p:spPr bwMode="auto">
          <a:xfrm>
            <a:off x="1123950" y="3248025"/>
            <a:ext cx="200025" cy="152400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1043" name="Rectangle 26"/>
          <p:cNvSpPr>
            <a:spLocks noChangeArrowheads="1"/>
          </p:cNvSpPr>
          <p:nvPr/>
        </p:nvSpPr>
        <p:spPr bwMode="auto">
          <a:xfrm>
            <a:off x="1543050" y="3352800"/>
            <a:ext cx="200025" cy="152400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1044" name="Rectangle 27"/>
          <p:cNvSpPr>
            <a:spLocks noChangeArrowheads="1"/>
          </p:cNvSpPr>
          <p:nvPr/>
        </p:nvSpPr>
        <p:spPr bwMode="auto">
          <a:xfrm>
            <a:off x="2124075" y="3257550"/>
            <a:ext cx="200025" cy="152400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1046" name="Rectangle 29"/>
          <p:cNvSpPr>
            <a:spLocks noChangeArrowheads="1"/>
          </p:cNvSpPr>
          <p:nvPr/>
        </p:nvSpPr>
        <p:spPr bwMode="auto">
          <a:xfrm>
            <a:off x="3438525" y="2943225"/>
            <a:ext cx="200025" cy="152400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cxnSp>
        <p:nvCxnSpPr>
          <p:cNvPr id="1047" name="Elbow Connector 33"/>
          <p:cNvCxnSpPr>
            <a:cxnSpLocks noChangeShapeType="1"/>
            <a:stCxn id="1033" idx="1"/>
            <a:endCxn id="35" idx="1"/>
          </p:cNvCxnSpPr>
          <p:nvPr/>
        </p:nvCxnSpPr>
        <p:spPr bwMode="auto">
          <a:xfrm rot="10800000" flipV="1">
            <a:off x="758033" y="3065906"/>
            <a:ext cx="1588" cy="2477643"/>
          </a:xfrm>
          <a:prstGeom prst="bentConnector3">
            <a:avLst>
              <a:gd name="adj1" fmla="val 14395466"/>
            </a:avLst>
          </a:prstGeom>
          <a:noFill/>
          <a:ln w="28575" algn="ctr">
            <a:solidFill>
              <a:schemeClr val="tx1">
                <a:lumMod val="90000"/>
                <a:lumOff val="10000"/>
              </a:schemeClr>
            </a:solidFill>
            <a:round/>
            <a:headEnd/>
            <a:tailEnd type="arrow" w="med" len="med"/>
          </a:ln>
        </p:spPr>
      </p:cxnSp>
      <p:cxnSp>
        <p:nvCxnSpPr>
          <p:cNvPr id="1048" name="Elbow Connector 36"/>
          <p:cNvCxnSpPr>
            <a:cxnSpLocks noChangeShapeType="1"/>
            <a:stCxn id="1033" idx="1"/>
            <a:endCxn id="33" idx="1"/>
          </p:cNvCxnSpPr>
          <p:nvPr/>
        </p:nvCxnSpPr>
        <p:spPr bwMode="auto">
          <a:xfrm rot="10800000" flipV="1">
            <a:off x="758033" y="3065906"/>
            <a:ext cx="1588" cy="1487043"/>
          </a:xfrm>
          <a:prstGeom prst="bentConnector3">
            <a:avLst>
              <a:gd name="adj1" fmla="val 14395466"/>
            </a:avLst>
          </a:prstGeom>
          <a:noFill/>
          <a:ln w="28575" algn="ctr">
            <a:solidFill>
              <a:schemeClr val="tx1">
                <a:lumMod val="90000"/>
                <a:lumOff val="10000"/>
              </a:schemeClr>
            </a:solidFill>
            <a:round/>
            <a:headEnd/>
            <a:tailEnd type="arrow" w="med" len="med"/>
          </a:ln>
        </p:spPr>
      </p:cxnSp>
      <p:cxnSp>
        <p:nvCxnSpPr>
          <p:cNvPr id="1052" name="Elbow Connector 47"/>
          <p:cNvCxnSpPr>
            <a:cxnSpLocks noChangeShapeType="1"/>
            <a:stCxn id="13" idx="3"/>
            <a:endCxn id="36" idx="3"/>
          </p:cNvCxnSpPr>
          <p:nvPr/>
        </p:nvCxnSpPr>
        <p:spPr bwMode="auto">
          <a:xfrm>
            <a:off x="4409476" y="3816997"/>
            <a:ext cx="6157" cy="1726553"/>
          </a:xfrm>
          <a:prstGeom prst="bentConnector3">
            <a:avLst>
              <a:gd name="adj1" fmla="val 3812847"/>
            </a:avLst>
          </a:prstGeom>
          <a:noFill/>
          <a:ln w="28575" algn="ctr">
            <a:solidFill>
              <a:schemeClr val="tx1">
                <a:lumMod val="90000"/>
                <a:lumOff val="10000"/>
              </a:schemeClr>
            </a:solidFill>
            <a:round/>
            <a:headEnd/>
            <a:tailEnd type="arrow" w="med" len="med"/>
          </a:ln>
        </p:spPr>
      </p:cxnSp>
      <p:cxnSp>
        <p:nvCxnSpPr>
          <p:cNvPr id="1053" name="Elbow Connector 51"/>
          <p:cNvCxnSpPr>
            <a:cxnSpLocks noChangeShapeType="1"/>
            <a:stCxn id="13" idx="3"/>
            <a:endCxn id="34" idx="3"/>
          </p:cNvCxnSpPr>
          <p:nvPr/>
        </p:nvCxnSpPr>
        <p:spPr bwMode="auto">
          <a:xfrm>
            <a:off x="4409476" y="3816997"/>
            <a:ext cx="6157" cy="735953"/>
          </a:xfrm>
          <a:prstGeom prst="bentConnector3">
            <a:avLst>
              <a:gd name="adj1" fmla="val 3812847"/>
            </a:avLst>
          </a:prstGeom>
          <a:noFill/>
          <a:ln w="28575" algn="ctr">
            <a:solidFill>
              <a:schemeClr val="tx1">
                <a:lumMod val="90000"/>
                <a:lumOff val="10000"/>
              </a:schemeClr>
            </a:solidFill>
            <a:round/>
            <a:headEnd/>
            <a:tailEnd type="arrow" w="med" len="med"/>
          </a:ln>
        </p:spPr>
      </p:cxnSp>
      <p:cxnSp>
        <p:nvCxnSpPr>
          <p:cNvPr id="1054" name="Elbow Connector 53"/>
          <p:cNvCxnSpPr>
            <a:cxnSpLocks noChangeShapeType="1"/>
            <a:stCxn id="1033" idx="3"/>
            <a:endCxn id="48" idx="1"/>
          </p:cNvCxnSpPr>
          <p:nvPr/>
        </p:nvCxnSpPr>
        <p:spPr bwMode="auto">
          <a:xfrm>
            <a:off x="4415633" y="3065907"/>
            <a:ext cx="586135" cy="1588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chemeClr val="tx1">
                <a:lumMod val="90000"/>
                <a:lumOff val="10000"/>
              </a:schemeClr>
            </a:solidFill>
            <a:round/>
            <a:headEnd/>
            <a:tailEnd type="arrow" w="med" len="med"/>
          </a:ln>
        </p:spPr>
      </p:cxnSp>
      <p:sp>
        <p:nvSpPr>
          <p:cNvPr id="33" name="Rectangle 10"/>
          <p:cNvSpPr>
            <a:spLocks noChangeArrowheads="1"/>
          </p:cNvSpPr>
          <p:nvPr/>
        </p:nvSpPr>
        <p:spPr bwMode="auto">
          <a:xfrm>
            <a:off x="758033" y="4095750"/>
            <a:ext cx="1783080" cy="914400"/>
          </a:xfrm>
          <a:prstGeom prst="rect">
            <a:avLst/>
          </a:prstGeom>
          <a:solidFill>
            <a:schemeClr val="accent3"/>
          </a:solidFill>
          <a:ln w="3175">
            <a:noFill/>
            <a:miter lim="800000"/>
            <a:headEnd/>
            <a:tailEnd/>
          </a:ln>
          <a:effectLst/>
        </p:spPr>
        <p:txBody>
          <a:bodyPr wrap="square" anchor="ctr"/>
          <a:lstStyle/>
          <a:p>
            <a:pPr algn="ctr"/>
            <a:r>
              <a:rPr lang="en-US" sz="2000" dirty="0" smtClean="0">
                <a:latin typeface="+mj-lt"/>
              </a:rPr>
              <a:t>QA</a:t>
            </a:r>
            <a:endParaRPr lang="en-US" sz="2000" dirty="0">
              <a:latin typeface="+mj-lt"/>
            </a:endParaRPr>
          </a:p>
        </p:txBody>
      </p:sp>
      <p:sp>
        <p:nvSpPr>
          <p:cNvPr id="34" name="Rectangle 10"/>
          <p:cNvSpPr>
            <a:spLocks noChangeArrowheads="1"/>
          </p:cNvSpPr>
          <p:nvPr/>
        </p:nvSpPr>
        <p:spPr bwMode="auto">
          <a:xfrm>
            <a:off x="2632553" y="4095750"/>
            <a:ext cx="1783080" cy="914400"/>
          </a:xfrm>
          <a:prstGeom prst="rect">
            <a:avLst/>
          </a:prstGeom>
          <a:solidFill>
            <a:schemeClr val="accent3"/>
          </a:solidFill>
          <a:ln w="3175">
            <a:noFill/>
            <a:miter lim="800000"/>
            <a:headEnd/>
            <a:tailEnd/>
          </a:ln>
          <a:effectLst/>
        </p:spPr>
        <p:txBody>
          <a:bodyPr wrap="square" anchor="ctr"/>
          <a:lstStyle/>
          <a:p>
            <a:pPr algn="ctr"/>
            <a:r>
              <a:rPr lang="en-US" sz="2000" dirty="0" smtClean="0">
                <a:latin typeface="+mj-lt"/>
              </a:rPr>
              <a:t>Engineering</a:t>
            </a:r>
            <a:endParaRPr lang="en-US" sz="2000" dirty="0">
              <a:latin typeface="+mj-lt"/>
            </a:endParaRPr>
          </a:p>
        </p:txBody>
      </p:sp>
      <p:sp>
        <p:nvSpPr>
          <p:cNvPr id="35" name="Rectangle 10"/>
          <p:cNvSpPr>
            <a:spLocks noChangeArrowheads="1"/>
          </p:cNvSpPr>
          <p:nvPr/>
        </p:nvSpPr>
        <p:spPr bwMode="auto">
          <a:xfrm>
            <a:off x="758033" y="5086350"/>
            <a:ext cx="1783080" cy="914400"/>
          </a:xfrm>
          <a:prstGeom prst="rect">
            <a:avLst/>
          </a:prstGeom>
          <a:solidFill>
            <a:schemeClr val="accent3"/>
          </a:solidFill>
          <a:ln w="3175">
            <a:noFill/>
            <a:miter lim="800000"/>
            <a:headEnd/>
            <a:tailEnd/>
          </a:ln>
          <a:effectLst/>
        </p:spPr>
        <p:txBody>
          <a:bodyPr wrap="square" anchor="ctr"/>
          <a:lstStyle/>
          <a:p>
            <a:pPr algn="ctr"/>
            <a:r>
              <a:rPr lang="en-US" sz="2000" dirty="0" smtClean="0">
                <a:latin typeface="+mj-lt"/>
              </a:rPr>
              <a:t>Destructive Testing</a:t>
            </a:r>
            <a:endParaRPr lang="en-US" sz="2000" dirty="0">
              <a:latin typeface="+mj-lt"/>
            </a:endParaRPr>
          </a:p>
        </p:txBody>
      </p:sp>
      <p:sp>
        <p:nvSpPr>
          <p:cNvPr id="36" name="Rectangle 10"/>
          <p:cNvSpPr>
            <a:spLocks noChangeArrowheads="1"/>
          </p:cNvSpPr>
          <p:nvPr/>
        </p:nvSpPr>
        <p:spPr bwMode="auto">
          <a:xfrm>
            <a:off x="2632553" y="5086350"/>
            <a:ext cx="1783080" cy="914400"/>
          </a:xfrm>
          <a:prstGeom prst="rect">
            <a:avLst/>
          </a:prstGeom>
          <a:solidFill>
            <a:schemeClr val="accent3"/>
          </a:solidFill>
          <a:ln w="3175">
            <a:noFill/>
            <a:miter lim="800000"/>
            <a:headEnd/>
            <a:tailEnd/>
          </a:ln>
          <a:effectLst/>
        </p:spPr>
        <p:txBody>
          <a:bodyPr wrap="square" anchor="ctr"/>
          <a:lstStyle/>
          <a:p>
            <a:pPr algn="ctr"/>
            <a:r>
              <a:rPr lang="en-US" sz="2000" dirty="0" smtClean="0">
                <a:latin typeface="+mj-lt"/>
              </a:rPr>
              <a:t>Service Repair</a:t>
            </a:r>
            <a:endParaRPr lang="en-US" sz="2000" dirty="0">
              <a:latin typeface="+mj-lt"/>
            </a:endParaRPr>
          </a:p>
        </p:txBody>
      </p:sp>
      <p:sp>
        <p:nvSpPr>
          <p:cNvPr id="48" name="Rectangle 47"/>
          <p:cNvSpPr/>
          <p:nvPr/>
        </p:nvSpPr>
        <p:spPr>
          <a:xfrm>
            <a:off x="5001768" y="2924175"/>
            <a:ext cx="265176" cy="283464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10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10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10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5" presetClass="emph" presetSubtype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0" dur="indefinite"/>
                                        <p:tgtEl>
                                          <p:spTgt spid="10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1" dur="indefinite"/>
                                        <p:tgtEl>
                                          <p:spTgt spid="10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10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MO Returns</a:t>
            </a:r>
          </a:p>
        </p:txBody>
      </p:sp>
      <p:sp>
        <p:nvSpPr>
          <p:cNvPr id="49155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SSM-MO-340</a:t>
            </a:r>
          </a:p>
        </p:txBody>
      </p:sp>
      <p:pic>
        <p:nvPicPr>
          <p:cNvPr id="49156" name="Picture 3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7275" y="947738"/>
            <a:ext cx="7029450" cy="520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385048" cy="5424523"/>
          </a:xfrm>
        </p:spPr>
        <p:txBody>
          <a:bodyPr/>
          <a:lstStyle/>
          <a:p>
            <a:r>
              <a:rPr lang="en-US" dirty="0" smtClean="0"/>
              <a:t>Inventory Management</a:t>
            </a:r>
          </a:p>
          <a:p>
            <a:pPr lvl="1"/>
            <a:r>
              <a:rPr lang="en-US" dirty="0" smtClean="0"/>
              <a:t>Ordering and retrieval of parts</a:t>
            </a:r>
          </a:p>
          <a:p>
            <a:pPr lvl="1"/>
            <a:r>
              <a:rPr lang="en-US" dirty="0" smtClean="0"/>
              <a:t>Shipment control</a:t>
            </a:r>
          </a:p>
          <a:p>
            <a:pPr lvl="1"/>
            <a:r>
              <a:rPr lang="en-US" dirty="0" smtClean="0"/>
              <a:t>Visibility of MO and its associated items</a:t>
            </a:r>
          </a:p>
          <a:p>
            <a:pPr lvl="1"/>
            <a:r>
              <a:rPr lang="en-US" dirty="0" smtClean="0"/>
              <a:t>Paper trail when required</a:t>
            </a:r>
          </a:p>
          <a:p>
            <a:r>
              <a:rPr lang="en-US" dirty="0" smtClean="0"/>
              <a:t>Planning</a:t>
            </a:r>
          </a:p>
          <a:p>
            <a:pPr lvl="1"/>
            <a:r>
              <a:rPr lang="en-US" dirty="0" smtClean="0"/>
              <a:t>MO parts requirements appear as demand in MRP</a:t>
            </a:r>
          </a:p>
          <a:p>
            <a:r>
              <a:rPr lang="en-US" dirty="0" smtClean="0"/>
              <a:t>Call Activity Recording</a:t>
            </a:r>
          </a:p>
          <a:p>
            <a:pPr lvl="1"/>
            <a:r>
              <a:rPr lang="en-US" dirty="0" smtClean="0"/>
              <a:t>A specific call can be linked to a specific MO</a:t>
            </a:r>
          </a:p>
          <a:p>
            <a:pPr lvl="1"/>
            <a:r>
              <a:rPr lang="en-US" dirty="0" smtClean="0"/>
              <a:t>Service activity recorded in CAR can be coordinated with the MO process</a:t>
            </a:r>
          </a:p>
        </p:txBody>
      </p:sp>
      <p:sp>
        <p:nvSpPr>
          <p:cNvPr id="1945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Material Orders </a:t>
            </a:r>
            <a:r>
              <a:rPr lang="en-US" sz="2400" smtClean="0"/>
              <a:t>Benefits</a:t>
            </a:r>
          </a:p>
        </p:txBody>
      </p:sp>
      <p:sp>
        <p:nvSpPr>
          <p:cNvPr id="1946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SSM-MO-040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5" presetClass="emph" presetSubtype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0" dur="indefinite"/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1" dur="indefinite"/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5" presetClass="emph" presetSubtype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5" dur="indefinite"/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6" dur="indefinite"/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5" presetClass="emph" presetSubtype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19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9" dur="indefinite"/>
                                        <p:tgtEl>
                                          <p:spTgt spid="19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0" dur="indefinite"/>
                                        <p:tgtEl>
                                          <p:spTgt spid="19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5" presetClass="emph" presetSubtype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22" dur="indefinite"/>
                                        <p:tgtEl>
                                          <p:spTgt spid="194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3" dur="indefinite"/>
                                        <p:tgtEl>
                                          <p:spTgt spid="194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4" dur="indefinite"/>
                                        <p:tgtEl>
                                          <p:spTgt spid="194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28" dur="indefinite"/>
                                        <p:tgtEl>
                                          <p:spTgt spid="194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9" dur="indefinite"/>
                                        <p:tgtEl>
                                          <p:spTgt spid="194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30" dur="indefinite"/>
                                        <p:tgtEl>
                                          <p:spTgt spid="194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5" presetClass="emph" presetSubtype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32" dur="indefinite"/>
                                        <p:tgtEl>
                                          <p:spTgt spid="1945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3" dur="indefinite"/>
                                        <p:tgtEl>
                                          <p:spTgt spid="1945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34" dur="indefinite"/>
                                        <p:tgtEl>
                                          <p:spTgt spid="1945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38" dur="indefinite"/>
                                        <p:tgtEl>
                                          <p:spTgt spid="1945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9" dur="indefinite"/>
                                        <p:tgtEl>
                                          <p:spTgt spid="1945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40" dur="indefinite"/>
                                        <p:tgtEl>
                                          <p:spTgt spid="1945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5" presetClass="emph" presetSubtype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42" dur="indefinite"/>
                                        <p:tgtEl>
                                          <p:spTgt spid="1945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43" dur="indefinite"/>
                                        <p:tgtEl>
                                          <p:spTgt spid="1945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44" dur="indefinite"/>
                                        <p:tgtEl>
                                          <p:spTgt spid="1945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5" presetClass="emph" presetSubtype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46" dur="indefinite"/>
                                        <p:tgtEl>
                                          <p:spTgt spid="1945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47" dur="indefinite"/>
                                        <p:tgtEl>
                                          <p:spTgt spid="1945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48" dur="indefinite"/>
                                        <p:tgtEl>
                                          <p:spTgt spid="1945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Material Order Control</a:t>
            </a:r>
          </a:p>
        </p:txBody>
      </p:sp>
      <p:sp>
        <p:nvSpPr>
          <p:cNvPr id="20483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SSM-MO-050</a:t>
            </a:r>
          </a:p>
        </p:txBody>
      </p:sp>
      <p:pic>
        <p:nvPicPr>
          <p:cNvPr id="20484" name="Picture 4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7275" y="1016000"/>
            <a:ext cx="7029450" cy="5022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4396407" y="4376407"/>
            <a:ext cx="3471682" cy="817245"/>
          </a:xfrm>
          <a:prstGeom prst="roundRect">
            <a:avLst/>
          </a:prstGeom>
          <a:solidFill>
            <a:schemeClr val="bg1"/>
          </a:solidFill>
          <a:ln>
            <a:solidFill>
              <a:schemeClr val="tx1">
                <a:lumMod val="90000"/>
                <a:lumOff val="1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1400" b="0" dirty="0">
                <a:latin typeface="+mn-lt"/>
              </a:rPr>
              <a:t>Material Order Control specifies </a:t>
            </a:r>
          </a:p>
          <a:p>
            <a:pPr>
              <a:defRPr/>
            </a:pPr>
            <a:r>
              <a:rPr lang="en-US" sz="1400" b="0" dirty="0">
                <a:latin typeface="+mn-lt"/>
              </a:rPr>
              <a:t>default settings for MO processes like inventory allocation</a:t>
            </a:r>
          </a:p>
        </p:txBody>
      </p:sp>
      <p:sp>
        <p:nvSpPr>
          <p:cNvPr id="7" name="Rectangle 9"/>
          <p:cNvSpPr>
            <a:spLocks noChangeArrowheads="1"/>
          </p:cNvSpPr>
          <p:nvPr/>
        </p:nvSpPr>
        <p:spPr bwMode="auto">
          <a:xfrm>
            <a:off x="6018028" y="1079202"/>
            <a:ext cx="2451285" cy="1052770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0488" tIns="44450" rIns="90488" bIns="44450">
            <a:spAutoFit/>
          </a:bodyPr>
          <a:lstStyle/>
          <a:p>
            <a:pPr>
              <a:spcBef>
                <a:spcPct val="20000"/>
              </a:spcBef>
              <a:buFont typeface="ZapfDingbats" pitchFamily="82" charset="2"/>
              <a:buNone/>
              <a:defRPr/>
            </a:pPr>
            <a:r>
              <a:rPr lang="en-US" sz="1400" b="0" dirty="0">
                <a:latin typeface="+mn-lt"/>
                <a:cs typeface="Tahoma" pitchFamily="34" charset="0"/>
              </a:rPr>
              <a:t>This is similar to the sales order control setting Allocate Sales Order Lines Due in </a:t>
            </a:r>
            <a:r>
              <a:rPr lang="en-US" sz="1400" b="0" dirty="0" smtClean="0">
                <a:latin typeface="+mn-lt"/>
                <a:cs typeface="Tahoma" pitchFamily="34" charset="0"/>
              </a:rPr>
              <a:t>Days</a:t>
            </a:r>
            <a:endParaRPr lang="en-US" sz="1400" b="0" dirty="0">
              <a:latin typeface="+mn-lt"/>
              <a:cs typeface="Tahoma" pitchFamily="34" charset="0"/>
            </a:endParaRPr>
          </a:p>
        </p:txBody>
      </p:sp>
      <p:sp>
        <p:nvSpPr>
          <p:cNvPr id="20487" name="Rectangle 7"/>
          <p:cNvSpPr>
            <a:spLocks noChangeArrowheads="1"/>
          </p:cNvSpPr>
          <p:nvPr/>
        </p:nvSpPr>
        <p:spPr bwMode="auto">
          <a:xfrm>
            <a:off x="1333500" y="1828800"/>
            <a:ext cx="1981200" cy="333375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cxnSp>
        <p:nvCxnSpPr>
          <p:cNvPr id="20488" name="Shape 9"/>
          <p:cNvCxnSpPr>
            <a:cxnSpLocks noChangeShapeType="1"/>
            <a:stCxn id="7" idx="1"/>
            <a:endCxn id="20487" idx="0"/>
          </p:cNvCxnSpPr>
          <p:nvPr/>
        </p:nvCxnSpPr>
        <p:spPr bwMode="auto">
          <a:xfrm rot="10800000" flipV="1">
            <a:off x="2324100" y="1605586"/>
            <a:ext cx="3693928" cy="223213"/>
          </a:xfrm>
          <a:prstGeom prst="bentConnector2">
            <a:avLst/>
          </a:prstGeom>
          <a:noFill/>
          <a:ln w="28575" algn="ctr">
            <a:solidFill>
              <a:schemeClr val="tx1">
                <a:lumMod val="90000"/>
                <a:lumOff val="10000"/>
              </a:schemeClr>
            </a:solidFill>
            <a:round/>
            <a:headEnd/>
            <a:tailEnd type="arrow" w="med" len="med"/>
          </a:ln>
        </p:spPr>
      </p:cxnSp>
      <p:sp>
        <p:nvSpPr>
          <p:cNvPr id="20489" name="Rectangle 10"/>
          <p:cNvSpPr>
            <a:spLocks noChangeArrowheads="1"/>
          </p:cNvSpPr>
          <p:nvPr/>
        </p:nvSpPr>
        <p:spPr bwMode="auto">
          <a:xfrm>
            <a:off x="1524000" y="2095500"/>
            <a:ext cx="314325" cy="219075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12" name="Rectangle 7"/>
          <p:cNvSpPr>
            <a:spLocks noChangeArrowheads="1"/>
          </p:cNvSpPr>
          <p:nvPr/>
        </p:nvSpPr>
        <p:spPr bwMode="auto">
          <a:xfrm>
            <a:off x="1225558" y="4371975"/>
            <a:ext cx="2770180" cy="814407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0488" tIns="44450" rIns="90488" bIns="44450">
            <a:spAutoFit/>
          </a:bodyPr>
          <a:lstStyle/>
          <a:p>
            <a:pPr>
              <a:spcBef>
                <a:spcPct val="20000"/>
              </a:spcBef>
              <a:buFont typeface="ZapfDingbats" pitchFamily="82" charset="2"/>
              <a:buNone/>
              <a:defRPr/>
            </a:pPr>
            <a:r>
              <a:rPr lang="en-US" sz="1400" b="0" dirty="0">
                <a:latin typeface="+mn-lt"/>
                <a:cs typeface="Tahoma" pitchFamily="34" charset="0"/>
              </a:rPr>
              <a:t>Specifies the default setting for the Detail Allocations field in MO </a:t>
            </a:r>
            <a:r>
              <a:rPr lang="en-US" sz="1400" b="0" dirty="0" smtClean="0">
                <a:latin typeface="+mn-lt"/>
                <a:cs typeface="Tahoma" pitchFamily="34" charset="0"/>
              </a:rPr>
              <a:t>Maintenance</a:t>
            </a:r>
            <a:endParaRPr lang="en-US" sz="1400" b="0" dirty="0">
              <a:latin typeface="+mn-lt"/>
              <a:cs typeface="Tahoma" pitchFamily="34" charset="0"/>
            </a:endParaRPr>
          </a:p>
        </p:txBody>
      </p:sp>
      <p:cxnSp>
        <p:nvCxnSpPr>
          <p:cNvPr id="20491" name="Elbow Connector 13"/>
          <p:cNvCxnSpPr>
            <a:cxnSpLocks noChangeShapeType="1"/>
          </p:cNvCxnSpPr>
          <p:nvPr/>
        </p:nvCxnSpPr>
        <p:spPr bwMode="auto">
          <a:xfrm rot="10800000" flipH="1">
            <a:off x="1220086" y="2088080"/>
            <a:ext cx="38100" cy="2693322"/>
          </a:xfrm>
          <a:prstGeom prst="bentConnector3">
            <a:avLst>
              <a:gd name="adj1" fmla="val -600000"/>
            </a:avLst>
          </a:prstGeom>
          <a:noFill/>
          <a:ln w="28575" algn="ctr">
            <a:solidFill>
              <a:schemeClr val="tx1">
                <a:lumMod val="90000"/>
                <a:lumOff val="10000"/>
              </a:schemeClr>
            </a:solidFill>
            <a:round/>
            <a:headEnd/>
            <a:tailEnd type="arrow" w="med" len="med"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0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1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0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0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20487" grpId="0"/>
      <p:bldP spid="20489" grpId="0"/>
      <p:bldP spid="20489" grpId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Create/Ship </a:t>
            </a:r>
            <a:r>
              <a:rPr lang="en-US" dirty="0" smtClean="0"/>
              <a:t>MO </a:t>
            </a:r>
            <a:r>
              <a:rPr lang="en-US" dirty="0" smtClean="0"/>
              <a:t>using</a:t>
            </a:r>
            <a:r>
              <a:rPr lang="en-US" dirty="0" smtClean="0"/>
              <a:t> Material Order </a:t>
            </a:r>
            <a:r>
              <a:rPr lang="en-US" dirty="0" smtClean="0"/>
              <a:t>Maintenance (11.11.1)</a:t>
            </a:r>
          </a:p>
          <a:p>
            <a:pPr lvl="1"/>
            <a:r>
              <a:rPr lang="en-US" dirty="0" smtClean="0"/>
              <a:t>Create the list of items needed</a:t>
            </a:r>
          </a:p>
          <a:p>
            <a:pPr lvl="1"/>
            <a:r>
              <a:rPr lang="en-US" dirty="0" smtClean="0"/>
              <a:t>Optionally link to a call</a:t>
            </a:r>
          </a:p>
          <a:p>
            <a:pPr lvl="1"/>
            <a:r>
              <a:rPr lang="en-US" dirty="0" smtClean="0"/>
              <a:t>Specify whether inventory is transferred or expensed</a:t>
            </a:r>
          </a:p>
          <a:p>
            <a:pPr lvl="1"/>
            <a:r>
              <a:rPr lang="en-US" dirty="0" smtClean="0"/>
              <a:t>Optionally confirm </a:t>
            </a:r>
            <a:r>
              <a:rPr lang="en-US" dirty="0" smtClean="0"/>
              <a:t>and allocate </a:t>
            </a:r>
            <a:r>
              <a:rPr lang="en-US" dirty="0" smtClean="0"/>
              <a:t>the MO</a:t>
            </a:r>
          </a:p>
          <a:p>
            <a:pPr lvl="1"/>
            <a:r>
              <a:rPr lang="en-US" dirty="0" smtClean="0"/>
              <a:t>Optionally ship the MO</a:t>
            </a:r>
          </a:p>
          <a:p>
            <a:r>
              <a:rPr lang="pt-BR" dirty="0" smtClean="0"/>
              <a:t>Confirm MO </a:t>
            </a:r>
            <a:r>
              <a:rPr lang="pt-BR" dirty="0" smtClean="0"/>
              <a:t>using MO </a:t>
            </a:r>
            <a:r>
              <a:rPr lang="pt-BR" dirty="0" smtClean="0"/>
              <a:t>Confirmation (11.11.2)</a:t>
            </a:r>
          </a:p>
          <a:p>
            <a:pPr lvl="1"/>
            <a:r>
              <a:rPr lang="en-US" dirty="0" smtClean="0"/>
              <a:t>MO must have confirmed status prior to shipment (done here or in MO Maintenance)</a:t>
            </a:r>
          </a:p>
          <a:p>
            <a:r>
              <a:rPr lang="en-US" dirty="0" smtClean="0"/>
              <a:t>Allocate MO </a:t>
            </a:r>
            <a:r>
              <a:rPr lang="en-US" dirty="0" smtClean="0"/>
              <a:t>using MO Automatic </a:t>
            </a:r>
            <a:r>
              <a:rPr lang="en-US" dirty="0" smtClean="0"/>
              <a:t>(11.11.5) </a:t>
            </a:r>
            <a:r>
              <a:rPr lang="en-US" dirty="0" smtClean="0"/>
              <a:t>or MO Manual Allocations  </a:t>
            </a:r>
            <a:r>
              <a:rPr lang="en-US" dirty="0" smtClean="0"/>
              <a:t>(11.11.4)</a:t>
            </a:r>
          </a:p>
          <a:p>
            <a:pPr lvl="1"/>
            <a:r>
              <a:rPr lang="en-US" dirty="0" smtClean="0"/>
              <a:t>Reserves inventory for MO shipment</a:t>
            </a:r>
          </a:p>
          <a:p>
            <a:r>
              <a:rPr lang="en-US" dirty="0" smtClean="0"/>
              <a:t>Retrieve Inventory  </a:t>
            </a:r>
            <a:r>
              <a:rPr lang="en-US" dirty="0" smtClean="0"/>
              <a:t>using Sales </a:t>
            </a:r>
            <a:r>
              <a:rPr lang="en-US" dirty="0" smtClean="0"/>
              <a:t>Order Packing List (7.9.13)</a:t>
            </a:r>
          </a:p>
          <a:p>
            <a:endParaRPr lang="en-US" dirty="0" smtClean="0"/>
          </a:p>
        </p:txBody>
      </p:sp>
      <p:sp>
        <p:nvSpPr>
          <p:cNvPr id="235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Material </a:t>
            </a:r>
            <a:r>
              <a:rPr lang="en-US" dirty="0" smtClean="0"/>
              <a:t>Orders Process Work Flow</a:t>
            </a:r>
            <a:endParaRPr lang="en-US" dirty="0" smtClean="0"/>
          </a:p>
        </p:txBody>
      </p:sp>
      <p:sp>
        <p:nvSpPr>
          <p:cNvPr id="2355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SSM-MO-080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9" dur="indefinite"/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0" dur="indefinite"/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24" dur="indefinite"/>
                                        <p:tgtEl>
                                          <p:spTgt spid="235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5" dur="indefinite"/>
                                        <p:tgtEl>
                                          <p:spTgt spid="235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6" dur="indefinite"/>
                                        <p:tgtEl>
                                          <p:spTgt spid="235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30" dur="indefinite"/>
                                        <p:tgtEl>
                                          <p:spTgt spid="235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1" dur="indefinite"/>
                                        <p:tgtEl>
                                          <p:spTgt spid="235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32" dur="indefinite"/>
                                        <p:tgtEl>
                                          <p:spTgt spid="235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36" dur="indefinite"/>
                                        <p:tgtEl>
                                          <p:spTgt spid="235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7" dur="indefinite"/>
                                        <p:tgtEl>
                                          <p:spTgt spid="235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38" dur="indefinite"/>
                                        <p:tgtEl>
                                          <p:spTgt spid="235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42" dur="indefinite"/>
                                        <p:tgtEl>
                                          <p:spTgt spid="235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43" dur="indefinite"/>
                                        <p:tgtEl>
                                          <p:spTgt spid="235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44" dur="indefinite"/>
                                        <p:tgtEl>
                                          <p:spTgt spid="235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48" dur="indefinite"/>
                                        <p:tgtEl>
                                          <p:spTgt spid="2355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49" dur="indefinite"/>
                                        <p:tgtEl>
                                          <p:spTgt spid="2355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50" dur="indefinite"/>
                                        <p:tgtEl>
                                          <p:spTgt spid="2355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54" dur="indefinite"/>
                                        <p:tgtEl>
                                          <p:spTgt spid="2355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55" dur="indefinite"/>
                                        <p:tgtEl>
                                          <p:spTgt spid="2355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56" dur="indefinite"/>
                                        <p:tgtEl>
                                          <p:spTgt spid="2355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60" dur="indefinite"/>
                                        <p:tgtEl>
                                          <p:spTgt spid="2355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61" dur="indefinite"/>
                                        <p:tgtEl>
                                          <p:spTgt spid="2355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62" dur="indefinite"/>
                                        <p:tgtEl>
                                          <p:spTgt spid="2355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66" dur="indefinite"/>
                                        <p:tgtEl>
                                          <p:spTgt spid="2355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67" dur="indefinite"/>
                                        <p:tgtEl>
                                          <p:spTgt spid="2355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68" dur="indefinite"/>
                                        <p:tgtEl>
                                          <p:spTgt spid="2355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Ship </a:t>
            </a:r>
            <a:r>
              <a:rPr lang="en-US" dirty="0" smtClean="0"/>
              <a:t>MO </a:t>
            </a:r>
            <a:r>
              <a:rPr lang="en-US" dirty="0" smtClean="0"/>
              <a:t>using </a:t>
            </a:r>
            <a:r>
              <a:rPr lang="en-US" dirty="0" smtClean="0"/>
              <a:t>MO </a:t>
            </a:r>
            <a:r>
              <a:rPr lang="en-US" dirty="0" smtClean="0"/>
              <a:t>Shipments (11.11.6)</a:t>
            </a:r>
          </a:p>
          <a:p>
            <a:pPr lvl="1"/>
            <a:r>
              <a:rPr lang="en-US" dirty="0" smtClean="0"/>
              <a:t>Reduces inventory at ship-from site and location</a:t>
            </a:r>
          </a:p>
          <a:p>
            <a:pPr lvl="1"/>
            <a:r>
              <a:rPr lang="en-US" dirty="0" smtClean="0"/>
              <a:t>Inventory increased at engineer site and location</a:t>
            </a:r>
          </a:p>
          <a:p>
            <a:pPr lvl="1"/>
            <a:r>
              <a:rPr lang="en-US" dirty="0" smtClean="0"/>
              <a:t>Automatic unplanned issue from engineer site/location for expensed parts</a:t>
            </a:r>
          </a:p>
          <a:p>
            <a:r>
              <a:rPr lang="en-US" dirty="0" smtClean="0"/>
              <a:t>Shipping Documents Created</a:t>
            </a:r>
          </a:p>
          <a:p>
            <a:pPr lvl="1"/>
            <a:r>
              <a:rPr lang="en-US" dirty="0" smtClean="0"/>
              <a:t>Engineer </a:t>
            </a:r>
            <a:r>
              <a:rPr lang="en-US" dirty="0" smtClean="0"/>
              <a:t>Delivery </a:t>
            </a:r>
            <a:r>
              <a:rPr lang="en-US" dirty="0" smtClean="0"/>
              <a:t>Note </a:t>
            </a:r>
            <a:r>
              <a:rPr lang="en-US" dirty="0" smtClean="0"/>
              <a:t>lists </a:t>
            </a:r>
            <a:r>
              <a:rPr lang="en-US" dirty="0" smtClean="0"/>
              <a:t>all items being shipped on this </a:t>
            </a:r>
            <a:r>
              <a:rPr lang="en-US" dirty="0" smtClean="0"/>
              <a:t>MO</a:t>
            </a:r>
            <a:endParaRPr lang="en-US" dirty="0" smtClean="0"/>
          </a:p>
          <a:p>
            <a:pPr lvl="1"/>
            <a:r>
              <a:rPr lang="en-US" dirty="0" smtClean="0"/>
              <a:t>Back Order </a:t>
            </a:r>
            <a:r>
              <a:rPr lang="en-US" dirty="0" smtClean="0"/>
              <a:t>Advice lists </a:t>
            </a:r>
            <a:r>
              <a:rPr lang="en-US" dirty="0" smtClean="0"/>
              <a:t>all items back ordered on this </a:t>
            </a:r>
            <a:r>
              <a:rPr lang="en-US" dirty="0" smtClean="0"/>
              <a:t>MO</a:t>
            </a:r>
          </a:p>
          <a:p>
            <a:r>
              <a:rPr lang="en-US" dirty="0" smtClean="0"/>
              <a:t>Consume </a:t>
            </a:r>
            <a:r>
              <a:rPr lang="en-US" dirty="0" smtClean="0"/>
              <a:t>Items using </a:t>
            </a:r>
            <a:r>
              <a:rPr lang="en-US" dirty="0" smtClean="0"/>
              <a:t>Call Activity Recording (11.1.1.13)</a:t>
            </a:r>
          </a:p>
          <a:p>
            <a:pPr lvl="1"/>
            <a:r>
              <a:rPr lang="en-US" dirty="0" smtClean="0"/>
              <a:t>Automatic issue of parts from engineer site/ location (if linked)</a:t>
            </a:r>
          </a:p>
          <a:p>
            <a:endParaRPr lang="en-US" dirty="0" smtClean="0"/>
          </a:p>
        </p:txBody>
      </p:sp>
      <p:sp>
        <p:nvSpPr>
          <p:cNvPr id="2560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Material </a:t>
            </a:r>
            <a:r>
              <a:rPr lang="en-US" dirty="0" smtClean="0"/>
              <a:t>Orders Process Work Flow</a:t>
            </a:r>
            <a:endParaRPr lang="en-US" dirty="0" smtClean="0"/>
          </a:p>
        </p:txBody>
      </p:sp>
      <p:sp>
        <p:nvSpPr>
          <p:cNvPr id="2560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SSM-MO-100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5" presetClass="emph" presetSubtype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0" dur="indefinite"/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1" dur="indefinite"/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5" presetClass="emph" presetSubtype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256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5" dur="indefinite"/>
                                        <p:tgtEl>
                                          <p:spTgt spid="256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6" dur="indefinite"/>
                                        <p:tgtEl>
                                          <p:spTgt spid="256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5" presetClass="emph" presetSubtype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256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9" dur="indefinite"/>
                                        <p:tgtEl>
                                          <p:spTgt spid="256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0" dur="indefinite"/>
                                        <p:tgtEl>
                                          <p:spTgt spid="256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24" dur="indefinite"/>
                                        <p:tgtEl>
                                          <p:spTgt spid="256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5" dur="indefinite"/>
                                        <p:tgtEl>
                                          <p:spTgt spid="256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6" dur="indefinite"/>
                                        <p:tgtEl>
                                          <p:spTgt spid="256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30" dur="indefinite"/>
                                        <p:tgtEl>
                                          <p:spTgt spid="256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1" dur="indefinite"/>
                                        <p:tgtEl>
                                          <p:spTgt spid="256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32" dur="indefinite"/>
                                        <p:tgtEl>
                                          <p:spTgt spid="256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36" dur="indefinite"/>
                                        <p:tgtEl>
                                          <p:spTgt spid="2560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7" dur="indefinite"/>
                                        <p:tgtEl>
                                          <p:spTgt spid="2560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38" dur="indefinite"/>
                                        <p:tgtEl>
                                          <p:spTgt spid="2560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42" dur="indefinite"/>
                                        <p:tgtEl>
                                          <p:spTgt spid="2560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43" dur="indefinite"/>
                                        <p:tgtEl>
                                          <p:spTgt spid="2560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44" dur="indefinite"/>
                                        <p:tgtEl>
                                          <p:spTgt spid="2560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48" dur="indefinite"/>
                                        <p:tgtEl>
                                          <p:spTgt spid="2560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49" dur="indefinite"/>
                                        <p:tgtEl>
                                          <p:spTgt spid="2560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50" dur="indefinite"/>
                                        <p:tgtEl>
                                          <p:spTgt spid="2560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Creating an MO</a:t>
            </a:r>
          </a:p>
        </p:txBody>
      </p:sp>
      <p:sp>
        <p:nvSpPr>
          <p:cNvPr id="2054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SSM-MO-120</a:t>
            </a:r>
          </a:p>
        </p:txBody>
      </p:sp>
      <p:grpSp>
        <p:nvGrpSpPr>
          <p:cNvPr id="55" name="Group 54"/>
          <p:cNvGrpSpPr/>
          <p:nvPr/>
        </p:nvGrpSpPr>
        <p:grpSpPr>
          <a:xfrm>
            <a:off x="811213" y="1343813"/>
            <a:ext cx="1463040" cy="914400"/>
            <a:chOff x="1085850" y="1535837"/>
            <a:chExt cx="1463040" cy="914400"/>
          </a:xfrm>
        </p:grpSpPr>
        <p:sp>
          <p:nvSpPr>
            <p:cNvPr id="7" name="Rectangle 8"/>
            <p:cNvSpPr>
              <a:spLocks noChangeArrowheads="1"/>
            </p:cNvSpPr>
            <p:nvPr/>
          </p:nvSpPr>
          <p:spPr bwMode="auto">
            <a:xfrm>
              <a:off x="1085850" y="1535837"/>
              <a:ext cx="1463040" cy="914400"/>
            </a:xfrm>
            <a:prstGeom prst="roundRect">
              <a:avLst/>
            </a:prstGeom>
            <a:solidFill>
              <a:schemeClr val="accent2"/>
            </a:solidFill>
            <a:ln w="12700">
              <a:noFill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73025" tIns="36512" rIns="73025" bIns="36512"/>
            <a:lstStyle/>
            <a:p>
              <a:pPr algn="ctr" defTabSz="585788">
                <a:buFont typeface="ZapfDingbats" pitchFamily="82" charset="2"/>
                <a:buNone/>
                <a:defRPr/>
              </a:pPr>
              <a:r>
                <a:rPr lang="en-US" sz="1400" b="0" dirty="0">
                  <a:latin typeface="+mj-lt"/>
                </a:rPr>
                <a:t>Warehouse</a:t>
              </a:r>
              <a:endParaRPr lang="en-US" sz="3500" b="0" dirty="0">
                <a:latin typeface="+mj-lt"/>
              </a:endParaRPr>
            </a:p>
            <a:p>
              <a:pPr defTabSz="585788">
                <a:buFont typeface="ZapfDingbats" pitchFamily="82" charset="2"/>
                <a:buNone/>
                <a:defRPr/>
              </a:pPr>
              <a:endParaRPr lang="en-US" sz="600" b="0" dirty="0">
                <a:latin typeface="+mj-lt"/>
              </a:endParaRPr>
            </a:p>
            <a:p>
              <a:pPr algn="ctr" defTabSz="585788">
                <a:buFont typeface="ZapfDingbats" pitchFamily="82" charset="2"/>
                <a:buNone/>
                <a:defRPr/>
              </a:pPr>
              <a:endParaRPr lang="en-US" sz="600" b="0" dirty="0">
                <a:latin typeface="+mj-lt"/>
              </a:endParaRPr>
            </a:p>
          </p:txBody>
        </p:sp>
        <p:graphicFrame>
          <p:nvGraphicFramePr>
            <p:cNvPr id="2050" name="Object 2">
              <a:hlinkClick r:id="" action="ppaction://ole?verb=0"/>
            </p:cNvPr>
            <p:cNvGraphicFramePr>
              <a:graphicFrameLocks/>
            </p:cNvGraphicFramePr>
            <p:nvPr/>
          </p:nvGraphicFramePr>
          <p:xfrm>
            <a:off x="1187926" y="1835341"/>
            <a:ext cx="1258888" cy="574675"/>
          </p:xfrm>
          <a:graphic>
            <a:graphicData uri="http://schemas.openxmlformats.org/presentationml/2006/ole">
              <p:oleObj spid="_x0000_s2050" name="Microsoft ClipArt Gallery" r:id="rId3" imgW="5279760" imgH="2428560" progId="">
                <p:embed/>
              </p:oleObj>
            </a:graphicData>
          </a:graphic>
        </p:graphicFrame>
      </p:grpSp>
      <p:sp>
        <p:nvSpPr>
          <p:cNvPr id="9" name="Rectangle 11"/>
          <p:cNvSpPr>
            <a:spLocks noChangeArrowheads="1"/>
          </p:cNvSpPr>
          <p:nvPr/>
        </p:nvSpPr>
        <p:spPr bwMode="auto">
          <a:xfrm>
            <a:off x="4960938" y="1434811"/>
            <a:ext cx="3749040" cy="732405"/>
          </a:xfrm>
          <a:prstGeom prst="roundRect">
            <a:avLst/>
          </a:prstGeom>
          <a:solidFill>
            <a:schemeClr val="accent2"/>
          </a:solidFill>
          <a:ln w="127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 anchor="ctr" anchorCtr="1"/>
          <a:lstStyle/>
          <a:p>
            <a:pPr marL="171450" indent="-171450">
              <a:buFontTx/>
              <a:buChar char="•"/>
              <a:defRPr/>
            </a:pPr>
            <a:r>
              <a:rPr lang="en-US" sz="1800" b="0" dirty="0">
                <a:latin typeface="+mj-lt"/>
              </a:rPr>
              <a:t>Remote service site/location</a:t>
            </a:r>
          </a:p>
          <a:p>
            <a:pPr marL="171450" indent="-171450">
              <a:buFontTx/>
              <a:buChar char="•"/>
              <a:defRPr/>
            </a:pPr>
            <a:r>
              <a:rPr lang="en-US" sz="1800" b="0" dirty="0">
                <a:latin typeface="+mj-lt"/>
              </a:rPr>
              <a:t>In-house service site/location</a:t>
            </a:r>
          </a:p>
        </p:txBody>
      </p:sp>
      <p:sp>
        <p:nvSpPr>
          <p:cNvPr id="12" name="Rectangle 14"/>
          <p:cNvSpPr>
            <a:spLocks noChangeArrowheads="1"/>
          </p:cNvSpPr>
          <p:nvPr/>
        </p:nvSpPr>
        <p:spPr bwMode="auto">
          <a:xfrm>
            <a:off x="3077052" y="1500563"/>
            <a:ext cx="1177925" cy="58261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>
              <a:spcBef>
                <a:spcPct val="20000"/>
              </a:spcBef>
              <a:buFont typeface="ZapfDingbats" pitchFamily="82" charset="2"/>
              <a:buNone/>
              <a:defRPr/>
            </a:pPr>
            <a:r>
              <a:rPr lang="en-US" sz="1600" b="0" dirty="0">
                <a:latin typeface="+mj-lt"/>
              </a:rPr>
              <a:t>inventory</a:t>
            </a:r>
            <a:br>
              <a:rPr lang="en-US" sz="1600" b="0" dirty="0">
                <a:latin typeface="+mj-lt"/>
              </a:rPr>
            </a:br>
            <a:r>
              <a:rPr lang="en-US" sz="1600" b="0" dirty="0">
                <a:latin typeface="+mj-lt"/>
              </a:rPr>
              <a:t>transfer to</a:t>
            </a:r>
          </a:p>
        </p:txBody>
      </p:sp>
      <p:sp>
        <p:nvSpPr>
          <p:cNvPr id="14" name="Oval 16"/>
          <p:cNvSpPr>
            <a:spLocks noChangeArrowheads="1"/>
          </p:cNvSpPr>
          <p:nvPr/>
        </p:nvSpPr>
        <p:spPr bwMode="auto">
          <a:xfrm>
            <a:off x="382588" y="990046"/>
            <a:ext cx="365760" cy="365760"/>
          </a:xfrm>
          <a:prstGeom prst="ellipse">
            <a:avLst/>
          </a:prstGeom>
          <a:solidFill>
            <a:schemeClr val="accent3"/>
          </a:solidFill>
          <a:ln w="127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en-US" sz="2000" dirty="0" smtClean="0">
                <a:latin typeface="+mj-lt"/>
              </a:rPr>
              <a:t>1</a:t>
            </a:r>
            <a:endParaRPr lang="en-US" sz="2000" dirty="0">
              <a:latin typeface="+mj-lt"/>
            </a:endParaRPr>
          </a:p>
        </p:txBody>
      </p:sp>
      <p:sp>
        <p:nvSpPr>
          <p:cNvPr id="15" name="Rectangle 17"/>
          <p:cNvSpPr>
            <a:spLocks noChangeArrowheads="1"/>
          </p:cNvSpPr>
          <p:nvPr/>
        </p:nvSpPr>
        <p:spPr bwMode="auto">
          <a:xfrm>
            <a:off x="713994" y="974154"/>
            <a:ext cx="4457953" cy="39754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 marL="342900" indent="-342900">
              <a:spcBef>
                <a:spcPct val="20000"/>
              </a:spcBef>
              <a:buFont typeface="ZapfDingbats" pitchFamily="82" charset="2"/>
              <a:buNone/>
              <a:defRPr/>
            </a:pPr>
            <a:r>
              <a:rPr lang="en-US" sz="2000" b="0" dirty="0" smtClean="0">
                <a:latin typeface="+mj-lt"/>
              </a:rPr>
              <a:t>MO </a:t>
            </a:r>
            <a:r>
              <a:rPr lang="en-US" sz="2000" b="0" dirty="0">
                <a:latin typeface="+mj-lt"/>
              </a:rPr>
              <a:t>to move or replenish inventory</a:t>
            </a:r>
          </a:p>
        </p:txBody>
      </p:sp>
      <p:sp>
        <p:nvSpPr>
          <p:cNvPr id="19" name="Oval 19"/>
          <p:cNvSpPr>
            <a:spLocks noChangeArrowheads="1"/>
          </p:cNvSpPr>
          <p:nvPr/>
        </p:nvSpPr>
        <p:spPr bwMode="auto">
          <a:xfrm>
            <a:off x="382588" y="2453848"/>
            <a:ext cx="365760" cy="365760"/>
          </a:xfrm>
          <a:prstGeom prst="ellipse">
            <a:avLst/>
          </a:prstGeom>
          <a:solidFill>
            <a:schemeClr val="accent3"/>
          </a:solidFill>
          <a:ln w="127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en-US" sz="2000" dirty="0" smtClean="0">
                <a:latin typeface="+mj-lt"/>
              </a:rPr>
              <a:t>2</a:t>
            </a:r>
            <a:endParaRPr lang="en-US" sz="2000" dirty="0">
              <a:latin typeface="+mj-lt"/>
            </a:endParaRPr>
          </a:p>
        </p:txBody>
      </p:sp>
      <p:sp>
        <p:nvSpPr>
          <p:cNvPr id="20" name="Rectangle 20"/>
          <p:cNvSpPr>
            <a:spLocks noChangeArrowheads="1"/>
          </p:cNvSpPr>
          <p:nvPr/>
        </p:nvSpPr>
        <p:spPr bwMode="auto">
          <a:xfrm>
            <a:off x="713994" y="2437956"/>
            <a:ext cx="3988272" cy="39754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 marL="342900" indent="-342900">
              <a:spcBef>
                <a:spcPct val="20000"/>
              </a:spcBef>
              <a:buFont typeface="ZapfDingbats" pitchFamily="82" charset="2"/>
              <a:buNone/>
              <a:defRPr/>
            </a:pPr>
            <a:r>
              <a:rPr lang="en-US" sz="2000" b="0" dirty="0" smtClean="0">
                <a:latin typeface="+mj-lt"/>
              </a:rPr>
              <a:t>MO </a:t>
            </a:r>
            <a:r>
              <a:rPr lang="en-US" sz="2000" b="0" dirty="0">
                <a:latin typeface="+mj-lt"/>
              </a:rPr>
              <a:t>to acquire expensed parts</a:t>
            </a:r>
          </a:p>
        </p:txBody>
      </p:sp>
      <p:grpSp>
        <p:nvGrpSpPr>
          <p:cNvPr id="56" name="Group 55"/>
          <p:cNvGrpSpPr/>
          <p:nvPr/>
        </p:nvGrpSpPr>
        <p:grpSpPr>
          <a:xfrm>
            <a:off x="811213" y="2811832"/>
            <a:ext cx="1463040" cy="914400"/>
            <a:chOff x="989013" y="3040432"/>
            <a:chExt cx="1463040" cy="914400"/>
          </a:xfrm>
        </p:grpSpPr>
        <p:sp>
          <p:nvSpPr>
            <p:cNvPr id="24" name="Rectangle 26"/>
            <p:cNvSpPr>
              <a:spLocks noChangeArrowheads="1"/>
            </p:cNvSpPr>
            <p:nvPr/>
          </p:nvSpPr>
          <p:spPr bwMode="auto">
            <a:xfrm>
              <a:off x="989013" y="3040432"/>
              <a:ext cx="1463040" cy="914400"/>
            </a:xfrm>
            <a:prstGeom prst="roundRect">
              <a:avLst/>
            </a:prstGeom>
            <a:solidFill>
              <a:schemeClr val="accent2"/>
            </a:solidFill>
            <a:ln w="12700">
              <a:noFill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73025" tIns="36512" rIns="73025" bIns="36512"/>
            <a:lstStyle/>
            <a:p>
              <a:pPr algn="ctr" defTabSz="585788">
                <a:buFont typeface="ZapfDingbats" pitchFamily="82" charset="2"/>
                <a:buNone/>
                <a:defRPr/>
              </a:pPr>
              <a:r>
                <a:rPr lang="en-US" sz="1400" b="0" dirty="0">
                  <a:latin typeface="+mj-lt"/>
                </a:rPr>
                <a:t>Warehouse</a:t>
              </a:r>
              <a:endParaRPr lang="en-US" sz="3500" b="0" dirty="0">
                <a:latin typeface="+mj-lt"/>
              </a:endParaRPr>
            </a:p>
            <a:p>
              <a:pPr defTabSz="585788">
                <a:buFont typeface="ZapfDingbats" pitchFamily="82" charset="2"/>
                <a:buNone/>
                <a:defRPr/>
              </a:pPr>
              <a:endParaRPr lang="en-US" sz="600" b="0" dirty="0">
                <a:latin typeface="+mj-lt"/>
              </a:endParaRPr>
            </a:p>
            <a:p>
              <a:pPr algn="ctr" defTabSz="585788">
                <a:buFont typeface="ZapfDingbats" pitchFamily="82" charset="2"/>
                <a:buNone/>
                <a:defRPr/>
              </a:pPr>
              <a:endParaRPr lang="en-US" sz="600" b="0" dirty="0">
                <a:latin typeface="+mj-lt"/>
              </a:endParaRPr>
            </a:p>
          </p:txBody>
        </p:sp>
        <p:graphicFrame>
          <p:nvGraphicFramePr>
            <p:cNvPr id="2051" name="Object 3">
              <a:hlinkClick r:id="" action="ppaction://ole?verb=0"/>
            </p:cNvPr>
            <p:cNvGraphicFramePr>
              <a:graphicFrameLocks/>
            </p:cNvGraphicFramePr>
            <p:nvPr/>
          </p:nvGraphicFramePr>
          <p:xfrm>
            <a:off x="1091090" y="3323209"/>
            <a:ext cx="1258887" cy="574675"/>
          </p:xfrm>
          <a:graphic>
            <a:graphicData uri="http://schemas.openxmlformats.org/presentationml/2006/ole">
              <p:oleObj spid="_x0000_s2051" name="Microsoft ClipArt Gallery" r:id="rId4" imgW="5279760" imgH="2428560" progId="">
                <p:embed/>
              </p:oleObj>
            </a:graphicData>
          </a:graphic>
        </p:graphicFrame>
      </p:grpSp>
      <p:sp>
        <p:nvSpPr>
          <p:cNvPr id="26" name="Rectangle 29"/>
          <p:cNvSpPr>
            <a:spLocks noChangeArrowheads="1"/>
          </p:cNvSpPr>
          <p:nvPr/>
        </p:nvSpPr>
        <p:spPr bwMode="auto">
          <a:xfrm>
            <a:off x="2516840" y="2968783"/>
            <a:ext cx="1178209" cy="582211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>
              <a:spcBef>
                <a:spcPct val="20000"/>
              </a:spcBef>
              <a:buFont typeface="ZapfDingbats" pitchFamily="82" charset="2"/>
              <a:buNone/>
              <a:defRPr/>
            </a:pPr>
            <a:r>
              <a:rPr lang="en-US" sz="1600" b="0" dirty="0">
                <a:latin typeface="+mj-lt"/>
              </a:rPr>
              <a:t>inventory</a:t>
            </a:r>
            <a:br>
              <a:rPr lang="en-US" sz="1600" b="0" dirty="0">
                <a:latin typeface="+mj-lt"/>
              </a:rPr>
            </a:br>
            <a:r>
              <a:rPr lang="en-US" sz="1600" b="0" dirty="0">
                <a:latin typeface="+mj-lt"/>
              </a:rPr>
              <a:t>transfer to</a:t>
            </a:r>
          </a:p>
        </p:txBody>
      </p:sp>
      <p:sp>
        <p:nvSpPr>
          <p:cNvPr id="27" name="Rectangle 30"/>
          <p:cNvSpPr>
            <a:spLocks noChangeArrowheads="1"/>
          </p:cNvSpPr>
          <p:nvPr/>
        </p:nvSpPr>
        <p:spPr bwMode="auto">
          <a:xfrm>
            <a:off x="6881178" y="2811832"/>
            <a:ext cx="1828800" cy="914400"/>
          </a:xfrm>
          <a:prstGeom prst="roundRect">
            <a:avLst/>
          </a:prstGeom>
          <a:solidFill>
            <a:schemeClr val="accent2"/>
          </a:solidFill>
          <a:ln w="127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 anchor="ctr" anchorCtr="1"/>
          <a:lstStyle/>
          <a:p>
            <a:pPr algn="ctr">
              <a:buFont typeface="ZapfDingbats" pitchFamily="82" charset="2"/>
              <a:buNone/>
              <a:defRPr/>
            </a:pPr>
            <a:r>
              <a:rPr lang="en-US" sz="1600" b="0" dirty="0">
                <a:latin typeface="+mj-lt"/>
              </a:rPr>
              <a:t>Cost of item charged to expense</a:t>
            </a:r>
          </a:p>
        </p:txBody>
      </p:sp>
      <p:sp>
        <p:nvSpPr>
          <p:cNvPr id="28" name="Rectangle 31"/>
          <p:cNvSpPr>
            <a:spLocks noChangeArrowheads="1"/>
          </p:cNvSpPr>
          <p:nvPr/>
        </p:nvSpPr>
        <p:spPr bwMode="auto">
          <a:xfrm>
            <a:off x="3937636" y="2948992"/>
            <a:ext cx="1280160" cy="640080"/>
          </a:xfrm>
          <a:prstGeom prst="roundRect">
            <a:avLst/>
          </a:prstGeom>
          <a:solidFill>
            <a:schemeClr val="accent2"/>
          </a:solidFill>
          <a:ln w="127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 anchor="ctr" anchorCtr="1"/>
          <a:lstStyle/>
          <a:p>
            <a:pPr algn="ctr">
              <a:buFont typeface="ZapfDingbats" pitchFamily="82" charset="2"/>
              <a:buNone/>
              <a:defRPr/>
            </a:pPr>
            <a:r>
              <a:rPr lang="en-US" sz="1800" b="0" dirty="0">
                <a:latin typeface="+mj-lt"/>
              </a:rPr>
              <a:t>Service</a:t>
            </a:r>
            <a:br>
              <a:rPr lang="en-US" sz="1800" b="0" dirty="0">
                <a:latin typeface="+mj-lt"/>
              </a:rPr>
            </a:br>
            <a:r>
              <a:rPr lang="en-US" sz="1800" b="0" dirty="0">
                <a:latin typeface="+mj-lt"/>
              </a:rPr>
              <a:t>Location</a:t>
            </a:r>
          </a:p>
        </p:txBody>
      </p:sp>
      <p:sp>
        <p:nvSpPr>
          <p:cNvPr id="29" name="Rectangle 38"/>
          <p:cNvSpPr>
            <a:spLocks noChangeArrowheads="1"/>
          </p:cNvSpPr>
          <p:nvPr/>
        </p:nvSpPr>
        <p:spPr bwMode="auto">
          <a:xfrm>
            <a:off x="5377181" y="2968783"/>
            <a:ext cx="1344613" cy="582211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 lIns="90488" tIns="44450" rIns="90488" bIns="44450">
            <a:spAutoFit/>
          </a:bodyPr>
          <a:lstStyle/>
          <a:p>
            <a:pPr algn="ctr">
              <a:spcBef>
                <a:spcPct val="20000"/>
              </a:spcBef>
              <a:buFont typeface="ZapfDingbats" pitchFamily="82" charset="2"/>
              <a:buNone/>
              <a:defRPr/>
            </a:pPr>
            <a:r>
              <a:rPr lang="en-US" sz="1600" b="0" dirty="0">
                <a:latin typeface="+mj-lt"/>
              </a:rPr>
              <a:t>unplanned</a:t>
            </a:r>
            <a:br>
              <a:rPr lang="en-US" sz="1600" b="0" dirty="0">
                <a:latin typeface="+mj-lt"/>
              </a:rPr>
            </a:br>
            <a:r>
              <a:rPr lang="en-US" sz="1600" b="0" dirty="0">
                <a:latin typeface="+mj-lt"/>
              </a:rPr>
              <a:t>issue</a:t>
            </a:r>
          </a:p>
        </p:txBody>
      </p:sp>
      <p:sp>
        <p:nvSpPr>
          <p:cNvPr id="32" name="Rectangle 5"/>
          <p:cNvSpPr>
            <a:spLocks noChangeArrowheads="1"/>
          </p:cNvSpPr>
          <p:nvPr/>
        </p:nvSpPr>
        <p:spPr bwMode="auto">
          <a:xfrm>
            <a:off x="440754" y="4381944"/>
            <a:ext cx="2651760" cy="1828800"/>
          </a:xfrm>
          <a:prstGeom prst="roundRect">
            <a:avLst/>
          </a:prstGeom>
          <a:solidFill>
            <a:schemeClr val="accent1"/>
          </a:solidFill>
          <a:ln w="12700">
            <a:solidFill>
              <a:srgbClr val="6287C6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45720" tIns="44450" rIns="0" bIns="44450" anchor="t" anchorCtr="1"/>
          <a:lstStyle/>
          <a:p>
            <a:pPr algn="ctr">
              <a:buFont typeface="ZapfDingbats" pitchFamily="82" charset="2"/>
              <a:buNone/>
              <a:defRPr/>
            </a:pPr>
            <a:r>
              <a:rPr lang="en-US" sz="1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ahoma" pitchFamily="34" charset="0"/>
              </a:rPr>
              <a:t>Call </a:t>
            </a:r>
            <a:r>
              <a:rPr lang="en-US" sz="1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ahoma" pitchFamily="34" charset="0"/>
              </a:rPr>
              <a:t>Maintenance</a:t>
            </a:r>
            <a:endParaRPr lang="en-US" sz="1600" b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Tahoma" pitchFamily="34" charset="0"/>
            </a:endParaRPr>
          </a:p>
          <a:p>
            <a:pPr algn="ctr">
              <a:buFont typeface="ZapfDingbats" pitchFamily="82" charset="2"/>
              <a:buNone/>
              <a:defRPr/>
            </a:pPr>
            <a:endParaRPr lang="en-US" sz="1000" b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Tahoma" pitchFamily="34" charset="0"/>
            </a:endParaRPr>
          </a:p>
          <a:p>
            <a:pPr algn="ctr">
              <a:buFont typeface="ZapfDingbats" pitchFamily="82" charset="2"/>
              <a:buNone/>
              <a:defRPr/>
            </a:pPr>
            <a:r>
              <a:rPr lang="en-US" sz="1600" b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ahoma" pitchFamily="34" charset="0"/>
              </a:rPr>
              <a:t>Call </a:t>
            </a:r>
            <a:r>
              <a:rPr lang="en-US" sz="16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ahoma" pitchFamily="34" charset="0"/>
              </a:rPr>
              <a:t>ID: 48</a:t>
            </a:r>
          </a:p>
          <a:p>
            <a:pPr>
              <a:buFont typeface="ZapfDingbats" pitchFamily="82" charset="2"/>
              <a:buNone/>
              <a:defRPr/>
            </a:pPr>
            <a:r>
              <a:rPr lang="en-US" sz="16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ahoma" pitchFamily="34" charset="0"/>
              </a:rPr>
              <a:t>Line</a:t>
            </a:r>
          </a:p>
          <a:p>
            <a:pPr>
              <a:buFont typeface="ZapfDingbats" pitchFamily="82" charset="2"/>
              <a:buNone/>
              <a:defRPr/>
            </a:pPr>
            <a:r>
              <a:rPr lang="en-US" sz="16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ahoma" pitchFamily="34" charset="0"/>
              </a:rPr>
              <a:t>1. Oxygenator Model 20</a:t>
            </a:r>
          </a:p>
          <a:p>
            <a:pPr>
              <a:buFont typeface="ZapfDingbats" pitchFamily="82" charset="2"/>
              <a:buNone/>
              <a:defRPr/>
            </a:pPr>
            <a:r>
              <a:rPr lang="en-US" sz="16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ahoma" pitchFamily="34" charset="0"/>
              </a:rPr>
              <a:t>2. Oxygenator Model 50</a:t>
            </a:r>
          </a:p>
        </p:txBody>
      </p:sp>
      <p:sp>
        <p:nvSpPr>
          <p:cNvPr id="2077" name="Oval 22"/>
          <p:cNvSpPr>
            <a:spLocks noChangeArrowheads="1"/>
          </p:cNvSpPr>
          <p:nvPr/>
        </p:nvSpPr>
        <p:spPr bwMode="auto">
          <a:xfrm>
            <a:off x="382588" y="3980896"/>
            <a:ext cx="365760" cy="365760"/>
          </a:xfrm>
          <a:prstGeom prst="ellipse">
            <a:avLst/>
          </a:prstGeom>
          <a:solidFill>
            <a:schemeClr val="accent3"/>
          </a:solidFill>
          <a:ln w="12700">
            <a:noFill/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2000" dirty="0" smtClean="0">
                <a:latin typeface="+mj-lt"/>
                <a:cs typeface="Tahoma" pitchFamily="34" charset="0"/>
              </a:rPr>
              <a:t>3</a:t>
            </a:r>
            <a:endParaRPr lang="en-US" sz="2000" dirty="0">
              <a:latin typeface="+mj-lt"/>
              <a:cs typeface="Tahoma" pitchFamily="34" charset="0"/>
            </a:endParaRPr>
          </a:p>
        </p:txBody>
      </p:sp>
      <p:sp>
        <p:nvSpPr>
          <p:cNvPr id="2078" name="Rectangle 23"/>
          <p:cNvSpPr>
            <a:spLocks noChangeArrowheads="1"/>
          </p:cNvSpPr>
          <p:nvPr/>
        </p:nvSpPr>
        <p:spPr bwMode="auto">
          <a:xfrm>
            <a:off x="713994" y="3965004"/>
            <a:ext cx="5208158" cy="39754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marL="342900" indent="-342900">
              <a:spcBef>
                <a:spcPct val="20000"/>
              </a:spcBef>
              <a:buFont typeface="ZapfDingbats" pitchFamily="82" charset="2"/>
              <a:buNone/>
            </a:pPr>
            <a:r>
              <a:rPr lang="en-US" sz="2000" b="0" dirty="0" smtClean="0">
                <a:latin typeface="+mj-lt"/>
                <a:cs typeface="Tahoma" pitchFamily="34" charset="0"/>
              </a:rPr>
              <a:t>MO </a:t>
            </a:r>
            <a:r>
              <a:rPr lang="en-US" sz="2000" b="0" dirty="0">
                <a:latin typeface="+mj-lt"/>
                <a:cs typeface="Tahoma" pitchFamily="34" charset="0"/>
              </a:rPr>
              <a:t>to order parts for a specific call line</a:t>
            </a:r>
          </a:p>
        </p:txBody>
      </p:sp>
      <p:sp>
        <p:nvSpPr>
          <p:cNvPr id="36" name="Rectangle 32"/>
          <p:cNvSpPr>
            <a:spLocks noChangeArrowheads="1"/>
          </p:cNvSpPr>
          <p:nvPr/>
        </p:nvSpPr>
        <p:spPr bwMode="auto">
          <a:xfrm>
            <a:off x="3345180" y="4381944"/>
            <a:ext cx="2103120" cy="1828800"/>
          </a:xfrm>
          <a:prstGeom prst="roundRect">
            <a:avLst/>
          </a:prstGeom>
          <a:solidFill>
            <a:schemeClr val="accent1"/>
          </a:solidFill>
          <a:ln w="12700">
            <a:solidFill>
              <a:srgbClr val="6287C6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45720" tIns="44450" rIns="0" bIns="44450" anchor="t" anchorCtr="1"/>
          <a:lstStyle/>
          <a:p>
            <a:pPr algn="ctr">
              <a:buFont typeface="ZapfDingbats" pitchFamily="82" charset="2"/>
              <a:buNone/>
              <a:defRPr/>
            </a:pPr>
            <a:r>
              <a:rPr 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ahoma" pitchFamily="34" charset="0"/>
              </a:rPr>
              <a:t>MO Maint.MO: 112</a:t>
            </a:r>
          </a:p>
          <a:p>
            <a:pPr>
              <a:buFont typeface="ZapfDingbats" pitchFamily="82" charset="2"/>
              <a:buNone/>
              <a:defRPr/>
            </a:pPr>
            <a:endParaRPr lang="en-US" sz="1000" b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Tahoma" pitchFamily="34" charset="0"/>
            </a:endParaRPr>
          </a:p>
          <a:p>
            <a:pPr>
              <a:buFont typeface="ZapfDingbats" pitchFamily="82" charset="2"/>
              <a:buNone/>
              <a:defRPr/>
            </a:pPr>
            <a:r>
              <a:rPr lang="en-US" sz="1600" b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ahoma" pitchFamily="34" charset="0"/>
              </a:rPr>
              <a:t>Line </a:t>
            </a:r>
            <a:r>
              <a:rPr lang="en-US" sz="16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ahoma" pitchFamily="34" charset="0"/>
              </a:rPr>
              <a:t>1</a:t>
            </a:r>
          </a:p>
          <a:p>
            <a:pPr>
              <a:buFont typeface="ZapfDingbats" pitchFamily="82" charset="2"/>
              <a:buNone/>
              <a:defRPr/>
            </a:pPr>
            <a:r>
              <a:rPr lang="en-US" sz="16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ahoma" pitchFamily="34" charset="0"/>
              </a:rPr>
              <a:t>1. Right nozzle</a:t>
            </a:r>
          </a:p>
          <a:p>
            <a:pPr>
              <a:buFont typeface="ZapfDingbats" pitchFamily="82" charset="2"/>
              <a:buNone/>
              <a:defRPr/>
            </a:pPr>
            <a:r>
              <a:rPr lang="en-US" sz="16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ahoma" pitchFamily="34" charset="0"/>
              </a:rPr>
              <a:t>2. 1/2” O ring</a:t>
            </a:r>
          </a:p>
          <a:p>
            <a:pPr>
              <a:buFont typeface="ZapfDingbats" pitchFamily="82" charset="2"/>
              <a:buNone/>
              <a:defRPr/>
            </a:pPr>
            <a:r>
              <a:rPr lang="en-US" sz="16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ahoma" pitchFamily="34" charset="0"/>
              </a:rPr>
              <a:t>3. Filter</a:t>
            </a:r>
          </a:p>
        </p:txBody>
      </p:sp>
      <p:sp>
        <p:nvSpPr>
          <p:cNvPr id="38" name="Rectangle 34"/>
          <p:cNvSpPr>
            <a:spLocks noChangeArrowheads="1"/>
          </p:cNvSpPr>
          <p:nvPr/>
        </p:nvSpPr>
        <p:spPr bwMode="auto">
          <a:xfrm>
            <a:off x="5652453" y="4381944"/>
            <a:ext cx="3108960" cy="1828800"/>
          </a:xfrm>
          <a:prstGeom prst="roundRect">
            <a:avLst/>
          </a:prstGeom>
          <a:solidFill>
            <a:schemeClr val="accent1"/>
          </a:solidFill>
          <a:ln w="12700">
            <a:solidFill>
              <a:srgbClr val="6287C6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45720" tIns="44450" rIns="0" bIns="44450" anchor="t" anchorCtr="1"/>
          <a:lstStyle/>
          <a:p>
            <a:pPr algn="ctr">
              <a:buFont typeface="ZapfDingbats" pitchFamily="82" charset="2"/>
              <a:buNone/>
              <a:defRPr/>
            </a:pPr>
            <a:r>
              <a:rPr 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ahoma" pitchFamily="34" charset="0"/>
              </a:rPr>
              <a:t>Call Activity Recording</a:t>
            </a:r>
          </a:p>
          <a:p>
            <a:pPr>
              <a:buFont typeface="ZapfDingbats" pitchFamily="82" charset="2"/>
              <a:buNone/>
              <a:defRPr/>
            </a:pPr>
            <a:endParaRPr lang="en-US" sz="1000" b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Tahoma" pitchFamily="34" charset="0"/>
            </a:endParaRPr>
          </a:p>
          <a:p>
            <a:pPr algn="ctr">
              <a:buFont typeface="ZapfDingbats" pitchFamily="82" charset="2"/>
              <a:buNone/>
              <a:defRPr/>
            </a:pPr>
            <a:r>
              <a:rPr lang="en-US" sz="16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ahoma" pitchFamily="34" charset="0"/>
              </a:rPr>
              <a:t>Call ID: 48</a:t>
            </a:r>
          </a:p>
          <a:p>
            <a:pPr>
              <a:buFont typeface="ZapfDingbats" pitchFamily="82" charset="2"/>
              <a:buNone/>
              <a:defRPr/>
            </a:pPr>
            <a:r>
              <a:rPr lang="en-US" sz="16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ahoma" pitchFamily="34" charset="0"/>
              </a:rPr>
              <a:t>Line 1: Oxygenator Model 20</a:t>
            </a:r>
          </a:p>
          <a:p>
            <a:pPr>
              <a:buFont typeface="ZapfDingbats" pitchFamily="82" charset="2"/>
              <a:buNone/>
              <a:defRPr/>
            </a:pPr>
            <a:r>
              <a:rPr lang="en-US" sz="1600" b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ahoma" pitchFamily="34" charset="0"/>
              </a:rPr>
              <a:t>Parts</a:t>
            </a:r>
            <a:r>
              <a:rPr lang="en-US" sz="16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ahoma" pitchFamily="34" charset="0"/>
              </a:rPr>
              <a:t>	1. Right nozzle</a:t>
            </a:r>
          </a:p>
          <a:p>
            <a:pPr>
              <a:buFont typeface="ZapfDingbats" pitchFamily="82" charset="2"/>
              <a:buNone/>
              <a:defRPr/>
            </a:pPr>
            <a:r>
              <a:rPr lang="en-US" sz="1600" b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ahoma" pitchFamily="34" charset="0"/>
              </a:rPr>
              <a:t>Usage</a:t>
            </a:r>
            <a:r>
              <a:rPr lang="en-US" sz="16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ahoma" pitchFamily="34" charset="0"/>
              </a:rPr>
              <a:t>	2. 1/2” O ring</a:t>
            </a:r>
            <a:br>
              <a:rPr lang="en-US" sz="16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ahoma" pitchFamily="34" charset="0"/>
              </a:rPr>
            </a:br>
            <a:r>
              <a:rPr lang="en-US" sz="16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ahoma" pitchFamily="34" charset="0"/>
              </a:rPr>
              <a:t>	3. Filter</a:t>
            </a:r>
          </a:p>
        </p:txBody>
      </p:sp>
      <p:sp>
        <p:nvSpPr>
          <p:cNvPr id="2072" name="Line 35"/>
          <p:cNvSpPr>
            <a:spLocks noChangeShapeType="1"/>
          </p:cNvSpPr>
          <p:nvPr/>
        </p:nvSpPr>
        <p:spPr bwMode="auto">
          <a:xfrm>
            <a:off x="5652453" y="4849849"/>
            <a:ext cx="3108960" cy="0"/>
          </a:xfrm>
          <a:prstGeom prst="line">
            <a:avLst/>
          </a:prstGeom>
          <a:noFill/>
          <a:ln w="28575">
            <a:solidFill>
              <a:schemeClr val="tx1">
                <a:lumMod val="25000"/>
                <a:lumOff val="75000"/>
              </a:schemeClr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2075" name="Line 39"/>
          <p:cNvSpPr>
            <a:spLocks noChangeShapeType="1"/>
          </p:cNvSpPr>
          <p:nvPr/>
        </p:nvSpPr>
        <p:spPr bwMode="auto">
          <a:xfrm>
            <a:off x="440754" y="4849849"/>
            <a:ext cx="2651760" cy="0"/>
          </a:xfrm>
          <a:prstGeom prst="line">
            <a:avLst/>
          </a:prstGeom>
          <a:noFill/>
          <a:ln w="28575">
            <a:solidFill>
              <a:schemeClr val="tx1">
                <a:lumMod val="25000"/>
                <a:lumOff val="75000"/>
              </a:schemeClr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2076" name="Line 39"/>
          <p:cNvSpPr>
            <a:spLocks noChangeShapeType="1"/>
          </p:cNvSpPr>
          <p:nvPr/>
        </p:nvSpPr>
        <p:spPr bwMode="auto">
          <a:xfrm>
            <a:off x="3345180" y="4849849"/>
            <a:ext cx="2103120" cy="0"/>
          </a:xfrm>
          <a:prstGeom prst="line">
            <a:avLst/>
          </a:prstGeom>
          <a:noFill/>
          <a:ln w="28575">
            <a:solidFill>
              <a:schemeClr val="tx1">
                <a:lumMod val="25000"/>
                <a:lumOff val="75000"/>
              </a:schemeClr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cxnSp>
        <p:nvCxnSpPr>
          <p:cNvPr id="42" name="Straight Arrow Connector 41"/>
          <p:cNvCxnSpPr>
            <a:endCxn id="9" idx="1"/>
          </p:cNvCxnSpPr>
          <p:nvPr/>
        </p:nvCxnSpPr>
        <p:spPr>
          <a:xfrm>
            <a:off x="2274253" y="1801013"/>
            <a:ext cx="2686685" cy="1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" name="Straight Arrow Connector 43"/>
          <p:cNvCxnSpPr>
            <a:endCxn id="28" idx="1"/>
          </p:cNvCxnSpPr>
          <p:nvPr/>
        </p:nvCxnSpPr>
        <p:spPr>
          <a:xfrm>
            <a:off x="2274253" y="3269032"/>
            <a:ext cx="1663383" cy="1588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/>
          <p:cNvCxnSpPr>
            <a:stCxn id="28" idx="3"/>
            <a:endCxn id="27" idx="1"/>
          </p:cNvCxnSpPr>
          <p:nvPr/>
        </p:nvCxnSpPr>
        <p:spPr>
          <a:xfrm>
            <a:off x="5217796" y="3269032"/>
            <a:ext cx="1663382" cy="1588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header of an MO determines</a:t>
            </a:r>
          </a:p>
          <a:p>
            <a:pPr lvl="1"/>
            <a:r>
              <a:rPr lang="en-US" dirty="0" smtClean="0"/>
              <a:t>The link to the call (by referencing a call ID)</a:t>
            </a:r>
          </a:p>
          <a:p>
            <a:pPr lvl="1"/>
            <a:r>
              <a:rPr lang="en-US" dirty="0" smtClean="0"/>
              <a:t>Whether the items ordered are to be inventoried or expensed (for MOs not linked to a call)</a:t>
            </a:r>
          </a:p>
          <a:p>
            <a:pPr lvl="2"/>
            <a:r>
              <a:rPr lang="en-US" dirty="0" smtClean="0"/>
              <a:t>If items are to be expensed, a charge code must be supplied. This points to a charge product line and a related GL service expense account</a:t>
            </a:r>
          </a:p>
          <a:p>
            <a:pPr lvl="2"/>
            <a:r>
              <a:rPr lang="en-US" dirty="0" smtClean="0"/>
              <a:t>Items ordered on an MO that reference a call are tracked in inventory; they cannot be expensed</a:t>
            </a:r>
          </a:p>
          <a:p>
            <a:endParaRPr lang="en-US" dirty="0" smtClean="0"/>
          </a:p>
        </p:txBody>
      </p:sp>
      <p:sp>
        <p:nvSpPr>
          <p:cNvPr id="2765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MO Maintenance</a:t>
            </a:r>
          </a:p>
        </p:txBody>
      </p:sp>
      <p:sp>
        <p:nvSpPr>
          <p:cNvPr id="2765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SSM-MO-130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9" dur="indefinite"/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0" dur="indefinite"/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24" dur="indefinite"/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5" dur="indefinite"/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6" dur="indefinite"/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30" dur="indefinite"/>
                                        <p:tgtEl>
                                          <p:spTgt spid="27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1" dur="indefinite"/>
                                        <p:tgtEl>
                                          <p:spTgt spid="27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32" dur="indefinite"/>
                                        <p:tgtEl>
                                          <p:spTgt spid="27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I:\train\MFG PRO Appl\eB2-mfgpro\eB2_support templates\slides\eB2 Training.pot</Template>
  <TotalTime>6334</TotalTime>
  <Words>1260</Words>
  <Application>Microsoft Office PowerPoint</Application>
  <PresentationFormat>On-screen Show (4:3)</PresentationFormat>
  <Paragraphs>220</Paragraphs>
  <Slides>30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2" baseType="lpstr">
      <vt:lpstr>QAD 2010 Template</vt:lpstr>
      <vt:lpstr>Microsoft ClipArt Gallery</vt:lpstr>
      <vt:lpstr>Material Orders</vt:lpstr>
      <vt:lpstr>Material Orders Business Needs</vt:lpstr>
      <vt:lpstr>Material Orders</vt:lpstr>
      <vt:lpstr>Material Orders Benefits</vt:lpstr>
      <vt:lpstr>Material Order Control</vt:lpstr>
      <vt:lpstr>Material Orders Process Work Flow</vt:lpstr>
      <vt:lpstr>Material Orders Process Work Flow</vt:lpstr>
      <vt:lpstr>Creating an MO</vt:lpstr>
      <vt:lpstr>MO Maintenance</vt:lpstr>
      <vt:lpstr>MO Without a Call Inventory Transfer</vt:lpstr>
      <vt:lpstr>MO Without a Call Expensed</vt:lpstr>
      <vt:lpstr>MO Without a Call Expensed</vt:lpstr>
      <vt:lpstr>MO With a Call</vt:lpstr>
      <vt:lpstr>MO With a Call</vt:lpstr>
      <vt:lpstr>MO Maintenance and Sites</vt:lpstr>
      <vt:lpstr>MO Maintenance Allocations</vt:lpstr>
      <vt:lpstr>MO Line Entry</vt:lpstr>
      <vt:lpstr>MO Line Entry</vt:lpstr>
      <vt:lpstr>MO Confirmations</vt:lpstr>
      <vt:lpstr>MOs and MRP Visibility</vt:lpstr>
      <vt:lpstr>MO Allocations</vt:lpstr>
      <vt:lpstr>Picking Inventory for MOs</vt:lpstr>
      <vt:lpstr>Picking Inventory for MOs</vt:lpstr>
      <vt:lpstr>MO Shipments</vt:lpstr>
      <vt:lpstr>MO Shipments</vt:lpstr>
      <vt:lpstr>MO Shipment Documents</vt:lpstr>
      <vt:lpstr>MO Shipment Documents</vt:lpstr>
      <vt:lpstr>Consuming MO Items in CPR/CAR</vt:lpstr>
      <vt:lpstr>MO Returns</vt:lpstr>
      <vt:lpstr>MO Returns</vt:lpstr>
    </vt:vector>
  </TitlesOfParts>
  <Manager>Vance Giboney</Manager>
  <Company>QAD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Cat McGlothlin Gurkweitz</dc:creator>
  <cp:lastModifiedBy>Helen Ernst</cp:lastModifiedBy>
  <cp:revision>174</cp:revision>
  <dcterms:created xsi:type="dcterms:W3CDTF">2002-03-27T21:49:26Z</dcterms:created>
  <dcterms:modified xsi:type="dcterms:W3CDTF">2012-08-14T18:15:35Z</dcterms:modified>
</cp:coreProperties>
</file>