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096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969696"/>
    <a:srgbClr val="C0C0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 autoAdjust="0"/>
  </p:normalViewPr>
  <p:slideViewPr>
    <p:cSldViewPr snapToGrid="0">
      <p:cViewPr varScale="1">
        <p:scale>
          <a:sx n="79" d="100"/>
          <a:sy n="79" d="100"/>
        </p:scale>
        <p:origin x="-1206" y="-90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1602" y="-6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96CFED69-B1D5-44B1-ABC3-0867F31915DE}" type="datetime1">
              <a:rPr lang="en-US"/>
              <a:pPr>
                <a:defRPr/>
              </a:pPr>
              <a:t>8/14/2012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153BB455-8AF3-479C-A065-EE635D0C5B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3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6262DD84-05BB-47B1-A238-C13A3CFC0432}" type="datetime1">
              <a:rPr lang="en-US"/>
              <a:pPr>
                <a:defRPr/>
              </a:pPr>
              <a:t>8/14/2012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A78D9F85-22ED-45A0-83C9-FC1C1B1C96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SSM-CIR-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SSM-CIR-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SSM-CIR-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SSM-CIR-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SSM-CIR-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SSM-CIR-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en-US" smtClean="0"/>
              <a:t>SSM-CIR-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7" r:id="rId1"/>
    <p:sldLayoutId id="2147484098" r:id="rId2"/>
    <p:sldLayoutId id="2147484099" r:id="rId3"/>
    <p:sldLayoutId id="2147484100" r:id="rId4"/>
    <p:sldLayoutId id="2147484101" r:id="rId5"/>
    <p:sldLayoutId id="2147484102" r:id="rId6"/>
    <p:sldLayoutId id="2147484103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Invoice Recording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Service </a:t>
            </a:r>
            <a:r>
              <a:rPr lang="en-US" dirty="0" smtClean="0"/>
              <a:t>and </a:t>
            </a:r>
            <a:r>
              <a:rPr lang="en-US" dirty="0" smtClean="0"/>
              <a:t>Support Management</a:t>
            </a:r>
            <a:endParaRPr lang="en-US" dirty="0"/>
          </a:p>
        </p:txBody>
      </p:sp>
      <p:sp>
        <p:nvSpPr>
          <p:cNvPr id="1536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8229600" y="6638925"/>
            <a:ext cx="914400" cy="219075"/>
          </a:xfrm>
        </p:spPr>
        <p:txBody>
          <a:bodyPr/>
          <a:lstStyle/>
          <a:p>
            <a:r>
              <a:rPr lang="en-US" dirty="0" smtClean="0"/>
              <a:t>SSM-CIR-010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Charge Summary</a:t>
            </a:r>
          </a:p>
        </p:txBody>
      </p:sp>
      <p:sp>
        <p:nvSpPr>
          <p:cNvPr id="2457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SSM-CIR-100</a:t>
            </a:r>
          </a:p>
        </p:txBody>
      </p:sp>
      <p:pic>
        <p:nvPicPr>
          <p:cNvPr id="2458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738" y="904875"/>
            <a:ext cx="7037387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8900" y="1800225"/>
            <a:ext cx="6091238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2" name="Rectangle 5"/>
          <p:cNvSpPr>
            <a:spLocks noChangeArrowheads="1"/>
          </p:cNvSpPr>
          <p:nvPr/>
        </p:nvSpPr>
        <p:spPr bwMode="auto">
          <a:xfrm>
            <a:off x="1028700" y="1790700"/>
            <a:ext cx="361950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4583" name="Rectangle 6"/>
          <p:cNvSpPr>
            <a:spLocks noChangeArrowheads="1"/>
          </p:cNvSpPr>
          <p:nvPr/>
        </p:nvSpPr>
        <p:spPr bwMode="auto">
          <a:xfrm>
            <a:off x="1209675" y="3448050"/>
            <a:ext cx="381000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4584" name="Elbow Connector 8"/>
          <p:cNvCxnSpPr>
            <a:cxnSpLocks noChangeShapeType="1"/>
            <a:stCxn id="24582" idx="1"/>
            <a:endCxn id="24583" idx="1"/>
          </p:cNvCxnSpPr>
          <p:nvPr/>
        </p:nvCxnSpPr>
        <p:spPr bwMode="auto">
          <a:xfrm rot="10800000" flipH="1" flipV="1">
            <a:off x="1028700" y="1881188"/>
            <a:ext cx="180975" cy="1666875"/>
          </a:xfrm>
          <a:prstGeom prst="bentConnector3">
            <a:avLst>
              <a:gd name="adj1" fmla="val -126315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10" name="Right Brace 9"/>
          <p:cNvSpPr/>
          <p:nvPr/>
        </p:nvSpPr>
        <p:spPr>
          <a:xfrm>
            <a:off x="1755648" y="2404872"/>
            <a:ext cx="402336" cy="1426464"/>
          </a:xfrm>
          <a:prstGeom prst="rightBrace">
            <a:avLst>
              <a:gd name="adj1" fmla="val 21969"/>
              <a:gd name="adj2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/>
      <p:bldP spid="2458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Billing Summary</a:t>
            </a:r>
          </a:p>
        </p:txBody>
      </p:sp>
      <p:sp>
        <p:nvSpPr>
          <p:cNvPr id="2560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SSM-CIR-110</a:t>
            </a:r>
          </a:p>
        </p:txBody>
      </p:sp>
      <p:pic>
        <p:nvPicPr>
          <p:cNvPr id="25604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" y="962025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25" y="1809750"/>
            <a:ext cx="6091238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523875" y="5110947"/>
            <a:ext cx="2283120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Determines order of row</a:t>
            </a:r>
            <a:br>
              <a:rPr lang="en-US" sz="1400" b="0" dirty="0">
                <a:latin typeface="+mj-lt"/>
              </a:rPr>
            </a:br>
            <a:r>
              <a:rPr lang="en-US" sz="1400" b="0" dirty="0">
                <a:latin typeface="+mj-lt"/>
              </a:rPr>
              <a:t>label in Billing </a:t>
            </a:r>
            <a:r>
              <a:rPr lang="en-US" sz="1400" b="0" dirty="0" smtClean="0">
                <a:latin typeface="+mj-lt"/>
              </a:rPr>
              <a:t>Summary</a:t>
            </a:r>
            <a:endParaRPr lang="en-US" sz="1400" b="0" dirty="0">
              <a:latin typeface="+mj-lt"/>
            </a:endParaRPr>
          </a:p>
        </p:txBody>
      </p:sp>
      <p:sp>
        <p:nvSpPr>
          <p:cNvPr id="25607" name="Rectangle 6"/>
          <p:cNvSpPr>
            <a:spLocks noChangeArrowheads="1"/>
          </p:cNvSpPr>
          <p:nvPr/>
        </p:nvSpPr>
        <p:spPr bwMode="auto">
          <a:xfrm>
            <a:off x="848106" y="2047875"/>
            <a:ext cx="752475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5608" name="Elbow Connector 13"/>
          <p:cNvCxnSpPr>
            <a:cxnSpLocks noChangeShapeType="1"/>
            <a:stCxn id="6" idx="1"/>
            <a:endCxn id="25607" idx="1"/>
          </p:cNvCxnSpPr>
          <p:nvPr/>
        </p:nvCxnSpPr>
        <p:spPr bwMode="auto">
          <a:xfrm rot="10800000" flipH="1">
            <a:off x="523874" y="2152651"/>
            <a:ext cx="324231" cy="3365501"/>
          </a:xfrm>
          <a:prstGeom prst="bentConnector3">
            <a:avLst>
              <a:gd name="adj1" fmla="val -70505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624459" y="4487178"/>
            <a:ext cx="2764908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Type determines display</a:t>
            </a:r>
            <a:br>
              <a:rPr lang="en-US" sz="1400" b="0" dirty="0">
                <a:latin typeface="+mj-lt"/>
              </a:rPr>
            </a:br>
            <a:r>
              <a:rPr lang="en-US" sz="1400" b="0" dirty="0">
                <a:latin typeface="+mj-lt"/>
              </a:rPr>
              <a:t>column for cost and </a:t>
            </a:r>
            <a:r>
              <a:rPr lang="en-US" sz="1400" b="0" dirty="0" smtClean="0">
                <a:latin typeface="+mj-lt"/>
              </a:rPr>
              <a:t>revenue</a:t>
            </a:r>
            <a:endParaRPr lang="en-US" sz="1400" b="0" dirty="0">
              <a:latin typeface="+mj-lt"/>
            </a:endParaRPr>
          </a:p>
        </p:txBody>
      </p:sp>
      <p:sp>
        <p:nvSpPr>
          <p:cNvPr id="25610" name="Rectangle 17"/>
          <p:cNvSpPr>
            <a:spLocks noChangeArrowheads="1"/>
          </p:cNvSpPr>
          <p:nvPr/>
        </p:nvSpPr>
        <p:spPr bwMode="auto">
          <a:xfrm>
            <a:off x="1245489" y="2257425"/>
            <a:ext cx="476250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5611" name="Elbow Connector 19"/>
          <p:cNvCxnSpPr>
            <a:cxnSpLocks noChangeShapeType="1"/>
            <a:stCxn id="15" idx="1"/>
            <a:endCxn id="25610" idx="1"/>
          </p:cNvCxnSpPr>
          <p:nvPr/>
        </p:nvCxnSpPr>
        <p:spPr bwMode="auto">
          <a:xfrm rot="10800000" flipH="1">
            <a:off x="624459" y="2357438"/>
            <a:ext cx="621030" cy="2417762"/>
          </a:xfrm>
          <a:prstGeom prst="bentConnector3">
            <a:avLst>
              <a:gd name="adj1" fmla="val -3681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3784599" y="1166010"/>
            <a:ext cx="2414181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Determines </a:t>
            </a:r>
            <a:r>
              <a:rPr lang="en-US" sz="1400" b="0" dirty="0" smtClean="0">
                <a:latin typeface="+mj-lt"/>
              </a:rPr>
              <a:t>Detail </a:t>
            </a:r>
            <a:r>
              <a:rPr lang="en-US" sz="1400" b="0" dirty="0">
                <a:latin typeface="+mj-lt"/>
              </a:rPr>
              <a:t>Yes/No</a:t>
            </a:r>
            <a:br>
              <a:rPr lang="en-US" sz="1400" b="0" dirty="0">
                <a:latin typeface="+mj-lt"/>
              </a:rPr>
            </a:br>
            <a:r>
              <a:rPr lang="en-US" sz="1400" b="0" dirty="0">
                <a:latin typeface="+mj-lt"/>
              </a:rPr>
              <a:t>in Billing Summary</a:t>
            </a:r>
          </a:p>
        </p:txBody>
      </p:sp>
      <p:sp>
        <p:nvSpPr>
          <p:cNvPr id="25613" name="Rectangle 24"/>
          <p:cNvSpPr>
            <a:spLocks noChangeArrowheads="1"/>
          </p:cNvSpPr>
          <p:nvPr/>
        </p:nvSpPr>
        <p:spPr bwMode="auto">
          <a:xfrm>
            <a:off x="1495425" y="2495550"/>
            <a:ext cx="133350" cy="1143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5614" name="Elbow Connector 28"/>
          <p:cNvCxnSpPr>
            <a:cxnSpLocks noChangeShapeType="1"/>
            <a:endCxn id="25613" idx="3"/>
          </p:cNvCxnSpPr>
          <p:nvPr/>
        </p:nvCxnSpPr>
        <p:spPr bwMode="auto">
          <a:xfrm rot="10800000" flipV="1">
            <a:off x="1628775" y="1573214"/>
            <a:ext cx="2155824" cy="979486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30" name="Rectangle 13"/>
          <p:cNvSpPr>
            <a:spLocks noChangeArrowheads="1"/>
          </p:cNvSpPr>
          <p:nvPr/>
        </p:nvSpPr>
        <p:spPr bwMode="auto">
          <a:xfrm>
            <a:off x="3903662" y="4009460"/>
            <a:ext cx="2688523" cy="337681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Row label in Billing Summary</a:t>
            </a:r>
          </a:p>
        </p:txBody>
      </p:sp>
      <p:sp>
        <p:nvSpPr>
          <p:cNvPr id="25616" name="Rectangle 30"/>
          <p:cNvSpPr>
            <a:spLocks noChangeArrowheads="1"/>
          </p:cNvSpPr>
          <p:nvPr/>
        </p:nvSpPr>
        <p:spPr bwMode="auto">
          <a:xfrm>
            <a:off x="866775" y="3905250"/>
            <a:ext cx="495300" cy="2190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5617" name="Elbow Connector 32"/>
          <p:cNvCxnSpPr>
            <a:cxnSpLocks noChangeShapeType="1"/>
            <a:endCxn id="25616" idx="1"/>
          </p:cNvCxnSpPr>
          <p:nvPr/>
        </p:nvCxnSpPr>
        <p:spPr bwMode="auto">
          <a:xfrm rot="10800000">
            <a:off x="866776" y="4014789"/>
            <a:ext cx="3036887" cy="163513"/>
          </a:xfrm>
          <a:prstGeom prst="bentConnector3">
            <a:avLst>
              <a:gd name="adj1" fmla="val 107527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5607" grpId="0"/>
      <p:bldP spid="15" grpId="0" animBg="1"/>
      <p:bldP spid="25610" grpId="0"/>
      <p:bldP spid="25610" grpId="1"/>
      <p:bldP spid="22" grpId="0" animBg="1"/>
      <p:bldP spid="25613" grpId="0"/>
      <p:bldP spid="30" grpId="0" animBg="1"/>
      <p:bldP spid="256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Detail </a:t>
            </a:r>
            <a:r>
              <a:rPr lang="en-US" dirty="0" smtClean="0"/>
              <a:t>field </a:t>
            </a:r>
            <a:r>
              <a:rPr lang="en-US" dirty="0" smtClean="0"/>
              <a:t>in </a:t>
            </a:r>
            <a:r>
              <a:rPr lang="en-US" dirty="0" smtClean="0"/>
              <a:t>CIR affects what prints on an invoice</a:t>
            </a:r>
          </a:p>
          <a:p>
            <a:pPr lvl="1"/>
            <a:r>
              <a:rPr lang="en-US" dirty="0" smtClean="0"/>
              <a:t>If Yes, all usage details can be printed</a:t>
            </a:r>
          </a:p>
          <a:p>
            <a:pPr lvl="1"/>
            <a:r>
              <a:rPr lang="en-US" dirty="0" smtClean="0"/>
              <a:t>If No, details are rolled up and summarized in one line</a:t>
            </a:r>
          </a:p>
          <a:p>
            <a:r>
              <a:rPr lang="en-US" dirty="0" smtClean="0"/>
              <a:t>The Print Call Invoice Detail </a:t>
            </a:r>
            <a:r>
              <a:rPr lang="en-US" dirty="0" smtClean="0"/>
              <a:t>field on </a:t>
            </a:r>
            <a:r>
              <a:rPr lang="en-US" dirty="0" smtClean="0"/>
              <a:t>Invoice Print or Reprint determines if any detail actually prints on the invoice</a:t>
            </a:r>
          </a:p>
          <a:p>
            <a:endParaRPr lang="en-US" dirty="0" smtClean="0"/>
          </a:p>
        </p:txBody>
      </p:sp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Printing Invoice Detail</a:t>
            </a:r>
          </a:p>
        </p:txBody>
      </p:sp>
      <p:sp>
        <p:nvSpPr>
          <p:cNvPr id="2662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SSM-CIR-120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Invoice Print or Reprint</a:t>
            </a:r>
          </a:p>
        </p:txBody>
      </p:sp>
      <p:sp>
        <p:nvSpPr>
          <p:cNvPr id="2765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SSM-CIR-130</a:t>
            </a:r>
          </a:p>
        </p:txBody>
      </p:sp>
      <p:pic>
        <p:nvPicPr>
          <p:cNvPr id="27652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933450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3431477" y="4767134"/>
            <a:ext cx="3190157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>
            <a:spAutoFit/>
          </a:bodyPr>
          <a:lstStyle/>
          <a:p>
            <a:pPr marL="228600" indent="-228600">
              <a:buFont typeface="Arial" pitchFamily="34" charset="0"/>
              <a:buChar char="•"/>
              <a:defRPr/>
            </a:pPr>
            <a:r>
              <a:rPr lang="en-US" sz="1400" b="0" dirty="0">
                <a:latin typeface="+mj-lt"/>
              </a:rPr>
              <a:t>No prints only call line </a:t>
            </a:r>
            <a:r>
              <a:rPr lang="en-US" sz="1400" b="0" dirty="0" smtClean="0">
                <a:latin typeface="+mj-lt"/>
              </a:rPr>
              <a:t>item</a:t>
            </a:r>
            <a:endParaRPr lang="en-US" sz="1400" b="0" dirty="0">
              <a:latin typeface="+mj-lt"/>
            </a:endParaRPr>
          </a:p>
          <a:p>
            <a:pPr marL="228600" indent="-228600">
              <a:buFont typeface="Arial" pitchFamily="34" charset="0"/>
              <a:buChar char="•"/>
              <a:defRPr/>
            </a:pPr>
            <a:r>
              <a:rPr lang="en-US" sz="1400" b="0" dirty="0">
                <a:latin typeface="+mj-lt"/>
              </a:rPr>
              <a:t>Yes prints detail as specified by</a:t>
            </a:r>
            <a:br>
              <a:rPr lang="en-US" sz="1400" b="0" dirty="0">
                <a:latin typeface="+mj-lt"/>
              </a:rPr>
            </a:br>
            <a:r>
              <a:rPr lang="en-US" sz="1400" b="0" dirty="0">
                <a:latin typeface="+mj-lt"/>
              </a:rPr>
              <a:t>the </a:t>
            </a:r>
            <a:r>
              <a:rPr lang="en-US" sz="1400" b="0" dirty="0" smtClean="0">
                <a:latin typeface="+mj-lt"/>
              </a:rPr>
              <a:t>Detail field in </a:t>
            </a:r>
            <a:r>
              <a:rPr lang="en-US" sz="1400" b="0" dirty="0">
                <a:latin typeface="+mj-lt"/>
              </a:rPr>
              <a:t>CIR or the </a:t>
            </a:r>
            <a:br>
              <a:rPr lang="en-US" sz="1400" b="0" dirty="0">
                <a:latin typeface="+mj-lt"/>
              </a:rPr>
            </a:br>
            <a:r>
              <a:rPr lang="en-US" sz="1400" b="0" dirty="0">
                <a:latin typeface="+mj-lt"/>
              </a:rPr>
              <a:t>Invoice Sort </a:t>
            </a:r>
            <a:r>
              <a:rPr lang="en-US" sz="1400" b="0" dirty="0" smtClean="0">
                <a:latin typeface="+mj-lt"/>
              </a:rPr>
              <a:t>default</a:t>
            </a:r>
            <a:endParaRPr lang="en-US" sz="1400" b="0" dirty="0">
              <a:latin typeface="+mj-lt"/>
            </a:endParaRP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5895975" y="4495800"/>
            <a:ext cx="333375" cy="2286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7655" name="Elbow Connector 8"/>
          <p:cNvCxnSpPr>
            <a:cxnSpLocks noChangeShapeType="1"/>
            <a:stCxn id="6" idx="0"/>
            <a:endCxn id="27654" idx="1"/>
          </p:cNvCxnSpPr>
          <p:nvPr/>
        </p:nvCxnSpPr>
        <p:spPr bwMode="auto">
          <a:xfrm rot="5400000" flipH="1" flipV="1">
            <a:off x="5382748" y="4253908"/>
            <a:ext cx="157034" cy="869419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765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Printing Invoice Detail</a:t>
            </a:r>
          </a:p>
        </p:txBody>
      </p:sp>
      <p:sp>
        <p:nvSpPr>
          <p:cNvPr id="2867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SSM-CIR-140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4294967295"/>
          </p:nvPr>
        </p:nvSpPr>
        <p:spPr>
          <a:xfrm>
            <a:off x="0" y="892175"/>
            <a:ext cx="8229600" cy="5424488"/>
          </a:xfrm>
        </p:spPr>
        <p:txBody>
          <a:bodyPr/>
          <a:lstStyle/>
          <a:p>
            <a:pPr>
              <a:buFont typeface="Webdings" pitchFamily="18" charset="2"/>
              <a:buNone/>
            </a:pPr>
            <a:endParaRPr lang="en-US" sz="2000" smtClean="0"/>
          </a:p>
          <a:p>
            <a:endParaRPr lang="en-US" smtClean="0"/>
          </a:p>
        </p:txBody>
      </p:sp>
      <p:pic>
        <p:nvPicPr>
          <p:cNvPr id="28677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8863" y="846138"/>
            <a:ext cx="7027862" cy="521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876800" y="1895475"/>
            <a:ext cx="3457575" cy="1055608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Invoice presentation can also be specified in End User Data Maintenance for each invoice sort </a:t>
            </a:r>
            <a:r>
              <a:rPr lang="en-US" sz="1400" b="0" dirty="0" smtClean="0">
                <a:latin typeface="+mj-lt"/>
              </a:rPr>
              <a:t>code</a:t>
            </a:r>
            <a:endParaRPr lang="en-US" sz="1400" b="0" dirty="0">
              <a:latin typeface="+mj-lt"/>
            </a:endParaRPr>
          </a:p>
        </p:txBody>
      </p:sp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2008188" y="4787335"/>
            <a:ext cx="2935952" cy="337681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Invoice format for this end </a:t>
            </a:r>
            <a:r>
              <a:rPr lang="en-US" sz="1400" b="0" dirty="0" smtClean="0">
                <a:latin typeface="+mj-lt"/>
              </a:rPr>
              <a:t>user</a:t>
            </a:r>
            <a:endParaRPr lang="en-US" sz="1400" b="0" dirty="0">
              <a:latin typeface="+mj-lt"/>
            </a:endParaRPr>
          </a:p>
        </p:txBody>
      </p:sp>
      <p:sp>
        <p:nvSpPr>
          <p:cNvPr id="28680" name="Rectangle 7"/>
          <p:cNvSpPr>
            <a:spLocks noChangeArrowheads="1"/>
          </p:cNvSpPr>
          <p:nvPr/>
        </p:nvSpPr>
        <p:spPr bwMode="auto">
          <a:xfrm>
            <a:off x="1104900" y="3771900"/>
            <a:ext cx="857250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8681" name="Shape 9"/>
          <p:cNvCxnSpPr>
            <a:cxnSpLocks noChangeShapeType="1"/>
            <a:endCxn id="28680" idx="2"/>
          </p:cNvCxnSpPr>
          <p:nvPr/>
        </p:nvCxnSpPr>
        <p:spPr bwMode="auto">
          <a:xfrm rot="10800000">
            <a:off x="1533526" y="3981450"/>
            <a:ext cx="474663" cy="974726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868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709" name="Elbow Connector 18"/>
          <p:cNvCxnSpPr>
            <a:cxnSpLocks noChangeShapeType="1"/>
            <a:stCxn id="13" idx="3"/>
            <a:endCxn id="8" idx="1"/>
          </p:cNvCxnSpPr>
          <p:nvPr/>
        </p:nvCxnSpPr>
        <p:spPr bwMode="auto">
          <a:xfrm>
            <a:off x="5689451" y="3980659"/>
            <a:ext cx="655552" cy="1584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9707" name="Shape 14"/>
          <p:cNvCxnSpPr>
            <a:cxnSpLocks noChangeShapeType="1"/>
            <a:stCxn id="10" idx="3"/>
            <a:endCxn id="13" idx="0"/>
          </p:cNvCxnSpPr>
          <p:nvPr/>
        </p:nvCxnSpPr>
        <p:spPr bwMode="auto">
          <a:xfrm>
            <a:off x="2798997" y="2697959"/>
            <a:ext cx="1773004" cy="729456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9708" name="Shape 16"/>
          <p:cNvCxnSpPr>
            <a:cxnSpLocks noChangeShapeType="1"/>
            <a:stCxn id="7" idx="3"/>
            <a:endCxn id="13" idx="2"/>
          </p:cNvCxnSpPr>
          <p:nvPr/>
        </p:nvCxnSpPr>
        <p:spPr bwMode="auto">
          <a:xfrm flipV="1">
            <a:off x="2798997" y="4533903"/>
            <a:ext cx="1773004" cy="729456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29699" name="Content Placeholder 2"/>
          <p:cNvSpPr>
            <a:spLocks noGrp="1"/>
          </p:cNvSpPr>
          <p:nvPr>
            <p:ph idx="1"/>
          </p:nvPr>
        </p:nvSpPr>
        <p:spPr>
          <a:xfrm>
            <a:off x="446568" y="870344"/>
            <a:ext cx="8229600" cy="5424523"/>
          </a:xfrm>
        </p:spPr>
        <p:txBody>
          <a:bodyPr/>
          <a:lstStyle/>
          <a:p>
            <a:r>
              <a:rPr lang="en-US" dirty="0" smtClean="0"/>
              <a:t>System uses hierarchical search for value for Invoice Detail</a:t>
            </a:r>
          </a:p>
        </p:txBody>
      </p:sp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Printing Invoice Detail</a:t>
            </a:r>
          </a:p>
        </p:txBody>
      </p:sp>
      <p:sp>
        <p:nvSpPr>
          <p:cNvPr id="2970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SSM-CIR-150</a:t>
            </a:r>
          </a:p>
        </p:txBody>
      </p:sp>
      <p:cxnSp>
        <p:nvCxnSpPr>
          <p:cNvPr id="20" name="Shape 14"/>
          <p:cNvCxnSpPr>
            <a:cxnSpLocks noChangeShapeType="1"/>
            <a:stCxn id="7" idx="0"/>
            <a:endCxn id="10" idx="2"/>
          </p:cNvCxnSpPr>
          <p:nvPr/>
        </p:nvCxnSpPr>
        <p:spPr bwMode="auto">
          <a:xfrm rot="5400000" flipH="1" flipV="1">
            <a:off x="871622" y="3980659"/>
            <a:ext cx="1458912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403158" y="4710115"/>
            <a:ext cx="2395839" cy="1106488"/>
          </a:xfrm>
          <a:prstGeom prst="roundRect">
            <a:avLst/>
          </a:prstGeom>
          <a:solidFill>
            <a:schemeClr val="accent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sz="1800" b="0" dirty="0">
                <a:solidFill>
                  <a:schemeClr val="tx2"/>
                </a:solidFill>
                <a:latin typeface="+mj-lt"/>
              </a:rPr>
              <a:t>Setting of </a:t>
            </a:r>
            <a:r>
              <a:rPr lang="en-US" sz="1800" b="0" dirty="0" smtClean="0">
                <a:solidFill>
                  <a:schemeClr val="tx2"/>
                </a:solidFill>
                <a:latin typeface="+mj-lt"/>
              </a:rPr>
              <a:t>Detail </a:t>
            </a:r>
            <a:r>
              <a:rPr lang="en-US" sz="1800" b="0" dirty="0">
                <a:solidFill>
                  <a:schemeClr val="tx2"/>
                </a:solidFill>
                <a:latin typeface="+mj-lt"/>
              </a:rPr>
              <a:t>in End User</a:t>
            </a:r>
            <a:br>
              <a:rPr lang="en-US" sz="1800" b="0" dirty="0">
                <a:solidFill>
                  <a:schemeClr val="tx2"/>
                </a:solidFill>
                <a:latin typeface="+mj-lt"/>
              </a:rPr>
            </a:br>
            <a:r>
              <a:rPr lang="en-US" sz="1800" b="0" dirty="0">
                <a:solidFill>
                  <a:schemeClr val="tx2"/>
                </a:solidFill>
                <a:latin typeface="+mj-lt"/>
              </a:rPr>
              <a:t>Maintenance</a:t>
            </a:r>
          </a:p>
        </p:txBody>
      </p:sp>
      <p:sp>
        <p:nvSpPr>
          <p:cNvPr id="8" name="Rounded Rectangle 7"/>
          <p:cNvSpPr>
            <a:spLocks noChangeArrowheads="1"/>
          </p:cNvSpPr>
          <p:nvPr/>
        </p:nvSpPr>
        <p:spPr bwMode="auto">
          <a:xfrm>
            <a:off x="6345003" y="3428999"/>
            <a:ext cx="2395839" cy="1106488"/>
          </a:xfrm>
          <a:prstGeom prst="roundRect">
            <a:avLst/>
          </a:prstGeom>
          <a:solidFill>
            <a:schemeClr val="accent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sz="1800" b="0" dirty="0">
                <a:solidFill>
                  <a:schemeClr val="tx2"/>
                </a:solidFill>
                <a:latin typeface="+mj-lt"/>
              </a:rPr>
              <a:t>Setting of Print Call Details in </a:t>
            </a:r>
            <a:br>
              <a:rPr lang="en-US" sz="1800" b="0" dirty="0">
                <a:solidFill>
                  <a:schemeClr val="tx2"/>
                </a:solidFill>
                <a:latin typeface="+mj-lt"/>
              </a:rPr>
            </a:br>
            <a:r>
              <a:rPr lang="en-US" sz="1800" b="0" dirty="0">
                <a:solidFill>
                  <a:schemeClr val="tx2"/>
                </a:solidFill>
                <a:latin typeface="+mj-lt"/>
              </a:rPr>
              <a:t>Invoice Print</a:t>
            </a:r>
          </a:p>
        </p:txBody>
      </p:sp>
      <p:sp>
        <p:nvSpPr>
          <p:cNvPr id="10" name="Rounded Rectangle 9"/>
          <p:cNvSpPr>
            <a:spLocks noChangeArrowheads="1"/>
          </p:cNvSpPr>
          <p:nvPr/>
        </p:nvSpPr>
        <p:spPr bwMode="auto">
          <a:xfrm>
            <a:off x="403158" y="2144715"/>
            <a:ext cx="2395839" cy="1106488"/>
          </a:xfrm>
          <a:prstGeom prst="roundRect">
            <a:avLst/>
          </a:prstGeom>
          <a:solidFill>
            <a:schemeClr val="accent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sz="1800" b="0" dirty="0">
                <a:solidFill>
                  <a:schemeClr val="tx2"/>
                </a:solidFill>
                <a:latin typeface="+mj-lt"/>
              </a:rPr>
              <a:t>Setting of </a:t>
            </a:r>
            <a:r>
              <a:rPr lang="en-US" sz="1800" b="0" dirty="0" smtClean="0">
                <a:solidFill>
                  <a:schemeClr val="tx2"/>
                </a:solidFill>
                <a:latin typeface="+mj-lt"/>
              </a:rPr>
              <a:t>Detail </a:t>
            </a:r>
            <a:r>
              <a:rPr lang="en-US" sz="1800" b="0" dirty="0">
                <a:solidFill>
                  <a:schemeClr val="tx2"/>
                </a:solidFill>
                <a:latin typeface="+mj-lt"/>
              </a:rPr>
              <a:t>in Invoice Sort</a:t>
            </a:r>
            <a:br>
              <a:rPr lang="en-US" sz="1800" b="0" dirty="0">
                <a:solidFill>
                  <a:schemeClr val="tx2"/>
                </a:solidFill>
                <a:latin typeface="+mj-lt"/>
              </a:rPr>
            </a:br>
            <a:r>
              <a:rPr lang="en-US" sz="1800" b="0" dirty="0">
                <a:solidFill>
                  <a:schemeClr val="tx2"/>
                </a:solidFill>
                <a:latin typeface="+mj-lt"/>
              </a:rPr>
              <a:t>Maintenance</a:t>
            </a:r>
          </a:p>
        </p:txBody>
      </p:sp>
      <p:sp>
        <p:nvSpPr>
          <p:cNvPr id="13" name="Rounded Rectangle 12"/>
          <p:cNvSpPr>
            <a:spLocks noChangeArrowheads="1"/>
          </p:cNvSpPr>
          <p:nvPr/>
        </p:nvSpPr>
        <p:spPr bwMode="auto">
          <a:xfrm>
            <a:off x="3296444" y="3427415"/>
            <a:ext cx="2551113" cy="1106488"/>
          </a:xfrm>
          <a:prstGeom prst="roundRect">
            <a:avLst/>
          </a:prstGeom>
          <a:solidFill>
            <a:schemeClr val="accent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sz="1800" b="0" dirty="0">
                <a:solidFill>
                  <a:schemeClr val="tx2"/>
                </a:solidFill>
                <a:latin typeface="+mj-lt"/>
              </a:rPr>
              <a:t>Setting of </a:t>
            </a:r>
            <a:r>
              <a:rPr lang="en-US" sz="1800" b="0" dirty="0" smtClean="0">
                <a:solidFill>
                  <a:schemeClr val="tx2"/>
                </a:solidFill>
                <a:latin typeface="+mj-lt"/>
              </a:rPr>
              <a:t>Detail </a:t>
            </a:r>
            <a:r>
              <a:rPr lang="en-US" sz="1800" b="0" dirty="0">
                <a:solidFill>
                  <a:schemeClr val="tx2"/>
                </a:solidFill>
                <a:latin typeface="+mj-lt"/>
              </a:rPr>
              <a:t>in</a:t>
            </a:r>
            <a:br>
              <a:rPr lang="en-US" sz="1800" b="0" dirty="0">
                <a:solidFill>
                  <a:schemeClr val="tx2"/>
                </a:solidFill>
                <a:latin typeface="+mj-lt"/>
              </a:rPr>
            </a:br>
            <a:r>
              <a:rPr lang="en-US" sz="1800" b="0" dirty="0">
                <a:solidFill>
                  <a:schemeClr val="tx2"/>
                </a:solidFill>
                <a:latin typeface="+mj-lt"/>
              </a:rPr>
              <a:t>Call Invoice Recording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458077" y="3810000"/>
            <a:ext cx="2286000" cy="582613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1600" b="0" dirty="0">
                <a:latin typeface="+mj-lt"/>
              </a:rPr>
              <a:t>If end user value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not found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Business Overview</a:t>
            </a:r>
          </a:p>
          <a:p>
            <a:r>
              <a:rPr lang="en-US" sz="2400" dirty="0" smtClean="0"/>
              <a:t>CIR provides an optional review stage in the service activity process</a:t>
            </a:r>
          </a:p>
        </p:txBody>
      </p:sp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Invoice Recording</a:t>
            </a:r>
          </a:p>
        </p:txBody>
      </p:sp>
      <p:sp>
        <p:nvSpPr>
          <p:cNvPr id="1638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SSM-CIR-020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813844" y="2634647"/>
            <a:ext cx="2509839" cy="1890713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/>
          <a:lstStyle/>
          <a:p>
            <a:pPr algn="ctr">
              <a:defRPr/>
            </a:pPr>
            <a:r>
              <a:rPr lang="en-US" sz="1800" b="0" dirty="0" smtClean="0">
                <a:latin typeface="+mj-lt"/>
              </a:rPr>
              <a:t>Coverage Suggested</a:t>
            </a: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4588668" y="3621659"/>
            <a:ext cx="695325" cy="9207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0" tIns="44450" rIns="91440" bIns="44450">
            <a:spAutoFit/>
          </a:bodyPr>
          <a:lstStyle/>
          <a:p>
            <a:pPr algn="r">
              <a:defRPr/>
            </a:pPr>
            <a:r>
              <a:rPr lang="en-US" sz="1800" b="0" dirty="0">
                <a:latin typeface="+mj-lt"/>
              </a:rPr>
              <a:t>100%</a:t>
            </a:r>
          </a:p>
          <a:p>
            <a:pPr algn="r">
              <a:defRPr/>
            </a:pPr>
            <a:r>
              <a:rPr lang="en-US" sz="1800" b="0" dirty="0">
                <a:latin typeface="+mj-lt"/>
              </a:rPr>
              <a:t>50%</a:t>
            </a:r>
          </a:p>
          <a:p>
            <a:pPr algn="r">
              <a:defRPr/>
            </a:pPr>
            <a:r>
              <a:rPr lang="en-US" sz="1800" b="0" dirty="0">
                <a:latin typeface="+mj-lt"/>
              </a:rPr>
              <a:t>0%</a:t>
            </a: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2532857" y="3077831"/>
            <a:ext cx="2005012" cy="1449387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/>
          <a:lstStyle/>
          <a:p>
            <a:pPr>
              <a:defRPr/>
            </a:pPr>
            <a:r>
              <a:rPr lang="en-US" sz="1600" b="0" dirty="0">
                <a:latin typeface="+mj-lt"/>
              </a:rPr>
              <a:t>Record Service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Activity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Parts Used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Labor Spent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Expenses Incurred</a:t>
            </a:r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auto">
          <a:xfrm>
            <a:off x="2559844" y="3933289"/>
            <a:ext cx="27432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>
            <a:off x="2563019" y="4211101"/>
            <a:ext cx="27432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5958682" y="2179828"/>
            <a:ext cx="2592387" cy="2800350"/>
            <a:chOff x="6202363" y="2298700"/>
            <a:chExt cx="2592387" cy="2800350"/>
          </a:xfrm>
        </p:grpSpPr>
        <p:sp>
          <p:nvSpPr>
            <p:cNvPr id="6" name="AutoShape 3"/>
            <p:cNvSpPr>
              <a:spLocks noChangeArrowheads="1"/>
            </p:cNvSpPr>
            <p:nvPr/>
          </p:nvSpPr>
          <p:spPr bwMode="auto">
            <a:xfrm>
              <a:off x="6202363" y="2298700"/>
              <a:ext cx="2592387" cy="2800350"/>
            </a:xfrm>
            <a:prstGeom prst="roundRect">
              <a:avLst>
                <a:gd name="adj" fmla="val 12495"/>
              </a:avLst>
            </a:prstGeom>
            <a:solidFill>
              <a:schemeClr val="accent1"/>
            </a:solidFill>
            <a:ln w="12700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r>
                <a:rPr lang="en-US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Invoice Preview Stage</a:t>
              </a:r>
            </a:p>
            <a:p>
              <a:pPr>
                <a:defRPr/>
              </a:pPr>
              <a:endPara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  <a:p>
              <a:pPr>
                <a:defRPr/>
              </a:pPr>
              <a:endPara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  <a:p>
              <a:pPr>
                <a:defRPr/>
              </a:pPr>
              <a:endPara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  <a:p>
              <a:pPr>
                <a:defRPr/>
              </a:pPr>
              <a:endPara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  <a:p>
              <a:pPr>
                <a:defRPr/>
              </a:pPr>
              <a:endPara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  <a:p>
              <a:pPr>
                <a:defRPr/>
              </a:pPr>
              <a:endPara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  <a:p>
              <a:pPr>
                <a:defRPr/>
              </a:pPr>
              <a:endPara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  <a:p>
              <a:pPr>
                <a:defRPr/>
              </a:pPr>
              <a:endPara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  <a:p>
              <a:pPr>
                <a:defRPr/>
              </a:pPr>
              <a:r>
                <a:rPr lang="en-US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Call Invoice Recording</a:t>
              </a: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6456362" y="2927350"/>
              <a:ext cx="2084388" cy="154305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/>
            <a:lstStyle/>
            <a:p>
              <a:pPr marL="114300" indent="-114300">
                <a:buFont typeface="Wingdings" pitchFamily="2" charset="2"/>
                <a:buChar char="Ÿ"/>
                <a:defRPr/>
              </a:pPr>
              <a:r>
                <a:rPr lang="en-US" sz="1600" b="0" dirty="0">
                  <a:latin typeface="+mj-lt"/>
                </a:rPr>
                <a:t>Review charges</a:t>
              </a:r>
              <a:br>
                <a:rPr lang="en-US" sz="1600" b="0" dirty="0">
                  <a:latin typeface="+mj-lt"/>
                </a:rPr>
              </a:br>
              <a:r>
                <a:rPr lang="en-US" sz="1600" b="0" dirty="0">
                  <a:latin typeface="+mj-lt"/>
                </a:rPr>
                <a:t>and their grouping</a:t>
              </a:r>
            </a:p>
            <a:p>
              <a:pPr marL="114300" indent="-114300">
                <a:buFont typeface="Wingdings" pitchFamily="2" charset="2"/>
                <a:buChar char="Ÿ"/>
                <a:defRPr/>
              </a:pPr>
              <a:r>
                <a:rPr lang="en-US" sz="1600" b="0" dirty="0">
                  <a:latin typeface="+mj-lt"/>
                </a:rPr>
                <a:t>Modify pricing</a:t>
              </a:r>
            </a:p>
            <a:p>
              <a:pPr marL="114300" indent="-114300">
                <a:buFont typeface="Wingdings" pitchFamily="2" charset="2"/>
                <a:buChar char="Ÿ"/>
                <a:defRPr/>
              </a:pPr>
              <a:r>
                <a:rPr lang="en-US" sz="1600" b="0" dirty="0">
                  <a:latin typeface="+mj-lt"/>
                </a:rPr>
                <a:t>Release activity to</a:t>
              </a:r>
              <a:br>
                <a:rPr lang="en-US" sz="1600" b="0" dirty="0">
                  <a:latin typeface="+mj-lt"/>
                </a:rPr>
              </a:br>
              <a:r>
                <a:rPr lang="en-US" sz="1600" b="0" dirty="0">
                  <a:latin typeface="+mj-lt"/>
                </a:rPr>
                <a:t>invoicing</a:t>
              </a:r>
            </a:p>
          </p:txBody>
        </p:sp>
      </p:grpSp>
      <p:sp>
        <p:nvSpPr>
          <p:cNvPr id="22" name="Rectangle 22"/>
          <p:cNvSpPr>
            <a:spLocks noChangeArrowheads="1"/>
          </p:cNvSpPr>
          <p:nvPr/>
        </p:nvSpPr>
        <p:spPr bwMode="auto">
          <a:xfrm>
            <a:off x="3631407" y="4876957"/>
            <a:ext cx="1265237" cy="1235075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/>
          <a:lstStyle/>
          <a:p>
            <a:pPr algn="ctr">
              <a:defRPr/>
            </a:pPr>
            <a:r>
              <a:rPr lang="en-US" sz="1800" b="0" dirty="0">
                <a:latin typeface="+mj-lt"/>
              </a:rPr>
              <a:t>Invoice</a:t>
            </a:r>
            <a:br>
              <a:rPr lang="en-US" sz="1800" b="0" dirty="0">
                <a:latin typeface="+mj-lt"/>
              </a:rPr>
            </a:br>
            <a:r>
              <a:rPr lang="en-US" sz="1800" b="0" dirty="0">
                <a:latin typeface="+mj-lt"/>
              </a:rPr>
              <a:t>Post</a:t>
            </a:r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903414" y="4838857"/>
            <a:ext cx="1506888" cy="132087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r">
              <a:defRPr/>
            </a:pPr>
            <a:r>
              <a:rPr lang="en-US" sz="1600" b="0" dirty="0">
                <a:latin typeface="+mj-lt"/>
              </a:rPr>
              <a:t>AR</a:t>
            </a:r>
          </a:p>
          <a:p>
            <a:pPr algn="r">
              <a:defRPr/>
            </a:pPr>
            <a:endParaRPr lang="en-US" sz="1600" b="0" dirty="0">
              <a:latin typeface="+mj-lt"/>
            </a:endParaRPr>
          </a:p>
          <a:p>
            <a:pPr algn="r">
              <a:defRPr/>
            </a:pPr>
            <a:r>
              <a:rPr lang="en-US" sz="1600" b="0" dirty="0">
                <a:latin typeface="+mj-lt"/>
              </a:rPr>
              <a:t>Sales Analysis</a:t>
            </a:r>
          </a:p>
          <a:p>
            <a:pPr algn="r">
              <a:defRPr/>
            </a:pPr>
            <a:endParaRPr lang="en-US" sz="1600" b="0" dirty="0">
              <a:latin typeface="+mj-lt"/>
            </a:endParaRPr>
          </a:p>
          <a:p>
            <a:pPr algn="r">
              <a:defRPr/>
            </a:pPr>
            <a:r>
              <a:rPr lang="en-US" sz="1600" b="0" dirty="0">
                <a:latin typeface="+mj-lt"/>
              </a:rPr>
              <a:t>Taxes</a:t>
            </a:r>
          </a:p>
        </p:txBody>
      </p:sp>
      <p:sp>
        <p:nvSpPr>
          <p:cNvPr id="25" name="Rectangle 25"/>
          <p:cNvSpPr>
            <a:spLocks noChangeArrowheads="1"/>
          </p:cNvSpPr>
          <p:nvPr/>
        </p:nvSpPr>
        <p:spPr bwMode="auto">
          <a:xfrm>
            <a:off x="592932" y="3184987"/>
            <a:ext cx="1265237" cy="1235075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/>
          <a:lstStyle/>
          <a:p>
            <a:pPr algn="ctr">
              <a:defRPr/>
            </a:pPr>
            <a:r>
              <a:rPr lang="en-US" sz="1800" b="0" dirty="0">
                <a:latin typeface="+mj-lt"/>
              </a:rPr>
              <a:t>Create a</a:t>
            </a:r>
            <a:br>
              <a:rPr lang="en-US" sz="1800" b="0" dirty="0">
                <a:latin typeface="+mj-lt"/>
              </a:rPr>
            </a:br>
            <a:r>
              <a:rPr lang="en-US" sz="1800" b="0" dirty="0">
                <a:latin typeface="+mj-lt"/>
              </a:rPr>
              <a:t>Call</a:t>
            </a:r>
          </a:p>
        </p:txBody>
      </p:sp>
      <p:sp>
        <p:nvSpPr>
          <p:cNvPr id="16407" name="Rectangle 27"/>
          <p:cNvSpPr>
            <a:spLocks noChangeArrowheads="1"/>
          </p:cNvSpPr>
          <p:nvPr/>
        </p:nvSpPr>
        <p:spPr bwMode="auto">
          <a:xfrm>
            <a:off x="1880394" y="4775357"/>
            <a:ext cx="457200" cy="4572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6408" name="Rectangle 28"/>
          <p:cNvSpPr>
            <a:spLocks noChangeArrowheads="1"/>
          </p:cNvSpPr>
          <p:nvPr/>
        </p:nvSpPr>
        <p:spPr bwMode="auto">
          <a:xfrm>
            <a:off x="1880394" y="5265894"/>
            <a:ext cx="457200" cy="4572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6409" name="Rectangle 29"/>
          <p:cNvSpPr>
            <a:spLocks noChangeArrowheads="1"/>
          </p:cNvSpPr>
          <p:nvPr/>
        </p:nvSpPr>
        <p:spPr bwMode="auto">
          <a:xfrm>
            <a:off x="1880394" y="5756432"/>
            <a:ext cx="457200" cy="4572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cxnSp>
        <p:nvCxnSpPr>
          <p:cNvPr id="16410" name="Elbow Connector 31"/>
          <p:cNvCxnSpPr>
            <a:cxnSpLocks noChangeShapeType="1"/>
            <a:stCxn id="22" idx="1"/>
          </p:cNvCxnSpPr>
          <p:nvPr/>
        </p:nvCxnSpPr>
        <p:spPr bwMode="auto">
          <a:xfrm rot="10800000">
            <a:off x="2337595" y="5003957"/>
            <a:ext cx="1293813" cy="49053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6412" name="Elbow Connector 35"/>
          <p:cNvCxnSpPr>
            <a:cxnSpLocks noChangeShapeType="1"/>
            <a:stCxn id="22" idx="1"/>
          </p:cNvCxnSpPr>
          <p:nvPr/>
        </p:nvCxnSpPr>
        <p:spPr bwMode="auto">
          <a:xfrm rot="10800000" flipV="1">
            <a:off x="2337595" y="5494494"/>
            <a:ext cx="1293813" cy="490537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0" name="Straight Arrow Connector 29"/>
          <p:cNvCxnSpPr>
            <a:stCxn id="22" idx="1"/>
          </p:cNvCxnSpPr>
          <p:nvPr/>
        </p:nvCxnSpPr>
        <p:spPr>
          <a:xfrm rot="10800000">
            <a:off x="2337595" y="5494495"/>
            <a:ext cx="1293813" cy="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25" idx="3"/>
            <a:endCxn id="12" idx="1"/>
          </p:cNvCxnSpPr>
          <p:nvPr/>
        </p:nvCxnSpPr>
        <p:spPr>
          <a:xfrm>
            <a:off x="1858169" y="3802525"/>
            <a:ext cx="674688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7" idx="3"/>
          </p:cNvCxnSpPr>
          <p:nvPr/>
        </p:nvCxnSpPr>
        <p:spPr>
          <a:xfrm flipV="1">
            <a:off x="5323683" y="3580003"/>
            <a:ext cx="634999" cy="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hape 33"/>
          <p:cNvCxnSpPr>
            <a:endCxn id="22" idx="3"/>
          </p:cNvCxnSpPr>
          <p:nvPr/>
        </p:nvCxnSpPr>
        <p:spPr>
          <a:xfrm rot="5400000">
            <a:off x="5818602" y="4058220"/>
            <a:ext cx="514317" cy="2358232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Benefits</a:t>
            </a:r>
          </a:p>
          <a:p>
            <a:r>
              <a:rPr lang="en-US" dirty="0" smtClean="0"/>
              <a:t>Aids in producing accurate invoices for detailed, complex service activity</a:t>
            </a:r>
          </a:p>
          <a:p>
            <a:r>
              <a:rPr lang="en-US" dirty="0" smtClean="0"/>
              <a:t>Can serve as the release point for generating a pending invoice for service activity</a:t>
            </a:r>
          </a:p>
          <a:p>
            <a:r>
              <a:rPr lang="en-US" dirty="0" smtClean="0"/>
              <a:t>Management review and modification of pricing information</a:t>
            </a:r>
          </a:p>
          <a:p>
            <a:r>
              <a:rPr lang="en-US" dirty="0" smtClean="0"/>
              <a:t>Provides two kinds of views into the call activity</a:t>
            </a:r>
          </a:p>
          <a:p>
            <a:pPr lvl="1"/>
            <a:r>
              <a:rPr lang="en-US" dirty="0" smtClean="0"/>
              <a:t>Summary presentation of costs and revenue</a:t>
            </a:r>
          </a:p>
          <a:p>
            <a:pPr lvl="1"/>
            <a:r>
              <a:rPr lang="en-US" dirty="0" smtClean="0"/>
              <a:t>Optional view of the details, call item, labor, parts, and expense usage</a:t>
            </a:r>
          </a:p>
        </p:txBody>
      </p:sp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Invoice Recording</a:t>
            </a:r>
          </a:p>
        </p:txBody>
      </p:sp>
      <p:sp>
        <p:nvSpPr>
          <p:cNvPr id="174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SSM-CIR-030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5" dur="indefinite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9" dur="indefinite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0" dur="indefinite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 smtClean="0"/>
              <a:t>Charge Summary displays the costs of the activity recorded in CAR, grouped by charge code assigned</a:t>
            </a:r>
          </a:p>
          <a:p>
            <a:r>
              <a:rPr lang="en-US" sz="1800" dirty="0" smtClean="0"/>
              <a:t>Billing Summary displays the chargeable amounts for the service activity, grouped by related invoice sort</a:t>
            </a:r>
          </a:p>
        </p:txBody>
      </p:sp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Benefits of CIR</a:t>
            </a:r>
          </a:p>
        </p:txBody>
      </p:sp>
      <p:sp>
        <p:nvSpPr>
          <p:cNvPr id="1843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SSM-CIR-040</a:t>
            </a:r>
          </a:p>
        </p:txBody>
      </p:sp>
      <p:pic>
        <p:nvPicPr>
          <p:cNvPr id="18437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2255838"/>
            <a:ext cx="5467350" cy="390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Permits modification of pricing details and taxes</a:t>
            </a:r>
          </a:p>
        </p:txBody>
      </p:sp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Benefits of CIR</a:t>
            </a:r>
          </a:p>
        </p:txBody>
      </p:sp>
      <p:sp>
        <p:nvSpPr>
          <p:cNvPr id="1946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SSM-CIR-050</a:t>
            </a:r>
          </a:p>
        </p:txBody>
      </p:sp>
      <p:pic>
        <p:nvPicPr>
          <p:cNvPr id="19461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7775" y="1419225"/>
            <a:ext cx="6638925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Processing in CIR</a:t>
            </a:r>
          </a:p>
        </p:txBody>
      </p:sp>
      <p:sp>
        <p:nvSpPr>
          <p:cNvPr id="2048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SSM-CIR-060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914400" y="1476375"/>
            <a:ext cx="2286000" cy="1280160"/>
          </a:xfrm>
          <a:prstGeom prst="roundRect">
            <a:avLst/>
          </a:prstGeom>
          <a:solidFill>
            <a:schemeClr val="accent2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/>
          <a:lstStyle/>
          <a:p>
            <a:pPr algn="ctr">
              <a:defRPr/>
            </a:pPr>
            <a:r>
              <a:rPr lang="en-US" sz="1800" b="0" dirty="0">
                <a:latin typeface="+mj-lt"/>
              </a:rPr>
              <a:t>Select call </a:t>
            </a:r>
            <a:r>
              <a:rPr lang="en-US" sz="1800" b="0" dirty="0" smtClean="0">
                <a:latin typeface="+mj-lt"/>
              </a:rPr>
              <a:t>with appropriate status</a:t>
            </a:r>
          </a:p>
          <a:p>
            <a:pPr algn="ctr">
              <a:defRPr/>
            </a:pPr>
            <a:r>
              <a:rPr lang="en-US" sz="1200" b="0" dirty="0" smtClean="0">
                <a:latin typeface="+mj-lt"/>
              </a:rPr>
              <a:t>(not </a:t>
            </a:r>
            <a:r>
              <a:rPr lang="en-US" sz="1200" b="0" dirty="0">
                <a:latin typeface="+mj-lt"/>
              </a:rPr>
              <a:t>hold </a:t>
            </a:r>
            <a:r>
              <a:rPr lang="en-US" sz="1200" b="0" dirty="0" smtClean="0">
                <a:latin typeface="+mj-lt"/>
              </a:rPr>
              <a:t>or </a:t>
            </a:r>
            <a:r>
              <a:rPr lang="en-US" sz="1200" b="0" dirty="0">
                <a:latin typeface="+mj-lt"/>
              </a:rPr>
              <a:t>canceled)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400800" y="3231155"/>
            <a:ext cx="2286000" cy="1280160"/>
          </a:xfrm>
          <a:prstGeom prst="roundRect">
            <a:avLst/>
          </a:prstGeom>
          <a:solidFill>
            <a:schemeClr val="accent2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/>
          <a:lstStyle/>
          <a:p>
            <a:pPr marL="114300" indent="-114300">
              <a:buFont typeface="Wingdings" pitchFamily="2" charset="2"/>
              <a:buChar char="Ÿ"/>
              <a:defRPr/>
            </a:pPr>
            <a:r>
              <a:rPr lang="en-US" sz="1800" b="0" dirty="0">
                <a:latin typeface="+mj-lt"/>
              </a:rPr>
              <a:t>Select call line</a:t>
            </a:r>
          </a:p>
          <a:p>
            <a:pPr marL="114300" indent="-114300">
              <a:buFont typeface="Wingdings" pitchFamily="2" charset="2"/>
              <a:buChar char="Ÿ"/>
              <a:defRPr/>
            </a:pPr>
            <a:r>
              <a:rPr lang="en-US" sz="1800" b="0" dirty="0">
                <a:latin typeface="+mj-lt"/>
              </a:rPr>
              <a:t>Modify allowable call line info</a:t>
            </a: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657600" y="1476375"/>
            <a:ext cx="2286000" cy="1280160"/>
          </a:xfrm>
          <a:prstGeom prst="roundRect">
            <a:avLst/>
          </a:prstGeom>
          <a:solidFill>
            <a:schemeClr val="accent2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/>
          <a:lstStyle/>
          <a:p>
            <a:pPr algn="ctr">
              <a:defRPr/>
            </a:pPr>
            <a:r>
              <a:rPr lang="en-US" sz="1800" b="0" dirty="0">
                <a:latin typeface="+mj-lt"/>
              </a:rPr>
              <a:t>Modify allowable call </a:t>
            </a:r>
            <a:r>
              <a:rPr lang="en-US" sz="1800" b="0" dirty="0" smtClean="0">
                <a:latin typeface="+mj-lt"/>
              </a:rPr>
              <a:t>information</a:t>
            </a:r>
          </a:p>
          <a:p>
            <a:pPr algn="ctr">
              <a:defRPr/>
            </a:pPr>
            <a:r>
              <a:rPr lang="en-US" sz="1200" b="0" dirty="0" smtClean="0">
                <a:latin typeface="+mj-lt"/>
              </a:rPr>
              <a:t>(bill-to</a:t>
            </a:r>
            <a:r>
              <a:rPr lang="en-US" sz="1200" b="0" dirty="0">
                <a:latin typeface="+mj-lt"/>
              </a:rPr>
              <a:t>, PO#, channel, taxable, terms, Ready to Invoice, comments)</a:t>
            </a: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3657600" y="4219575"/>
            <a:ext cx="2286000" cy="1280160"/>
          </a:xfrm>
          <a:prstGeom prst="roundRect">
            <a:avLst/>
          </a:prstGeom>
          <a:solidFill>
            <a:schemeClr val="accent2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/>
          <a:lstStyle/>
          <a:p>
            <a:pPr marL="114300" indent="-114300">
              <a:buFont typeface="Wingdings" pitchFamily="2" charset="2"/>
              <a:buChar char="Ÿ"/>
              <a:defRPr/>
            </a:pPr>
            <a:r>
              <a:rPr lang="en-US" sz="1600" b="0" dirty="0">
                <a:latin typeface="+mj-lt"/>
              </a:rPr>
              <a:t>Review labor/exp and item usage</a:t>
            </a:r>
          </a:p>
          <a:p>
            <a:pPr marL="114300" indent="-114300">
              <a:buFont typeface="Wingdings" pitchFamily="2" charset="2"/>
              <a:buChar char="Ÿ"/>
              <a:defRPr/>
            </a:pPr>
            <a:r>
              <a:rPr lang="en-US" sz="1600" b="0" dirty="0">
                <a:latin typeface="+mj-lt"/>
              </a:rPr>
              <a:t>Modify allowable usage information</a:t>
            </a: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6400800" y="1476375"/>
            <a:ext cx="2286000" cy="1280160"/>
          </a:xfrm>
          <a:prstGeom prst="roundRect">
            <a:avLst/>
          </a:prstGeom>
          <a:solidFill>
            <a:schemeClr val="accent2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/>
          <a:lstStyle/>
          <a:p>
            <a:pPr algn="ctr">
              <a:defRPr/>
            </a:pPr>
            <a:r>
              <a:rPr lang="en-US" sz="1800" b="0" dirty="0">
                <a:latin typeface="+mj-lt"/>
              </a:rPr>
              <a:t>Review Billing Summary</a:t>
            </a:r>
          </a:p>
          <a:p>
            <a:pPr algn="ctr">
              <a:defRPr/>
            </a:pPr>
            <a:r>
              <a:rPr lang="en-US" sz="1200" b="0" dirty="0">
                <a:latin typeface="+mj-lt"/>
              </a:rPr>
              <a:t>Modify invoice detail parameters for invoice print</a:t>
            </a: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914400" y="4219575"/>
            <a:ext cx="2286000" cy="1280160"/>
          </a:xfrm>
          <a:prstGeom prst="roundRect">
            <a:avLst/>
          </a:prstGeom>
          <a:solidFill>
            <a:schemeClr val="accent2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/>
          <a:lstStyle/>
          <a:p>
            <a:pPr marL="114300" indent="-114300">
              <a:buFont typeface="Wingdings" pitchFamily="2" charset="2"/>
              <a:buChar char="Ÿ"/>
              <a:defRPr/>
            </a:pPr>
            <a:r>
              <a:rPr lang="en-US" sz="1800" b="0" dirty="0">
                <a:latin typeface="+mj-lt"/>
              </a:rPr>
              <a:t>Complete trailer</a:t>
            </a:r>
          </a:p>
          <a:p>
            <a:pPr marL="114300" indent="-114300">
              <a:buFont typeface="Wingdings" pitchFamily="2" charset="2"/>
              <a:buChar char="Ÿ"/>
              <a:defRPr/>
            </a:pPr>
            <a:r>
              <a:rPr lang="en-US" sz="1800" b="0" dirty="0">
                <a:latin typeface="+mj-lt"/>
              </a:rPr>
              <a:t>Modify taxes and trailer codes</a:t>
            </a:r>
          </a:p>
        </p:txBody>
      </p:sp>
      <p:cxnSp>
        <p:nvCxnSpPr>
          <p:cNvPr id="20490" name="Elbow Connector 15"/>
          <p:cNvCxnSpPr>
            <a:cxnSpLocks noChangeShapeType="1"/>
            <a:stCxn id="4" idx="3"/>
            <a:endCxn id="9" idx="1"/>
          </p:cNvCxnSpPr>
          <p:nvPr/>
        </p:nvCxnSpPr>
        <p:spPr bwMode="auto">
          <a:xfrm>
            <a:off x="3200400" y="2116455"/>
            <a:ext cx="457200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0491" name="Elbow Connector 17"/>
          <p:cNvCxnSpPr>
            <a:cxnSpLocks noChangeShapeType="1"/>
            <a:stCxn id="9" idx="3"/>
            <a:endCxn id="13" idx="1"/>
          </p:cNvCxnSpPr>
          <p:nvPr/>
        </p:nvCxnSpPr>
        <p:spPr bwMode="auto">
          <a:xfrm>
            <a:off x="5943600" y="2116455"/>
            <a:ext cx="457200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0492" name="Elbow Connector 19"/>
          <p:cNvCxnSpPr>
            <a:cxnSpLocks noChangeShapeType="1"/>
            <a:stCxn id="13" idx="2"/>
            <a:endCxn id="5" idx="0"/>
          </p:cNvCxnSpPr>
          <p:nvPr/>
        </p:nvCxnSpPr>
        <p:spPr bwMode="auto">
          <a:xfrm rot="5400000">
            <a:off x="7306490" y="2993845"/>
            <a:ext cx="474620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0493" name="Shape 21"/>
          <p:cNvCxnSpPr>
            <a:cxnSpLocks noChangeShapeType="1"/>
            <a:stCxn id="5" idx="2"/>
            <a:endCxn id="12" idx="3"/>
          </p:cNvCxnSpPr>
          <p:nvPr/>
        </p:nvCxnSpPr>
        <p:spPr bwMode="auto">
          <a:xfrm rot="5400000">
            <a:off x="6569530" y="3885385"/>
            <a:ext cx="348340" cy="1600200"/>
          </a:xfrm>
          <a:prstGeom prst="bentConnector2">
            <a:avLst/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0494" name="Elbow Connector 23"/>
          <p:cNvCxnSpPr>
            <a:cxnSpLocks noChangeShapeType="1"/>
            <a:stCxn id="12" idx="1"/>
            <a:endCxn id="14" idx="3"/>
          </p:cNvCxnSpPr>
          <p:nvPr/>
        </p:nvCxnSpPr>
        <p:spPr bwMode="auto">
          <a:xfrm rot="10800000">
            <a:off x="3200400" y="4859655"/>
            <a:ext cx="457200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 smtClean="0"/>
              <a:t>The header frame displays general information related to the call</a:t>
            </a:r>
          </a:p>
          <a:p>
            <a:r>
              <a:rPr lang="en-US" sz="1800" dirty="0" smtClean="0"/>
              <a:t>Highlighted fields can be modified</a:t>
            </a:r>
          </a:p>
        </p:txBody>
      </p:sp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CIR Header</a:t>
            </a:r>
          </a:p>
        </p:txBody>
      </p:sp>
      <p:sp>
        <p:nvSpPr>
          <p:cNvPr id="2150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SSM-CIR-070</a:t>
            </a:r>
          </a:p>
        </p:txBody>
      </p:sp>
      <p:pic>
        <p:nvPicPr>
          <p:cNvPr id="21509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1100" y="1776413"/>
            <a:ext cx="6789738" cy="426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6270625" y="1875621"/>
            <a:ext cx="2447876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  <a:cs typeface="Tahoma" pitchFamily="34" charset="0"/>
              </a:rPr>
              <a:t>Bill-To can be modified </a:t>
            </a:r>
            <a:br>
              <a:rPr lang="en-US" sz="1400" b="0" dirty="0">
                <a:latin typeface="+mj-lt"/>
                <a:cs typeface="Tahoma" pitchFamily="34" charset="0"/>
              </a:rPr>
            </a:br>
            <a:r>
              <a:rPr lang="en-US" sz="1400" b="0" dirty="0">
                <a:latin typeface="+mj-lt"/>
                <a:cs typeface="Tahoma" pitchFamily="34" charset="0"/>
              </a:rPr>
              <a:t>only if an invoice has not </a:t>
            </a:r>
            <a:br>
              <a:rPr lang="en-US" sz="1400" b="0" dirty="0">
                <a:latin typeface="+mj-lt"/>
                <a:cs typeface="Tahoma" pitchFamily="34" charset="0"/>
              </a:rPr>
            </a:br>
            <a:r>
              <a:rPr lang="en-US" sz="1400" b="0" dirty="0">
                <a:latin typeface="+mj-lt"/>
                <a:cs typeface="Tahoma" pitchFamily="34" charset="0"/>
              </a:rPr>
              <a:t>been </a:t>
            </a:r>
            <a:r>
              <a:rPr lang="en-US" sz="1400" b="0" dirty="0" smtClean="0">
                <a:latin typeface="+mj-lt"/>
                <a:cs typeface="Tahoma" pitchFamily="34" charset="0"/>
              </a:rPr>
              <a:t>generated</a:t>
            </a:r>
            <a:endParaRPr lang="en-US" sz="1400" b="0" dirty="0">
              <a:latin typeface="+mj-lt"/>
              <a:cs typeface="Tahoma" pitchFamily="34" charset="0"/>
            </a:endParaRPr>
          </a:p>
        </p:txBody>
      </p:sp>
      <p:sp>
        <p:nvSpPr>
          <p:cNvPr id="21511" name="Rectangle 8"/>
          <p:cNvSpPr>
            <a:spLocks noChangeArrowheads="1"/>
          </p:cNvSpPr>
          <p:nvPr/>
        </p:nvSpPr>
        <p:spPr bwMode="auto">
          <a:xfrm>
            <a:off x="3429000" y="2438400"/>
            <a:ext cx="571500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1512" name="Elbow Connector 10"/>
          <p:cNvCxnSpPr>
            <a:cxnSpLocks noChangeShapeType="1"/>
            <a:endCxn id="21511" idx="3"/>
          </p:cNvCxnSpPr>
          <p:nvPr/>
        </p:nvCxnSpPr>
        <p:spPr bwMode="auto">
          <a:xfrm rot="10800000" flipV="1">
            <a:off x="4000501" y="2282825"/>
            <a:ext cx="2270125" cy="260350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 smtClean="0"/>
              <a:t>If an invoice was not generated in CAR, it is generated in CIR before this frame displays</a:t>
            </a:r>
          </a:p>
          <a:p>
            <a:r>
              <a:rPr lang="en-US" sz="1800" dirty="0" smtClean="0"/>
              <a:t>Top portion of frame displays costs of service</a:t>
            </a:r>
          </a:p>
          <a:p>
            <a:r>
              <a:rPr lang="en-US" sz="1800" dirty="0" smtClean="0"/>
              <a:t>Bottom portion displays billable amounts for service</a:t>
            </a:r>
          </a:p>
          <a:p>
            <a:endParaRPr lang="en-US" sz="2400" dirty="0" smtClean="0"/>
          </a:p>
        </p:txBody>
      </p:sp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CIR Summary Frames</a:t>
            </a:r>
          </a:p>
        </p:txBody>
      </p:sp>
      <p:sp>
        <p:nvSpPr>
          <p:cNvPr id="2253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SSM-CIR-080</a:t>
            </a:r>
          </a:p>
        </p:txBody>
      </p:sp>
      <p:pic>
        <p:nvPicPr>
          <p:cNvPr id="22534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19275" y="2255838"/>
            <a:ext cx="5467350" cy="390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charge code is given a charge category when defined</a:t>
            </a:r>
          </a:p>
          <a:p>
            <a:r>
              <a:rPr lang="en-US" dirty="0" smtClean="0"/>
              <a:t>Charge categories are listed in the Charge Summary</a:t>
            </a:r>
          </a:p>
          <a:p>
            <a:r>
              <a:rPr lang="en-US" dirty="0" smtClean="0"/>
              <a:t>A charge code is associated with the cost of each usage detail in CAR and summed in the appropriate row in CIR</a:t>
            </a:r>
          </a:p>
          <a:p>
            <a:endParaRPr lang="en-US" dirty="0" smtClean="0"/>
          </a:p>
        </p:txBody>
      </p:sp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Charge Summary</a:t>
            </a:r>
          </a:p>
        </p:txBody>
      </p:sp>
      <p:sp>
        <p:nvSpPr>
          <p:cNvPr id="2355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SSM-CIR-090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6350</TotalTime>
  <Words>497</Words>
  <Application>Microsoft Office PowerPoint</Application>
  <PresentationFormat>On-screen Show (4:3)</PresentationFormat>
  <Paragraphs>110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QAD 2010 Template</vt:lpstr>
      <vt:lpstr>Call Invoice Recording</vt:lpstr>
      <vt:lpstr>Call Invoice Recording</vt:lpstr>
      <vt:lpstr>Call Invoice Recording</vt:lpstr>
      <vt:lpstr>Benefits of CIR</vt:lpstr>
      <vt:lpstr>Benefits of CIR</vt:lpstr>
      <vt:lpstr>Processing in CIR</vt:lpstr>
      <vt:lpstr>CIR Header</vt:lpstr>
      <vt:lpstr>CIR Summary Frames</vt:lpstr>
      <vt:lpstr>Charge Summary</vt:lpstr>
      <vt:lpstr>Charge Summary</vt:lpstr>
      <vt:lpstr>Billing Summary</vt:lpstr>
      <vt:lpstr>Printing Invoice Detail</vt:lpstr>
      <vt:lpstr>Invoice Print or Reprint</vt:lpstr>
      <vt:lpstr>Printing Invoice Detail</vt:lpstr>
      <vt:lpstr>Printing Invoice Detail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Helen Ernst</cp:lastModifiedBy>
  <cp:revision>166</cp:revision>
  <dcterms:created xsi:type="dcterms:W3CDTF">2002-03-27T21:49:26Z</dcterms:created>
  <dcterms:modified xsi:type="dcterms:W3CDTF">2012-08-14T17:47:10Z</dcterms:modified>
</cp:coreProperties>
</file>