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086" r:id="rId1"/>
  </p:sldMasterIdLst>
  <p:notesMasterIdLst>
    <p:notesMasterId r:id="rId13"/>
  </p:notesMasterIdLst>
  <p:handoutMasterIdLst>
    <p:handoutMasterId r:id="rId14"/>
  </p:handoutMasterIdLst>
  <p:sldIdLst>
    <p:sldId id="270" r:id="rId2"/>
    <p:sldId id="256" r:id="rId3"/>
    <p:sldId id="257" r:id="rId4"/>
    <p:sldId id="258" r:id="rId5"/>
    <p:sldId id="259" r:id="rId6"/>
    <p:sldId id="268" r:id="rId7"/>
    <p:sldId id="269" r:id="rId8"/>
    <p:sldId id="262" r:id="rId9"/>
    <p:sldId id="267" r:id="rId10"/>
    <p:sldId id="264" r:id="rId11"/>
    <p:sldId id="266" r:id="rId1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287C6"/>
    <a:srgbClr val="0099FF"/>
    <a:srgbClr val="000099"/>
    <a:srgbClr val="006600"/>
    <a:srgbClr val="FFCC00"/>
    <a:srgbClr val="009900"/>
    <a:srgbClr val="969696"/>
    <a:srgbClr val="C0C0C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 autoAdjust="0"/>
  </p:normalViewPr>
  <p:slideViewPr>
    <p:cSldViewPr snapToGrid="0">
      <p:cViewPr>
        <p:scale>
          <a:sx n="100" d="100"/>
          <a:sy n="100" d="100"/>
        </p:scale>
        <p:origin x="-606" y="792"/>
      </p:cViewPr>
      <p:guideLst>
        <p:guide orient="horz" pos="2157"/>
        <p:guide orient="horz" pos="571"/>
        <p:guide orient="horz" pos="1072"/>
        <p:guide pos="2879"/>
        <p:guide pos="375"/>
        <p:guide pos="7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-1602" y="-6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59414F50-6633-4B17-BD57-4CC5389B39AA}" type="datetime1">
              <a:rPr lang="en-US"/>
              <a:pPr>
                <a:defRPr/>
              </a:pPr>
              <a:t>8/10/2012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2436D81C-9B04-48BD-B76B-4319134568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42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3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7200" y="4343400"/>
            <a:ext cx="5943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5410200" y="0"/>
            <a:ext cx="144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136B5A37-D9B3-4804-9DFB-E059AA02AFBB}" type="datetime1">
              <a:rPr lang="en-US"/>
              <a:pPr>
                <a:defRPr/>
              </a:pPr>
              <a:t>8/10/2012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880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661B6F0C-9700-481B-8866-0852658DF1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SSM-PMSC-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SSM-PMSC-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SSM-PMSC-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SSM-PMSC-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SSM-PMSC-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SSM-PMSC-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7658100" y="6638544"/>
            <a:ext cx="14859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 b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en-US" smtClean="0"/>
              <a:t>SSM-PMSC-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7" r:id="rId1"/>
    <p:sldLayoutId id="2147484088" r:id="rId2"/>
    <p:sldLayoutId id="2147484089" r:id="rId3"/>
    <p:sldLayoutId id="2147484090" r:id="rId4"/>
    <p:sldLayoutId id="2147484091" r:id="rId5"/>
    <p:sldLayoutId id="2147484092" r:id="rId6"/>
    <p:sldLayoutId id="2147484093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Preventive Maintenance Scheduling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Service </a:t>
            </a:r>
            <a:r>
              <a:rPr lang="en-US" dirty="0" smtClean="0"/>
              <a:t>and </a:t>
            </a:r>
            <a:r>
              <a:rPr lang="en-US" dirty="0" smtClean="0"/>
              <a:t>Support Management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4294967295"/>
          </p:nvPr>
        </p:nvSpPr>
        <p:spPr>
          <a:xfrm>
            <a:off x="7658100" y="6638925"/>
            <a:ext cx="1485900" cy="21907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SSM-PMSC-000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Maintenance</a:t>
            </a:r>
          </a:p>
        </p:txBody>
      </p:sp>
      <p:sp>
        <p:nvSpPr>
          <p:cNvPr id="2355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SSM-PMSC-090</a:t>
            </a:r>
          </a:p>
        </p:txBody>
      </p:sp>
      <p:pic>
        <p:nvPicPr>
          <p:cNvPr id="23556" name="Picture 21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988" y="1157288"/>
            <a:ext cx="7820025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Using the Call Generator</a:t>
            </a:r>
          </a:p>
        </p:txBody>
      </p:sp>
      <p:sp>
        <p:nvSpPr>
          <p:cNvPr id="2457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SSM-PMSC-100</a:t>
            </a:r>
          </a:p>
        </p:txBody>
      </p:sp>
      <p:pic>
        <p:nvPicPr>
          <p:cNvPr id="24580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750" y="949325"/>
            <a:ext cx="702945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PM Scheduling</a:t>
            </a:r>
          </a:p>
        </p:txBody>
      </p:sp>
      <p:sp>
        <p:nvSpPr>
          <p:cNvPr id="103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SSM-PMSC-010</a:t>
            </a:r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3384550" y="5534787"/>
            <a:ext cx="2374900" cy="576044"/>
          </a:xfrm>
          <a:prstGeom prst="roundRect">
            <a:avLst/>
          </a:prstGeom>
          <a:solidFill>
            <a:schemeClr val="accent2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>
                <a:latin typeface="+mn-lt"/>
              </a:rPr>
              <a:t>Preventive Maintenance Visit Dates</a:t>
            </a:r>
          </a:p>
        </p:txBody>
      </p:sp>
      <p:grpSp>
        <p:nvGrpSpPr>
          <p:cNvPr id="66" name="Group 65"/>
          <p:cNvGrpSpPr/>
          <p:nvPr/>
        </p:nvGrpSpPr>
        <p:grpSpPr>
          <a:xfrm>
            <a:off x="3389950" y="1243203"/>
            <a:ext cx="2364101" cy="2825750"/>
            <a:chOff x="3521066" y="1133475"/>
            <a:chExt cx="2364101" cy="2825750"/>
          </a:xfrm>
        </p:grpSpPr>
        <p:sp>
          <p:nvSpPr>
            <p:cNvPr id="26" name="Rectangle 24"/>
            <p:cNvSpPr>
              <a:spLocks noChangeArrowheads="1"/>
            </p:cNvSpPr>
            <p:nvPr/>
          </p:nvSpPr>
          <p:spPr bwMode="auto">
            <a:xfrm rot="20820000">
              <a:off x="3652838" y="1133475"/>
              <a:ext cx="2101850" cy="282575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>
                  <a:lumMod val="75000"/>
                  <a:lumOff val="25000"/>
                </a:scheme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7" name="Rectangle 25"/>
            <p:cNvSpPr>
              <a:spLocks noChangeArrowheads="1"/>
            </p:cNvSpPr>
            <p:nvPr/>
          </p:nvSpPr>
          <p:spPr bwMode="auto">
            <a:xfrm rot="20820000">
              <a:off x="3521066" y="1310422"/>
              <a:ext cx="1971694" cy="8002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>
              <a:noAutofit/>
            </a:bodyPr>
            <a:lstStyle/>
            <a:p>
              <a:pPr algn="ctr">
                <a:defRPr/>
              </a:pPr>
              <a:r>
                <a:rPr lang="en-US" sz="1300" dirty="0">
                  <a:latin typeface="+mn-lt"/>
                </a:rPr>
                <a:t>Service Contract</a:t>
              </a:r>
            </a:p>
            <a:p>
              <a:pPr algn="ctr">
                <a:defRPr/>
              </a:pPr>
              <a:r>
                <a:rPr lang="en-US" sz="1300" dirty="0">
                  <a:latin typeface="+mn-lt"/>
                </a:rPr>
                <a:t>Preventive Maintenance</a:t>
              </a:r>
            </a:p>
            <a:p>
              <a:pPr algn="ctr">
                <a:defRPr/>
              </a:pPr>
              <a:r>
                <a:rPr lang="en-US" sz="1300" dirty="0">
                  <a:latin typeface="+mn-lt"/>
                </a:rPr>
                <a:t>Agreement</a:t>
              </a:r>
            </a:p>
            <a:p>
              <a:pPr algn="ctr">
                <a:defRPr/>
              </a:pPr>
              <a:r>
                <a:rPr lang="en-US" sz="1300" dirty="0">
                  <a:latin typeface="+mn-lt"/>
                </a:rPr>
                <a:t>_____________</a:t>
              </a:r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 rot="20820000">
              <a:off x="3852558" y="2115213"/>
              <a:ext cx="2032609" cy="1767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defRPr/>
              </a:pPr>
              <a:r>
                <a:rPr lang="en-US" sz="1300" dirty="0">
                  <a:latin typeface="+mn-lt"/>
                </a:rPr>
                <a:t>Annual Visits: 4</a:t>
              </a:r>
            </a:p>
            <a:p>
              <a:pPr>
                <a:defRPr/>
              </a:pPr>
              <a:r>
                <a:rPr lang="en-US" sz="1300" dirty="0">
                  <a:latin typeface="+mn-lt"/>
                </a:rPr>
                <a:t>Contract Start: 1/1/XX</a:t>
              </a:r>
            </a:p>
            <a:p>
              <a:pPr>
                <a:defRPr/>
              </a:pPr>
              <a:r>
                <a:rPr lang="en-US" sz="1300" dirty="0">
                  <a:latin typeface="+mn-lt"/>
                </a:rPr>
                <a:t>Contract End 12/31/XX</a:t>
              </a:r>
              <a:endParaRPr lang="en-US" sz="1400" dirty="0">
                <a:latin typeface="+mn-lt"/>
              </a:endParaRPr>
            </a:p>
            <a:p>
              <a:pPr>
                <a:defRPr/>
              </a:pPr>
              <a:r>
                <a:rPr lang="en-US" sz="1400" dirty="0" smtClean="0">
                  <a:latin typeface="+mn-lt"/>
                </a:rPr>
                <a:t>____________________</a:t>
              </a:r>
              <a:endParaRPr lang="en-US" sz="1400" dirty="0">
                <a:latin typeface="+mn-lt"/>
              </a:endParaRPr>
            </a:p>
            <a:p>
              <a:pPr>
                <a:defRPr/>
              </a:pPr>
              <a:r>
                <a:rPr lang="en-US" sz="1400" dirty="0" smtClean="0">
                  <a:latin typeface="+mn-lt"/>
                </a:rPr>
                <a:t>____________________</a:t>
              </a:r>
              <a:endParaRPr lang="en-US" sz="1400" dirty="0">
                <a:latin typeface="+mn-lt"/>
              </a:endParaRPr>
            </a:p>
            <a:p>
              <a:pPr>
                <a:defRPr/>
              </a:pPr>
              <a:r>
                <a:rPr lang="en-US" sz="1400" dirty="0" smtClean="0">
                  <a:latin typeface="+mn-lt"/>
                </a:rPr>
                <a:t>____________________</a:t>
              </a:r>
              <a:endParaRPr lang="en-US" sz="1400" dirty="0">
                <a:latin typeface="+mn-lt"/>
              </a:endParaRPr>
            </a:p>
            <a:p>
              <a:pPr>
                <a:defRPr/>
              </a:pPr>
              <a:r>
                <a:rPr lang="en-US" sz="1400" dirty="0" smtClean="0">
                  <a:latin typeface="+mn-lt"/>
                </a:rPr>
                <a:t>____________________</a:t>
              </a:r>
              <a:endParaRPr lang="en-US" sz="1400" dirty="0">
                <a:latin typeface="+mn-lt"/>
              </a:endParaRPr>
            </a:p>
            <a:p>
              <a:pPr>
                <a:defRPr/>
              </a:pPr>
              <a:r>
                <a:rPr lang="en-US" sz="1400" dirty="0" smtClean="0">
                  <a:latin typeface="+mn-lt"/>
                </a:rPr>
                <a:t>____________________</a:t>
              </a:r>
              <a:endParaRPr lang="en-US" sz="1400" dirty="0">
                <a:latin typeface="+mn-lt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678752" y="4632198"/>
            <a:ext cx="7823796" cy="757650"/>
            <a:chOff x="623888" y="3400425"/>
            <a:chExt cx="7823796" cy="757650"/>
          </a:xfrm>
        </p:grpSpPr>
        <p:sp>
          <p:nvSpPr>
            <p:cNvPr id="30" name="Line 4"/>
            <p:cNvSpPr>
              <a:spLocks noChangeShapeType="1"/>
            </p:cNvSpPr>
            <p:nvPr/>
          </p:nvSpPr>
          <p:spPr bwMode="auto">
            <a:xfrm>
              <a:off x="955675" y="3740150"/>
              <a:ext cx="7127875" cy="0"/>
            </a:xfrm>
            <a:prstGeom prst="line">
              <a:avLst/>
            </a:pr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31" name="Group 25"/>
            <p:cNvGrpSpPr/>
            <p:nvPr/>
          </p:nvGrpSpPr>
          <p:grpSpPr>
            <a:xfrm>
              <a:off x="623888" y="3400425"/>
              <a:ext cx="640080" cy="757650"/>
              <a:chOff x="623888" y="3400425"/>
              <a:chExt cx="640080" cy="757650"/>
            </a:xfrm>
          </p:grpSpPr>
          <p:sp>
            <p:nvSpPr>
              <p:cNvPr id="44" name="Line 5"/>
              <p:cNvSpPr>
                <a:spLocks noChangeShapeType="1"/>
              </p:cNvSpPr>
              <p:nvPr/>
            </p:nvSpPr>
            <p:spPr bwMode="auto">
              <a:xfrm>
                <a:off x="943928" y="3400425"/>
                <a:ext cx="0" cy="429768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5" name="Rectangle 10"/>
              <p:cNvSpPr>
                <a:spLocks noChangeArrowheads="1"/>
              </p:cNvSpPr>
              <p:nvPr/>
            </p:nvSpPr>
            <p:spPr bwMode="auto">
              <a:xfrm>
                <a:off x="623888" y="3852863"/>
                <a:ext cx="640080" cy="305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noAutofit/>
              </a:bodyPr>
              <a:lstStyle/>
              <a:p>
                <a:pPr algn="ctr"/>
                <a:r>
                  <a:rPr lang="en-US" sz="1400" dirty="0" smtClean="0">
                    <a:latin typeface="+mj-lt"/>
                  </a:rPr>
                  <a:t>Contract</a:t>
                </a:r>
              </a:p>
              <a:p>
                <a:pPr algn="ctr"/>
                <a:r>
                  <a:rPr lang="en-US" sz="1400" dirty="0" smtClean="0">
                    <a:latin typeface="+mj-lt"/>
                  </a:rPr>
                  <a:t>Start</a:t>
                </a:r>
                <a:endParaRPr lang="en-US" sz="1400" dirty="0">
                  <a:latin typeface="+mj-lt"/>
                </a:endParaRPr>
              </a:p>
            </p:txBody>
          </p:sp>
        </p:grpSp>
        <p:grpSp>
          <p:nvGrpSpPr>
            <p:cNvPr id="32" name="Group 24"/>
            <p:cNvGrpSpPr/>
            <p:nvPr/>
          </p:nvGrpSpPr>
          <p:grpSpPr>
            <a:xfrm>
              <a:off x="2388919" y="3400425"/>
              <a:ext cx="654026" cy="757650"/>
              <a:chOff x="2509838" y="3400425"/>
              <a:chExt cx="654026" cy="757650"/>
            </a:xfrm>
          </p:grpSpPr>
          <p:sp>
            <p:nvSpPr>
              <p:cNvPr id="42" name="Line 6"/>
              <p:cNvSpPr>
                <a:spLocks noChangeShapeType="1"/>
              </p:cNvSpPr>
              <p:nvPr/>
            </p:nvSpPr>
            <p:spPr bwMode="auto">
              <a:xfrm>
                <a:off x="2836851" y="3400425"/>
                <a:ext cx="0" cy="429768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3" name="Rectangle 11"/>
              <p:cNvSpPr>
                <a:spLocks noChangeArrowheads="1"/>
              </p:cNvSpPr>
              <p:nvPr/>
            </p:nvSpPr>
            <p:spPr bwMode="auto">
              <a:xfrm>
                <a:off x="2509838" y="3852863"/>
                <a:ext cx="654026" cy="305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noAutofit/>
              </a:bodyPr>
              <a:lstStyle/>
              <a:p>
                <a:pPr algn="ctr"/>
                <a:r>
                  <a:rPr lang="en-US" sz="1400" dirty="0" smtClean="0">
                    <a:latin typeface="+mj-lt"/>
                  </a:rPr>
                  <a:t>March 31</a:t>
                </a:r>
                <a:endParaRPr lang="en-US" sz="1400" dirty="0">
                  <a:latin typeface="+mj-lt"/>
                </a:endParaRPr>
              </a:p>
            </p:txBody>
          </p:sp>
        </p:grpSp>
        <p:grpSp>
          <p:nvGrpSpPr>
            <p:cNvPr id="33" name="Group 23"/>
            <p:cNvGrpSpPr/>
            <p:nvPr/>
          </p:nvGrpSpPr>
          <p:grpSpPr>
            <a:xfrm>
              <a:off x="4167896" y="3400425"/>
              <a:ext cx="671660" cy="757650"/>
              <a:chOff x="4148138" y="3400425"/>
              <a:chExt cx="671660" cy="757650"/>
            </a:xfrm>
          </p:grpSpPr>
          <p:sp>
            <p:nvSpPr>
              <p:cNvPr id="40" name="Line 7"/>
              <p:cNvSpPr>
                <a:spLocks noChangeShapeType="1"/>
              </p:cNvSpPr>
              <p:nvPr/>
            </p:nvSpPr>
            <p:spPr bwMode="auto">
              <a:xfrm>
                <a:off x="4483968" y="3400425"/>
                <a:ext cx="0" cy="429768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" name="Rectangle 12"/>
              <p:cNvSpPr>
                <a:spLocks noChangeArrowheads="1"/>
              </p:cNvSpPr>
              <p:nvPr/>
            </p:nvSpPr>
            <p:spPr bwMode="auto">
              <a:xfrm>
                <a:off x="4148138" y="3852863"/>
                <a:ext cx="671660" cy="305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noAutofit/>
              </a:bodyPr>
              <a:lstStyle/>
              <a:p>
                <a:pPr algn="ctr"/>
                <a:r>
                  <a:rPr lang="en-US" sz="1400" dirty="0" smtClean="0">
                    <a:latin typeface="+mj-lt"/>
                  </a:rPr>
                  <a:t>June 30</a:t>
                </a:r>
                <a:endParaRPr lang="en-US" sz="1400" dirty="0">
                  <a:latin typeface="+mj-lt"/>
                </a:endParaRPr>
              </a:p>
            </p:txBody>
          </p:sp>
        </p:grpSp>
        <p:grpSp>
          <p:nvGrpSpPr>
            <p:cNvPr id="34" name="Group 22"/>
            <p:cNvGrpSpPr/>
            <p:nvPr/>
          </p:nvGrpSpPr>
          <p:grpSpPr>
            <a:xfrm>
              <a:off x="5964507" y="3400425"/>
              <a:ext cx="640080" cy="757650"/>
              <a:chOff x="5872163" y="3400425"/>
              <a:chExt cx="640080" cy="757650"/>
            </a:xfrm>
          </p:grpSpPr>
          <p:sp>
            <p:nvSpPr>
              <p:cNvPr id="38" name="Line 8"/>
              <p:cNvSpPr>
                <a:spLocks noChangeShapeType="1"/>
              </p:cNvSpPr>
              <p:nvPr/>
            </p:nvSpPr>
            <p:spPr bwMode="auto">
              <a:xfrm>
                <a:off x="6192203" y="3400425"/>
                <a:ext cx="0" cy="429768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9" name="Rectangle 13"/>
              <p:cNvSpPr>
                <a:spLocks noChangeArrowheads="1"/>
              </p:cNvSpPr>
              <p:nvPr/>
            </p:nvSpPr>
            <p:spPr bwMode="auto">
              <a:xfrm>
                <a:off x="5872163" y="3852863"/>
                <a:ext cx="640080" cy="305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noAutofit/>
              </a:bodyPr>
              <a:lstStyle/>
              <a:p>
                <a:pPr algn="ctr"/>
                <a:r>
                  <a:rPr lang="en-US" sz="1400" dirty="0" smtClean="0">
                    <a:latin typeface="+mj-lt"/>
                  </a:rPr>
                  <a:t>Sept 30</a:t>
                </a:r>
                <a:endParaRPr lang="en-US" sz="1400" dirty="0">
                  <a:latin typeface="+mj-lt"/>
                </a:endParaRPr>
              </a:p>
            </p:txBody>
          </p:sp>
        </p:grpSp>
        <p:grpSp>
          <p:nvGrpSpPr>
            <p:cNvPr id="35" name="Group 21"/>
            <p:cNvGrpSpPr/>
            <p:nvPr/>
          </p:nvGrpSpPr>
          <p:grpSpPr>
            <a:xfrm>
              <a:off x="7729538" y="3400425"/>
              <a:ext cx="718146" cy="757650"/>
              <a:chOff x="7729538" y="3400425"/>
              <a:chExt cx="718146" cy="757650"/>
            </a:xfrm>
          </p:grpSpPr>
          <p:sp>
            <p:nvSpPr>
              <p:cNvPr id="36" name="Line 9"/>
              <p:cNvSpPr>
                <a:spLocks noChangeShapeType="1"/>
              </p:cNvSpPr>
              <p:nvPr/>
            </p:nvSpPr>
            <p:spPr bwMode="auto">
              <a:xfrm>
                <a:off x="8088611" y="3400425"/>
                <a:ext cx="0" cy="429768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" name="Rectangle 14"/>
              <p:cNvSpPr>
                <a:spLocks noChangeArrowheads="1"/>
              </p:cNvSpPr>
              <p:nvPr/>
            </p:nvSpPr>
            <p:spPr bwMode="auto">
              <a:xfrm>
                <a:off x="7729538" y="3852863"/>
                <a:ext cx="718146" cy="305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noAutofit/>
              </a:bodyPr>
              <a:lstStyle/>
              <a:p>
                <a:pPr algn="ctr"/>
                <a:r>
                  <a:rPr lang="en-US" sz="1400" dirty="0" smtClean="0">
                    <a:latin typeface="+mj-lt"/>
                  </a:rPr>
                  <a:t>Dec 31</a:t>
                </a:r>
                <a:endParaRPr lang="en-US" sz="1400" dirty="0">
                  <a:latin typeface="+mj-lt"/>
                </a:endParaRPr>
              </a:p>
            </p:txBody>
          </p:sp>
        </p:grpSp>
      </p:grpSp>
      <p:grpSp>
        <p:nvGrpSpPr>
          <p:cNvPr id="46" name="Group 45"/>
          <p:cNvGrpSpPr/>
          <p:nvPr/>
        </p:nvGrpSpPr>
        <p:grpSpPr>
          <a:xfrm>
            <a:off x="2874264" y="4547616"/>
            <a:ext cx="1581149" cy="282575"/>
            <a:chOff x="2647950" y="4383088"/>
            <a:chExt cx="1839913" cy="282575"/>
          </a:xfrm>
        </p:grpSpPr>
        <p:sp>
          <p:nvSpPr>
            <p:cNvPr id="47" name="Freeform 14"/>
            <p:cNvSpPr>
              <a:spLocks/>
            </p:cNvSpPr>
            <p:nvPr/>
          </p:nvSpPr>
          <p:spPr bwMode="auto">
            <a:xfrm>
              <a:off x="2701925" y="4383088"/>
              <a:ext cx="1785938" cy="265113"/>
            </a:xfrm>
            <a:custGeom>
              <a:avLst/>
              <a:gdLst/>
              <a:ahLst/>
              <a:cxnLst>
                <a:cxn ang="0">
                  <a:pos x="46" y="148"/>
                </a:cxn>
                <a:cxn ang="0">
                  <a:pos x="117" y="115"/>
                </a:cxn>
                <a:cxn ang="0">
                  <a:pos x="186" y="87"/>
                </a:cxn>
                <a:cxn ang="0">
                  <a:pos x="256" y="64"/>
                </a:cxn>
                <a:cxn ang="0">
                  <a:pos x="325" y="45"/>
                </a:cxn>
                <a:cxn ang="0">
                  <a:pos x="394" y="32"/>
                </a:cxn>
                <a:cxn ang="0">
                  <a:pos x="463" y="22"/>
                </a:cxn>
                <a:cxn ang="0">
                  <a:pos x="532" y="18"/>
                </a:cxn>
                <a:cxn ang="0">
                  <a:pos x="600" y="18"/>
                </a:cxn>
                <a:cxn ang="0">
                  <a:pos x="668" y="22"/>
                </a:cxn>
                <a:cxn ang="0">
                  <a:pos x="737" y="32"/>
                </a:cxn>
                <a:cxn ang="0">
                  <a:pos x="805" y="45"/>
                </a:cxn>
                <a:cxn ang="0">
                  <a:pos x="873" y="64"/>
                </a:cxn>
                <a:cxn ang="0">
                  <a:pos x="941" y="87"/>
                </a:cxn>
                <a:cxn ang="0">
                  <a:pos x="1009" y="115"/>
                </a:cxn>
                <a:cxn ang="0">
                  <a:pos x="1077" y="148"/>
                </a:cxn>
                <a:cxn ang="0">
                  <a:pos x="1124" y="152"/>
                </a:cxn>
                <a:cxn ang="0">
                  <a:pos x="1054" y="117"/>
                </a:cxn>
                <a:cxn ang="0">
                  <a:pos x="985" y="86"/>
                </a:cxn>
                <a:cxn ang="0">
                  <a:pos x="916" y="60"/>
                </a:cxn>
                <a:cxn ang="0">
                  <a:pos x="846" y="39"/>
                </a:cxn>
                <a:cxn ang="0">
                  <a:pos x="777" y="22"/>
                </a:cxn>
                <a:cxn ang="0">
                  <a:pos x="706" y="10"/>
                </a:cxn>
                <a:cxn ang="0">
                  <a:pos x="636" y="3"/>
                </a:cxn>
                <a:cxn ang="0">
                  <a:pos x="566" y="0"/>
                </a:cxn>
                <a:cxn ang="0">
                  <a:pos x="496" y="3"/>
                </a:cxn>
                <a:cxn ang="0">
                  <a:pos x="425" y="10"/>
                </a:cxn>
                <a:cxn ang="0">
                  <a:pos x="354" y="22"/>
                </a:cxn>
                <a:cxn ang="0">
                  <a:pos x="284" y="39"/>
                </a:cxn>
                <a:cxn ang="0">
                  <a:pos x="213" y="60"/>
                </a:cxn>
                <a:cxn ang="0">
                  <a:pos x="142" y="86"/>
                </a:cxn>
                <a:cxn ang="0">
                  <a:pos x="71" y="117"/>
                </a:cxn>
                <a:cxn ang="0">
                  <a:pos x="0" y="152"/>
                </a:cxn>
              </a:cxnLst>
              <a:rect l="0" t="0" r="r" b="b"/>
              <a:pathLst>
                <a:path w="1125" h="167">
                  <a:moveTo>
                    <a:pt x="12" y="166"/>
                  </a:moveTo>
                  <a:lnTo>
                    <a:pt x="46" y="148"/>
                  </a:lnTo>
                  <a:lnTo>
                    <a:pt x="82" y="131"/>
                  </a:lnTo>
                  <a:lnTo>
                    <a:pt x="117" y="115"/>
                  </a:lnTo>
                  <a:lnTo>
                    <a:pt x="151" y="100"/>
                  </a:lnTo>
                  <a:lnTo>
                    <a:pt x="186" y="87"/>
                  </a:lnTo>
                  <a:lnTo>
                    <a:pt x="221" y="75"/>
                  </a:lnTo>
                  <a:lnTo>
                    <a:pt x="256" y="64"/>
                  </a:lnTo>
                  <a:lnTo>
                    <a:pt x="290" y="54"/>
                  </a:lnTo>
                  <a:lnTo>
                    <a:pt x="325" y="45"/>
                  </a:lnTo>
                  <a:lnTo>
                    <a:pt x="359" y="38"/>
                  </a:lnTo>
                  <a:lnTo>
                    <a:pt x="394" y="32"/>
                  </a:lnTo>
                  <a:lnTo>
                    <a:pt x="428" y="26"/>
                  </a:lnTo>
                  <a:lnTo>
                    <a:pt x="463" y="22"/>
                  </a:lnTo>
                  <a:lnTo>
                    <a:pt x="497" y="19"/>
                  </a:lnTo>
                  <a:lnTo>
                    <a:pt x="532" y="18"/>
                  </a:lnTo>
                  <a:lnTo>
                    <a:pt x="566" y="17"/>
                  </a:lnTo>
                  <a:lnTo>
                    <a:pt x="600" y="18"/>
                  </a:lnTo>
                  <a:lnTo>
                    <a:pt x="635" y="19"/>
                  </a:lnTo>
                  <a:lnTo>
                    <a:pt x="668" y="22"/>
                  </a:lnTo>
                  <a:lnTo>
                    <a:pt x="703" y="26"/>
                  </a:lnTo>
                  <a:lnTo>
                    <a:pt x="737" y="32"/>
                  </a:lnTo>
                  <a:lnTo>
                    <a:pt x="771" y="38"/>
                  </a:lnTo>
                  <a:lnTo>
                    <a:pt x="805" y="45"/>
                  </a:lnTo>
                  <a:lnTo>
                    <a:pt x="839" y="54"/>
                  </a:lnTo>
                  <a:lnTo>
                    <a:pt x="873" y="64"/>
                  </a:lnTo>
                  <a:lnTo>
                    <a:pt x="907" y="75"/>
                  </a:lnTo>
                  <a:lnTo>
                    <a:pt x="941" y="87"/>
                  </a:lnTo>
                  <a:lnTo>
                    <a:pt x="976" y="100"/>
                  </a:lnTo>
                  <a:lnTo>
                    <a:pt x="1009" y="115"/>
                  </a:lnTo>
                  <a:lnTo>
                    <a:pt x="1044" y="131"/>
                  </a:lnTo>
                  <a:lnTo>
                    <a:pt x="1077" y="148"/>
                  </a:lnTo>
                  <a:lnTo>
                    <a:pt x="1112" y="165"/>
                  </a:lnTo>
                  <a:lnTo>
                    <a:pt x="1124" y="152"/>
                  </a:lnTo>
                  <a:lnTo>
                    <a:pt x="1089" y="134"/>
                  </a:lnTo>
                  <a:lnTo>
                    <a:pt x="1054" y="117"/>
                  </a:lnTo>
                  <a:lnTo>
                    <a:pt x="1020" y="101"/>
                  </a:lnTo>
                  <a:lnTo>
                    <a:pt x="985" y="86"/>
                  </a:lnTo>
                  <a:lnTo>
                    <a:pt x="950" y="72"/>
                  </a:lnTo>
                  <a:lnTo>
                    <a:pt x="916" y="60"/>
                  </a:lnTo>
                  <a:lnTo>
                    <a:pt x="881" y="49"/>
                  </a:lnTo>
                  <a:lnTo>
                    <a:pt x="846" y="39"/>
                  </a:lnTo>
                  <a:lnTo>
                    <a:pt x="811" y="30"/>
                  </a:lnTo>
                  <a:lnTo>
                    <a:pt x="777" y="22"/>
                  </a:lnTo>
                  <a:lnTo>
                    <a:pt x="742" y="15"/>
                  </a:lnTo>
                  <a:lnTo>
                    <a:pt x="706" y="10"/>
                  </a:lnTo>
                  <a:lnTo>
                    <a:pt x="671" y="6"/>
                  </a:lnTo>
                  <a:lnTo>
                    <a:pt x="636" y="3"/>
                  </a:lnTo>
                  <a:lnTo>
                    <a:pt x="601" y="1"/>
                  </a:lnTo>
                  <a:lnTo>
                    <a:pt x="566" y="0"/>
                  </a:lnTo>
                  <a:lnTo>
                    <a:pt x="530" y="1"/>
                  </a:lnTo>
                  <a:lnTo>
                    <a:pt x="496" y="3"/>
                  </a:lnTo>
                  <a:lnTo>
                    <a:pt x="460" y="6"/>
                  </a:lnTo>
                  <a:lnTo>
                    <a:pt x="425" y="10"/>
                  </a:lnTo>
                  <a:lnTo>
                    <a:pt x="390" y="15"/>
                  </a:lnTo>
                  <a:lnTo>
                    <a:pt x="354" y="22"/>
                  </a:lnTo>
                  <a:lnTo>
                    <a:pt x="319" y="30"/>
                  </a:lnTo>
                  <a:lnTo>
                    <a:pt x="284" y="39"/>
                  </a:lnTo>
                  <a:lnTo>
                    <a:pt x="248" y="49"/>
                  </a:lnTo>
                  <a:lnTo>
                    <a:pt x="213" y="60"/>
                  </a:lnTo>
                  <a:lnTo>
                    <a:pt x="177" y="72"/>
                  </a:lnTo>
                  <a:lnTo>
                    <a:pt x="142" y="86"/>
                  </a:lnTo>
                  <a:lnTo>
                    <a:pt x="106" y="101"/>
                  </a:lnTo>
                  <a:lnTo>
                    <a:pt x="71" y="117"/>
                  </a:lnTo>
                  <a:lnTo>
                    <a:pt x="36" y="134"/>
                  </a:lnTo>
                  <a:lnTo>
                    <a:pt x="0" y="152"/>
                  </a:lnTo>
                  <a:lnTo>
                    <a:pt x="12" y="166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48" name="Freeform 15"/>
            <p:cNvSpPr>
              <a:spLocks/>
            </p:cNvSpPr>
            <p:nvPr/>
          </p:nvSpPr>
          <p:spPr bwMode="auto">
            <a:xfrm>
              <a:off x="2647950" y="4594225"/>
              <a:ext cx="114300" cy="71438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71" y="40"/>
                </a:cxn>
                <a:cxn ang="0">
                  <a:pos x="31" y="0"/>
                </a:cxn>
                <a:cxn ang="0">
                  <a:pos x="0" y="44"/>
                </a:cxn>
              </a:cxnLst>
              <a:rect l="0" t="0" r="r" b="b"/>
              <a:pathLst>
                <a:path w="72" h="45">
                  <a:moveTo>
                    <a:pt x="0" y="44"/>
                  </a:moveTo>
                  <a:lnTo>
                    <a:pt x="71" y="40"/>
                  </a:lnTo>
                  <a:lnTo>
                    <a:pt x="31" y="0"/>
                  </a:lnTo>
                  <a:lnTo>
                    <a:pt x="0" y="44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49" name="Freeform 16"/>
            <p:cNvSpPr>
              <a:spLocks/>
            </p:cNvSpPr>
            <p:nvPr/>
          </p:nvSpPr>
          <p:spPr bwMode="auto">
            <a:xfrm>
              <a:off x="2647950" y="4594225"/>
              <a:ext cx="114300" cy="71438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71" y="40"/>
                </a:cxn>
                <a:cxn ang="0">
                  <a:pos x="31" y="0"/>
                </a:cxn>
                <a:cxn ang="0">
                  <a:pos x="0" y="44"/>
                </a:cxn>
              </a:cxnLst>
              <a:rect l="0" t="0" r="r" b="b"/>
              <a:pathLst>
                <a:path w="72" h="45">
                  <a:moveTo>
                    <a:pt x="0" y="44"/>
                  </a:moveTo>
                  <a:lnTo>
                    <a:pt x="71" y="40"/>
                  </a:lnTo>
                  <a:lnTo>
                    <a:pt x="31" y="0"/>
                  </a:lnTo>
                  <a:lnTo>
                    <a:pt x="0" y="44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072896" y="4547616"/>
            <a:ext cx="1581149" cy="282575"/>
            <a:chOff x="2647950" y="4383088"/>
            <a:chExt cx="1839913" cy="282575"/>
          </a:xfrm>
        </p:grpSpPr>
        <p:sp>
          <p:nvSpPr>
            <p:cNvPr id="51" name="Freeform 14"/>
            <p:cNvSpPr>
              <a:spLocks/>
            </p:cNvSpPr>
            <p:nvPr/>
          </p:nvSpPr>
          <p:spPr bwMode="auto">
            <a:xfrm>
              <a:off x="2701925" y="4383088"/>
              <a:ext cx="1785938" cy="265113"/>
            </a:xfrm>
            <a:custGeom>
              <a:avLst/>
              <a:gdLst/>
              <a:ahLst/>
              <a:cxnLst>
                <a:cxn ang="0">
                  <a:pos x="46" y="148"/>
                </a:cxn>
                <a:cxn ang="0">
                  <a:pos x="117" y="115"/>
                </a:cxn>
                <a:cxn ang="0">
                  <a:pos x="186" y="87"/>
                </a:cxn>
                <a:cxn ang="0">
                  <a:pos x="256" y="64"/>
                </a:cxn>
                <a:cxn ang="0">
                  <a:pos x="325" y="45"/>
                </a:cxn>
                <a:cxn ang="0">
                  <a:pos x="394" y="32"/>
                </a:cxn>
                <a:cxn ang="0">
                  <a:pos x="463" y="22"/>
                </a:cxn>
                <a:cxn ang="0">
                  <a:pos x="532" y="18"/>
                </a:cxn>
                <a:cxn ang="0">
                  <a:pos x="600" y="18"/>
                </a:cxn>
                <a:cxn ang="0">
                  <a:pos x="668" y="22"/>
                </a:cxn>
                <a:cxn ang="0">
                  <a:pos x="737" y="32"/>
                </a:cxn>
                <a:cxn ang="0">
                  <a:pos x="805" y="45"/>
                </a:cxn>
                <a:cxn ang="0">
                  <a:pos x="873" y="64"/>
                </a:cxn>
                <a:cxn ang="0">
                  <a:pos x="941" y="87"/>
                </a:cxn>
                <a:cxn ang="0">
                  <a:pos x="1009" y="115"/>
                </a:cxn>
                <a:cxn ang="0">
                  <a:pos x="1077" y="148"/>
                </a:cxn>
                <a:cxn ang="0">
                  <a:pos x="1124" y="152"/>
                </a:cxn>
                <a:cxn ang="0">
                  <a:pos x="1054" y="117"/>
                </a:cxn>
                <a:cxn ang="0">
                  <a:pos x="985" y="86"/>
                </a:cxn>
                <a:cxn ang="0">
                  <a:pos x="916" y="60"/>
                </a:cxn>
                <a:cxn ang="0">
                  <a:pos x="846" y="39"/>
                </a:cxn>
                <a:cxn ang="0">
                  <a:pos x="777" y="22"/>
                </a:cxn>
                <a:cxn ang="0">
                  <a:pos x="706" y="10"/>
                </a:cxn>
                <a:cxn ang="0">
                  <a:pos x="636" y="3"/>
                </a:cxn>
                <a:cxn ang="0">
                  <a:pos x="566" y="0"/>
                </a:cxn>
                <a:cxn ang="0">
                  <a:pos x="496" y="3"/>
                </a:cxn>
                <a:cxn ang="0">
                  <a:pos x="425" y="10"/>
                </a:cxn>
                <a:cxn ang="0">
                  <a:pos x="354" y="22"/>
                </a:cxn>
                <a:cxn ang="0">
                  <a:pos x="284" y="39"/>
                </a:cxn>
                <a:cxn ang="0">
                  <a:pos x="213" y="60"/>
                </a:cxn>
                <a:cxn ang="0">
                  <a:pos x="142" y="86"/>
                </a:cxn>
                <a:cxn ang="0">
                  <a:pos x="71" y="117"/>
                </a:cxn>
                <a:cxn ang="0">
                  <a:pos x="0" y="152"/>
                </a:cxn>
              </a:cxnLst>
              <a:rect l="0" t="0" r="r" b="b"/>
              <a:pathLst>
                <a:path w="1125" h="167">
                  <a:moveTo>
                    <a:pt x="12" y="166"/>
                  </a:moveTo>
                  <a:lnTo>
                    <a:pt x="46" y="148"/>
                  </a:lnTo>
                  <a:lnTo>
                    <a:pt x="82" y="131"/>
                  </a:lnTo>
                  <a:lnTo>
                    <a:pt x="117" y="115"/>
                  </a:lnTo>
                  <a:lnTo>
                    <a:pt x="151" y="100"/>
                  </a:lnTo>
                  <a:lnTo>
                    <a:pt x="186" y="87"/>
                  </a:lnTo>
                  <a:lnTo>
                    <a:pt x="221" y="75"/>
                  </a:lnTo>
                  <a:lnTo>
                    <a:pt x="256" y="64"/>
                  </a:lnTo>
                  <a:lnTo>
                    <a:pt x="290" y="54"/>
                  </a:lnTo>
                  <a:lnTo>
                    <a:pt x="325" y="45"/>
                  </a:lnTo>
                  <a:lnTo>
                    <a:pt x="359" y="38"/>
                  </a:lnTo>
                  <a:lnTo>
                    <a:pt x="394" y="32"/>
                  </a:lnTo>
                  <a:lnTo>
                    <a:pt x="428" y="26"/>
                  </a:lnTo>
                  <a:lnTo>
                    <a:pt x="463" y="22"/>
                  </a:lnTo>
                  <a:lnTo>
                    <a:pt x="497" y="19"/>
                  </a:lnTo>
                  <a:lnTo>
                    <a:pt x="532" y="18"/>
                  </a:lnTo>
                  <a:lnTo>
                    <a:pt x="566" y="17"/>
                  </a:lnTo>
                  <a:lnTo>
                    <a:pt x="600" y="18"/>
                  </a:lnTo>
                  <a:lnTo>
                    <a:pt x="635" y="19"/>
                  </a:lnTo>
                  <a:lnTo>
                    <a:pt x="668" y="22"/>
                  </a:lnTo>
                  <a:lnTo>
                    <a:pt x="703" y="26"/>
                  </a:lnTo>
                  <a:lnTo>
                    <a:pt x="737" y="32"/>
                  </a:lnTo>
                  <a:lnTo>
                    <a:pt x="771" y="38"/>
                  </a:lnTo>
                  <a:lnTo>
                    <a:pt x="805" y="45"/>
                  </a:lnTo>
                  <a:lnTo>
                    <a:pt x="839" y="54"/>
                  </a:lnTo>
                  <a:lnTo>
                    <a:pt x="873" y="64"/>
                  </a:lnTo>
                  <a:lnTo>
                    <a:pt x="907" y="75"/>
                  </a:lnTo>
                  <a:lnTo>
                    <a:pt x="941" y="87"/>
                  </a:lnTo>
                  <a:lnTo>
                    <a:pt x="976" y="100"/>
                  </a:lnTo>
                  <a:lnTo>
                    <a:pt x="1009" y="115"/>
                  </a:lnTo>
                  <a:lnTo>
                    <a:pt x="1044" y="131"/>
                  </a:lnTo>
                  <a:lnTo>
                    <a:pt x="1077" y="148"/>
                  </a:lnTo>
                  <a:lnTo>
                    <a:pt x="1112" y="165"/>
                  </a:lnTo>
                  <a:lnTo>
                    <a:pt x="1124" y="152"/>
                  </a:lnTo>
                  <a:lnTo>
                    <a:pt x="1089" y="134"/>
                  </a:lnTo>
                  <a:lnTo>
                    <a:pt x="1054" y="117"/>
                  </a:lnTo>
                  <a:lnTo>
                    <a:pt x="1020" y="101"/>
                  </a:lnTo>
                  <a:lnTo>
                    <a:pt x="985" y="86"/>
                  </a:lnTo>
                  <a:lnTo>
                    <a:pt x="950" y="72"/>
                  </a:lnTo>
                  <a:lnTo>
                    <a:pt x="916" y="60"/>
                  </a:lnTo>
                  <a:lnTo>
                    <a:pt x="881" y="49"/>
                  </a:lnTo>
                  <a:lnTo>
                    <a:pt x="846" y="39"/>
                  </a:lnTo>
                  <a:lnTo>
                    <a:pt x="811" y="30"/>
                  </a:lnTo>
                  <a:lnTo>
                    <a:pt x="777" y="22"/>
                  </a:lnTo>
                  <a:lnTo>
                    <a:pt x="742" y="15"/>
                  </a:lnTo>
                  <a:lnTo>
                    <a:pt x="706" y="10"/>
                  </a:lnTo>
                  <a:lnTo>
                    <a:pt x="671" y="6"/>
                  </a:lnTo>
                  <a:lnTo>
                    <a:pt x="636" y="3"/>
                  </a:lnTo>
                  <a:lnTo>
                    <a:pt x="601" y="1"/>
                  </a:lnTo>
                  <a:lnTo>
                    <a:pt x="566" y="0"/>
                  </a:lnTo>
                  <a:lnTo>
                    <a:pt x="530" y="1"/>
                  </a:lnTo>
                  <a:lnTo>
                    <a:pt x="496" y="3"/>
                  </a:lnTo>
                  <a:lnTo>
                    <a:pt x="460" y="6"/>
                  </a:lnTo>
                  <a:lnTo>
                    <a:pt x="425" y="10"/>
                  </a:lnTo>
                  <a:lnTo>
                    <a:pt x="390" y="15"/>
                  </a:lnTo>
                  <a:lnTo>
                    <a:pt x="354" y="22"/>
                  </a:lnTo>
                  <a:lnTo>
                    <a:pt x="319" y="30"/>
                  </a:lnTo>
                  <a:lnTo>
                    <a:pt x="284" y="39"/>
                  </a:lnTo>
                  <a:lnTo>
                    <a:pt x="248" y="49"/>
                  </a:lnTo>
                  <a:lnTo>
                    <a:pt x="213" y="60"/>
                  </a:lnTo>
                  <a:lnTo>
                    <a:pt x="177" y="72"/>
                  </a:lnTo>
                  <a:lnTo>
                    <a:pt x="142" y="86"/>
                  </a:lnTo>
                  <a:lnTo>
                    <a:pt x="106" y="101"/>
                  </a:lnTo>
                  <a:lnTo>
                    <a:pt x="71" y="117"/>
                  </a:lnTo>
                  <a:lnTo>
                    <a:pt x="36" y="134"/>
                  </a:lnTo>
                  <a:lnTo>
                    <a:pt x="0" y="152"/>
                  </a:lnTo>
                  <a:lnTo>
                    <a:pt x="12" y="166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52" name="Freeform 15"/>
            <p:cNvSpPr>
              <a:spLocks/>
            </p:cNvSpPr>
            <p:nvPr/>
          </p:nvSpPr>
          <p:spPr bwMode="auto">
            <a:xfrm>
              <a:off x="2647950" y="4594225"/>
              <a:ext cx="114300" cy="71438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71" y="40"/>
                </a:cxn>
                <a:cxn ang="0">
                  <a:pos x="31" y="0"/>
                </a:cxn>
                <a:cxn ang="0">
                  <a:pos x="0" y="44"/>
                </a:cxn>
              </a:cxnLst>
              <a:rect l="0" t="0" r="r" b="b"/>
              <a:pathLst>
                <a:path w="72" h="45">
                  <a:moveTo>
                    <a:pt x="0" y="44"/>
                  </a:moveTo>
                  <a:lnTo>
                    <a:pt x="71" y="40"/>
                  </a:lnTo>
                  <a:lnTo>
                    <a:pt x="31" y="0"/>
                  </a:lnTo>
                  <a:lnTo>
                    <a:pt x="0" y="44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53" name="Freeform 16"/>
            <p:cNvSpPr>
              <a:spLocks/>
            </p:cNvSpPr>
            <p:nvPr/>
          </p:nvSpPr>
          <p:spPr bwMode="auto">
            <a:xfrm>
              <a:off x="2647950" y="4594225"/>
              <a:ext cx="114300" cy="71438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71" y="40"/>
                </a:cxn>
                <a:cxn ang="0">
                  <a:pos x="31" y="0"/>
                </a:cxn>
                <a:cxn ang="0">
                  <a:pos x="0" y="44"/>
                </a:cxn>
              </a:cxnLst>
              <a:rect l="0" t="0" r="r" b="b"/>
              <a:pathLst>
                <a:path w="72" h="45">
                  <a:moveTo>
                    <a:pt x="0" y="44"/>
                  </a:moveTo>
                  <a:lnTo>
                    <a:pt x="71" y="40"/>
                  </a:lnTo>
                  <a:lnTo>
                    <a:pt x="31" y="0"/>
                  </a:lnTo>
                  <a:lnTo>
                    <a:pt x="0" y="44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4657344" y="4547616"/>
            <a:ext cx="1581149" cy="282575"/>
            <a:chOff x="2647950" y="4383088"/>
            <a:chExt cx="1839913" cy="282575"/>
          </a:xfrm>
        </p:grpSpPr>
        <p:sp>
          <p:nvSpPr>
            <p:cNvPr id="55" name="Freeform 14"/>
            <p:cNvSpPr>
              <a:spLocks/>
            </p:cNvSpPr>
            <p:nvPr/>
          </p:nvSpPr>
          <p:spPr bwMode="auto">
            <a:xfrm>
              <a:off x="2701925" y="4383088"/>
              <a:ext cx="1785938" cy="265113"/>
            </a:xfrm>
            <a:custGeom>
              <a:avLst/>
              <a:gdLst/>
              <a:ahLst/>
              <a:cxnLst>
                <a:cxn ang="0">
                  <a:pos x="46" y="148"/>
                </a:cxn>
                <a:cxn ang="0">
                  <a:pos x="117" y="115"/>
                </a:cxn>
                <a:cxn ang="0">
                  <a:pos x="186" y="87"/>
                </a:cxn>
                <a:cxn ang="0">
                  <a:pos x="256" y="64"/>
                </a:cxn>
                <a:cxn ang="0">
                  <a:pos x="325" y="45"/>
                </a:cxn>
                <a:cxn ang="0">
                  <a:pos x="394" y="32"/>
                </a:cxn>
                <a:cxn ang="0">
                  <a:pos x="463" y="22"/>
                </a:cxn>
                <a:cxn ang="0">
                  <a:pos x="532" y="18"/>
                </a:cxn>
                <a:cxn ang="0">
                  <a:pos x="600" y="18"/>
                </a:cxn>
                <a:cxn ang="0">
                  <a:pos x="668" y="22"/>
                </a:cxn>
                <a:cxn ang="0">
                  <a:pos x="737" y="32"/>
                </a:cxn>
                <a:cxn ang="0">
                  <a:pos x="805" y="45"/>
                </a:cxn>
                <a:cxn ang="0">
                  <a:pos x="873" y="64"/>
                </a:cxn>
                <a:cxn ang="0">
                  <a:pos x="941" y="87"/>
                </a:cxn>
                <a:cxn ang="0">
                  <a:pos x="1009" y="115"/>
                </a:cxn>
                <a:cxn ang="0">
                  <a:pos x="1077" y="148"/>
                </a:cxn>
                <a:cxn ang="0">
                  <a:pos x="1124" y="152"/>
                </a:cxn>
                <a:cxn ang="0">
                  <a:pos x="1054" y="117"/>
                </a:cxn>
                <a:cxn ang="0">
                  <a:pos x="985" y="86"/>
                </a:cxn>
                <a:cxn ang="0">
                  <a:pos x="916" y="60"/>
                </a:cxn>
                <a:cxn ang="0">
                  <a:pos x="846" y="39"/>
                </a:cxn>
                <a:cxn ang="0">
                  <a:pos x="777" y="22"/>
                </a:cxn>
                <a:cxn ang="0">
                  <a:pos x="706" y="10"/>
                </a:cxn>
                <a:cxn ang="0">
                  <a:pos x="636" y="3"/>
                </a:cxn>
                <a:cxn ang="0">
                  <a:pos x="566" y="0"/>
                </a:cxn>
                <a:cxn ang="0">
                  <a:pos x="496" y="3"/>
                </a:cxn>
                <a:cxn ang="0">
                  <a:pos x="425" y="10"/>
                </a:cxn>
                <a:cxn ang="0">
                  <a:pos x="354" y="22"/>
                </a:cxn>
                <a:cxn ang="0">
                  <a:pos x="284" y="39"/>
                </a:cxn>
                <a:cxn ang="0">
                  <a:pos x="213" y="60"/>
                </a:cxn>
                <a:cxn ang="0">
                  <a:pos x="142" y="86"/>
                </a:cxn>
                <a:cxn ang="0">
                  <a:pos x="71" y="117"/>
                </a:cxn>
                <a:cxn ang="0">
                  <a:pos x="0" y="152"/>
                </a:cxn>
              </a:cxnLst>
              <a:rect l="0" t="0" r="r" b="b"/>
              <a:pathLst>
                <a:path w="1125" h="167">
                  <a:moveTo>
                    <a:pt x="12" y="166"/>
                  </a:moveTo>
                  <a:lnTo>
                    <a:pt x="46" y="148"/>
                  </a:lnTo>
                  <a:lnTo>
                    <a:pt x="82" y="131"/>
                  </a:lnTo>
                  <a:lnTo>
                    <a:pt x="117" y="115"/>
                  </a:lnTo>
                  <a:lnTo>
                    <a:pt x="151" y="100"/>
                  </a:lnTo>
                  <a:lnTo>
                    <a:pt x="186" y="87"/>
                  </a:lnTo>
                  <a:lnTo>
                    <a:pt x="221" y="75"/>
                  </a:lnTo>
                  <a:lnTo>
                    <a:pt x="256" y="64"/>
                  </a:lnTo>
                  <a:lnTo>
                    <a:pt x="290" y="54"/>
                  </a:lnTo>
                  <a:lnTo>
                    <a:pt x="325" y="45"/>
                  </a:lnTo>
                  <a:lnTo>
                    <a:pt x="359" y="38"/>
                  </a:lnTo>
                  <a:lnTo>
                    <a:pt x="394" y="32"/>
                  </a:lnTo>
                  <a:lnTo>
                    <a:pt x="428" y="26"/>
                  </a:lnTo>
                  <a:lnTo>
                    <a:pt x="463" y="22"/>
                  </a:lnTo>
                  <a:lnTo>
                    <a:pt x="497" y="19"/>
                  </a:lnTo>
                  <a:lnTo>
                    <a:pt x="532" y="18"/>
                  </a:lnTo>
                  <a:lnTo>
                    <a:pt x="566" y="17"/>
                  </a:lnTo>
                  <a:lnTo>
                    <a:pt x="600" y="18"/>
                  </a:lnTo>
                  <a:lnTo>
                    <a:pt x="635" y="19"/>
                  </a:lnTo>
                  <a:lnTo>
                    <a:pt x="668" y="22"/>
                  </a:lnTo>
                  <a:lnTo>
                    <a:pt x="703" y="26"/>
                  </a:lnTo>
                  <a:lnTo>
                    <a:pt x="737" y="32"/>
                  </a:lnTo>
                  <a:lnTo>
                    <a:pt x="771" y="38"/>
                  </a:lnTo>
                  <a:lnTo>
                    <a:pt x="805" y="45"/>
                  </a:lnTo>
                  <a:lnTo>
                    <a:pt x="839" y="54"/>
                  </a:lnTo>
                  <a:lnTo>
                    <a:pt x="873" y="64"/>
                  </a:lnTo>
                  <a:lnTo>
                    <a:pt x="907" y="75"/>
                  </a:lnTo>
                  <a:lnTo>
                    <a:pt x="941" y="87"/>
                  </a:lnTo>
                  <a:lnTo>
                    <a:pt x="976" y="100"/>
                  </a:lnTo>
                  <a:lnTo>
                    <a:pt x="1009" y="115"/>
                  </a:lnTo>
                  <a:lnTo>
                    <a:pt x="1044" y="131"/>
                  </a:lnTo>
                  <a:lnTo>
                    <a:pt x="1077" y="148"/>
                  </a:lnTo>
                  <a:lnTo>
                    <a:pt x="1112" y="165"/>
                  </a:lnTo>
                  <a:lnTo>
                    <a:pt x="1124" y="152"/>
                  </a:lnTo>
                  <a:lnTo>
                    <a:pt x="1089" y="134"/>
                  </a:lnTo>
                  <a:lnTo>
                    <a:pt x="1054" y="117"/>
                  </a:lnTo>
                  <a:lnTo>
                    <a:pt x="1020" y="101"/>
                  </a:lnTo>
                  <a:lnTo>
                    <a:pt x="985" y="86"/>
                  </a:lnTo>
                  <a:lnTo>
                    <a:pt x="950" y="72"/>
                  </a:lnTo>
                  <a:lnTo>
                    <a:pt x="916" y="60"/>
                  </a:lnTo>
                  <a:lnTo>
                    <a:pt x="881" y="49"/>
                  </a:lnTo>
                  <a:lnTo>
                    <a:pt x="846" y="39"/>
                  </a:lnTo>
                  <a:lnTo>
                    <a:pt x="811" y="30"/>
                  </a:lnTo>
                  <a:lnTo>
                    <a:pt x="777" y="22"/>
                  </a:lnTo>
                  <a:lnTo>
                    <a:pt x="742" y="15"/>
                  </a:lnTo>
                  <a:lnTo>
                    <a:pt x="706" y="10"/>
                  </a:lnTo>
                  <a:lnTo>
                    <a:pt x="671" y="6"/>
                  </a:lnTo>
                  <a:lnTo>
                    <a:pt x="636" y="3"/>
                  </a:lnTo>
                  <a:lnTo>
                    <a:pt x="601" y="1"/>
                  </a:lnTo>
                  <a:lnTo>
                    <a:pt x="566" y="0"/>
                  </a:lnTo>
                  <a:lnTo>
                    <a:pt x="530" y="1"/>
                  </a:lnTo>
                  <a:lnTo>
                    <a:pt x="496" y="3"/>
                  </a:lnTo>
                  <a:lnTo>
                    <a:pt x="460" y="6"/>
                  </a:lnTo>
                  <a:lnTo>
                    <a:pt x="425" y="10"/>
                  </a:lnTo>
                  <a:lnTo>
                    <a:pt x="390" y="15"/>
                  </a:lnTo>
                  <a:lnTo>
                    <a:pt x="354" y="22"/>
                  </a:lnTo>
                  <a:lnTo>
                    <a:pt x="319" y="30"/>
                  </a:lnTo>
                  <a:lnTo>
                    <a:pt x="284" y="39"/>
                  </a:lnTo>
                  <a:lnTo>
                    <a:pt x="248" y="49"/>
                  </a:lnTo>
                  <a:lnTo>
                    <a:pt x="213" y="60"/>
                  </a:lnTo>
                  <a:lnTo>
                    <a:pt x="177" y="72"/>
                  </a:lnTo>
                  <a:lnTo>
                    <a:pt x="142" y="86"/>
                  </a:lnTo>
                  <a:lnTo>
                    <a:pt x="106" y="101"/>
                  </a:lnTo>
                  <a:lnTo>
                    <a:pt x="71" y="117"/>
                  </a:lnTo>
                  <a:lnTo>
                    <a:pt x="36" y="134"/>
                  </a:lnTo>
                  <a:lnTo>
                    <a:pt x="0" y="152"/>
                  </a:lnTo>
                  <a:lnTo>
                    <a:pt x="12" y="166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56" name="Freeform 15"/>
            <p:cNvSpPr>
              <a:spLocks/>
            </p:cNvSpPr>
            <p:nvPr/>
          </p:nvSpPr>
          <p:spPr bwMode="auto">
            <a:xfrm>
              <a:off x="2647950" y="4594225"/>
              <a:ext cx="114300" cy="71438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71" y="40"/>
                </a:cxn>
                <a:cxn ang="0">
                  <a:pos x="31" y="0"/>
                </a:cxn>
                <a:cxn ang="0">
                  <a:pos x="0" y="44"/>
                </a:cxn>
              </a:cxnLst>
              <a:rect l="0" t="0" r="r" b="b"/>
              <a:pathLst>
                <a:path w="72" h="45">
                  <a:moveTo>
                    <a:pt x="0" y="44"/>
                  </a:moveTo>
                  <a:lnTo>
                    <a:pt x="71" y="40"/>
                  </a:lnTo>
                  <a:lnTo>
                    <a:pt x="31" y="0"/>
                  </a:lnTo>
                  <a:lnTo>
                    <a:pt x="0" y="44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57" name="Freeform 16"/>
            <p:cNvSpPr>
              <a:spLocks/>
            </p:cNvSpPr>
            <p:nvPr/>
          </p:nvSpPr>
          <p:spPr bwMode="auto">
            <a:xfrm>
              <a:off x="2647950" y="4594225"/>
              <a:ext cx="114300" cy="71438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71" y="40"/>
                </a:cxn>
                <a:cxn ang="0">
                  <a:pos x="31" y="0"/>
                </a:cxn>
                <a:cxn ang="0">
                  <a:pos x="0" y="44"/>
                </a:cxn>
              </a:cxnLst>
              <a:rect l="0" t="0" r="r" b="b"/>
              <a:pathLst>
                <a:path w="72" h="45">
                  <a:moveTo>
                    <a:pt x="0" y="44"/>
                  </a:moveTo>
                  <a:lnTo>
                    <a:pt x="71" y="40"/>
                  </a:lnTo>
                  <a:lnTo>
                    <a:pt x="31" y="0"/>
                  </a:lnTo>
                  <a:lnTo>
                    <a:pt x="0" y="44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6449568" y="4547616"/>
            <a:ext cx="1581149" cy="282575"/>
            <a:chOff x="2647950" y="4383088"/>
            <a:chExt cx="1839913" cy="282575"/>
          </a:xfrm>
        </p:grpSpPr>
        <p:sp>
          <p:nvSpPr>
            <p:cNvPr id="59" name="Freeform 14"/>
            <p:cNvSpPr>
              <a:spLocks/>
            </p:cNvSpPr>
            <p:nvPr/>
          </p:nvSpPr>
          <p:spPr bwMode="auto">
            <a:xfrm>
              <a:off x="2701925" y="4383088"/>
              <a:ext cx="1785938" cy="265113"/>
            </a:xfrm>
            <a:custGeom>
              <a:avLst/>
              <a:gdLst/>
              <a:ahLst/>
              <a:cxnLst>
                <a:cxn ang="0">
                  <a:pos x="46" y="148"/>
                </a:cxn>
                <a:cxn ang="0">
                  <a:pos x="117" y="115"/>
                </a:cxn>
                <a:cxn ang="0">
                  <a:pos x="186" y="87"/>
                </a:cxn>
                <a:cxn ang="0">
                  <a:pos x="256" y="64"/>
                </a:cxn>
                <a:cxn ang="0">
                  <a:pos x="325" y="45"/>
                </a:cxn>
                <a:cxn ang="0">
                  <a:pos x="394" y="32"/>
                </a:cxn>
                <a:cxn ang="0">
                  <a:pos x="463" y="22"/>
                </a:cxn>
                <a:cxn ang="0">
                  <a:pos x="532" y="18"/>
                </a:cxn>
                <a:cxn ang="0">
                  <a:pos x="600" y="18"/>
                </a:cxn>
                <a:cxn ang="0">
                  <a:pos x="668" y="22"/>
                </a:cxn>
                <a:cxn ang="0">
                  <a:pos x="737" y="32"/>
                </a:cxn>
                <a:cxn ang="0">
                  <a:pos x="805" y="45"/>
                </a:cxn>
                <a:cxn ang="0">
                  <a:pos x="873" y="64"/>
                </a:cxn>
                <a:cxn ang="0">
                  <a:pos x="941" y="87"/>
                </a:cxn>
                <a:cxn ang="0">
                  <a:pos x="1009" y="115"/>
                </a:cxn>
                <a:cxn ang="0">
                  <a:pos x="1077" y="148"/>
                </a:cxn>
                <a:cxn ang="0">
                  <a:pos x="1124" y="152"/>
                </a:cxn>
                <a:cxn ang="0">
                  <a:pos x="1054" y="117"/>
                </a:cxn>
                <a:cxn ang="0">
                  <a:pos x="985" y="86"/>
                </a:cxn>
                <a:cxn ang="0">
                  <a:pos x="916" y="60"/>
                </a:cxn>
                <a:cxn ang="0">
                  <a:pos x="846" y="39"/>
                </a:cxn>
                <a:cxn ang="0">
                  <a:pos x="777" y="22"/>
                </a:cxn>
                <a:cxn ang="0">
                  <a:pos x="706" y="10"/>
                </a:cxn>
                <a:cxn ang="0">
                  <a:pos x="636" y="3"/>
                </a:cxn>
                <a:cxn ang="0">
                  <a:pos x="566" y="0"/>
                </a:cxn>
                <a:cxn ang="0">
                  <a:pos x="496" y="3"/>
                </a:cxn>
                <a:cxn ang="0">
                  <a:pos x="425" y="10"/>
                </a:cxn>
                <a:cxn ang="0">
                  <a:pos x="354" y="22"/>
                </a:cxn>
                <a:cxn ang="0">
                  <a:pos x="284" y="39"/>
                </a:cxn>
                <a:cxn ang="0">
                  <a:pos x="213" y="60"/>
                </a:cxn>
                <a:cxn ang="0">
                  <a:pos x="142" y="86"/>
                </a:cxn>
                <a:cxn ang="0">
                  <a:pos x="71" y="117"/>
                </a:cxn>
                <a:cxn ang="0">
                  <a:pos x="0" y="152"/>
                </a:cxn>
              </a:cxnLst>
              <a:rect l="0" t="0" r="r" b="b"/>
              <a:pathLst>
                <a:path w="1125" h="167">
                  <a:moveTo>
                    <a:pt x="12" y="166"/>
                  </a:moveTo>
                  <a:lnTo>
                    <a:pt x="46" y="148"/>
                  </a:lnTo>
                  <a:lnTo>
                    <a:pt x="82" y="131"/>
                  </a:lnTo>
                  <a:lnTo>
                    <a:pt x="117" y="115"/>
                  </a:lnTo>
                  <a:lnTo>
                    <a:pt x="151" y="100"/>
                  </a:lnTo>
                  <a:lnTo>
                    <a:pt x="186" y="87"/>
                  </a:lnTo>
                  <a:lnTo>
                    <a:pt x="221" y="75"/>
                  </a:lnTo>
                  <a:lnTo>
                    <a:pt x="256" y="64"/>
                  </a:lnTo>
                  <a:lnTo>
                    <a:pt x="290" y="54"/>
                  </a:lnTo>
                  <a:lnTo>
                    <a:pt x="325" y="45"/>
                  </a:lnTo>
                  <a:lnTo>
                    <a:pt x="359" y="38"/>
                  </a:lnTo>
                  <a:lnTo>
                    <a:pt x="394" y="32"/>
                  </a:lnTo>
                  <a:lnTo>
                    <a:pt x="428" y="26"/>
                  </a:lnTo>
                  <a:lnTo>
                    <a:pt x="463" y="22"/>
                  </a:lnTo>
                  <a:lnTo>
                    <a:pt x="497" y="19"/>
                  </a:lnTo>
                  <a:lnTo>
                    <a:pt x="532" y="18"/>
                  </a:lnTo>
                  <a:lnTo>
                    <a:pt x="566" y="17"/>
                  </a:lnTo>
                  <a:lnTo>
                    <a:pt x="600" y="18"/>
                  </a:lnTo>
                  <a:lnTo>
                    <a:pt x="635" y="19"/>
                  </a:lnTo>
                  <a:lnTo>
                    <a:pt x="668" y="22"/>
                  </a:lnTo>
                  <a:lnTo>
                    <a:pt x="703" y="26"/>
                  </a:lnTo>
                  <a:lnTo>
                    <a:pt x="737" y="32"/>
                  </a:lnTo>
                  <a:lnTo>
                    <a:pt x="771" y="38"/>
                  </a:lnTo>
                  <a:lnTo>
                    <a:pt x="805" y="45"/>
                  </a:lnTo>
                  <a:lnTo>
                    <a:pt x="839" y="54"/>
                  </a:lnTo>
                  <a:lnTo>
                    <a:pt x="873" y="64"/>
                  </a:lnTo>
                  <a:lnTo>
                    <a:pt x="907" y="75"/>
                  </a:lnTo>
                  <a:lnTo>
                    <a:pt x="941" y="87"/>
                  </a:lnTo>
                  <a:lnTo>
                    <a:pt x="976" y="100"/>
                  </a:lnTo>
                  <a:lnTo>
                    <a:pt x="1009" y="115"/>
                  </a:lnTo>
                  <a:lnTo>
                    <a:pt x="1044" y="131"/>
                  </a:lnTo>
                  <a:lnTo>
                    <a:pt x="1077" y="148"/>
                  </a:lnTo>
                  <a:lnTo>
                    <a:pt x="1112" y="165"/>
                  </a:lnTo>
                  <a:lnTo>
                    <a:pt x="1124" y="152"/>
                  </a:lnTo>
                  <a:lnTo>
                    <a:pt x="1089" y="134"/>
                  </a:lnTo>
                  <a:lnTo>
                    <a:pt x="1054" y="117"/>
                  </a:lnTo>
                  <a:lnTo>
                    <a:pt x="1020" y="101"/>
                  </a:lnTo>
                  <a:lnTo>
                    <a:pt x="985" y="86"/>
                  </a:lnTo>
                  <a:lnTo>
                    <a:pt x="950" y="72"/>
                  </a:lnTo>
                  <a:lnTo>
                    <a:pt x="916" y="60"/>
                  </a:lnTo>
                  <a:lnTo>
                    <a:pt x="881" y="49"/>
                  </a:lnTo>
                  <a:lnTo>
                    <a:pt x="846" y="39"/>
                  </a:lnTo>
                  <a:lnTo>
                    <a:pt x="811" y="30"/>
                  </a:lnTo>
                  <a:lnTo>
                    <a:pt x="777" y="22"/>
                  </a:lnTo>
                  <a:lnTo>
                    <a:pt x="742" y="15"/>
                  </a:lnTo>
                  <a:lnTo>
                    <a:pt x="706" y="10"/>
                  </a:lnTo>
                  <a:lnTo>
                    <a:pt x="671" y="6"/>
                  </a:lnTo>
                  <a:lnTo>
                    <a:pt x="636" y="3"/>
                  </a:lnTo>
                  <a:lnTo>
                    <a:pt x="601" y="1"/>
                  </a:lnTo>
                  <a:lnTo>
                    <a:pt x="566" y="0"/>
                  </a:lnTo>
                  <a:lnTo>
                    <a:pt x="530" y="1"/>
                  </a:lnTo>
                  <a:lnTo>
                    <a:pt x="496" y="3"/>
                  </a:lnTo>
                  <a:lnTo>
                    <a:pt x="460" y="6"/>
                  </a:lnTo>
                  <a:lnTo>
                    <a:pt x="425" y="10"/>
                  </a:lnTo>
                  <a:lnTo>
                    <a:pt x="390" y="15"/>
                  </a:lnTo>
                  <a:lnTo>
                    <a:pt x="354" y="22"/>
                  </a:lnTo>
                  <a:lnTo>
                    <a:pt x="319" y="30"/>
                  </a:lnTo>
                  <a:lnTo>
                    <a:pt x="284" y="39"/>
                  </a:lnTo>
                  <a:lnTo>
                    <a:pt x="248" y="49"/>
                  </a:lnTo>
                  <a:lnTo>
                    <a:pt x="213" y="60"/>
                  </a:lnTo>
                  <a:lnTo>
                    <a:pt x="177" y="72"/>
                  </a:lnTo>
                  <a:lnTo>
                    <a:pt x="142" y="86"/>
                  </a:lnTo>
                  <a:lnTo>
                    <a:pt x="106" y="101"/>
                  </a:lnTo>
                  <a:lnTo>
                    <a:pt x="71" y="117"/>
                  </a:lnTo>
                  <a:lnTo>
                    <a:pt x="36" y="134"/>
                  </a:lnTo>
                  <a:lnTo>
                    <a:pt x="0" y="152"/>
                  </a:lnTo>
                  <a:lnTo>
                    <a:pt x="12" y="166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60" name="Freeform 15"/>
            <p:cNvSpPr>
              <a:spLocks/>
            </p:cNvSpPr>
            <p:nvPr/>
          </p:nvSpPr>
          <p:spPr bwMode="auto">
            <a:xfrm>
              <a:off x="2647950" y="4594225"/>
              <a:ext cx="114300" cy="71438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71" y="40"/>
                </a:cxn>
                <a:cxn ang="0">
                  <a:pos x="31" y="0"/>
                </a:cxn>
                <a:cxn ang="0">
                  <a:pos x="0" y="44"/>
                </a:cxn>
              </a:cxnLst>
              <a:rect l="0" t="0" r="r" b="b"/>
              <a:pathLst>
                <a:path w="72" h="45">
                  <a:moveTo>
                    <a:pt x="0" y="44"/>
                  </a:moveTo>
                  <a:lnTo>
                    <a:pt x="71" y="40"/>
                  </a:lnTo>
                  <a:lnTo>
                    <a:pt x="31" y="0"/>
                  </a:lnTo>
                  <a:lnTo>
                    <a:pt x="0" y="44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61" name="Freeform 16"/>
            <p:cNvSpPr>
              <a:spLocks/>
            </p:cNvSpPr>
            <p:nvPr/>
          </p:nvSpPr>
          <p:spPr bwMode="auto">
            <a:xfrm>
              <a:off x="2647950" y="4594225"/>
              <a:ext cx="114300" cy="71438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71" y="40"/>
                </a:cxn>
                <a:cxn ang="0">
                  <a:pos x="31" y="0"/>
                </a:cxn>
                <a:cxn ang="0">
                  <a:pos x="0" y="44"/>
                </a:cxn>
              </a:cxnLst>
              <a:rect l="0" t="0" r="r" b="b"/>
              <a:pathLst>
                <a:path w="72" h="45">
                  <a:moveTo>
                    <a:pt x="0" y="44"/>
                  </a:moveTo>
                  <a:lnTo>
                    <a:pt x="71" y="40"/>
                  </a:lnTo>
                  <a:lnTo>
                    <a:pt x="31" y="0"/>
                  </a:lnTo>
                  <a:lnTo>
                    <a:pt x="0" y="44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</p:grpSp>
      <p:sp>
        <p:nvSpPr>
          <p:cNvPr id="62" name="Rectangle 12"/>
          <p:cNvSpPr>
            <a:spLocks noChangeArrowheads="1"/>
          </p:cNvSpPr>
          <p:nvPr/>
        </p:nvSpPr>
        <p:spPr bwMode="auto">
          <a:xfrm>
            <a:off x="1502855" y="4466590"/>
            <a:ext cx="776287" cy="2365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000" dirty="0">
                <a:latin typeface="+mn-lt"/>
              </a:rPr>
              <a:t>3 Months</a:t>
            </a:r>
          </a:p>
        </p:txBody>
      </p:sp>
      <p:sp>
        <p:nvSpPr>
          <p:cNvPr id="63" name="Rectangle 12"/>
          <p:cNvSpPr>
            <a:spLocks noChangeArrowheads="1"/>
          </p:cNvSpPr>
          <p:nvPr/>
        </p:nvSpPr>
        <p:spPr bwMode="auto">
          <a:xfrm>
            <a:off x="6878765" y="4471670"/>
            <a:ext cx="776287" cy="2365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000" dirty="0">
                <a:latin typeface="+mn-lt"/>
              </a:rPr>
              <a:t>3 Months</a:t>
            </a:r>
          </a:p>
        </p:txBody>
      </p:sp>
      <p:sp>
        <p:nvSpPr>
          <p:cNvPr id="64" name="Rectangle 12"/>
          <p:cNvSpPr>
            <a:spLocks noChangeArrowheads="1"/>
          </p:cNvSpPr>
          <p:nvPr/>
        </p:nvSpPr>
        <p:spPr bwMode="auto">
          <a:xfrm>
            <a:off x="5084255" y="4466590"/>
            <a:ext cx="776287" cy="2365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000" dirty="0">
                <a:latin typeface="+mn-lt"/>
              </a:rPr>
              <a:t>3 Months</a:t>
            </a:r>
          </a:p>
        </p:txBody>
      </p:sp>
      <p:sp>
        <p:nvSpPr>
          <p:cNvPr id="65" name="Rectangle 12"/>
          <p:cNvSpPr>
            <a:spLocks noChangeArrowheads="1"/>
          </p:cNvSpPr>
          <p:nvPr/>
        </p:nvSpPr>
        <p:spPr bwMode="auto">
          <a:xfrm>
            <a:off x="3289745" y="4470400"/>
            <a:ext cx="776287" cy="2365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000" dirty="0">
                <a:latin typeface="+mn-lt"/>
              </a:rPr>
              <a:t>3 Months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End User Schedules</a:t>
            </a:r>
          </a:p>
        </p:txBody>
      </p:sp>
      <p:sp>
        <p:nvSpPr>
          <p:cNvPr id="1741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SSM-PMSC-020</a:t>
            </a:r>
          </a:p>
        </p:txBody>
      </p:sp>
      <p:pic>
        <p:nvPicPr>
          <p:cNvPr id="17412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1004888"/>
            <a:ext cx="7037387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12"/>
          <p:cNvSpPr txBox="1">
            <a:spLocks noChangeArrowheads="1"/>
          </p:cNvSpPr>
          <p:nvPr/>
        </p:nvSpPr>
        <p:spPr bwMode="auto">
          <a:xfrm>
            <a:off x="4886325" y="1095375"/>
            <a:ext cx="2990850" cy="817245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400" b="0" dirty="0" smtClean="0">
                <a:latin typeface="+mj-lt"/>
              </a:rPr>
              <a:t>Determines if multiple schedules can be created for each end user or item</a:t>
            </a:r>
            <a:endParaRPr lang="en-US" sz="1400" b="0" dirty="0">
              <a:latin typeface="+mj-lt"/>
            </a:endParaRPr>
          </a:p>
        </p:txBody>
      </p:sp>
      <p:cxnSp>
        <p:nvCxnSpPr>
          <p:cNvPr id="6" name="Shape 9"/>
          <p:cNvCxnSpPr>
            <a:cxnSpLocks noChangeShapeType="1"/>
          </p:cNvCxnSpPr>
          <p:nvPr/>
        </p:nvCxnSpPr>
        <p:spPr bwMode="auto">
          <a:xfrm rot="10800000" flipV="1">
            <a:off x="4038601" y="1384815"/>
            <a:ext cx="847725" cy="282059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Scheduling Visits for Line Item</a:t>
            </a:r>
          </a:p>
        </p:txBody>
      </p:sp>
      <p:sp>
        <p:nvSpPr>
          <p:cNvPr id="1843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SSM-PMSC-030</a:t>
            </a:r>
          </a:p>
        </p:txBody>
      </p:sp>
      <p:pic>
        <p:nvPicPr>
          <p:cNvPr id="18436" name="Picture 7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513" y="995363"/>
            <a:ext cx="7037387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Line - Contract PM Schedules</a:t>
            </a:r>
          </a:p>
        </p:txBody>
      </p:sp>
      <p:sp>
        <p:nvSpPr>
          <p:cNvPr id="1945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SSM-PMSC-040</a:t>
            </a:r>
          </a:p>
        </p:txBody>
      </p:sp>
      <p:pic>
        <p:nvPicPr>
          <p:cNvPr id="19460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038" y="1000125"/>
            <a:ext cx="7019925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67"/>
          <p:cNvGrpSpPr/>
          <p:nvPr/>
        </p:nvGrpSpPr>
        <p:grpSpPr>
          <a:xfrm>
            <a:off x="1561150" y="1435227"/>
            <a:ext cx="2364101" cy="2825750"/>
            <a:chOff x="3521066" y="1133475"/>
            <a:chExt cx="2364101" cy="2825750"/>
          </a:xfrm>
        </p:grpSpPr>
        <p:sp>
          <p:nvSpPr>
            <p:cNvPr id="69" name="Rectangle 24"/>
            <p:cNvSpPr>
              <a:spLocks noChangeArrowheads="1"/>
            </p:cNvSpPr>
            <p:nvPr/>
          </p:nvSpPr>
          <p:spPr bwMode="auto">
            <a:xfrm rot="20820000">
              <a:off x="3652838" y="1133475"/>
              <a:ext cx="2101850" cy="282575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>
                  <a:lumMod val="75000"/>
                  <a:lumOff val="25000"/>
                </a:scheme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0" name="Rectangle 25"/>
            <p:cNvSpPr>
              <a:spLocks noChangeArrowheads="1"/>
            </p:cNvSpPr>
            <p:nvPr/>
          </p:nvSpPr>
          <p:spPr bwMode="auto">
            <a:xfrm rot="20820000">
              <a:off x="3521066" y="1310422"/>
              <a:ext cx="1971694" cy="8002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>
              <a:noAutofit/>
            </a:bodyPr>
            <a:lstStyle/>
            <a:p>
              <a:pPr algn="ctr">
                <a:defRPr/>
              </a:pPr>
              <a:r>
                <a:rPr lang="en-US" sz="1300" dirty="0">
                  <a:latin typeface="+mn-lt"/>
                </a:rPr>
                <a:t>Service Contract</a:t>
              </a:r>
            </a:p>
            <a:p>
              <a:pPr algn="ctr">
                <a:defRPr/>
              </a:pPr>
              <a:r>
                <a:rPr lang="en-US" sz="1300" dirty="0">
                  <a:latin typeface="+mn-lt"/>
                </a:rPr>
                <a:t>Preventive Maintenance</a:t>
              </a:r>
            </a:p>
            <a:p>
              <a:pPr algn="ctr">
                <a:defRPr/>
              </a:pPr>
              <a:r>
                <a:rPr lang="en-US" sz="1300" dirty="0">
                  <a:latin typeface="+mn-lt"/>
                </a:rPr>
                <a:t>Agreement</a:t>
              </a:r>
            </a:p>
            <a:p>
              <a:pPr algn="ctr">
                <a:defRPr/>
              </a:pPr>
              <a:r>
                <a:rPr lang="en-US" sz="1300" dirty="0">
                  <a:latin typeface="+mn-lt"/>
                </a:rPr>
                <a:t>_____________</a:t>
              </a:r>
            </a:p>
          </p:txBody>
        </p:sp>
        <p:sp>
          <p:nvSpPr>
            <p:cNvPr id="71" name="Rectangle 26"/>
            <p:cNvSpPr>
              <a:spLocks noChangeArrowheads="1"/>
            </p:cNvSpPr>
            <p:nvPr/>
          </p:nvSpPr>
          <p:spPr bwMode="auto">
            <a:xfrm rot="20820000">
              <a:off x="3852558" y="2115213"/>
              <a:ext cx="2032609" cy="1767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>
                <a:defRPr/>
              </a:pPr>
              <a:r>
                <a:rPr lang="en-US" sz="1300" dirty="0">
                  <a:latin typeface="+mn-lt"/>
                </a:rPr>
                <a:t>Annual Visits: 4</a:t>
              </a:r>
            </a:p>
            <a:p>
              <a:pPr>
                <a:defRPr/>
              </a:pPr>
              <a:r>
                <a:rPr lang="en-US" sz="1300" dirty="0">
                  <a:latin typeface="+mn-lt"/>
                </a:rPr>
                <a:t>Contract Start: 1/1/XX</a:t>
              </a:r>
            </a:p>
            <a:p>
              <a:pPr>
                <a:defRPr/>
              </a:pPr>
              <a:r>
                <a:rPr lang="en-US" sz="1300" dirty="0">
                  <a:latin typeface="+mn-lt"/>
                </a:rPr>
                <a:t>Contract End 12/31/XX</a:t>
              </a:r>
              <a:endParaRPr lang="en-US" sz="1400" dirty="0">
                <a:latin typeface="+mn-lt"/>
              </a:endParaRPr>
            </a:p>
            <a:p>
              <a:pPr>
                <a:defRPr/>
              </a:pPr>
              <a:r>
                <a:rPr lang="en-US" sz="1400" dirty="0" smtClean="0">
                  <a:latin typeface="+mn-lt"/>
                </a:rPr>
                <a:t>____________________</a:t>
              </a:r>
              <a:endParaRPr lang="en-US" sz="1400" dirty="0">
                <a:latin typeface="+mn-lt"/>
              </a:endParaRPr>
            </a:p>
            <a:p>
              <a:pPr>
                <a:defRPr/>
              </a:pPr>
              <a:r>
                <a:rPr lang="en-US" sz="1400" dirty="0" smtClean="0">
                  <a:latin typeface="+mn-lt"/>
                </a:rPr>
                <a:t>____________________</a:t>
              </a:r>
              <a:endParaRPr lang="en-US" sz="1400" dirty="0">
                <a:latin typeface="+mn-lt"/>
              </a:endParaRPr>
            </a:p>
            <a:p>
              <a:pPr>
                <a:defRPr/>
              </a:pPr>
              <a:r>
                <a:rPr lang="en-US" sz="1400" dirty="0" smtClean="0">
                  <a:latin typeface="+mn-lt"/>
                </a:rPr>
                <a:t>____________________</a:t>
              </a:r>
              <a:endParaRPr lang="en-US" sz="1400" dirty="0">
                <a:latin typeface="+mn-lt"/>
              </a:endParaRPr>
            </a:p>
            <a:p>
              <a:pPr>
                <a:defRPr/>
              </a:pPr>
              <a:r>
                <a:rPr lang="en-US" sz="1400" dirty="0" smtClean="0">
                  <a:latin typeface="+mn-lt"/>
                </a:rPr>
                <a:t>____________________</a:t>
              </a:r>
              <a:endParaRPr lang="en-US" sz="1400" dirty="0">
                <a:latin typeface="+mn-lt"/>
              </a:endParaRPr>
            </a:p>
            <a:p>
              <a:pPr>
                <a:defRPr/>
              </a:pPr>
              <a:r>
                <a:rPr lang="en-US" sz="1400" dirty="0" smtClean="0">
                  <a:latin typeface="+mn-lt"/>
                </a:rPr>
                <a:t>____________________</a:t>
              </a:r>
              <a:endParaRPr lang="en-US" sz="1400" dirty="0">
                <a:latin typeface="+mn-lt"/>
              </a:endParaRPr>
            </a:p>
          </p:txBody>
        </p:sp>
      </p:grpSp>
      <p:sp>
        <p:nvSpPr>
          <p:cNvPr id="205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Scheduling Dates</a:t>
            </a:r>
          </a:p>
        </p:txBody>
      </p:sp>
      <p:sp>
        <p:nvSpPr>
          <p:cNvPr id="205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SSM-PMSC-050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5040186" y="1609090"/>
            <a:ext cx="2709862" cy="2721312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marL="228600" indent="-228600">
              <a:defRPr/>
            </a:pPr>
            <a:r>
              <a:rPr lang="en-US" sz="1400" dirty="0">
                <a:latin typeface="+mj-lt"/>
              </a:rPr>
              <a:t>1. System divides contract length (in days) by number of visits (365/4=91 days)</a:t>
            </a:r>
          </a:p>
          <a:p>
            <a:pPr marL="228600" indent="-228600">
              <a:defRPr/>
            </a:pPr>
            <a:endParaRPr lang="en-US" sz="1400" dirty="0">
              <a:latin typeface="+mj-lt"/>
            </a:endParaRPr>
          </a:p>
          <a:p>
            <a:pPr marL="228600" indent="-228600">
              <a:defRPr/>
            </a:pPr>
            <a:r>
              <a:rPr lang="en-US" sz="1400" dirty="0">
                <a:latin typeface="+mj-lt"/>
              </a:rPr>
              <a:t>2.	Starting from last day of contract, system back-schedules visit dates at approximate 91-day intervals (adjusted for calendar)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623888" y="4907661"/>
            <a:ext cx="7823796" cy="757650"/>
            <a:chOff x="623888" y="3400425"/>
            <a:chExt cx="7823796" cy="757650"/>
          </a:xfrm>
        </p:grpSpPr>
        <p:sp>
          <p:nvSpPr>
            <p:cNvPr id="31" name="Line 4"/>
            <p:cNvSpPr>
              <a:spLocks noChangeShapeType="1"/>
            </p:cNvSpPr>
            <p:nvPr/>
          </p:nvSpPr>
          <p:spPr bwMode="auto">
            <a:xfrm>
              <a:off x="955675" y="3740150"/>
              <a:ext cx="7127875" cy="0"/>
            </a:xfrm>
            <a:prstGeom prst="line">
              <a:avLst/>
            </a:pr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32" name="Group 25"/>
            <p:cNvGrpSpPr/>
            <p:nvPr/>
          </p:nvGrpSpPr>
          <p:grpSpPr>
            <a:xfrm>
              <a:off x="623888" y="3400425"/>
              <a:ext cx="640080" cy="757650"/>
              <a:chOff x="623888" y="3400425"/>
              <a:chExt cx="640080" cy="757650"/>
            </a:xfrm>
          </p:grpSpPr>
          <p:sp>
            <p:nvSpPr>
              <p:cNvPr id="45" name="Line 5"/>
              <p:cNvSpPr>
                <a:spLocks noChangeShapeType="1"/>
              </p:cNvSpPr>
              <p:nvPr/>
            </p:nvSpPr>
            <p:spPr bwMode="auto">
              <a:xfrm>
                <a:off x="943928" y="3400425"/>
                <a:ext cx="0" cy="429768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6" name="Rectangle 10"/>
              <p:cNvSpPr>
                <a:spLocks noChangeArrowheads="1"/>
              </p:cNvSpPr>
              <p:nvPr/>
            </p:nvSpPr>
            <p:spPr bwMode="auto">
              <a:xfrm>
                <a:off x="623888" y="3852863"/>
                <a:ext cx="640080" cy="305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noAutofit/>
              </a:bodyPr>
              <a:lstStyle/>
              <a:p>
                <a:pPr algn="ctr"/>
                <a:r>
                  <a:rPr lang="en-US" sz="1400" dirty="0" smtClean="0">
                    <a:latin typeface="+mj-lt"/>
                  </a:rPr>
                  <a:t>Contract</a:t>
                </a:r>
              </a:p>
              <a:p>
                <a:pPr algn="ctr"/>
                <a:r>
                  <a:rPr lang="en-US" sz="1400" dirty="0" smtClean="0">
                    <a:latin typeface="+mj-lt"/>
                  </a:rPr>
                  <a:t>Start</a:t>
                </a:r>
                <a:endParaRPr lang="en-US" sz="1400" dirty="0">
                  <a:latin typeface="+mj-lt"/>
                </a:endParaRPr>
              </a:p>
            </p:txBody>
          </p:sp>
        </p:grpSp>
        <p:grpSp>
          <p:nvGrpSpPr>
            <p:cNvPr id="33" name="Group 24"/>
            <p:cNvGrpSpPr/>
            <p:nvPr/>
          </p:nvGrpSpPr>
          <p:grpSpPr>
            <a:xfrm>
              <a:off x="2388919" y="3400425"/>
              <a:ext cx="654026" cy="757650"/>
              <a:chOff x="2509838" y="3400425"/>
              <a:chExt cx="654026" cy="757650"/>
            </a:xfrm>
          </p:grpSpPr>
          <p:sp>
            <p:nvSpPr>
              <p:cNvPr id="43" name="Line 6"/>
              <p:cNvSpPr>
                <a:spLocks noChangeShapeType="1"/>
              </p:cNvSpPr>
              <p:nvPr/>
            </p:nvSpPr>
            <p:spPr bwMode="auto">
              <a:xfrm>
                <a:off x="2836851" y="3400425"/>
                <a:ext cx="0" cy="429768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4" name="Rectangle 11"/>
              <p:cNvSpPr>
                <a:spLocks noChangeArrowheads="1"/>
              </p:cNvSpPr>
              <p:nvPr/>
            </p:nvSpPr>
            <p:spPr bwMode="auto">
              <a:xfrm>
                <a:off x="2509838" y="3852863"/>
                <a:ext cx="654026" cy="305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noAutofit/>
              </a:bodyPr>
              <a:lstStyle/>
              <a:p>
                <a:pPr algn="ctr"/>
                <a:r>
                  <a:rPr lang="en-US" sz="1400" dirty="0" smtClean="0">
                    <a:latin typeface="+mj-lt"/>
                  </a:rPr>
                  <a:t>March 31</a:t>
                </a:r>
                <a:endParaRPr lang="en-US" sz="1400" dirty="0">
                  <a:latin typeface="+mj-lt"/>
                </a:endParaRPr>
              </a:p>
            </p:txBody>
          </p:sp>
        </p:grpSp>
        <p:grpSp>
          <p:nvGrpSpPr>
            <p:cNvPr id="34" name="Group 23"/>
            <p:cNvGrpSpPr/>
            <p:nvPr/>
          </p:nvGrpSpPr>
          <p:grpSpPr>
            <a:xfrm>
              <a:off x="4167896" y="3400425"/>
              <a:ext cx="671660" cy="757650"/>
              <a:chOff x="4148138" y="3400425"/>
              <a:chExt cx="671660" cy="757650"/>
            </a:xfrm>
          </p:grpSpPr>
          <p:sp>
            <p:nvSpPr>
              <p:cNvPr id="41" name="Line 7"/>
              <p:cNvSpPr>
                <a:spLocks noChangeShapeType="1"/>
              </p:cNvSpPr>
              <p:nvPr/>
            </p:nvSpPr>
            <p:spPr bwMode="auto">
              <a:xfrm>
                <a:off x="4483968" y="3400425"/>
                <a:ext cx="0" cy="429768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2" name="Rectangle 12"/>
              <p:cNvSpPr>
                <a:spLocks noChangeArrowheads="1"/>
              </p:cNvSpPr>
              <p:nvPr/>
            </p:nvSpPr>
            <p:spPr bwMode="auto">
              <a:xfrm>
                <a:off x="4148138" y="3852863"/>
                <a:ext cx="671660" cy="305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noAutofit/>
              </a:bodyPr>
              <a:lstStyle/>
              <a:p>
                <a:pPr algn="ctr"/>
                <a:r>
                  <a:rPr lang="en-US" sz="1400" dirty="0" smtClean="0">
                    <a:latin typeface="+mj-lt"/>
                  </a:rPr>
                  <a:t>June 30</a:t>
                </a:r>
                <a:endParaRPr lang="en-US" sz="1400" dirty="0">
                  <a:latin typeface="+mj-lt"/>
                </a:endParaRPr>
              </a:p>
            </p:txBody>
          </p:sp>
        </p:grpSp>
        <p:grpSp>
          <p:nvGrpSpPr>
            <p:cNvPr id="35" name="Group 22"/>
            <p:cNvGrpSpPr/>
            <p:nvPr/>
          </p:nvGrpSpPr>
          <p:grpSpPr>
            <a:xfrm>
              <a:off x="5964507" y="3400425"/>
              <a:ext cx="640080" cy="757650"/>
              <a:chOff x="5872163" y="3400425"/>
              <a:chExt cx="640080" cy="757650"/>
            </a:xfrm>
          </p:grpSpPr>
          <p:sp>
            <p:nvSpPr>
              <p:cNvPr id="39" name="Line 8"/>
              <p:cNvSpPr>
                <a:spLocks noChangeShapeType="1"/>
              </p:cNvSpPr>
              <p:nvPr/>
            </p:nvSpPr>
            <p:spPr bwMode="auto">
              <a:xfrm>
                <a:off x="6192203" y="3400425"/>
                <a:ext cx="0" cy="429768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" name="Rectangle 13"/>
              <p:cNvSpPr>
                <a:spLocks noChangeArrowheads="1"/>
              </p:cNvSpPr>
              <p:nvPr/>
            </p:nvSpPr>
            <p:spPr bwMode="auto">
              <a:xfrm>
                <a:off x="5872163" y="3852863"/>
                <a:ext cx="640080" cy="305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noAutofit/>
              </a:bodyPr>
              <a:lstStyle/>
              <a:p>
                <a:pPr algn="ctr"/>
                <a:r>
                  <a:rPr lang="en-US" sz="1400" dirty="0" smtClean="0">
                    <a:latin typeface="+mj-lt"/>
                  </a:rPr>
                  <a:t>Sept 30</a:t>
                </a:r>
                <a:endParaRPr lang="en-US" sz="1400" dirty="0">
                  <a:latin typeface="+mj-lt"/>
                </a:endParaRPr>
              </a:p>
            </p:txBody>
          </p:sp>
        </p:grpSp>
        <p:grpSp>
          <p:nvGrpSpPr>
            <p:cNvPr id="36" name="Group 21"/>
            <p:cNvGrpSpPr/>
            <p:nvPr/>
          </p:nvGrpSpPr>
          <p:grpSpPr>
            <a:xfrm>
              <a:off x="7729538" y="3400425"/>
              <a:ext cx="718146" cy="757650"/>
              <a:chOff x="7729538" y="3400425"/>
              <a:chExt cx="718146" cy="757650"/>
            </a:xfrm>
          </p:grpSpPr>
          <p:sp>
            <p:nvSpPr>
              <p:cNvPr id="37" name="Line 9"/>
              <p:cNvSpPr>
                <a:spLocks noChangeShapeType="1"/>
              </p:cNvSpPr>
              <p:nvPr/>
            </p:nvSpPr>
            <p:spPr bwMode="auto">
              <a:xfrm>
                <a:off x="8088611" y="3400425"/>
                <a:ext cx="0" cy="429768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" name="Rectangle 14"/>
              <p:cNvSpPr>
                <a:spLocks noChangeArrowheads="1"/>
              </p:cNvSpPr>
              <p:nvPr/>
            </p:nvSpPr>
            <p:spPr bwMode="auto">
              <a:xfrm>
                <a:off x="7729538" y="3852863"/>
                <a:ext cx="718146" cy="305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noAutofit/>
              </a:bodyPr>
              <a:lstStyle/>
              <a:p>
                <a:pPr algn="ctr"/>
                <a:r>
                  <a:rPr lang="en-US" sz="1400" dirty="0" smtClean="0">
                    <a:latin typeface="+mj-lt"/>
                  </a:rPr>
                  <a:t>Dec 31</a:t>
                </a:r>
                <a:endParaRPr lang="en-US" sz="1400" dirty="0">
                  <a:latin typeface="+mj-lt"/>
                </a:endParaRPr>
              </a:p>
            </p:txBody>
          </p:sp>
        </p:grpSp>
      </p:grpSp>
      <p:grpSp>
        <p:nvGrpSpPr>
          <p:cNvPr id="56" name="Group 55"/>
          <p:cNvGrpSpPr/>
          <p:nvPr/>
        </p:nvGrpSpPr>
        <p:grpSpPr>
          <a:xfrm>
            <a:off x="2819401" y="4866958"/>
            <a:ext cx="1581149" cy="282575"/>
            <a:chOff x="2647950" y="4383088"/>
            <a:chExt cx="1839913" cy="282575"/>
          </a:xfrm>
        </p:grpSpPr>
        <p:sp>
          <p:nvSpPr>
            <p:cNvPr id="57" name="Freeform 14"/>
            <p:cNvSpPr>
              <a:spLocks/>
            </p:cNvSpPr>
            <p:nvPr/>
          </p:nvSpPr>
          <p:spPr bwMode="auto">
            <a:xfrm>
              <a:off x="2701925" y="4383088"/>
              <a:ext cx="1785938" cy="265113"/>
            </a:xfrm>
            <a:custGeom>
              <a:avLst/>
              <a:gdLst/>
              <a:ahLst/>
              <a:cxnLst>
                <a:cxn ang="0">
                  <a:pos x="46" y="148"/>
                </a:cxn>
                <a:cxn ang="0">
                  <a:pos x="117" y="115"/>
                </a:cxn>
                <a:cxn ang="0">
                  <a:pos x="186" y="87"/>
                </a:cxn>
                <a:cxn ang="0">
                  <a:pos x="256" y="64"/>
                </a:cxn>
                <a:cxn ang="0">
                  <a:pos x="325" y="45"/>
                </a:cxn>
                <a:cxn ang="0">
                  <a:pos x="394" y="32"/>
                </a:cxn>
                <a:cxn ang="0">
                  <a:pos x="463" y="22"/>
                </a:cxn>
                <a:cxn ang="0">
                  <a:pos x="532" y="18"/>
                </a:cxn>
                <a:cxn ang="0">
                  <a:pos x="600" y="18"/>
                </a:cxn>
                <a:cxn ang="0">
                  <a:pos x="668" y="22"/>
                </a:cxn>
                <a:cxn ang="0">
                  <a:pos x="737" y="32"/>
                </a:cxn>
                <a:cxn ang="0">
                  <a:pos x="805" y="45"/>
                </a:cxn>
                <a:cxn ang="0">
                  <a:pos x="873" y="64"/>
                </a:cxn>
                <a:cxn ang="0">
                  <a:pos x="941" y="87"/>
                </a:cxn>
                <a:cxn ang="0">
                  <a:pos x="1009" y="115"/>
                </a:cxn>
                <a:cxn ang="0">
                  <a:pos x="1077" y="148"/>
                </a:cxn>
                <a:cxn ang="0">
                  <a:pos x="1124" y="152"/>
                </a:cxn>
                <a:cxn ang="0">
                  <a:pos x="1054" y="117"/>
                </a:cxn>
                <a:cxn ang="0">
                  <a:pos x="985" y="86"/>
                </a:cxn>
                <a:cxn ang="0">
                  <a:pos x="916" y="60"/>
                </a:cxn>
                <a:cxn ang="0">
                  <a:pos x="846" y="39"/>
                </a:cxn>
                <a:cxn ang="0">
                  <a:pos x="777" y="22"/>
                </a:cxn>
                <a:cxn ang="0">
                  <a:pos x="706" y="10"/>
                </a:cxn>
                <a:cxn ang="0">
                  <a:pos x="636" y="3"/>
                </a:cxn>
                <a:cxn ang="0">
                  <a:pos x="566" y="0"/>
                </a:cxn>
                <a:cxn ang="0">
                  <a:pos x="496" y="3"/>
                </a:cxn>
                <a:cxn ang="0">
                  <a:pos x="425" y="10"/>
                </a:cxn>
                <a:cxn ang="0">
                  <a:pos x="354" y="22"/>
                </a:cxn>
                <a:cxn ang="0">
                  <a:pos x="284" y="39"/>
                </a:cxn>
                <a:cxn ang="0">
                  <a:pos x="213" y="60"/>
                </a:cxn>
                <a:cxn ang="0">
                  <a:pos x="142" y="86"/>
                </a:cxn>
                <a:cxn ang="0">
                  <a:pos x="71" y="117"/>
                </a:cxn>
                <a:cxn ang="0">
                  <a:pos x="0" y="152"/>
                </a:cxn>
              </a:cxnLst>
              <a:rect l="0" t="0" r="r" b="b"/>
              <a:pathLst>
                <a:path w="1125" h="167">
                  <a:moveTo>
                    <a:pt x="12" y="166"/>
                  </a:moveTo>
                  <a:lnTo>
                    <a:pt x="46" y="148"/>
                  </a:lnTo>
                  <a:lnTo>
                    <a:pt x="82" y="131"/>
                  </a:lnTo>
                  <a:lnTo>
                    <a:pt x="117" y="115"/>
                  </a:lnTo>
                  <a:lnTo>
                    <a:pt x="151" y="100"/>
                  </a:lnTo>
                  <a:lnTo>
                    <a:pt x="186" y="87"/>
                  </a:lnTo>
                  <a:lnTo>
                    <a:pt x="221" y="75"/>
                  </a:lnTo>
                  <a:lnTo>
                    <a:pt x="256" y="64"/>
                  </a:lnTo>
                  <a:lnTo>
                    <a:pt x="290" y="54"/>
                  </a:lnTo>
                  <a:lnTo>
                    <a:pt x="325" y="45"/>
                  </a:lnTo>
                  <a:lnTo>
                    <a:pt x="359" y="38"/>
                  </a:lnTo>
                  <a:lnTo>
                    <a:pt x="394" y="32"/>
                  </a:lnTo>
                  <a:lnTo>
                    <a:pt x="428" y="26"/>
                  </a:lnTo>
                  <a:lnTo>
                    <a:pt x="463" y="22"/>
                  </a:lnTo>
                  <a:lnTo>
                    <a:pt x="497" y="19"/>
                  </a:lnTo>
                  <a:lnTo>
                    <a:pt x="532" y="18"/>
                  </a:lnTo>
                  <a:lnTo>
                    <a:pt x="566" y="17"/>
                  </a:lnTo>
                  <a:lnTo>
                    <a:pt x="600" y="18"/>
                  </a:lnTo>
                  <a:lnTo>
                    <a:pt x="635" y="19"/>
                  </a:lnTo>
                  <a:lnTo>
                    <a:pt x="668" y="22"/>
                  </a:lnTo>
                  <a:lnTo>
                    <a:pt x="703" y="26"/>
                  </a:lnTo>
                  <a:lnTo>
                    <a:pt x="737" y="32"/>
                  </a:lnTo>
                  <a:lnTo>
                    <a:pt x="771" y="38"/>
                  </a:lnTo>
                  <a:lnTo>
                    <a:pt x="805" y="45"/>
                  </a:lnTo>
                  <a:lnTo>
                    <a:pt x="839" y="54"/>
                  </a:lnTo>
                  <a:lnTo>
                    <a:pt x="873" y="64"/>
                  </a:lnTo>
                  <a:lnTo>
                    <a:pt x="907" y="75"/>
                  </a:lnTo>
                  <a:lnTo>
                    <a:pt x="941" y="87"/>
                  </a:lnTo>
                  <a:lnTo>
                    <a:pt x="976" y="100"/>
                  </a:lnTo>
                  <a:lnTo>
                    <a:pt x="1009" y="115"/>
                  </a:lnTo>
                  <a:lnTo>
                    <a:pt x="1044" y="131"/>
                  </a:lnTo>
                  <a:lnTo>
                    <a:pt x="1077" y="148"/>
                  </a:lnTo>
                  <a:lnTo>
                    <a:pt x="1112" y="165"/>
                  </a:lnTo>
                  <a:lnTo>
                    <a:pt x="1124" y="152"/>
                  </a:lnTo>
                  <a:lnTo>
                    <a:pt x="1089" y="134"/>
                  </a:lnTo>
                  <a:lnTo>
                    <a:pt x="1054" y="117"/>
                  </a:lnTo>
                  <a:lnTo>
                    <a:pt x="1020" y="101"/>
                  </a:lnTo>
                  <a:lnTo>
                    <a:pt x="985" y="86"/>
                  </a:lnTo>
                  <a:lnTo>
                    <a:pt x="950" y="72"/>
                  </a:lnTo>
                  <a:lnTo>
                    <a:pt x="916" y="60"/>
                  </a:lnTo>
                  <a:lnTo>
                    <a:pt x="881" y="49"/>
                  </a:lnTo>
                  <a:lnTo>
                    <a:pt x="846" y="39"/>
                  </a:lnTo>
                  <a:lnTo>
                    <a:pt x="811" y="30"/>
                  </a:lnTo>
                  <a:lnTo>
                    <a:pt x="777" y="22"/>
                  </a:lnTo>
                  <a:lnTo>
                    <a:pt x="742" y="15"/>
                  </a:lnTo>
                  <a:lnTo>
                    <a:pt x="706" y="10"/>
                  </a:lnTo>
                  <a:lnTo>
                    <a:pt x="671" y="6"/>
                  </a:lnTo>
                  <a:lnTo>
                    <a:pt x="636" y="3"/>
                  </a:lnTo>
                  <a:lnTo>
                    <a:pt x="601" y="1"/>
                  </a:lnTo>
                  <a:lnTo>
                    <a:pt x="566" y="0"/>
                  </a:lnTo>
                  <a:lnTo>
                    <a:pt x="530" y="1"/>
                  </a:lnTo>
                  <a:lnTo>
                    <a:pt x="496" y="3"/>
                  </a:lnTo>
                  <a:lnTo>
                    <a:pt x="460" y="6"/>
                  </a:lnTo>
                  <a:lnTo>
                    <a:pt x="425" y="10"/>
                  </a:lnTo>
                  <a:lnTo>
                    <a:pt x="390" y="15"/>
                  </a:lnTo>
                  <a:lnTo>
                    <a:pt x="354" y="22"/>
                  </a:lnTo>
                  <a:lnTo>
                    <a:pt x="319" y="30"/>
                  </a:lnTo>
                  <a:lnTo>
                    <a:pt x="284" y="39"/>
                  </a:lnTo>
                  <a:lnTo>
                    <a:pt x="248" y="49"/>
                  </a:lnTo>
                  <a:lnTo>
                    <a:pt x="213" y="60"/>
                  </a:lnTo>
                  <a:lnTo>
                    <a:pt x="177" y="72"/>
                  </a:lnTo>
                  <a:lnTo>
                    <a:pt x="142" y="86"/>
                  </a:lnTo>
                  <a:lnTo>
                    <a:pt x="106" y="101"/>
                  </a:lnTo>
                  <a:lnTo>
                    <a:pt x="71" y="117"/>
                  </a:lnTo>
                  <a:lnTo>
                    <a:pt x="36" y="134"/>
                  </a:lnTo>
                  <a:lnTo>
                    <a:pt x="0" y="152"/>
                  </a:lnTo>
                  <a:lnTo>
                    <a:pt x="12" y="166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58" name="Freeform 15"/>
            <p:cNvSpPr>
              <a:spLocks/>
            </p:cNvSpPr>
            <p:nvPr/>
          </p:nvSpPr>
          <p:spPr bwMode="auto">
            <a:xfrm>
              <a:off x="2647950" y="4594225"/>
              <a:ext cx="114300" cy="71438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71" y="40"/>
                </a:cxn>
                <a:cxn ang="0">
                  <a:pos x="31" y="0"/>
                </a:cxn>
                <a:cxn ang="0">
                  <a:pos x="0" y="44"/>
                </a:cxn>
              </a:cxnLst>
              <a:rect l="0" t="0" r="r" b="b"/>
              <a:pathLst>
                <a:path w="72" h="45">
                  <a:moveTo>
                    <a:pt x="0" y="44"/>
                  </a:moveTo>
                  <a:lnTo>
                    <a:pt x="71" y="40"/>
                  </a:lnTo>
                  <a:lnTo>
                    <a:pt x="31" y="0"/>
                  </a:lnTo>
                  <a:lnTo>
                    <a:pt x="0" y="44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59" name="Freeform 16"/>
            <p:cNvSpPr>
              <a:spLocks/>
            </p:cNvSpPr>
            <p:nvPr/>
          </p:nvSpPr>
          <p:spPr bwMode="auto">
            <a:xfrm>
              <a:off x="2647950" y="4594225"/>
              <a:ext cx="114300" cy="71438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71" y="40"/>
                </a:cxn>
                <a:cxn ang="0">
                  <a:pos x="31" y="0"/>
                </a:cxn>
                <a:cxn ang="0">
                  <a:pos x="0" y="44"/>
                </a:cxn>
              </a:cxnLst>
              <a:rect l="0" t="0" r="r" b="b"/>
              <a:pathLst>
                <a:path w="72" h="45">
                  <a:moveTo>
                    <a:pt x="0" y="44"/>
                  </a:moveTo>
                  <a:lnTo>
                    <a:pt x="71" y="40"/>
                  </a:lnTo>
                  <a:lnTo>
                    <a:pt x="31" y="0"/>
                  </a:lnTo>
                  <a:lnTo>
                    <a:pt x="0" y="44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4610101" y="4866958"/>
            <a:ext cx="1581149" cy="282575"/>
            <a:chOff x="2647950" y="4383088"/>
            <a:chExt cx="1839913" cy="282575"/>
          </a:xfrm>
        </p:grpSpPr>
        <p:sp>
          <p:nvSpPr>
            <p:cNvPr id="61" name="Freeform 14"/>
            <p:cNvSpPr>
              <a:spLocks/>
            </p:cNvSpPr>
            <p:nvPr/>
          </p:nvSpPr>
          <p:spPr bwMode="auto">
            <a:xfrm>
              <a:off x="2701925" y="4383088"/>
              <a:ext cx="1785938" cy="265113"/>
            </a:xfrm>
            <a:custGeom>
              <a:avLst/>
              <a:gdLst/>
              <a:ahLst/>
              <a:cxnLst>
                <a:cxn ang="0">
                  <a:pos x="46" y="148"/>
                </a:cxn>
                <a:cxn ang="0">
                  <a:pos x="117" y="115"/>
                </a:cxn>
                <a:cxn ang="0">
                  <a:pos x="186" y="87"/>
                </a:cxn>
                <a:cxn ang="0">
                  <a:pos x="256" y="64"/>
                </a:cxn>
                <a:cxn ang="0">
                  <a:pos x="325" y="45"/>
                </a:cxn>
                <a:cxn ang="0">
                  <a:pos x="394" y="32"/>
                </a:cxn>
                <a:cxn ang="0">
                  <a:pos x="463" y="22"/>
                </a:cxn>
                <a:cxn ang="0">
                  <a:pos x="532" y="18"/>
                </a:cxn>
                <a:cxn ang="0">
                  <a:pos x="600" y="18"/>
                </a:cxn>
                <a:cxn ang="0">
                  <a:pos x="668" y="22"/>
                </a:cxn>
                <a:cxn ang="0">
                  <a:pos x="737" y="32"/>
                </a:cxn>
                <a:cxn ang="0">
                  <a:pos x="805" y="45"/>
                </a:cxn>
                <a:cxn ang="0">
                  <a:pos x="873" y="64"/>
                </a:cxn>
                <a:cxn ang="0">
                  <a:pos x="941" y="87"/>
                </a:cxn>
                <a:cxn ang="0">
                  <a:pos x="1009" y="115"/>
                </a:cxn>
                <a:cxn ang="0">
                  <a:pos x="1077" y="148"/>
                </a:cxn>
                <a:cxn ang="0">
                  <a:pos x="1124" y="152"/>
                </a:cxn>
                <a:cxn ang="0">
                  <a:pos x="1054" y="117"/>
                </a:cxn>
                <a:cxn ang="0">
                  <a:pos x="985" y="86"/>
                </a:cxn>
                <a:cxn ang="0">
                  <a:pos x="916" y="60"/>
                </a:cxn>
                <a:cxn ang="0">
                  <a:pos x="846" y="39"/>
                </a:cxn>
                <a:cxn ang="0">
                  <a:pos x="777" y="22"/>
                </a:cxn>
                <a:cxn ang="0">
                  <a:pos x="706" y="10"/>
                </a:cxn>
                <a:cxn ang="0">
                  <a:pos x="636" y="3"/>
                </a:cxn>
                <a:cxn ang="0">
                  <a:pos x="566" y="0"/>
                </a:cxn>
                <a:cxn ang="0">
                  <a:pos x="496" y="3"/>
                </a:cxn>
                <a:cxn ang="0">
                  <a:pos x="425" y="10"/>
                </a:cxn>
                <a:cxn ang="0">
                  <a:pos x="354" y="22"/>
                </a:cxn>
                <a:cxn ang="0">
                  <a:pos x="284" y="39"/>
                </a:cxn>
                <a:cxn ang="0">
                  <a:pos x="213" y="60"/>
                </a:cxn>
                <a:cxn ang="0">
                  <a:pos x="142" y="86"/>
                </a:cxn>
                <a:cxn ang="0">
                  <a:pos x="71" y="117"/>
                </a:cxn>
                <a:cxn ang="0">
                  <a:pos x="0" y="152"/>
                </a:cxn>
              </a:cxnLst>
              <a:rect l="0" t="0" r="r" b="b"/>
              <a:pathLst>
                <a:path w="1125" h="167">
                  <a:moveTo>
                    <a:pt x="12" y="166"/>
                  </a:moveTo>
                  <a:lnTo>
                    <a:pt x="46" y="148"/>
                  </a:lnTo>
                  <a:lnTo>
                    <a:pt x="82" y="131"/>
                  </a:lnTo>
                  <a:lnTo>
                    <a:pt x="117" y="115"/>
                  </a:lnTo>
                  <a:lnTo>
                    <a:pt x="151" y="100"/>
                  </a:lnTo>
                  <a:lnTo>
                    <a:pt x="186" y="87"/>
                  </a:lnTo>
                  <a:lnTo>
                    <a:pt x="221" y="75"/>
                  </a:lnTo>
                  <a:lnTo>
                    <a:pt x="256" y="64"/>
                  </a:lnTo>
                  <a:lnTo>
                    <a:pt x="290" y="54"/>
                  </a:lnTo>
                  <a:lnTo>
                    <a:pt x="325" y="45"/>
                  </a:lnTo>
                  <a:lnTo>
                    <a:pt x="359" y="38"/>
                  </a:lnTo>
                  <a:lnTo>
                    <a:pt x="394" y="32"/>
                  </a:lnTo>
                  <a:lnTo>
                    <a:pt x="428" y="26"/>
                  </a:lnTo>
                  <a:lnTo>
                    <a:pt x="463" y="22"/>
                  </a:lnTo>
                  <a:lnTo>
                    <a:pt x="497" y="19"/>
                  </a:lnTo>
                  <a:lnTo>
                    <a:pt x="532" y="18"/>
                  </a:lnTo>
                  <a:lnTo>
                    <a:pt x="566" y="17"/>
                  </a:lnTo>
                  <a:lnTo>
                    <a:pt x="600" y="18"/>
                  </a:lnTo>
                  <a:lnTo>
                    <a:pt x="635" y="19"/>
                  </a:lnTo>
                  <a:lnTo>
                    <a:pt x="668" y="22"/>
                  </a:lnTo>
                  <a:lnTo>
                    <a:pt x="703" y="26"/>
                  </a:lnTo>
                  <a:lnTo>
                    <a:pt x="737" y="32"/>
                  </a:lnTo>
                  <a:lnTo>
                    <a:pt x="771" y="38"/>
                  </a:lnTo>
                  <a:lnTo>
                    <a:pt x="805" y="45"/>
                  </a:lnTo>
                  <a:lnTo>
                    <a:pt x="839" y="54"/>
                  </a:lnTo>
                  <a:lnTo>
                    <a:pt x="873" y="64"/>
                  </a:lnTo>
                  <a:lnTo>
                    <a:pt x="907" y="75"/>
                  </a:lnTo>
                  <a:lnTo>
                    <a:pt x="941" y="87"/>
                  </a:lnTo>
                  <a:lnTo>
                    <a:pt x="976" y="100"/>
                  </a:lnTo>
                  <a:lnTo>
                    <a:pt x="1009" y="115"/>
                  </a:lnTo>
                  <a:lnTo>
                    <a:pt x="1044" y="131"/>
                  </a:lnTo>
                  <a:lnTo>
                    <a:pt x="1077" y="148"/>
                  </a:lnTo>
                  <a:lnTo>
                    <a:pt x="1112" y="165"/>
                  </a:lnTo>
                  <a:lnTo>
                    <a:pt x="1124" y="152"/>
                  </a:lnTo>
                  <a:lnTo>
                    <a:pt x="1089" y="134"/>
                  </a:lnTo>
                  <a:lnTo>
                    <a:pt x="1054" y="117"/>
                  </a:lnTo>
                  <a:lnTo>
                    <a:pt x="1020" y="101"/>
                  </a:lnTo>
                  <a:lnTo>
                    <a:pt x="985" y="86"/>
                  </a:lnTo>
                  <a:lnTo>
                    <a:pt x="950" y="72"/>
                  </a:lnTo>
                  <a:lnTo>
                    <a:pt x="916" y="60"/>
                  </a:lnTo>
                  <a:lnTo>
                    <a:pt x="881" y="49"/>
                  </a:lnTo>
                  <a:lnTo>
                    <a:pt x="846" y="39"/>
                  </a:lnTo>
                  <a:lnTo>
                    <a:pt x="811" y="30"/>
                  </a:lnTo>
                  <a:lnTo>
                    <a:pt x="777" y="22"/>
                  </a:lnTo>
                  <a:lnTo>
                    <a:pt x="742" y="15"/>
                  </a:lnTo>
                  <a:lnTo>
                    <a:pt x="706" y="10"/>
                  </a:lnTo>
                  <a:lnTo>
                    <a:pt x="671" y="6"/>
                  </a:lnTo>
                  <a:lnTo>
                    <a:pt x="636" y="3"/>
                  </a:lnTo>
                  <a:lnTo>
                    <a:pt x="601" y="1"/>
                  </a:lnTo>
                  <a:lnTo>
                    <a:pt x="566" y="0"/>
                  </a:lnTo>
                  <a:lnTo>
                    <a:pt x="530" y="1"/>
                  </a:lnTo>
                  <a:lnTo>
                    <a:pt x="496" y="3"/>
                  </a:lnTo>
                  <a:lnTo>
                    <a:pt x="460" y="6"/>
                  </a:lnTo>
                  <a:lnTo>
                    <a:pt x="425" y="10"/>
                  </a:lnTo>
                  <a:lnTo>
                    <a:pt x="390" y="15"/>
                  </a:lnTo>
                  <a:lnTo>
                    <a:pt x="354" y="22"/>
                  </a:lnTo>
                  <a:lnTo>
                    <a:pt x="319" y="30"/>
                  </a:lnTo>
                  <a:lnTo>
                    <a:pt x="284" y="39"/>
                  </a:lnTo>
                  <a:lnTo>
                    <a:pt x="248" y="49"/>
                  </a:lnTo>
                  <a:lnTo>
                    <a:pt x="213" y="60"/>
                  </a:lnTo>
                  <a:lnTo>
                    <a:pt x="177" y="72"/>
                  </a:lnTo>
                  <a:lnTo>
                    <a:pt x="142" y="86"/>
                  </a:lnTo>
                  <a:lnTo>
                    <a:pt x="106" y="101"/>
                  </a:lnTo>
                  <a:lnTo>
                    <a:pt x="71" y="117"/>
                  </a:lnTo>
                  <a:lnTo>
                    <a:pt x="36" y="134"/>
                  </a:lnTo>
                  <a:lnTo>
                    <a:pt x="0" y="152"/>
                  </a:lnTo>
                  <a:lnTo>
                    <a:pt x="12" y="166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62" name="Freeform 15"/>
            <p:cNvSpPr>
              <a:spLocks/>
            </p:cNvSpPr>
            <p:nvPr/>
          </p:nvSpPr>
          <p:spPr bwMode="auto">
            <a:xfrm>
              <a:off x="2647950" y="4594225"/>
              <a:ext cx="114300" cy="71438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71" y="40"/>
                </a:cxn>
                <a:cxn ang="0">
                  <a:pos x="31" y="0"/>
                </a:cxn>
                <a:cxn ang="0">
                  <a:pos x="0" y="44"/>
                </a:cxn>
              </a:cxnLst>
              <a:rect l="0" t="0" r="r" b="b"/>
              <a:pathLst>
                <a:path w="72" h="45">
                  <a:moveTo>
                    <a:pt x="0" y="44"/>
                  </a:moveTo>
                  <a:lnTo>
                    <a:pt x="71" y="40"/>
                  </a:lnTo>
                  <a:lnTo>
                    <a:pt x="31" y="0"/>
                  </a:lnTo>
                  <a:lnTo>
                    <a:pt x="0" y="44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63" name="Freeform 16"/>
            <p:cNvSpPr>
              <a:spLocks/>
            </p:cNvSpPr>
            <p:nvPr/>
          </p:nvSpPr>
          <p:spPr bwMode="auto">
            <a:xfrm>
              <a:off x="2647950" y="4594225"/>
              <a:ext cx="114300" cy="71438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71" y="40"/>
                </a:cxn>
                <a:cxn ang="0">
                  <a:pos x="31" y="0"/>
                </a:cxn>
                <a:cxn ang="0">
                  <a:pos x="0" y="44"/>
                </a:cxn>
              </a:cxnLst>
              <a:rect l="0" t="0" r="r" b="b"/>
              <a:pathLst>
                <a:path w="72" h="45">
                  <a:moveTo>
                    <a:pt x="0" y="44"/>
                  </a:moveTo>
                  <a:lnTo>
                    <a:pt x="71" y="40"/>
                  </a:lnTo>
                  <a:lnTo>
                    <a:pt x="31" y="0"/>
                  </a:lnTo>
                  <a:lnTo>
                    <a:pt x="0" y="44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6410326" y="4866958"/>
            <a:ext cx="1581149" cy="282575"/>
            <a:chOff x="2647950" y="4383088"/>
            <a:chExt cx="1839913" cy="282575"/>
          </a:xfrm>
        </p:grpSpPr>
        <p:sp>
          <p:nvSpPr>
            <p:cNvPr id="65" name="Freeform 14"/>
            <p:cNvSpPr>
              <a:spLocks/>
            </p:cNvSpPr>
            <p:nvPr/>
          </p:nvSpPr>
          <p:spPr bwMode="auto">
            <a:xfrm>
              <a:off x="2701925" y="4383088"/>
              <a:ext cx="1785938" cy="265113"/>
            </a:xfrm>
            <a:custGeom>
              <a:avLst/>
              <a:gdLst/>
              <a:ahLst/>
              <a:cxnLst>
                <a:cxn ang="0">
                  <a:pos x="46" y="148"/>
                </a:cxn>
                <a:cxn ang="0">
                  <a:pos x="117" y="115"/>
                </a:cxn>
                <a:cxn ang="0">
                  <a:pos x="186" y="87"/>
                </a:cxn>
                <a:cxn ang="0">
                  <a:pos x="256" y="64"/>
                </a:cxn>
                <a:cxn ang="0">
                  <a:pos x="325" y="45"/>
                </a:cxn>
                <a:cxn ang="0">
                  <a:pos x="394" y="32"/>
                </a:cxn>
                <a:cxn ang="0">
                  <a:pos x="463" y="22"/>
                </a:cxn>
                <a:cxn ang="0">
                  <a:pos x="532" y="18"/>
                </a:cxn>
                <a:cxn ang="0">
                  <a:pos x="600" y="18"/>
                </a:cxn>
                <a:cxn ang="0">
                  <a:pos x="668" y="22"/>
                </a:cxn>
                <a:cxn ang="0">
                  <a:pos x="737" y="32"/>
                </a:cxn>
                <a:cxn ang="0">
                  <a:pos x="805" y="45"/>
                </a:cxn>
                <a:cxn ang="0">
                  <a:pos x="873" y="64"/>
                </a:cxn>
                <a:cxn ang="0">
                  <a:pos x="941" y="87"/>
                </a:cxn>
                <a:cxn ang="0">
                  <a:pos x="1009" y="115"/>
                </a:cxn>
                <a:cxn ang="0">
                  <a:pos x="1077" y="148"/>
                </a:cxn>
                <a:cxn ang="0">
                  <a:pos x="1124" y="152"/>
                </a:cxn>
                <a:cxn ang="0">
                  <a:pos x="1054" y="117"/>
                </a:cxn>
                <a:cxn ang="0">
                  <a:pos x="985" y="86"/>
                </a:cxn>
                <a:cxn ang="0">
                  <a:pos x="916" y="60"/>
                </a:cxn>
                <a:cxn ang="0">
                  <a:pos x="846" y="39"/>
                </a:cxn>
                <a:cxn ang="0">
                  <a:pos x="777" y="22"/>
                </a:cxn>
                <a:cxn ang="0">
                  <a:pos x="706" y="10"/>
                </a:cxn>
                <a:cxn ang="0">
                  <a:pos x="636" y="3"/>
                </a:cxn>
                <a:cxn ang="0">
                  <a:pos x="566" y="0"/>
                </a:cxn>
                <a:cxn ang="0">
                  <a:pos x="496" y="3"/>
                </a:cxn>
                <a:cxn ang="0">
                  <a:pos x="425" y="10"/>
                </a:cxn>
                <a:cxn ang="0">
                  <a:pos x="354" y="22"/>
                </a:cxn>
                <a:cxn ang="0">
                  <a:pos x="284" y="39"/>
                </a:cxn>
                <a:cxn ang="0">
                  <a:pos x="213" y="60"/>
                </a:cxn>
                <a:cxn ang="0">
                  <a:pos x="142" y="86"/>
                </a:cxn>
                <a:cxn ang="0">
                  <a:pos x="71" y="117"/>
                </a:cxn>
                <a:cxn ang="0">
                  <a:pos x="0" y="152"/>
                </a:cxn>
              </a:cxnLst>
              <a:rect l="0" t="0" r="r" b="b"/>
              <a:pathLst>
                <a:path w="1125" h="167">
                  <a:moveTo>
                    <a:pt x="12" y="166"/>
                  </a:moveTo>
                  <a:lnTo>
                    <a:pt x="46" y="148"/>
                  </a:lnTo>
                  <a:lnTo>
                    <a:pt x="82" y="131"/>
                  </a:lnTo>
                  <a:lnTo>
                    <a:pt x="117" y="115"/>
                  </a:lnTo>
                  <a:lnTo>
                    <a:pt x="151" y="100"/>
                  </a:lnTo>
                  <a:lnTo>
                    <a:pt x="186" y="87"/>
                  </a:lnTo>
                  <a:lnTo>
                    <a:pt x="221" y="75"/>
                  </a:lnTo>
                  <a:lnTo>
                    <a:pt x="256" y="64"/>
                  </a:lnTo>
                  <a:lnTo>
                    <a:pt x="290" y="54"/>
                  </a:lnTo>
                  <a:lnTo>
                    <a:pt x="325" y="45"/>
                  </a:lnTo>
                  <a:lnTo>
                    <a:pt x="359" y="38"/>
                  </a:lnTo>
                  <a:lnTo>
                    <a:pt x="394" y="32"/>
                  </a:lnTo>
                  <a:lnTo>
                    <a:pt x="428" y="26"/>
                  </a:lnTo>
                  <a:lnTo>
                    <a:pt x="463" y="22"/>
                  </a:lnTo>
                  <a:lnTo>
                    <a:pt x="497" y="19"/>
                  </a:lnTo>
                  <a:lnTo>
                    <a:pt x="532" y="18"/>
                  </a:lnTo>
                  <a:lnTo>
                    <a:pt x="566" y="17"/>
                  </a:lnTo>
                  <a:lnTo>
                    <a:pt x="600" y="18"/>
                  </a:lnTo>
                  <a:lnTo>
                    <a:pt x="635" y="19"/>
                  </a:lnTo>
                  <a:lnTo>
                    <a:pt x="668" y="22"/>
                  </a:lnTo>
                  <a:lnTo>
                    <a:pt x="703" y="26"/>
                  </a:lnTo>
                  <a:lnTo>
                    <a:pt x="737" y="32"/>
                  </a:lnTo>
                  <a:lnTo>
                    <a:pt x="771" y="38"/>
                  </a:lnTo>
                  <a:lnTo>
                    <a:pt x="805" y="45"/>
                  </a:lnTo>
                  <a:lnTo>
                    <a:pt x="839" y="54"/>
                  </a:lnTo>
                  <a:lnTo>
                    <a:pt x="873" y="64"/>
                  </a:lnTo>
                  <a:lnTo>
                    <a:pt x="907" y="75"/>
                  </a:lnTo>
                  <a:lnTo>
                    <a:pt x="941" y="87"/>
                  </a:lnTo>
                  <a:lnTo>
                    <a:pt x="976" y="100"/>
                  </a:lnTo>
                  <a:lnTo>
                    <a:pt x="1009" y="115"/>
                  </a:lnTo>
                  <a:lnTo>
                    <a:pt x="1044" y="131"/>
                  </a:lnTo>
                  <a:lnTo>
                    <a:pt x="1077" y="148"/>
                  </a:lnTo>
                  <a:lnTo>
                    <a:pt x="1112" y="165"/>
                  </a:lnTo>
                  <a:lnTo>
                    <a:pt x="1124" y="152"/>
                  </a:lnTo>
                  <a:lnTo>
                    <a:pt x="1089" y="134"/>
                  </a:lnTo>
                  <a:lnTo>
                    <a:pt x="1054" y="117"/>
                  </a:lnTo>
                  <a:lnTo>
                    <a:pt x="1020" y="101"/>
                  </a:lnTo>
                  <a:lnTo>
                    <a:pt x="985" y="86"/>
                  </a:lnTo>
                  <a:lnTo>
                    <a:pt x="950" y="72"/>
                  </a:lnTo>
                  <a:lnTo>
                    <a:pt x="916" y="60"/>
                  </a:lnTo>
                  <a:lnTo>
                    <a:pt x="881" y="49"/>
                  </a:lnTo>
                  <a:lnTo>
                    <a:pt x="846" y="39"/>
                  </a:lnTo>
                  <a:lnTo>
                    <a:pt x="811" y="30"/>
                  </a:lnTo>
                  <a:lnTo>
                    <a:pt x="777" y="22"/>
                  </a:lnTo>
                  <a:lnTo>
                    <a:pt x="742" y="15"/>
                  </a:lnTo>
                  <a:lnTo>
                    <a:pt x="706" y="10"/>
                  </a:lnTo>
                  <a:lnTo>
                    <a:pt x="671" y="6"/>
                  </a:lnTo>
                  <a:lnTo>
                    <a:pt x="636" y="3"/>
                  </a:lnTo>
                  <a:lnTo>
                    <a:pt x="601" y="1"/>
                  </a:lnTo>
                  <a:lnTo>
                    <a:pt x="566" y="0"/>
                  </a:lnTo>
                  <a:lnTo>
                    <a:pt x="530" y="1"/>
                  </a:lnTo>
                  <a:lnTo>
                    <a:pt x="496" y="3"/>
                  </a:lnTo>
                  <a:lnTo>
                    <a:pt x="460" y="6"/>
                  </a:lnTo>
                  <a:lnTo>
                    <a:pt x="425" y="10"/>
                  </a:lnTo>
                  <a:lnTo>
                    <a:pt x="390" y="15"/>
                  </a:lnTo>
                  <a:lnTo>
                    <a:pt x="354" y="22"/>
                  </a:lnTo>
                  <a:lnTo>
                    <a:pt x="319" y="30"/>
                  </a:lnTo>
                  <a:lnTo>
                    <a:pt x="284" y="39"/>
                  </a:lnTo>
                  <a:lnTo>
                    <a:pt x="248" y="49"/>
                  </a:lnTo>
                  <a:lnTo>
                    <a:pt x="213" y="60"/>
                  </a:lnTo>
                  <a:lnTo>
                    <a:pt x="177" y="72"/>
                  </a:lnTo>
                  <a:lnTo>
                    <a:pt x="142" y="86"/>
                  </a:lnTo>
                  <a:lnTo>
                    <a:pt x="106" y="101"/>
                  </a:lnTo>
                  <a:lnTo>
                    <a:pt x="71" y="117"/>
                  </a:lnTo>
                  <a:lnTo>
                    <a:pt x="36" y="134"/>
                  </a:lnTo>
                  <a:lnTo>
                    <a:pt x="0" y="152"/>
                  </a:lnTo>
                  <a:lnTo>
                    <a:pt x="12" y="166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66" name="Freeform 15"/>
            <p:cNvSpPr>
              <a:spLocks/>
            </p:cNvSpPr>
            <p:nvPr/>
          </p:nvSpPr>
          <p:spPr bwMode="auto">
            <a:xfrm>
              <a:off x="2647950" y="4594225"/>
              <a:ext cx="114300" cy="71438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71" y="40"/>
                </a:cxn>
                <a:cxn ang="0">
                  <a:pos x="31" y="0"/>
                </a:cxn>
                <a:cxn ang="0">
                  <a:pos x="0" y="44"/>
                </a:cxn>
              </a:cxnLst>
              <a:rect l="0" t="0" r="r" b="b"/>
              <a:pathLst>
                <a:path w="72" h="45">
                  <a:moveTo>
                    <a:pt x="0" y="44"/>
                  </a:moveTo>
                  <a:lnTo>
                    <a:pt x="71" y="40"/>
                  </a:lnTo>
                  <a:lnTo>
                    <a:pt x="31" y="0"/>
                  </a:lnTo>
                  <a:lnTo>
                    <a:pt x="0" y="44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  <p:sp>
          <p:nvSpPr>
            <p:cNvPr id="67" name="Freeform 16"/>
            <p:cNvSpPr>
              <a:spLocks/>
            </p:cNvSpPr>
            <p:nvPr/>
          </p:nvSpPr>
          <p:spPr bwMode="auto">
            <a:xfrm>
              <a:off x="2647950" y="4594225"/>
              <a:ext cx="114300" cy="71438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71" y="40"/>
                </a:cxn>
                <a:cxn ang="0">
                  <a:pos x="31" y="0"/>
                </a:cxn>
                <a:cxn ang="0">
                  <a:pos x="0" y="44"/>
                </a:cxn>
              </a:cxnLst>
              <a:rect l="0" t="0" r="r" b="b"/>
              <a:pathLst>
                <a:path w="72" h="45">
                  <a:moveTo>
                    <a:pt x="0" y="44"/>
                  </a:moveTo>
                  <a:lnTo>
                    <a:pt x="71" y="40"/>
                  </a:lnTo>
                  <a:lnTo>
                    <a:pt x="31" y="0"/>
                  </a:lnTo>
                  <a:lnTo>
                    <a:pt x="0" y="44"/>
                  </a:lnTo>
                </a:path>
              </a:pathLst>
            </a:custGeom>
            <a:noFill/>
            <a:ln w="12700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Effects of Visits and PM Item</a:t>
            </a:r>
          </a:p>
        </p:txBody>
      </p:sp>
      <p:sp>
        <p:nvSpPr>
          <p:cNvPr id="2048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SSM-PMSC-060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914400" y="1606550"/>
          <a:ext cx="7315200" cy="329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10025"/>
                <a:gridCol w="1076325"/>
                <a:gridCol w="2228850"/>
              </a:tblGrid>
              <a:tr h="822960">
                <a:tc>
                  <a:txBody>
                    <a:bodyPr/>
                    <a:lstStyle/>
                    <a:p>
                      <a:r>
                        <a:rPr lang="en-US" dirty="0" smtClean="0"/>
                        <a:t>Desired Effect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PM Item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Visits</a:t>
                      </a:r>
                      <a:endParaRPr lang="en-US" dirty="0"/>
                    </a:p>
                  </a:txBody>
                  <a:tcPr/>
                </a:tc>
              </a:tr>
              <a:tr h="822960">
                <a:tc>
                  <a:txBody>
                    <a:bodyPr/>
                    <a:lstStyle/>
                    <a:p>
                      <a:r>
                        <a:rPr lang="en-US" dirty="0" smtClean="0"/>
                        <a:t>Exclude Item</a:t>
                      </a:r>
                      <a:r>
                        <a:rPr lang="en-US" baseline="0" dirty="0" smtClean="0"/>
                        <a:t> From PM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N/A</a:t>
                      </a:r>
                      <a:endParaRPr lang="en-US" dirty="0"/>
                    </a:p>
                  </a:txBody>
                  <a:tcPr/>
                </a:tc>
              </a:tr>
              <a:tr h="822960">
                <a:tc>
                  <a:txBody>
                    <a:bodyPr/>
                    <a:lstStyle/>
                    <a:p>
                      <a:r>
                        <a:rPr lang="en-US" dirty="0" smtClean="0"/>
                        <a:t>Include item in contract-wide</a:t>
                      </a:r>
                      <a:r>
                        <a:rPr lang="en-US" baseline="0" dirty="0" smtClean="0"/>
                        <a:t> schedule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 or same number </a:t>
                      </a:r>
                      <a:r>
                        <a:rPr lang="en-US" baseline="0" dirty="0" smtClean="0"/>
                        <a:t>as header</a:t>
                      </a:r>
                      <a:endParaRPr lang="en-US" dirty="0"/>
                    </a:p>
                  </a:txBody>
                  <a:tcPr/>
                </a:tc>
              </a:tr>
              <a:tr h="822960">
                <a:tc>
                  <a:txBody>
                    <a:bodyPr/>
                    <a:lstStyle/>
                    <a:p>
                      <a:r>
                        <a:rPr lang="en-US" dirty="0" smtClean="0"/>
                        <a:t>Generate separate schedule for item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Any number other than header visits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Create PM Calls</a:t>
            </a:r>
          </a:p>
        </p:txBody>
      </p:sp>
      <p:sp>
        <p:nvSpPr>
          <p:cNvPr id="2150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SSM-PMSC-070</a:t>
            </a:r>
          </a:p>
        </p:txBody>
      </p:sp>
      <p:pic>
        <p:nvPicPr>
          <p:cNvPr id="21508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038" y="1076325"/>
            <a:ext cx="7019925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1133475" y="3262313"/>
            <a:ext cx="3319463" cy="57604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If Yes, the first scheduled PM call is created in </a:t>
            </a:r>
            <a:r>
              <a:rPr lang="en-US" sz="1400">
                <a:latin typeface="+mj-lt"/>
              </a:rPr>
              <a:t>Contract </a:t>
            </a:r>
            <a:r>
              <a:rPr lang="en-US" sz="1400" smtClean="0">
                <a:latin typeface="+mj-lt"/>
              </a:rPr>
              <a:t>Maintenance</a:t>
            </a:r>
            <a:endParaRPr lang="en-US" sz="1400" dirty="0">
              <a:latin typeface="+mj-lt"/>
            </a:endParaRPr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5591175" y="2819400"/>
            <a:ext cx="161925" cy="1428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1511" name="Elbow Connector 8"/>
          <p:cNvCxnSpPr>
            <a:cxnSpLocks noChangeShapeType="1"/>
            <a:endCxn id="21510" idx="3"/>
          </p:cNvCxnSpPr>
          <p:nvPr/>
        </p:nvCxnSpPr>
        <p:spPr bwMode="auto">
          <a:xfrm flipV="1">
            <a:off x="4452938" y="2890838"/>
            <a:ext cx="1300162" cy="778679"/>
          </a:xfrm>
          <a:prstGeom prst="bentConnector3">
            <a:avLst>
              <a:gd name="adj1" fmla="val 117582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1171575" y="3943350"/>
            <a:ext cx="6772276" cy="2372783"/>
          </a:xfrm>
        </p:spPr>
        <p:txBody>
          <a:bodyPr>
            <a:normAutofit/>
          </a:bodyPr>
          <a:lstStyle/>
          <a:p>
            <a:r>
              <a:rPr lang="en-US" sz="2000" dirty="0" smtClean="0"/>
              <a:t>Create PM Calls provides control over call creation</a:t>
            </a:r>
          </a:p>
          <a:p>
            <a:pPr lvl="1"/>
            <a:r>
              <a:rPr lang="en-US" sz="1800" dirty="0" smtClean="0"/>
              <a:t>Yes means calls are created in Contract Maintenance</a:t>
            </a:r>
          </a:p>
          <a:p>
            <a:pPr lvl="1"/>
            <a:r>
              <a:rPr lang="en-US" sz="1800" dirty="0" smtClean="0"/>
              <a:t>No means calls are created later with the Call Generator</a:t>
            </a:r>
          </a:p>
          <a:p>
            <a:endParaRPr lang="en-US" sz="2000" dirty="0" smtClean="0"/>
          </a:p>
          <a:p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5" dur="indefinite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7" dur="indefinite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8" dur="indefinite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15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Create PM Calls = Yes</a:t>
            </a:r>
          </a:p>
        </p:txBody>
      </p:sp>
      <p:sp>
        <p:nvSpPr>
          <p:cNvPr id="2253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SSM-PMSC-080</a:t>
            </a:r>
          </a:p>
        </p:txBody>
      </p:sp>
      <p:pic>
        <p:nvPicPr>
          <p:cNvPr id="22532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50" y="909638"/>
            <a:ext cx="6248400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4637" y="1679575"/>
            <a:ext cx="6262688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I:\train\MFG PRO Appl\eB2-mfgpro\eB2_support templates\slides\eB2 Training.pot</Template>
  <TotalTime>6317</TotalTime>
  <Words>239</Words>
  <Application>Microsoft Office PowerPoint</Application>
  <PresentationFormat>On-screen Show (4:3)</PresentationFormat>
  <Paragraphs>84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QAD 2010 Template</vt:lpstr>
      <vt:lpstr>Preventive Maintenance Scheduling</vt:lpstr>
      <vt:lpstr>Contract PM Scheduling</vt:lpstr>
      <vt:lpstr>End User Schedules</vt:lpstr>
      <vt:lpstr>Scheduling Visits for Line Item</vt:lpstr>
      <vt:lpstr>Line - Contract PM Schedules</vt:lpstr>
      <vt:lpstr>Scheduling Dates</vt:lpstr>
      <vt:lpstr>Effects of Visits and PM Item</vt:lpstr>
      <vt:lpstr>Create PM Calls</vt:lpstr>
      <vt:lpstr>Create PM Calls = Yes</vt:lpstr>
      <vt:lpstr>Contract Maintenance</vt:lpstr>
      <vt:lpstr>Using the Call Generator</vt:lpstr>
    </vt:vector>
  </TitlesOfParts>
  <Manager>Vance Giboney</Manager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 McGlothlin Gurkweitz</dc:creator>
  <cp:lastModifiedBy>Helen Ernst</cp:lastModifiedBy>
  <cp:revision>162</cp:revision>
  <dcterms:created xsi:type="dcterms:W3CDTF">2002-03-27T21:49:26Z</dcterms:created>
  <dcterms:modified xsi:type="dcterms:W3CDTF">2012-08-10T23:41:08Z</dcterms:modified>
</cp:coreProperties>
</file>