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88" r:id="rId1"/>
  </p:sldMasterIdLst>
  <p:notesMasterIdLst>
    <p:notesMasterId r:id="rId47"/>
  </p:notesMasterIdLst>
  <p:handoutMasterIdLst>
    <p:handoutMasterId r:id="rId48"/>
  </p:handoutMasterIdLst>
  <p:sldIdLst>
    <p:sldId id="314" r:id="rId2"/>
    <p:sldId id="258" r:id="rId3"/>
    <p:sldId id="259" r:id="rId4"/>
    <p:sldId id="260" r:id="rId5"/>
    <p:sldId id="261" r:id="rId6"/>
    <p:sldId id="262" r:id="rId7"/>
    <p:sldId id="311" r:id="rId8"/>
    <p:sldId id="306" r:id="rId9"/>
    <p:sldId id="309" r:id="rId10"/>
    <p:sldId id="266" r:id="rId11"/>
    <p:sldId id="267" r:id="rId12"/>
    <p:sldId id="268" r:id="rId13"/>
    <p:sldId id="269" r:id="rId14"/>
    <p:sldId id="270" r:id="rId15"/>
    <p:sldId id="31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12" r:id="rId44"/>
    <p:sldId id="304" r:id="rId45"/>
    <p:sldId id="302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44" autoAdjust="0"/>
    <p:restoredTop sz="94660" autoAdjust="0"/>
  </p:normalViewPr>
  <p:slideViewPr>
    <p:cSldViewPr snapToGrid="0">
      <p:cViewPr>
        <p:scale>
          <a:sx n="79" d="100"/>
          <a:sy n="79" d="100"/>
        </p:scale>
        <p:origin x="-204" y="16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A289E9B-3858-441F-9DC4-3278AA908723}" type="datetime1">
              <a:rPr lang="en-US"/>
              <a:pPr>
                <a:defRPr/>
              </a:pPr>
              <a:t>8/14/2012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AF5D493-E3DD-4561-8133-37F38F0C01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04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AD93F5E8-3709-41F8-A6C5-28017AFAEC98}" type="datetime1">
              <a:rPr lang="en-US"/>
              <a:pPr>
                <a:defRPr/>
              </a:pPr>
              <a:t>8/14/2012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3EF917DF-1963-4F2A-9D5A-270442ED30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591425" y="6638544"/>
            <a:ext cx="15525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477125" y="6638544"/>
            <a:ext cx="16668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791450" y="6638544"/>
            <a:ext cx="13525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38544"/>
            <a:ext cx="16192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439025" y="6638544"/>
            <a:ext cx="17049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927848" y="6638544"/>
            <a:ext cx="1216152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dirty="0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SSM Service Setup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and Support Management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SSM-SU-000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Work Code designates the type of work to be performed during a service activity</a:t>
            </a:r>
          </a:p>
          <a:p>
            <a:r>
              <a:rPr lang="en-US" dirty="0" smtClean="0"/>
              <a:t>Codes are user defined</a:t>
            </a:r>
          </a:p>
          <a:p>
            <a:r>
              <a:rPr lang="en-US" dirty="0" smtClean="0"/>
              <a:t>Five work codes are assigned in Call Management Control to provide defaults</a:t>
            </a:r>
          </a:p>
          <a:p>
            <a:pPr lvl="1"/>
            <a:r>
              <a:rPr lang="en-US" dirty="0" smtClean="0"/>
              <a:t>Technical : Calls created in Call Maintenance </a:t>
            </a:r>
          </a:p>
          <a:p>
            <a:pPr lvl="1"/>
            <a:r>
              <a:rPr lang="en-US" dirty="0" smtClean="0"/>
              <a:t>PM: System-generated preventive maintenance calls</a:t>
            </a:r>
          </a:p>
          <a:p>
            <a:pPr lvl="1"/>
            <a:r>
              <a:rPr lang="en-US" dirty="0" smtClean="0"/>
              <a:t>Installation: System-generated during sale order shipment for items requiring installation service</a:t>
            </a:r>
          </a:p>
          <a:p>
            <a:pPr lvl="1"/>
            <a:r>
              <a:rPr lang="en-US" dirty="0" smtClean="0"/>
              <a:t>Update calls </a:t>
            </a:r>
          </a:p>
          <a:p>
            <a:pPr lvl="1"/>
            <a:r>
              <a:rPr lang="en-US" dirty="0" smtClean="0"/>
              <a:t>Corrective: Used for calls created in response to a field notification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Code Definition</a:t>
            </a:r>
            <a:endParaRPr lang="en-US" dirty="0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Code Maintenance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SSM-SU-115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Work Codes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SSM-SU-120</a:t>
            </a:r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SSM-SU-130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8625" y="1049350"/>
            <a:ext cx="7515349" cy="53707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667693" y="1458914"/>
            <a:ext cx="4104832" cy="1688324"/>
          </a:xfrm>
          <a:prstGeom prst="round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44450" rIns="90488" bIns="44450"/>
          <a:lstStyle/>
          <a:p>
            <a:pPr marL="119063" indent="-119063">
              <a:buFont typeface="Arial" pitchFamily="34" charset="0"/>
              <a:buChar char="•"/>
              <a:defRPr/>
            </a:pPr>
            <a:r>
              <a:rPr lang="en-US" sz="1600" b="0" dirty="0">
                <a:latin typeface="+mj-lt"/>
              </a:rPr>
              <a:t>SSM uses standard product lines set up in </a:t>
            </a:r>
            <a:r>
              <a:rPr lang="en-US" sz="1600" b="0" dirty="0" smtClean="0">
                <a:latin typeface="+mj-lt"/>
              </a:rPr>
              <a:t>Product </a:t>
            </a:r>
            <a:r>
              <a:rPr lang="en-US" sz="1600" b="0" dirty="0">
                <a:latin typeface="+mj-lt"/>
              </a:rPr>
              <a:t>Line Maintenance (1.2.1)</a:t>
            </a:r>
          </a:p>
          <a:p>
            <a:pPr marL="119063" indent="-119063">
              <a:buFont typeface="Arial" pitchFamily="34" charset="0"/>
              <a:buChar char="•"/>
              <a:defRPr/>
            </a:pPr>
            <a:r>
              <a:rPr lang="en-US" sz="1600" b="0" dirty="0">
                <a:latin typeface="+mj-lt"/>
              </a:rPr>
              <a:t>SSM uses service accounts defined for each </a:t>
            </a:r>
            <a:r>
              <a:rPr lang="en-US" sz="1600" b="0" dirty="0" smtClean="0">
                <a:latin typeface="+mj-lt"/>
              </a:rPr>
              <a:t>product line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product lines are displayed in CAR and CIR and used for three distinct purposes</a:t>
            </a:r>
          </a:p>
          <a:p>
            <a:pPr lvl="1"/>
            <a:r>
              <a:rPr lang="en-US" dirty="0" smtClean="0"/>
              <a:t>Charge product line</a:t>
            </a:r>
          </a:p>
          <a:p>
            <a:pPr lvl="1"/>
            <a:r>
              <a:rPr lang="en-US" dirty="0" smtClean="0"/>
              <a:t>Revenue product line</a:t>
            </a:r>
          </a:p>
          <a:p>
            <a:pPr lvl="1"/>
            <a:r>
              <a:rPr lang="en-US" dirty="0" smtClean="0"/>
              <a:t>WIP product line</a:t>
            </a:r>
          </a:p>
          <a:p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Lines in CAR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SSM-SU-135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ChangeArrowheads="1"/>
          </p:cNvSpPr>
          <p:nvPr/>
        </p:nvSpPr>
        <p:spPr bwMode="auto">
          <a:xfrm>
            <a:off x="3076575" y="4333875"/>
            <a:ext cx="1292022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+mj-lt"/>
              </a:rPr>
              <a:t>Invoice</a:t>
            </a:r>
          </a:p>
          <a:p>
            <a:pPr algn="ctr"/>
            <a:r>
              <a:rPr lang="en-US" dirty="0">
                <a:latin typeface="+mj-lt"/>
              </a:rPr>
              <a:t>Post</a:t>
            </a:r>
          </a:p>
        </p:txBody>
      </p:sp>
      <p:sp>
        <p:nvSpPr>
          <p:cNvPr id="30724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1613464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WIP product line provides an inventory account where the cost of service activity is captured until the call invoice is posted</a:t>
            </a: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WIP Product Line</a:t>
            </a:r>
          </a:p>
        </p:txBody>
      </p:sp>
      <p:sp>
        <p:nvSpPr>
          <p:cNvPr id="307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SSM-SU-140</a:t>
            </a:r>
            <a:endParaRPr lang="en-US" dirty="0" smtClean="0"/>
          </a:p>
        </p:txBody>
      </p:sp>
      <p:sp>
        <p:nvSpPr>
          <p:cNvPr id="30726" name="AutoShape 4"/>
          <p:cNvSpPr>
            <a:spLocks noChangeArrowheads="1"/>
          </p:cNvSpPr>
          <p:nvPr/>
        </p:nvSpPr>
        <p:spPr bwMode="auto">
          <a:xfrm rot="10800000" flipH="1" flipV="1">
            <a:off x="1208088" y="4122738"/>
            <a:ext cx="1793875" cy="925512"/>
          </a:xfrm>
          <a:custGeom>
            <a:avLst/>
            <a:gdLst>
              <a:gd name="T0" fmla="*/ 2147483647 w 21600"/>
              <a:gd name="T1" fmla="*/ 849588516 h 21600"/>
              <a:gd name="T2" fmla="*/ 2147483647 w 21600"/>
              <a:gd name="T3" fmla="*/ 1699177031 h 21600"/>
              <a:gd name="T4" fmla="*/ 1546600731 w 21600"/>
              <a:gd name="T5" fmla="*/ 849588516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399" y="21600"/>
                </a:lnTo>
                <a:lnTo>
                  <a:pt x="162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0727" name="Rectangle 5"/>
          <p:cNvSpPr>
            <a:spLocks noChangeArrowheads="1"/>
          </p:cNvSpPr>
          <p:nvPr/>
        </p:nvSpPr>
        <p:spPr bwMode="auto">
          <a:xfrm>
            <a:off x="1757363" y="5100955"/>
            <a:ext cx="71975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+mj-lt"/>
              </a:rPr>
              <a:t>WIP</a:t>
            </a:r>
          </a:p>
        </p:txBody>
      </p:sp>
      <p:sp>
        <p:nvSpPr>
          <p:cNvPr id="30728" name="Oval 6"/>
          <p:cNvSpPr>
            <a:spLocks noChangeArrowheads="1"/>
          </p:cNvSpPr>
          <p:nvPr/>
        </p:nvSpPr>
        <p:spPr bwMode="auto">
          <a:xfrm>
            <a:off x="658811" y="3097215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hrs labor $200</a:t>
            </a:r>
          </a:p>
        </p:txBody>
      </p:sp>
      <p:sp>
        <p:nvSpPr>
          <p:cNvPr id="30729" name="Oval 7"/>
          <p:cNvSpPr>
            <a:spLocks noChangeArrowheads="1"/>
          </p:cNvSpPr>
          <p:nvPr/>
        </p:nvSpPr>
        <p:spPr bwMode="auto">
          <a:xfrm>
            <a:off x="1633535" y="2876552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44-10 $120</a:t>
            </a:r>
          </a:p>
        </p:txBody>
      </p:sp>
      <p:sp>
        <p:nvSpPr>
          <p:cNvPr id="30730" name="Oval 8"/>
          <p:cNvSpPr>
            <a:spLocks noChangeArrowheads="1"/>
          </p:cNvSpPr>
          <p:nvPr/>
        </p:nvSpPr>
        <p:spPr bwMode="auto">
          <a:xfrm>
            <a:off x="2673348" y="3101977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22-1 $50</a:t>
            </a:r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>
            <a:off x="3068638" y="4754880"/>
            <a:ext cx="1235075" cy="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30733" name="Shape 37"/>
          <p:cNvCxnSpPr>
            <a:cxnSpLocks noChangeShapeType="1"/>
            <a:stCxn id="30728" idx="4"/>
            <a:endCxn id="30732" idx="0"/>
          </p:cNvCxnSpPr>
          <p:nvPr/>
        </p:nvCxnSpPr>
        <p:spPr bwMode="auto">
          <a:xfrm rot="16200000" flipH="1">
            <a:off x="1417016" y="3436289"/>
            <a:ext cx="372717" cy="97472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4" name="Elbow Connector 42"/>
          <p:cNvCxnSpPr>
            <a:cxnSpLocks noChangeShapeType="1"/>
            <a:stCxn id="30729" idx="4"/>
            <a:endCxn id="30732" idx="0"/>
          </p:cNvCxnSpPr>
          <p:nvPr/>
        </p:nvCxnSpPr>
        <p:spPr bwMode="auto">
          <a:xfrm rot="16200000" flipH="1">
            <a:off x="1794046" y="3813320"/>
            <a:ext cx="593380" cy="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5" name="Elbow Connector 44"/>
          <p:cNvCxnSpPr>
            <a:cxnSpLocks noChangeShapeType="1"/>
            <a:stCxn id="30730" idx="4"/>
            <a:endCxn id="30732" idx="0"/>
          </p:cNvCxnSpPr>
          <p:nvPr/>
        </p:nvCxnSpPr>
        <p:spPr bwMode="auto">
          <a:xfrm rot="5400000">
            <a:off x="2426666" y="3406129"/>
            <a:ext cx="367955" cy="10398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7" name="AutoShape 13"/>
          <p:cNvSpPr>
            <a:spLocks noChangeArrowheads="1"/>
          </p:cNvSpPr>
          <p:nvPr/>
        </p:nvSpPr>
        <p:spPr bwMode="auto">
          <a:xfrm rot="10800000" flipH="1" flipV="1">
            <a:off x="4338638" y="4089400"/>
            <a:ext cx="1793875" cy="925513"/>
          </a:xfrm>
          <a:custGeom>
            <a:avLst/>
            <a:gdLst>
              <a:gd name="T0" fmla="*/ 2147483647 w 21600"/>
              <a:gd name="T1" fmla="*/ 849592176 h 21600"/>
              <a:gd name="T2" fmla="*/ 2147483647 w 21600"/>
              <a:gd name="T3" fmla="*/ 1699181609 h 21600"/>
              <a:gd name="T4" fmla="*/ 1546600731 w 21600"/>
              <a:gd name="T5" fmla="*/ 849592176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399" y="21600"/>
                </a:lnTo>
                <a:lnTo>
                  <a:pt x="162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0738" name="Rectangle 14"/>
          <p:cNvSpPr>
            <a:spLocks noChangeArrowheads="1"/>
          </p:cNvSpPr>
          <p:nvPr/>
        </p:nvSpPr>
        <p:spPr bwMode="auto">
          <a:xfrm>
            <a:off x="4897438" y="5063808"/>
            <a:ext cx="71975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+mj-lt"/>
              </a:rPr>
              <a:t>WIP</a:t>
            </a:r>
          </a:p>
        </p:txBody>
      </p:sp>
      <p:sp>
        <p:nvSpPr>
          <p:cNvPr id="30739" name="Oval 15"/>
          <p:cNvSpPr>
            <a:spLocks noChangeArrowheads="1"/>
          </p:cNvSpPr>
          <p:nvPr/>
        </p:nvSpPr>
        <p:spPr bwMode="auto">
          <a:xfrm>
            <a:off x="4635500" y="4132263"/>
            <a:ext cx="811213" cy="6397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hrs labor $200</a:t>
            </a:r>
          </a:p>
        </p:txBody>
      </p:sp>
      <p:sp>
        <p:nvSpPr>
          <p:cNvPr id="30740" name="Oval 16"/>
          <p:cNvSpPr>
            <a:spLocks noChangeArrowheads="1"/>
          </p:cNvSpPr>
          <p:nvPr/>
        </p:nvSpPr>
        <p:spPr bwMode="auto">
          <a:xfrm>
            <a:off x="4868863" y="4333875"/>
            <a:ext cx="811212" cy="639763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44-10 $120</a:t>
            </a:r>
          </a:p>
        </p:txBody>
      </p:sp>
      <p:sp>
        <p:nvSpPr>
          <p:cNvPr id="30741" name="Oval 17"/>
          <p:cNvSpPr>
            <a:spLocks noChangeArrowheads="1"/>
          </p:cNvSpPr>
          <p:nvPr/>
        </p:nvSpPr>
        <p:spPr bwMode="auto">
          <a:xfrm>
            <a:off x="5040313" y="4100513"/>
            <a:ext cx="811212" cy="6397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22-1 $50</a:t>
            </a:r>
          </a:p>
        </p:txBody>
      </p:sp>
      <p:sp>
        <p:nvSpPr>
          <p:cNvPr id="30742" name="Rectangle 26"/>
          <p:cNvSpPr>
            <a:spLocks noChangeArrowheads="1"/>
          </p:cNvSpPr>
          <p:nvPr/>
        </p:nvSpPr>
        <p:spPr bwMode="auto">
          <a:xfrm>
            <a:off x="7594600" y="3640138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Material</a:t>
            </a:r>
          </a:p>
        </p:txBody>
      </p:sp>
      <p:sp>
        <p:nvSpPr>
          <p:cNvPr id="30743" name="Rectangle 27"/>
          <p:cNvSpPr>
            <a:spLocks noChangeArrowheads="1"/>
          </p:cNvSpPr>
          <p:nvPr/>
        </p:nvSpPr>
        <p:spPr bwMode="auto">
          <a:xfrm>
            <a:off x="7594600" y="4087812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Labor</a:t>
            </a:r>
          </a:p>
        </p:txBody>
      </p:sp>
      <p:sp>
        <p:nvSpPr>
          <p:cNvPr id="30744" name="Rectangle 28"/>
          <p:cNvSpPr>
            <a:spLocks noChangeArrowheads="1"/>
          </p:cNvSpPr>
          <p:nvPr/>
        </p:nvSpPr>
        <p:spPr bwMode="auto">
          <a:xfrm>
            <a:off x="7594600" y="4539459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Burden</a:t>
            </a:r>
          </a:p>
        </p:txBody>
      </p:sp>
      <p:sp>
        <p:nvSpPr>
          <p:cNvPr id="30745" name="Rectangle 29"/>
          <p:cNvSpPr>
            <a:spLocks noChangeArrowheads="1"/>
          </p:cNvSpPr>
          <p:nvPr/>
        </p:nvSpPr>
        <p:spPr bwMode="auto">
          <a:xfrm>
            <a:off x="7594600" y="4991110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Overhead</a:t>
            </a:r>
          </a:p>
        </p:txBody>
      </p:sp>
      <p:sp>
        <p:nvSpPr>
          <p:cNvPr id="30750" name="Rectangle 49"/>
          <p:cNvSpPr>
            <a:spLocks noChangeArrowheads="1"/>
          </p:cNvSpPr>
          <p:nvPr/>
        </p:nvSpPr>
        <p:spPr bwMode="auto">
          <a:xfrm>
            <a:off x="5057775" y="4095750"/>
            <a:ext cx="419100" cy="246221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1000" dirty="0">
              <a:latin typeface="+mj-lt"/>
            </a:endParaRPr>
          </a:p>
        </p:txBody>
      </p:sp>
      <p:cxnSp>
        <p:nvCxnSpPr>
          <p:cNvPr id="30751" name="Shape 51"/>
          <p:cNvCxnSpPr>
            <a:cxnSpLocks noChangeShapeType="1"/>
            <a:stCxn id="30750" idx="0"/>
            <a:endCxn id="30742" idx="1"/>
          </p:cNvCxnSpPr>
          <p:nvPr/>
        </p:nvCxnSpPr>
        <p:spPr bwMode="auto">
          <a:xfrm rot="5400000" flipH="1" flipV="1">
            <a:off x="6317931" y="2819082"/>
            <a:ext cx="226062" cy="232727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2" name="Shape 53"/>
          <p:cNvCxnSpPr>
            <a:cxnSpLocks noChangeShapeType="1"/>
            <a:stCxn id="30750" idx="0"/>
            <a:endCxn id="30743" idx="1"/>
          </p:cNvCxnSpPr>
          <p:nvPr/>
        </p:nvCxnSpPr>
        <p:spPr bwMode="auto">
          <a:xfrm rot="16200000" flipH="1">
            <a:off x="6320156" y="3042919"/>
            <a:ext cx="221612" cy="2327275"/>
          </a:xfrm>
          <a:prstGeom prst="bentConnector4">
            <a:avLst>
              <a:gd name="adj1" fmla="val -103153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3" name="Shape 55"/>
          <p:cNvCxnSpPr>
            <a:cxnSpLocks noChangeShapeType="1"/>
            <a:stCxn id="30750" idx="0"/>
            <a:endCxn id="30744" idx="1"/>
          </p:cNvCxnSpPr>
          <p:nvPr/>
        </p:nvCxnSpPr>
        <p:spPr bwMode="auto">
          <a:xfrm rot="16200000" flipH="1">
            <a:off x="6094332" y="3268742"/>
            <a:ext cx="673259" cy="2327275"/>
          </a:xfrm>
          <a:prstGeom prst="bentConnector4">
            <a:avLst>
              <a:gd name="adj1" fmla="val -33954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4" name="Shape 57"/>
          <p:cNvCxnSpPr>
            <a:cxnSpLocks noChangeShapeType="1"/>
            <a:stCxn id="30750" idx="0"/>
            <a:endCxn id="30745" idx="1"/>
          </p:cNvCxnSpPr>
          <p:nvPr/>
        </p:nvCxnSpPr>
        <p:spPr bwMode="auto">
          <a:xfrm rot="16200000" flipH="1">
            <a:off x="5868507" y="3494568"/>
            <a:ext cx="1124910" cy="2327275"/>
          </a:xfrm>
          <a:prstGeom prst="bentConnector4">
            <a:avLst>
              <a:gd name="adj1" fmla="val -20322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2" name="Rectangle 35"/>
          <p:cNvSpPr>
            <a:spLocks noChangeArrowheads="1"/>
          </p:cNvSpPr>
          <p:nvPr/>
        </p:nvSpPr>
        <p:spPr bwMode="auto">
          <a:xfrm>
            <a:off x="1847850" y="4110012"/>
            <a:ext cx="485775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businesses to separate service costs from cost of goods sold</a:t>
            </a:r>
          </a:p>
          <a:p>
            <a:r>
              <a:rPr lang="en-US" dirty="0" smtClean="0"/>
              <a:t>Enables service costs to be further separated by responsibility (warranty, contract, billable)</a:t>
            </a:r>
          </a:p>
        </p:txBody>
      </p:sp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Product Line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SSM-SU-150</a:t>
            </a:r>
            <a:endParaRPr lang="en-US" dirty="0" smtClean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19199" y="3644900"/>
          <a:ext cx="6682423" cy="1529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02218"/>
                <a:gridCol w="1437005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 Accounts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 Warranty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WARR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COGS Material – 5060</a:t>
                      </a:r>
                    </a:p>
                    <a:p>
                      <a:r>
                        <a:rPr lang="en-US" sz="1600" dirty="0" smtClean="0"/>
                        <a:t>COGS Labor</a:t>
                      </a:r>
                      <a:r>
                        <a:rPr lang="en-US" sz="1600" baseline="0" dirty="0" smtClean="0"/>
                        <a:t> – 6870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 contract</a:t>
                      </a:r>
                      <a:r>
                        <a:rPr lang="en-US" sz="1600" baseline="0" dirty="0" smtClean="0"/>
                        <a:t>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CTR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COGS Material – 5070</a:t>
                      </a:r>
                    </a:p>
                    <a:p>
                      <a:r>
                        <a:rPr lang="en-US" sz="1600" dirty="0" smtClean="0"/>
                        <a:t>COGS Labor – 6880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Product Line Maintenance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SSM-SU-160</a:t>
            </a:r>
            <a:endParaRPr lang="en-US" dirty="0" smtClean="0"/>
          </a:p>
        </p:txBody>
      </p:sp>
      <p:pic>
        <p:nvPicPr>
          <p:cNvPr id="3174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001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businesses to separate service revenue from  sales revenue</a:t>
            </a:r>
          </a:p>
          <a:p>
            <a:r>
              <a:rPr lang="en-US" dirty="0" smtClean="0"/>
              <a:t>Enables service revenue to be further separated by responsibility (warranty, contract, billable)</a:t>
            </a:r>
          </a:p>
          <a:p>
            <a:r>
              <a:rPr lang="en-US" dirty="0" smtClean="0"/>
              <a:t>Can be reviewed and updated in Call Invoice Recording</a:t>
            </a:r>
          </a:p>
          <a:p>
            <a:endParaRPr lang="en-US" dirty="0" smtClean="0"/>
          </a:p>
        </p:txBody>
      </p: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Product Line</a:t>
            </a:r>
          </a:p>
        </p:txBody>
      </p:sp>
      <p:sp>
        <p:nvSpPr>
          <p:cNvPr id="205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SSM-SU-170</a:t>
            </a:r>
            <a:endParaRPr lang="en-US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219199" y="4419453"/>
          <a:ext cx="675703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218"/>
                <a:gridCol w="1511618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Revenue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 Accounts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Service work is billable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Sales 3010</a:t>
                      </a:r>
                      <a:endParaRPr lang="en-US" sz="16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Contract service</a:t>
                      </a:r>
                      <a:r>
                        <a:rPr lang="en-US" sz="1600" baseline="0" dirty="0" smtClean="0"/>
                        <a:t>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Sales 3020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Product Line Maintenance</a:t>
            </a:r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SSM-SU-180</a:t>
            </a:r>
            <a:endParaRPr lang="en-US" dirty="0" smtClean="0"/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63863" y="948063"/>
            <a:ext cx="7413233" cy="53003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Charge Codes</a:t>
            </a:r>
          </a:p>
          <a:p>
            <a:r>
              <a:rPr lang="en-US" dirty="0" smtClean="0"/>
              <a:t>Service Categories</a:t>
            </a:r>
          </a:p>
          <a:p>
            <a:r>
              <a:rPr lang="en-US" dirty="0" smtClean="0"/>
              <a:t>Work Codes</a:t>
            </a:r>
          </a:p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Call Defaults and Codes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Service BOMs and Routings</a:t>
            </a:r>
          </a:p>
          <a:p>
            <a:r>
              <a:rPr lang="en-US" dirty="0" smtClean="0"/>
              <a:t>Default Sites, Locations, and  Return Status</a:t>
            </a:r>
          </a:p>
          <a:p>
            <a:r>
              <a:rPr lang="en-US" dirty="0" smtClean="0"/>
              <a:t>Multiple Time Zones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Setup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Call Status </a:t>
            </a:r>
            <a:r>
              <a:rPr lang="en-US" dirty="0" smtClean="0"/>
              <a:t>indicates its place in the call life cycle</a:t>
            </a:r>
          </a:p>
          <a:p>
            <a:r>
              <a:rPr lang="en-US" i="1" dirty="0" smtClean="0"/>
              <a:t>Queues</a:t>
            </a:r>
            <a:r>
              <a:rPr lang="en-US" dirty="0" smtClean="0"/>
              <a:t> represent ways of routing calls so they are visible to the appropriate personnel</a:t>
            </a:r>
          </a:p>
          <a:p>
            <a:r>
              <a:rPr lang="en-US" i="1" dirty="0" smtClean="0"/>
              <a:t>Call Type </a:t>
            </a:r>
            <a:r>
              <a:rPr lang="en-US" dirty="0" smtClean="0"/>
              <a:t>provides a generalized way of grouping similar calls</a:t>
            </a:r>
          </a:p>
          <a:p>
            <a:r>
              <a:rPr lang="en-US" dirty="0" smtClean="0"/>
              <a:t>Generalized Codes</a:t>
            </a:r>
          </a:p>
          <a:p>
            <a:pPr lvl="1"/>
            <a:r>
              <a:rPr lang="en-US" i="1" dirty="0" smtClean="0"/>
              <a:t>Call Severity </a:t>
            </a:r>
            <a:r>
              <a:rPr lang="en-US" dirty="0" smtClean="0"/>
              <a:t>as perceived by the end user		</a:t>
            </a:r>
          </a:p>
          <a:p>
            <a:pPr lvl="1"/>
            <a:r>
              <a:rPr lang="en-US" i="1" dirty="0" smtClean="0"/>
              <a:t>Call Problem/Skill </a:t>
            </a:r>
            <a:r>
              <a:rPr lang="en-US" dirty="0" smtClean="0"/>
              <a:t>matches the requirement of the call with the engineer skill needed to fix it</a:t>
            </a:r>
          </a:p>
          <a:p>
            <a:pPr lvl="1"/>
            <a:r>
              <a:rPr lang="en-US" i="1" dirty="0" smtClean="0"/>
              <a:t>Call Resolution </a:t>
            </a:r>
            <a:r>
              <a:rPr lang="en-US" dirty="0" smtClean="0"/>
              <a:t>indicates the final outcome of the call</a:t>
            </a:r>
          </a:p>
          <a:p>
            <a:endParaRPr lang="en-US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Codes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SSM-SU-190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Status Codes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SSM-SU-200</a:t>
            </a:r>
            <a:endParaRPr lang="en-US" dirty="0" smtClean="0"/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013" y="1219200"/>
            <a:ext cx="58959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Statuses defined in Call Management Control affect processing in</a:t>
            </a:r>
          </a:p>
          <a:p>
            <a:pPr lvl="1"/>
            <a:r>
              <a:rPr lang="en-US" dirty="0" smtClean="0"/>
              <a:t>Call Maintenance		</a:t>
            </a:r>
          </a:p>
          <a:p>
            <a:pPr lvl="1"/>
            <a:r>
              <a:rPr lang="en-US" dirty="0" smtClean="0"/>
              <a:t>Call Activity Recording</a:t>
            </a:r>
          </a:p>
          <a:p>
            <a:pPr lvl="1"/>
            <a:r>
              <a:rPr lang="en-US" dirty="0" smtClean="0"/>
              <a:t>Call Invoice Recording</a:t>
            </a:r>
          </a:p>
          <a:p>
            <a:pPr lvl="1"/>
            <a:r>
              <a:rPr lang="en-US" dirty="0" smtClean="0"/>
              <a:t>Move to History and Delete/Archive</a:t>
            </a:r>
          </a:p>
          <a:p>
            <a:endParaRPr lang="en-US" dirty="0" smtClean="0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Call Statuses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Management Control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SSM-SU-220</a:t>
            </a:r>
            <a:endParaRPr lang="en-US" dirty="0" smtClean="0"/>
          </a:p>
        </p:txBody>
      </p:sp>
      <p:pic>
        <p:nvPicPr>
          <p:cNvPr id="36868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6750" y="790575"/>
            <a:ext cx="7809524" cy="55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 queues group calls by user-defined criteria for routing through the system</a:t>
            </a:r>
          </a:p>
          <a:p>
            <a:r>
              <a:rPr lang="en-US" dirty="0" smtClean="0"/>
              <a:t>Calls can be routed automatically with escalations</a:t>
            </a:r>
          </a:p>
          <a:p>
            <a:r>
              <a:rPr lang="en-US" dirty="0" smtClean="0"/>
              <a:t>The Call Queue Manager displays calls </a:t>
            </a:r>
            <a:r>
              <a:rPr lang="en-US" smtClean="0"/>
              <a:t>by queue</a:t>
            </a:r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Queues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SSM-SU-230</a:t>
            </a:r>
            <a:endParaRPr lang="en-US" dirty="0" smtClean="0"/>
          </a:p>
        </p:txBody>
      </p:sp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466725" y="4124960"/>
          <a:ext cx="250221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25110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DISPATCH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3209925" y="4124960"/>
          <a:ext cx="250221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25110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OPEN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INPROC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INPROC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953125" y="4124960"/>
          <a:ext cx="274367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492568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EMERGENCY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CA212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HOT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CA226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URGENT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 Severity 	ca_severity</a:t>
            </a:r>
          </a:p>
          <a:p>
            <a:r>
              <a:rPr lang="en-US" dirty="0" smtClean="0"/>
              <a:t>Problem/Skill	fsskill</a:t>
            </a:r>
          </a:p>
          <a:p>
            <a:r>
              <a:rPr lang="en-US" dirty="0" smtClean="0"/>
              <a:t>Fault Codes</a:t>
            </a:r>
          </a:p>
          <a:p>
            <a:pPr lvl="1"/>
            <a:r>
              <a:rPr lang="fr-FR" dirty="0" smtClean="0"/>
              <a:t>Problem 		</a:t>
            </a:r>
            <a:r>
              <a:rPr lang="fr-FR" dirty="0" err="1" smtClean="0"/>
              <a:t>ccd_problem</a:t>
            </a:r>
            <a:endParaRPr lang="fr-FR" dirty="0" smtClean="0"/>
          </a:p>
          <a:p>
            <a:pPr lvl="1"/>
            <a:r>
              <a:rPr lang="fr-FR" dirty="0" smtClean="0"/>
              <a:t>Cause			</a:t>
            </a:r>
            <a:r>
              <a:rPr lang="fr-FR" dirty="0" err="1" smtClean="0"/>
              <a:t>ccd_cause</a:t>
            </a:r>
            <a:endParaRPr lang="fr-FR" dirty="0" smtClean="0"/>
          </a:p>
          <a:p>
            <a:pPr lvl="1"/>
            <a:r>
              <a:rPr lang="fr-FR" dirty="0" smtClean="0"/>
              <a:t>Resolution		</a:t>
            </a:r>
            <a:r>
              <a:rPr lang="fr-FR" dirty="0" err="1" smtClean="0"/>
              <a:t>ccd_resolution</a:t>
            </a:r>
            <a:endParaRPr lang="fr-FR" dirty="0" smtClean="0"/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Generalized Codes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SSM-SU-240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Call Definitions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SSM-SU-250</a:t>
            </a:r>
            <a:endParaRPr lang="en-US" dirty="0" smtClean="0"/>
          </a:p>
        </p:txBody>
      </p:sp>
      <p:pic>
        <p:nvPicPr>
          <p:cNvPr id="39940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35120" y="892567"/>
            <a:ext cx="7567612" cy="5410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RMA (Return Material Authorization) issues use </a:t>
            </a:r>
            <a:r>
              <a:rPr lang="en-US" dirty="0" smtClean="0"/>
              <a:t>the same </a:t>
            </a:r>
            <a:r>
              <a:rPr lang="en-US" dirty="0" smtClean="0"/>
              <a:t>price lists as sales </a:t>
            </a:r>
            <a:r>
              <a:rPr lang="en-US" dirty="0" smtClean="0"/>
              <a:t>orders, set </a:t>
            </a:r>
            <a:r>
              <a:rPr lang="en-US" dirty="0" smtClean="0"/>
              <a:t>up with </a:t>
            </a:r>
            <a:r>
              <a:rPr lang="en-US" dirty="0" smtClean="0"/>
              <a:t>the SO/SQ/RMA </a:t>
            </a:r>
            <a:r>
              <a:rPr lang="en-US" dirty="0" smtClean="0"/>
              <a:t>Issue Pricing Menu (1.10.1)</a:t>
            </a:r>
            <a:endParaRPr lang="en-US" dirty="0" smtClean="0"/>
          </a:p>
          <a:p>
            <a:r>
              <a:rPr lang="en-US" dirty="0" smtClean="0"/>
              <a:t>RMA returns </a:t>
            </a:r>
            <a:r>
              <a:rPr lang="en-US" dirty="0" smtClean="0"/>
              <a:t>use price lists </a:t>
            </a:r>
            <a:r>
              <a:rPr lang="en-US" dirty="0" smtClean="0"/>
              <a:t>set up with the </a:t>
            </a:r>
            <a:r>
              <a:rPr lang="en-US" dirty="0" err="1" smtClean="0"/>
              <a:t>Cust</a:t>
            </a:r>
            <a:r>
              <a:rPr lang="en-US" dirty="0" smtClean="0"/>
              <a:t> </a:t>
            </a:r>
            <a:r>
              <a:rPr lang="en-US" dirty="0" err="1" smtClean="0"/>
              <a:t>Sched</a:t>
            </a:r>
            <a:r>
              <a:rPr lang="en-US" dirty="0" smtClean="0"/>
              <a:t>/RMA Rcpt Pricing Menu (</a:t>
            </a:r>
            <a:r>
              <a:rPr lang="en-US" dirty="0" smtClean="0"/>
              <a:t>1.10.3)</a:t>
            </a:r>
            <a:endParaRPr lang="en-US" dirty="0" smtClean="0"/>
          </a:p>
          <a:p>
            <a:r>
              <a:rPr lang="en-US" dirty="0" smtClean="0"/>
              <a:t>RTS </a:t>
            </a:r>
            <a:r>
              <a:rPr lang="en-US" dirty="0" smtClean="0"/>
              <a:t>(Return to Supplier) use same price lists as purchase </a:t>
            </a:r>
            <a:r>
              <a:rPr lang="en-US" dirty="0" smtClean="0"/>
              <a:t>orders set up with the Supplier </a:t>
            </a:r>
            <a:r>
              <a:rPr lang="en-US" dirty="0" smtClean="0"/>
              <a:t>Pricing Menu (</a:t>
            </a:r>
            <a:r>
              <a:rPr lang="en-US" dirty="0" smtClean="0"/>
              <a:t>1.10.2)</a:t>
            </a:r>
            <a:endParaRPr lang="en-US" dirty="0" smtClean="0"/>
          </a:p>
          <a:p>
            <a:r>
              <a:rPr lang="en-US" dirty="0" smtClean="0"/>
              <a:t>Other </a:t>
            </a:r>
            <a:r>
              <a:rPr lang="en-US" dirty="0" smtClean="0"/>
              <a:t>service activities use service price lists set up </a:t>
            </a:r>
            <a:r>
              <a:rPr lang="en-US" dirty="0" smtClean="0"/>
              <a:t>in the Service Pricing Menu (11.17)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Pricing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Three types of lists</a:t>
            </a:r>
          </a:p>
          <a:p>
            <a:pPr lvl="1"/>
            <a:r>
              <a:rPr lang="en-US" dirty="0" smtClean="0"/>
              <a:t>Contracts and contract additional items </a:t>
            </a:r>
          </a:p>
          <a:p>
            <a:pPr lvl="1"/>
            <a:r>
              <a:rPr lang="en-US" dirty="0" smtClean="0"/>
              <a:t>Repair prices in Call Activity Recording (labor, items, </a:t>
            </a:r>
            <a:br>
              <a:rPr lang="en-US" dirty="0" smtClean="0"/>
            </a:br>
            <a:r>
              <a:rPr lang="en-US" dirty="0" smtClean="0"/>
              <a:t>and expenses)</a:t>
            </a:r>
          </a:p>
          <a:p>
            <a:pPr lvl="1"/>
            <a:r>
              <a:rPr lang="en-US" dirty="0" smtClean="0"/>
              <a:t>Expense costs in Call Activity Recording</a:t>
            </a:r>
          </a:p>
          <a:p>
            <a:r>
              <a:rPr lang="en-US" dirty="0" smtClean="0"/>
              <a:t>Support for fixed pricing</a:t>
            </a:r>
          </a:p>
          <a:p>
            <a:r>
              <a:rPr lang="en-US" dirty="0" smtClean="0"/>
              <a:t>Support for exchange credits in CAR</a:t>
            </a:r>
          </a:p>
          <a:p>
            <a:r>
              <a:rPr lang="en-US" dirty="0" smtClean="0"/>
              <a:t>Three amount types</a:t>
            </a:r>
          </a:p>
          <a:p>
            <a:pPr lvl="1"/>
            <a:r>
              <a:rPr lang="en-US" dirty="0" smtClean="0"/>
              <a:t>Discount, which represents a percent taken from the </a:t>
            </a:r>
            <a:br>
              <a:rPr lang="en-US" dirty="0" smtClean="0"/>
            </a:br>
            <a:r>
              <a:rPr lang="en-US" dirty="0" smtClean="0"/>
              <a:t>item’s list price as defined in the item master</a:t>
            </a:r>
          </a:p>
          <a:p>
            <a:pPr lvl="1"/>
            <a:r>
              <a:rPr lang="en-US" dirty="0" smtClean="0"/>
              <a:t>Markup, which represents a percent added to the </a:t>
            </a:r>
            <a:br>
              <a:rPr lang="en-US" dirty="0" smtClean="0"/>
            </a:br>
            <a:r>
              <a:rPr lang="en-US" dirty="0" smtClean="0"/>
              <a:t>item GL cost at the relevant site</a:t>
            </a:r>
          </a:p>
          <a:p>
            <a:pPr lvl="1"/>
            <a:r>
              <a:rPr lang="en-US" dirty="0" smtClean="0"/>
              <a:t>Price, which specifies a price amount</a:t>
            </a:r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Price Lists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SSM-SU-270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by item number or product line</a:t>
            </a:r>
          </a:p>
          <a:p>
            <a:r>
              <a:rPr lang="en-US" dirty="0" smtClean="0"/>
              <a:t>Prices can be specified for both flat fee (amount type P) and percentage additional charge items (amount type D or M)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Pricing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SSM-SU-280</a:t>
            </a:r>
            <a:endParaRPr lang="en-US" dirty="0" smtClean="0"/>
          </a:p>
        </p:txBody>
      </p:sp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6863" y="2957513"/>
            <a:ext cx="60102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136217" y="4495800"/>
            <a:ext cx="21621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Contract price lists are set up by item number or product </a:t>
            </a:r>
            <a:r>
              <a:rPr lang="en-US" sz="1400" dirty="0" smtClean="0">
                <a:latin typeface="+mn-lt"/>
              </a:rPr>
              <a:t>line</a:t>
            </a:r>
            <a:endParaRPr lang="en-US" sz="1400" dirty="0">
              <a:latin typeface="+mn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715000" y="3286124"/>
            <a:ext cx="2495549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C indicates this price list is used for </a:t>
            </a:r>
            <a:r>
              <a:rPr lang="en-US" sz="1400" dirty="0" smtClean="0">
                <a:latin typeface="+mn-lt"/>
              </a:rPr>
              <a:t>contracts</a:t>
            </a:r>
            <a:endParaRPr lang="en-US" sz="1400" dirty="0">
              <a:latin typeface="+mn-lt"/>
            </a:endParaRPr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200525" y="3743325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3017" name="Rectangle 8"/>
          <p:cNvSpPr>
            <a:spLocks noChangeArrowheads="1"/>
          </p:cNvSpPr>
          <p:nvPr/>
        </p:nvSpPr>
        <p:spPr bwMode="auto">
          <a:xfrm>
            <a:off x="2574093" y="4936460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3018" name="Rectangle 9"/>
          <p:cNvSpPr>
            <a:spLocks noChangeArrowheads="1"/>
          </p:cNvSpPr>
          <p:nvPr/>
        </p:nvSpPr>
        <p:spPr bwMode="auto">
          <a:xfrm>
            <a:off x="6238539" y="4200525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3019" name="Elbow Connector 11"/>
          <p:cNvCxnSpPr>
            <a:cxnSpLocks noChangeShapeType="1"/>
            <a:endCxn id="43016" idx="0"/>
          </p:cNvCxnSpPr>
          <p:nvPr/>
        </p:nvCxnSpPr>
        <p:spPr bwMode="auto">
          <a:xfrm rot="10800000" flipV="1">
            <a:off x="4281488" y="3574147"/>
            <a:ext cx="1433512" cy="169178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3021" name="Elbow Connector 16"/>
          <p:cNvCxnSpPr>
            <a:cxnSpLocks noChangeShapeType="1"/>
            <a:stCxn id="6" idx="0"/>
            <a:endCxn id="43018" idx="3"/>
          </p:cNvCxnSpPr>
          <p:nvPr/>
        </p:nvCxnSpPr>
        <p:spPr bwMode="auto">
          <a:xfrm rot="16200000" flipV="1">
            <a:off x="6704110" y="3982604"/>
            <a:ext cx="209550" cy="81684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" name="Straight Arrow Connector 16"/>
          <p:cNvCxnSpPr>
            <a:stCxn id="6" idx="1"/>
            <a:endCxn id="43017" idx="3"/>
          </p:cNvCxnSpPr>
          <p:nvPr/>
        </p:nvCxnSpPr>
        <p:spPr>
          <a:xfrm rot="10800000">
            <a:off x="2736019" y="5022185"/>
            <a:ext cx="340019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3016" grpId="0"/>
      <p:bldP spid="43017" grpId="0"/>
      <p:bldP spid="430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Code Maintenance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SSM-SU-020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7225" y="1045732"/>
            <a:ext cx="7828572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Additional Charges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SSM-SU-290</a:t>
            </a:r>
            <a:endParaRPr lang="en-US" dirty="0" smtClean="0"/>
          </a:p>
        </p:txBody>
      </p:sp>
      <p:pic>
        <p:nvPicPr>
          <p:cNvPr id="4403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7225" y="790575"/>
            <a:ext cx="7809524" cy="5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14650" y="3943350"/>
            <a:ext cx="25209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Amount type can be fixed (F) or percentage (P</a:t>
            </a:r>
            <a:r>
              <a:rPr lang="en-US" sz="1400" dirty="0" smtClean="0">
                <a:latin typeface="+mj-lt"/>
              </a:rPr>
              <a:t>)</a:t>
            </a:r>
            <a:endParaRPr lang="en-US" sz="1400" dirty="0">
              <a:latin typeface="+mj-lt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600200" y="2933700"/>
            <a:ext cx="4381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4039" name="Shape 8"/>
          <p:cNvCxnSpPr>
            <a:cxnSpLocks noChangeShapeType="1"/>
            <a:endCxn id="44038" idx="2"/>
          </p:cNvCxnSpPr>
          <p:nvPr/>
        </p:nvCxnSpPr>
        <p:spPr bwMode="auto">
          <a:xfrm rot="10800000">
            <a:off x="1819276" y="3124200"/>
            <a:ext cx="1095375" cy="110717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0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automate pricing in CAR for items, labor, and expense usage</a:t>
            </a:r>
          </a:p>
          <a:p>
            <a:r>
              <a:rPr lang="en-US" dirty="0" smtClean="0"/>
              <a:t>Item repair prices are set up a bit differently from labor and expenses</a:t>
            </a:r>
          </a:p>
          <a:p>
            <a:pPr lvl="1"/>
            <a:r>
              <a:rPr lang="en-US" sz="2200" dirty="0" smtClean="0"/>
              <a:t>Item prices are based on an item selection (service group, product line, or item number) optionally qualified by the kind of work being done (work code)</a:t>
            </a:r>
          </a:p>
          <a:p>
            <a:pPr lvl="1"/>
            <a:r>
              <a:rPr lang="en-US" sz="2200" dirty="0" smtClean="0"/>
              <a:t> Item price lists can be amount type D, M, or P</a:t>
            </a:r>
          </a:p>
          <a:p>
            <a:pPr lvl="1"/>
            <a:r>
              <a:rPr lang="en-US" sz="2200" dirty="0" smtClean="0"/>
              <a:t>Labor/Expense prices are based on service category with other optional qualifiers</a:t>
            </a:r>
          </a:p>
          <a:p>
            <a:pPr lvl="1"/>
            <a:r>
              <a:rPr lang="en-US" sz="2200" dirty="0" smtClean="0"/>
              <a:t>Since no item master list price exists amount type can only be M or P</a:t>
            </a:r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Pricing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SSM-SU-300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Item Pricing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SSM-SU-310</a:t>
            </a:r>
            <a:endParaRPr lang="en-US" dirty="0" smtClean="0"/>
          </a:p>
        </p:txBody>
      </p:sp>
      <p:pic>
        <p:nvPicPr>
          <p:cNvPr id="460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239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66750" y="5273675"/>
            <a:ext cx="28670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Prices may vary depending on the kind of work being </a:t>
            </a:r>
            <a:r>
              <a:rPr lang="en-US" sz="1400" dirty="0" smtClean="0">
                <a:latin typeface="+mn-lt"/>
              </a:rPr>
              <a:t>done</a:t>
            </a:r>
            <a:endParaRPr lang="en-US" sz="1400" dirty="0">
              <a:latin typeface="+mn-lt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933450" y="4267200"/>
            <a:ext cx="17907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Any amount type 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can be </a:t>
            </a:r>
            <a:r>
              <a:rPr lang="en-US" sz="1400" dirty="0" smtClean="0">
                <a:latin typeface="+mn-lt"/>
              </a:rPr>
              <a:t>used</a:t>
            </a:r>
            <a:endParaRPr lang="en-US" sz="1400" dirty="0">
              <a:latin typeface="+mn-lt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800475" y="4467225"/>
            <a:ext cx="27209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This price list is set up for a specific item </a:t>
            </a:r>
            <a:r>
              <a:rPr lang="en-US" sz="1400" dirty="0" smtClean="0">
                <a:latin typeface="+mn-lt"/>
              </a:rPr>
              <a:t>number</a:t>
            </a:r>
            <a:endParaRPr lang="en-US" sz="1400" dirty="0">
              <a:latin typeface="+mn-lt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581650" y="1895475"/>
            <a:ext cx="23050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R indicates this price list applies to items, expenses, and labor usage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sp>
        <p:nvSpPr>
          <p:cNvPr id="46089" name="Rectangle 13"/>
          <p:cNvSpPr>
            <a:spLocks noChangeArrowheads="1"/>
          </p:cNvSpPr>
          <p:nvPr/>
        </p:nvSpPr>
        <p:spPr bwMode="auto">
          <a:xfrm>
            <a:off x="1333500" y="3676650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0" name="Rectangle 14"/>
          <p:cNvSpPr>
            <a:spLocks noChangeArrowheads="1"/>
          </p:cNvSpPr>
          <p:nvPr/>
        </p:nvSpPr>
        <p:spPr bwMode="auto">
          <a:xfrm>
            <a:off x="1724025" y="2828925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1" name="Rectangle 15"/>
          <p:cNvSpPr>
            <a:spLocks noChangeArrowheads="1"/>
          </p:cNvSpPr>
          <p:nvPr/>
        </p:nvSpPr>
        <p:spPr bwMode="auto">
          <a:xfrm>
            <a:off x="1447800" y="2219325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2" name="Rectangle 16"/>
          <p:cNvSpPr>
            <a:spLocks noChangeArrowheads="1"/>
          </p:cNvSpPr>
          <p:nvPr/>
        </p:nvSpPr>
        <p:spPr bwMode="auto">
          <a:xfrm>
            <a:off x="3211286" y="1821997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6093" name="Elbow Connector 18"/>
          <p:cNvCxnSpPr>
            <a:cxnSpLocks noChangeShapeType="1"/>
            <a:stCxn id="13" idx="0"/>
            <a:endCxn id="46092" idx="0"/>
          </p:cNvCxnSpPr>
          <p:nvPr/>
        </p:nvCxnSpPr>
        <p:spPr bwMode="auto">
          <a:xfrm rot="16200000" flipV="1">
            <a:off x="5074104" y="235404"/>
            <a:ext cx="73478" cy="3246664"/>
          </a:xfrm>
          <a:prstGeom prst="bentConnector3">
            <a:avLst>
              <a:gd name="adj1" fmla="val 41111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4" name="Elbow Connector 20"/>
          <p:cNvCxnSpPr>
            <a:cxnSpLocks noChangeShapeType="1"/>
            <a:endCxn id="46090" idx="3"/>
          </p:cNvCxnSpPr>
          <p:nvPr/>
        </p:nvCxnSpPr>
        <p:spPr bwMode="auto">
          <a:xfrm rot="10800000">
            <a:off x="2276475" y="2928939"/>
            <a:ext cx="1524000" cy="182630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5" name="Elbow Connector 23"/>
          <p:cNvCxnSpPr>
            <a:cxnSpLocks noChangeShapeType="1"/>
            <a:endCxn id="46089" idx="1"/>
          </p:cNvCxnSpPr>
          <p:nvPr/>
        </p:nvCxnSpPr>
        <p:spPr bwMode="auto">
          <a:xfrm rot="10800000" flipH="1">
            <a:off x="933450" y="3776664"/>
            <a:ext cx="400050" cy="778559"/>
          </a:xfrm>
          <a:prstGeom prst="bentConnector3">
            <a:avLst>
              <a:gd name="adj1" fmla="val -5714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6" name="Elbow Connector 25"/>
          <p:cNvCxnSpPr>
            <a:cxnSpLocks noChangeShapeType="1"/>
          </p:cNvCxnSpPr>
          <p:nvPr/>
        </p:nvCxnSpPr>
        <p:spPr bwMode="auto">
          <a:xfrm rot="10800000" flipH="1">
            <a:off x="666750" y="2319339"/>
            <a:ext cx="781050" cy="3361541"/>
          </a:xfrm>
          <a:prstGeom prst="bentConnector3">
            <a:avLst>
              <a:gd name="adj1" fmla="val -2926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46089" grpId="0"/>
      <p:bldP spid="46090" grpId="0"/>
      <p:bldP spid="46091" grpId="0"/>
      <p:bldP spid="460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Certain types of repair or field activity are charged at a flat rate</a:t>
            </a:r>
          </a:p>
          <a:p>
            <a:r>
              <a:rPr lang="en-US" dirty="0" smtClean="0"/>
              <a:t>This rate holds regardless of the exact parts replaced or number of hours of labor used</a:t>
            </a:r>
          </a:p>
          <a:p>
            <a:r>
              <a:rPr lang="en-US" dirty="0" smtClean="0"/>
              <a:t>Fixed price repairs can be viewed as an alternate to contracts and warranties</a:t>
            </a:r>
          </a:p>
          <a:p>
            <a:r>
              <a:rPr lang="en-US" dirty="0" smtClean="0"/>
              <a:t>SSM provides a way to indicate that fixed pricing is being used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Pricing Business Requirement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SSM-SU-320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366166" cy="542452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work code indicates a particular call line is charged at a fixed rate</a:t>
            </a:r>
          </a:p>
          <a:p>
            <a:r>
              <a:rPr lang="en-US" sz="2400" dirty="0" smtClean="0"/>
              <a:t>Fixed Price Charge Code and Invoice Sort must be defined</a:t>
            </a:r>
          </a:p>
          <a:p>
            <a:r>
              <a:rPr lang="en-US" sz="2400" dirty="0" smtClean="0"/>
              <a:t>Automated pricing of fixed price repairs is supported</a:t>
            </a:r>
          </a:p>
          <a:p>
            <a:pPr lvl="1"/>
            <a:r>
              <a:rPr lang="en-US" sz="2000" dirty="0" smtClean="0"/>
              <a:t>Use a Type R (repair) service price list</a:t>
            </a:r>
          </a:p>
          <a:p>
            <a:pPr lvl="1"/>
            <a:r>
              <a:rPr lang="en-US" sz="2000" dirty="0" smtClean="0"/>
              <a:t>Use the fixed price unit of measure defined in Call Management Control</a:t>
            </a:r>
          </a:p>
          <a:p>
            <a:r>
              <a:rPr lang="en-US" sz="2400" dirty="0" smtClean="0"/>
              <a:t>The use of special units of measure on the price list</a:t>
            </a:r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Price Setup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SSM-SU-330</a:t>
            </a:r>
            <a:endParaRPr lang="en-US" dirty="0" smtClean="0"/>
          </a:p>
        </p:txBody>
      </p:sp>
      <p:sp>
        <p:nvSpPr>
          <p:cNvPr id="49157" name="Rectangle 4"/>
          <p:cNvSpPr>
            <a:spLocks noChangeArrowheads="1"/>
          </p:cNvSpPr>
          <p:nvPr/>
        </p:nvSpPr>
        <p:spPr bwMode="auto">
          <a:xfrm>
            <a:off x="1219200" y="4484800"/>
            <a:ext cx="1418659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 List SSM1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Item: 44-100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UM: EA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Price: $75</a:t>
            </a:r>
          </a:p>
        </p:txBody>
      </p:sp>
      <p:sp>
        <p:nvSpPr>
          <p:cNvPr id="49158" name="Rectangle 5"/>
          <p:cNvSpPr>
            <a:spLocks noChangeArrowheads="1"/>
          </p:cNvSpPr>
          <p:nvPr/>
        </p:nvSpPr>
        <p:spPr bwMode="auto">
          <a:xfrm>
            <a:off x="3508375" y="4484800"/>
            <a:ext cx="1493838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 List: SSM1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Item: 44-100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UM: FX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Price: $50</a:t>
            </a: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5856516" y="4513313"/>
            <a:ext cx="2837316" cy="1813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n-lt"/>
              </a:rPr>
              <a:t>This price is used when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item 44-100 is repaired at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a fixed price</a:t>
            </a:r>
            <a:r>
              <a:rPr lang="en-US" sz="1600" b="0" dirty="0" smtClean="0">
                <a:latin typeface="+mn-lt"/>
              </a:rPr>
              <a:t>.</a:t>
            </a:r>
          </a:p>
          <a:p>
            <a:pPr>
              <a:defRPr/>
            </a:pPr>
            <a:endParaRPr lang="en-US" sz="1600" b="0" dirty="0">
              <a:latin typeface="+mn-lt"/>
            </a:endParaRPr>
          </a:p>
          <a:p>
            <a:pPr>
              <a:defRPr/>
            </a:pPr>
            <a:r>
              <a:rPr lang="en-US" sz="1600" b="0" dirty="0">
                <a:latin typeface="+mn-lt"/>
              </a:rPr>
              <a:t>This price is used when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item 44-100 is issued during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repair of another </a:t>
            </a:r>
            <a:r>
              <a:rPr lang="en-US" sz="1600" b="0" dirty="0" smtClean="0">
                <a:latin typeface="+mn-lt"/>
              </a:rPr>
              <a:t>item.</a:t>
            </a:r>
            <a:endParaRPr lang="en-US" sz="1600" b="0" dirty="0">
              <a:latin typeface="+mn-lt"/>
            </a:endParaRPr>
          </a:p>
        </p:txBody>
      </p:sp>
      <p:cxnSp>
        <p:nvCxnSpPr>
          <p:cNvPr id="48136" name="Shape 15"/>
          <p:cNvCxnSpPr>
            <a:cxnSpLocks noChangeShapeType="1"/>
          </p:cNvCxnSpPr>
          <p:nvPr/>
        </p:nvCxnSpPr>
        <p:spPr bwMode="auto">
          <a:xfrm rot="10800000">
            <a:off x="1928531" y="5507593"/>
            <a:ext cx="3948395" cy="57186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49161" name="Rectangle 18"/>
          <p:cNvSpPr>
            <a:spLocks noChangeArrowheads="1"/>
          </p:cNvSpPr>
          <p:nvPr/>
        </p:nvSpPr>
        <p:spPr bwMode="auto">
          <a:xfrm>
            <a:off x="5876925" y="5895975"/>
            <a:ext cx="37147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49162" name="Rectangle 20"/>
          <p:cNvSpPr>
            <a:spLocks noChangeArrowheads="1"/>
          </p:cNvSpPr>
          <p:nvPr/>
        </p:nvSpPr>
        <p:spPr bwMode="auto">
          <a:xfrm>
            <a:off x="5886450" y="5159690"/>
            <a:ext cx="37147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cxnSp>
        <p:nvCxnSpPr>
          <p:cNvPr id="48139" name="Elbow Connector 22"/>
          <p:cNvCxnSpPr>
            <a:cxnSpLocks noChangeShapeType="1"/>
          </p:cNvCxnSpPr>
          <p:nvPr/>
        </p:nvCxnSpPr>
        <p:spPr bwMode="auto">
          <a:xfrm rot="10800000">
            <a:off x="5002214" y="4796913"/>
            <a:ext cx="884237" cy="2256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special units of measure are defined in Call Management Control for use with item pricing</a:t>
            </a:r>
          </a:p>
          <a:p>
            <a:pPr lvl="1"/>
            <a:r>
              <a:rPr lang="en-US" dirty="0" smtClean="0"/>
              <a:t>Fixed UM for fixed price repairs</a:t>
            </a:r>
          </a:p>
          <a:p>
            <a:pPr lvl="1"/>
            <a:r>
              <a:rPr lang="en-US" dirty="0" smtClean="0"/>
              <a:t>Exchange UM for credits for items returned in CAR</a:t>
            </a:r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Units of Measure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SSM-SU-340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Units of Measure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SSM-SU-350</a:t>
            </a:r>
            <a:endParaRPr lang="en-US" dirty="0" smtClean="0"/>
          </a:p>
        </p:txBody>
      </p:sp>
      <p:pic>
        <p:nvPicPr>
          <p:cNvPr id="501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938" y="1038225"/>
            <a:ext cx="6246812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5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5610225" y="1790700"/>
            <a:ext cx="20574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Two units of measure defined in Call Management Control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981825" y="4219575"/>
            <a:ext cx="495300" cy="3619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0184" name="Shape 9"/>
          <p:cNvCxnSpPr>
            <a:cxnSpLocks noChangeShapeType="1"/>
            <a:stCxn id="7" idx="3"/>
            <a:endCxn id="50183" idx="0"/>
          </p:cNvCxnSpPr>
          <p:nvPr/>
        </p:nvCxnSpPr>
        <p:spPr bwMode="auto">
          <a:xfrm flipH="1">
            <a:off x="7229475" y="2317085"/>
            <a:ext cx="438150" cy="1902490"/>
          </a:xfrm>
          <a:prstGeom prst="bentConnector4">
            <a:avLst>
              <a:gd name="adj1" fmla="val -52174"/>
              <a:gd name="adj2" fmla="val 6383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3476625" y="3781425"/>
            <a:ext cx="2686050" cy="71508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0" rIns="45720" bIns="0" anchor="ctr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 Price set up with exchange UM defines credit in CAR for returned item x</a:t>
            </a:r>
          </a:p>
        </p:txBody>
      </p:sp>
      <p:sp>
        <p:nvSpPr>
          <p:cNvPr id="50186" name="Rectangle 11"/>
          <p:cNvSpPr>
            <a:spLocks noChangeArrowheads="1"/>
          </p:cNvSpPr>
          <p:nvPr/>
        </p:nvSpPr>
        <p:spPr bwMode="auto">
          <a:xfrm>
            <a:off x="866775" y="4686300"/>
            <a:ext cx="10287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0187" name="Shape 13"/>
          <p:cNvCxnSpPr>
            <a:cxnSpLocks noChangeShapeType="1"/>
            <a:stCxn id="11" idx="1"/>
            <a:endCxn id="50186" idx="0"/>
          </p:cNvCxnSpPr>
          <p:nvPr/>
        </p:nvCxnSpPr>
        <p:spPr bwMode="auto">
          <a:xfrm rot="10800000" flipV="1">
            <a:off x="1381125" y="4138970"/>
            <a:ext cx="2095500" cy="547330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183" grpId="0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Labor/Expense Pricing</a:t>
            </a:r>
          </a:p>
        </p:txBody>
      </p:sp>
      <p:sp>
        <p:nvSpPr>
          <p:cNvPr id="512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SSM-SU-360</a:t>
            </a:r>
            <a:endParaRPr lang="en-US" dirty="0" smtClean="0"/>
          </a:p>
        </p:txBody>
      </p:sp>
      <p:pic>
        <p:nvPicPr>
          <p:cNvPr id="5120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1918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47725" y="5229225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Prices may vary depending on the kind of work being </a:t>
            </a:r>
            <a:r>
              <a:rPr lang="en-US" sz="1400" dirty="0" smtClean="0">
                <a:latin typeface="+mn-lt"/>
              </a:rPr>
              <a:t>done</a:t>
            </a:r>
            <a:endParaRPr lang="en-US" sz="1400" dirty="0">
              <a:latin typeface="+mn-lt"/>
            </a:endParaRPr>
          </a:p>
        </p:txBody>
      </p:sp>
      <p:sp>
        <p:nvSpPr>
          <p:cNvPr id="51206" name="Rectangle 7"/>
          <p:cNvSpPr>
            <a:spLocks noChangeArrowheads="1"/>
          </p:cNvSpPr>
          <p:nvPr/>
        </p:nvSpPr>
        <p:spPr bwMode="auto">
          <a:xfrm>
            <a:off x="1457325" y="222885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1390650" y="367665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8" name="Rectangle 9"/>
          <p:cNvSpPr>
            <a:spLocks noChangeArrowheads="1"/>
          </p:cNvSpPr>
          <p:nvPr/>
        </p:nvSpPr>
        <p:spPr bwMode="auto">
          <a:xfrm>
            <a:off x="3257550" y="1819275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9" name="Rectangle 10"/>
          <p:cNvSpPr>
            <a:spLocks noChangeArrowheads="1"/>
          </p:cNvSpPr>
          <p:nvPr/>
        </p:nvSpPr>
        <p:spPr bwMode="auto">
          <a:xfrm>
            <a:off x="4581525" y="243840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962025" y="4467225"/>
            <a:ext cx="25146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Cannot be amount type </a:t>
            </a:r>
            <a:r>
              <a:rPr lang="en-US" sz="1400" dirty="0" smtClean="0">
                <a:latin typeface="+mn-lt"/>
              </a:rPr>
              <a:t>D</a:t>
            </a:r>
            <a:endParaRPr lang="en-US" sz="1400" dirty="0">
              <a:latin typeface="+mn-lt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010150" y="3619500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Labor/expense price lists are based on a service </a:t>
            </a:r>
            <a:r>
              <a:rPr lang="en-US" sz="1400" dirty="0" smtClean="0">
                <a:latin typeface="+mn-lt"/>
              </a:rPr>
              <a:t>category</a:t>
            </a:r>
            <a:endParaRPr lang="en-US" sz="1400" dirty="0">
              <a:latin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095875" y="4991100"/>
            <a:ext cx="27908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R indicates this price list applies to items, expenses and labor usage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cxnSp>
        <p:nvCxnSpPr>
          <p:cNvPr id="51213" name="Shape 15"/>
          <p:cNvCxnSpPr>
            <a:cxnSpLocks noChangeShapeType="1"/>
            <a:stCxn id="7" idx="1"/>
            <a:endCxn id="51206" idx="1"/>
          </p:cNvCxnSpPr>
          <p:nvPr/>
        </p:nvCxnSpPr>
        <p:spPr bwMode="auto">
          <a:xfrm rot="10800000" flipH="1">
            <a:off x="847725" y="2314575"/>
            <a:ext cx="609600" cy="3321854"/>
          </a:xfrm>
          <a:prstGeom prst="bentConnector3">
            <a:avLst>
              <a:gd name="adj1" fmla="val -375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4" name="Elbow Connector 18"/>
          <p:cNvCxnSpPr>
            <a:cxnSpLocks noChangeShapeType="1"/>
            <a:stCxn id="12" idx="1"/>
            <a:endCxn id="51207" idx="1"/>
          </p:cNvCxnSpPr>
          <p:nvPr/>
        </p:nvCxnSpPr>
        <p:spPr bwMode="auto">
          <a:xfrm rot="10800000" flipH="1">
            <a:off x="962024" y="3762376"/>
            <a:ext cx="428625" cy="873691"/>
          </a:xfrm>
          <a:prstGeom prst="bentConnector3">
            <a:avLst>
              <a:gd name="adj1" fmla="val -5333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5" name="Shape 20"/>
          <p:cNvCxnSpPr>
            <a:cxnSpLocks noChangeShapeType="1"/>
            <a:stCxn id="13" idx="3"/>
            <a:endCxn id="51209" idx="3"/>
          </p:cNvCxnSpPr>
          <p:nvPr/>
        </p:nvCxnSpPr>
        <p:spPr bwMode="auto">
          <a:xfrm flipH="1" flipV="1">
            <a:off x="5410200" y="2524125"/>
            <a:ext cx="2320925" cy="1502579"/>
          </a:xfrm>
          <a:prstGeom prst="bentConnector3">
            <a:avLst>
              <a:gd name="adj1" fmla="val -985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6" name="Shape 23"/>
          <p:cNvCxnSpPr>
            <a:cxnSpLocks noChangeShapeType="1"/>
            <a:stCxn id="14" idx="3"/>
            <a:endCxn id="51208" idx="3"/>
          </p:cNvCxnSpPr>
          <p:nvPr/>
        </p:nvCxnSpPr>
        <p:spPr bwMode="auto">
          <a:xfrm flipH="1" flipV="1">
            <a:off x="4086225" y="1905000"/>
            <a:ext cx="3800475" cy="3493304"/>
          </a:xfrm>
          <a:prstGeom prst="bentConnector3">
            <a:avLst>
              <a:gd name="adj1" fmla="val -60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1206" grpId="0"/>
      <p:bldP spid="51207" grpId="0"/>
      <p:bldP spid="51209" grpId="0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Expense Cost Lists</a:t>
            </a:r>
          </a:p>
        </p:txBody>
      </p:sp>
      <p:sp>
        <p:nvSpPr>
          <p:cNvPr id="522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SSM-SU-370</a:t>
            </a:r>
            <a:endParaRPr lang="en-US" dirty="0" smtClean="0"/>
          </a:p>
        </p:txBody>
      </p:sp>
      <p:pic>
        <p:nvPicPr>
          <p:cNvPr id="522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0013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104900" y="5210175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Costs may vary depending on the kind of work being </a:t>
            </a:r>
            <a:r>
              <a:rPr lang="en-US" sz="1400" dirty="0" smtClean="0">
                <a:latin typeface="+mj-lt"/>
              </a:rPr>
              <a:t>done</a:t>
            </a:r>
            <a:endParaRPr lang="en-US" sz="1400" dirty="0">
              <a:latin typeface="+mj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1449388" y="4495800"/>
            <a:ext cx="2322512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Must be amount type P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08600" y="4943475"/>
            <a:ext cx="2566988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Type E indicates this price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list is used for expense </a:t>
            </a:r>
            <a:r>
              <a:rPr lang="en-US" sz="1400" dirty="0" smtClean="0">
                <a:latin typeface="+mj-lt"/>
              </a:rPr>
              <a:t>costs</a:t>
            </a:r>
            <a:endParaRPr lang="en-US" sz="1400" dirty="0">
              <a:latin typeface="+mj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72050" y="3981450"/>
            <a:ext cx="2720975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Expense cost lists are based on an expense service </a:t>
            </a:r>
            <a:r>
              <a:rPr lang="en-US" sz="1400" dirty="0" smtClean="0">
                <a:latin typeface="+mj-lt"/>
              </a:rPr>
              <a:t>category</a:t>
            </a:r>
            <a:endParaRPr lang="en-US" sz="1400" dirty="0">
              <a:latin typeface="+mj-lt"/>
            </a:endParaRPr>
          </a:p>
        </p:txBody>
      </p:sp>
      <p:sp>
        <p:nvSpPr>
          <p:cNvPr id="52233" name="Rectangle 10"/>
          <p:cNvSpPr>
            <a:spLocks noChangeArrowheads="1"/>
          </p:cNvSpPr>
          <p:nvPr/>
        </p:nvSpPr>
        <p:spPr bwMode="auto">
          <a:xfrm>
            <a:off x="5133975" y="2400300"/>
            <a:ext cx="3810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4" name="Rectangle 11"/>
          <p:cNvSpPr>
            <a:spLocks noChangeArrowheads="1"/>
          </p:cNvSpPr>
          <p:nvPr/>
        </p:nvSpPr>
        <p:spPr bwMode="auto">
          <a:xfrm>
            <a:off x="3305175" y="1781175"/>
            <a:ext cx="3810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5" name="Rectangle 12"/>
          <p:cNvSpPr>
            <a:spLocks noChangeArrowheads="1"/>
          </p:cNvSpPr>
          <p:nvPr/>
        </p:nvSpPr>
        <p:spPr bwMode="auto">
          <a:xfrm>
            <a:off x="1362075" y="3648075"/>
            <a:ext cx="381000" cy="20955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6" name="Rectangle 13"/>
          <p:cNvSpPr>
            <a:spLocks noChangeArrowheads="1"/>
          </p:cNvSpPr>
          <p:nvPr/>
        </p:nvSpPr>
        <p:spPr bwMode="auto">
          <a:xfrm>
            <a:off x="1438275" y="2190750"/>
            <a:ext cx="381000" cy="20955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2237" name="Elbow Connector 15"/>
          <p:cNvCxnSpPr>
            <a:cxnSpLocks noChangeShapeType="1"/>
            <a:endCxn id="52236" idx="1"/>
          </p:cNvCxnSpPr>
          <p:nvPr/>
        </p:nvCxnSpPr>
        <p:spPr bwMode="auto">
          <a:xfrm rot="10800000" flipH="1">
            <a:off x="1104899" y="2295525"/>
            <a:ext cx="333375" cy="3321854"/>
          </a:xfrm>
          <a:prstGeom prst="bentConnector3">
            <a:avLst>
              <a:gd name="adj1" fmla="val -68571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38" name="Elbow Connector 17"/>
          <p:cNvCxnSpPr>
            <a:cxnSpLocks noChangeShapeType="1"/>
            <a:endCxn id="52235" idx="1"/>
          </p:cNvCxnSpPr>
          <p:nvPr/>
        </p:nvCxnSpPr>
        <p:spPr bwMode="auto">
          <a:xfrm rot="10800000">
            <a:off x="1362076" y="3752851"/>
            <a:ext cx="87313" cy="911791"/>
          </a:xfrm>
          <a:prstGeom prst="bentConnector3">
            <a:avLst>
              <a:gd name="adj1" fmla="val 36181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39" name="Elbow Connector 19"/>
          <p:cNvCxnSpPr>
            <a:cxnSpLocks noChangeShapeType="1"/>
            <a:stCxn id="10" idx="3"/>
          </p:cNvCxnSpPr>
          <p:nvPr/>
        </p:nvCxnSpPr>
        <p:spPr bwMode="auto">
          <a:xfrm flipH="1" flipV="1">
            <a:off x="5543550" y="2505075"/>
            <a:ext cx="2149475" cy="1844675"/>
          </a:xfrm>
          <a:prstGeom prst="bentConnector3">
            <a:avLst>
              <a:gd name="adj1" fmla="val -1063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40" name="Shape 21"/>
          <p:cNvCxnSpPr>
            <a:cxnSpLocks noChangeShapeType="1"/>
            <a:endCxn id="52234" idx="0"/>
          </p:cNvCxnSpPr>
          <p:nvPr/>
        </p:nvCxnSpPr>
        <p:spPr bwMode="auto">
          <a:xfrm flipH="1" flipV="1">
            <a:off x="3495675" y="1781175"/>
            <a:ext cx="4379913" cy="3569504"/>
          </a:xfrm>
          <a:prstGeom prst="bentConnector4">
            <a:avLst>
              <a:gd name="adj1" fmla="val -5219"/>
              <a:gd name="adj2" fmla="val 10640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52233" grpId="0"/>
      <p:bldP spid="52234" grpId="0"/>
      <p:bldP spid="522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Yes/No setting for Good and Scrap are used to determine default site/locations</a:t>
            </a:r>
          </a:p>
          <a:p>
            <a:pPr lvl="1"/>
            <a:r>
              <a:rPr lang="en-US" sz="2000" dirty="0" smtClean="0"/>
              <a:t>Good (Y/N) applies to items marked as repairable</a:t>
            </a:r>
          </a:p>
          <a:p>
            <a:pPr lvl="1"/>
            <a:r>
              <a:rPr lang="en-US" sz="2000" dirty="0" smtClean="0"/>
              <a:t>Scrap (Y/N) applies to items that are not repairable</a:t>
            </a:r>
          </a:p>
        </p:txBody>
      </p:sp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Status Setup</a:t>
            </a: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SSM-SU-380</a:t>
            </a:r>
            <a:endParaRPr lang="en-US" dirty="0" smtClean="0"/>
          </a:p>
        </p:txBody>
      </p:sp>
      <p:pic>
        <p:nvPicPr>
          <p:cNvPr id="5325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871788"/>
            <a:ext cx="70580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summarize detail related to service categories</a:t>
            </a:r>
          </a:p>
          <a:p>
            <a:r>
              <a:rPr lang="en-US" dirty="0" smtClean="0"/>
              <a:t>Can be used to define coverage levels and limits</a:t>
            </a:r>
          </a:p>
          <a:p>
            <a:r>
              <a:rPr lang="en-US" dirty="0" smtClean="0"/>
              <a:t>Allow the user to customize the appearance of the Call Invoice Recording summary frame</a:t>
            </a:r>
          </a:p>
          <a:p>
            <a:r>
              <a:rPr lang="en-US" dirty="0" smtClean="0"/>
              <a:t>Affect the level of detail printed on call invoices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 Sort Definition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Default sites to be used with return processing are defined in Default Site Maintenance</a:t>
            </a:r>
          </a:p>
          <a:p>
            <a:r>
              <a:rPr lang="en-US" sz="2400" dirty="0" smtClean="0"/>
              <a:t>Different sites may be accessed based on a number of call parameters</a:t>
            </a:r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Site Maintenance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SSM-SU-400</a:t>
            </a:r>
            <a:endParaRPr lang="en-US" dirty="0" smtClean="0"/>
          </a:p>
        </p:txBody>
      </p:sp>
      <p:pic>
        <p:nvPicPr>
          <p:cNvPr id="542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2581275"/>
            <a:ext cx="69008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895725" y="2790824"/>
            <a:ext cx="3573854" cy="163165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n-lt"/>
              </a:rPr>
              <a:t>The return status entered in CAR and Repairable flag of item determine which default site/location is suggested by </a:t>
            </a:r>
            <a:r>
              <a:rPr lang="en-US" sz="1800" b="0" dirty="0" smtClean="0">
                <a:latin typeface="+mn-lt"/>
              </a:rPr>
              <a:t>the system</a:t>
            </a:r>
            <a:endParaRPr lang="en-US" sz="18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Optional feature to manage service across time zones</a:t>
            </a:r>
          </a:p>
          <a:p>
            <a:pPr lvl="1"/>
            <a:r>
              <a:rPr lang="en-US" dirty="0" smtClean="0"/>
              <a:t>Define time zones</a:t>
            </a:r>
          </a:p>
          <a:p>
            <a:pPr lvl="1"/>
            <a:r>
              <a:rPr lang="en-US" dirty="0" smtClean="0"/>
              <a:t>Run Start Up Utilities</a:t>
            </a:r>
          </a:p>
          <a:p>
            <a:pPr lvl="1"/>
            <a:r>
              <a:rPr lang="en-US" dirty="0" smtClean="0"/>
              <a:t>Set default in Service Management Control</a:t>
            </a:r>
          </a:p>
          <a:p>
            <a:endParaRPr lang="en-US" dirty="0" smtClean="0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Time Zones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Time Zone Maintenance</a:t>
            </a:r>
          </a:p>
        </p:txBody>
      </p:sp>
      <p:sp>
        <p:nvSpPr>
          <p:cNvPr id="5632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SSM-SU-420</a:t>
            </a:r>
          </a:p>
        </p:txBody>
      </p:sp>
      <p:pic>
        <p:nvPicPr>
          <p:cNvPr id="563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14400"/>
            <a:ext cx="7037387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/>
              <a:t>Service BOM defines the list of parts required to complete a service activity</a:t>
            </a:r>
          </a:p>
          <a:p>
            <a:r>
              <a:rPr lang="en-US" dirty="0" smtClean="0"/>
              <a:t>Service routing defines the detailed set of procedures to follow</a:t>
            </a:r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BOMs/Routings</a:t>
            </a:r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SSM-SU-430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471488" y="3321050"/>
            <a:ext cx="4237037" cy="2244586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marL="285750" indent="-285750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Engineer performs visit to installed site:</a:t>
            </a:r>
          </a:p>
          <a:p>
            <a:pPr marL="285750" indent="-285750">
              <a:defRPr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	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What standard procedures are performed?</a:t>
            </a:r>
          </a:p>
          <a:p>
            <a:pPr marL="285750" indent="-285750">
              <a:defRPr/>
            </a:pP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	What parts are always replaced or consumed?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7294562" y="3843740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</a:t>
            </a:r>
          </a:p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Routing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7294562" y="4676035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 </a:t>
            </a:r>
            <a:b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BOM</a:t>
            </a:r>
          </a:p>
        </p:txBody>
      </p:sp>
      <p:sp>
        <p:nvSpPr>
          <p:cNvPr id="58376" name="Rectangle 9"/>
          <p:cNvSpPr>
            <a:spLocks noChangeArrowheads="1"/>
          </p:cNvSpPr>
          <p:nvPr/>
        </p:nvSpPr>
        <p:spPr bwMode="auto">
          <a:xfrm>
            <a:off x="5479256" y="3843740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Define as</a:t>
            </a:r>
          </a:p>
        </p:txBody>
      </p:sp>
      <p:sp>
        <p:nvSpPr>
          <p:cNvPr id="58377" name="Rectangle 10"/>
          <p:cNvSpPr>
            <a:spLocks noChangeArrowheads="1"/>
          </p:cNvSpPr>
          <p:nvPr/>
        </p:nvSpPr>
        <p:spPr bwMode="auto">
          <a:xfrm>
            <a:off x="5479256" y="4676035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Define as</a:t>
            </a:r>
          </a:p>
        </p:txBody>
      </p:sp>
      <p:sp>
        <p:nvSpPr>
          <p:cNvPr id="58378" name="Rectangle 11"/>
          <p:cNvSpPr>
            <a:spLocks noChangeArrowheads="1"/>
          </p:cNvSpPr>
          <p:nvPr/>
        </p:nvSpPr>
        <p:spPr bwMode="auto">
          <a:xfrm>
            <a:off x="4507707" y="3955659"/>
            <a:ext cx="190500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58379" name="Rectangle 12"/>
          <p:cNvSpPr>
            <a:spLocks noChangeArrowheads="1"/>
          </p:cNvSpPr>
          <p:nvPr/>
        </p:nvSpPr>
        <p:spPr bwMode="auto">
          <a:xfrm>
            <a:off x="4510087" y="4787954"/>
            <a:ext cx="190500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cxnSp>
        <p:nvCxnSpPr>
          <p:cNvPr id="57356" name="Elbow Connector 14"/>
          <p:cNvCxnSpPr>
            <a:cxnSpLocks noChangeShapeType="1"/>
            <a:stCxn id="58379" idx="3"/>
            <a:endCxn id="58377" idx="1"/>
          </p:cNvCxnSpPr>
          <p:nvPr/>
        </p:nvCxnSpPr>
        <p:spPr bwMode="auto">
          <a:xfrm flipV="1">
            <a:off x="4700587" y="5018935"/>
            <a:ext cx="778669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7" name="Elbow Connector 17"/>
          <p:cNvCxnSpPr>
            <a:cxnSpLocks noChangeShapeType="1"/>
            <a:stCxn id="58378" idx="3"/>
            <a:endCxn id="58376" idx="1"/>
          </p:cNvCxnSpPr>
          <p:nvPr/>
        </p:nvCxnSpPr>
        <p:spPr bwMode="auto">
          <a:xfrm flipV="1">
            <a:off x="4698207" y="4186640"/>
            <a:ext cx="781049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8" name="Elbow Connector 20"/>
          <p:cNvCxnSpPr>
            <a:cxnSpLocks noChangeShapeType="1"/>
            <a:stCxn id="58376" idx="3"/>
            <a:endCxn id="6" idx="1"/>
          </p:cNvCxnSpPr>
          <p:nvPr/>
        </p:nvCxnSpPr>
        <p:spPr bwMode="auto">
          <a:xfrm>
            <a:off x="6622256" y="4186640"/>
            <a:ext cx="67230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9" name="Elbow Connector 22"/>
          <p:cNvCxnSpPr>
            <a:cxnSpLocks noChangeShapeType="1"/>
            <a:stCxn id="58377" idx="3"/>
            <a:endCxn id="7" idx="1"/>
          </p:cNvCxnSpPr>
          <p:nvPr/>
        </p:nvCxnSpPr>
        <p:spPr bwMode="auto">
          <a:xfrm>
            <a:off x="6622256" y="5018935"/>
            <a:ext cx="67230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Standard Op Provides Defaults for Routing </a:t>
            </a:r>
          </a:p>
        </p:txBody>
      </p:sp>
      <p:sp>
        <p:nvSpPr>
          <p:cNvPr id="583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SSM-SU-440</a:t>
            </a:r>
          </a:p>
        </p:txBody>
      </p:sp>
      <p:pic>
        <p:nvPicPr>
          <p:cNvPr id="583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052" y="996291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72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465763" y="3756025"/>
            <a:ext cx="2906712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Description, work center, run time, service category, tool code, BOM code, and comments default from the standard 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567928" cy="5424523"/>
          </a:xfrm>
        </p:spPr>
        <p:txBody>
          <a:bodyPr/>
          <a:lstStyle/>
          <a:p>
            <a:r>
              <a:rPr lang="en-US" dirty="0" smtClean="0"/>
              <a:t>Create Service BOM Code (11.19.1)</a:t>
            </a:r>
          </a:p>
          <a:p>
            <a:r>
              <a:rPr lang="en-US" dirty="0" smtClean="0"/>
              <a:t>Create Service Structure (11.19.5)</a:t>
            </a:r>
          </a:p>
          <a:p>
            <a:r>
              <a:rPr lang="en-US" dirty="0" smtClean="0"/>
              <a:t>Create Service Work Center(s) (11.19.13)</a:t>
            </a:r>
          </a:p>
          <a:p>
            <a:r>
              <a:rPr lang="en-US" dirty="0" smtClean="0"/>
              <a:t>Create Service Standard Operations (11.19.21)</a:t>
            </a:r>
          </a:p>
          <a:p>
            <a:r>
              <a:rPr lang="en-US" dirty="0" smtClean="0"/>
              <a:t>Create Service Routings (11.19.17)</a:t>
            </a:r>
          </a:p>
          <a:p>
            <a:endParaRPr lang="en-US" dirty="0" smtClean="0"/>
          </a:p>
        </p:txBody>
      </p:sp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BOM/Routing Setup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 Sort Code Setup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SSM-SU-040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52232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Category Definition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SSM-SU-050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60400" y="1460500"/>
            <a:ext cx="7785100" cy="4062651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80" tIns="182880" rIns="182880" bIns="182880">
            <a:spAutoFit/>
          </a:bodyPr>
          <a:lstStyle/>
          <a:p>
            <a:pPr defTabSz="455613">
              <a:defRPr/>
            </a:pPr>
            <a:r>
              <a:rPr lang="en-US" sz="2000" b="0" dirty="0">
                <a:latin typeface="+mn-lt"/>
              </a:rPr>
              <a:t>User-defined code identifying a specific kind of service activity. Service categories can be as generic or as detailed as you need.</a:t>
            </a:r>
          </a:p>
          <a:p>
            <a:pPr defTabSz="455613">
              <a:defRPr/>
            </a:pPr>
            <a:endParaRPr lang="en-US" sz="2000" b="0" dirty="0">
              <a:latin typeface="+mn-lt"/>
            </a:endParaRP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Service Category:	Labor 			</a:t>
            </a:r>
            <a:r>
              <a:rPr lang="en-US" sz="2000" b="0" dirty="0" smtClean="0">
                <a:latin typeface="+mn-lt"/>
              </a:rPr>
              <a:t>To </a:t>
            </a:r>
            <a:r>
              <a:rPr lang="en-US" sz="2000" b="0" dirty="0">
                <a:latin typeface="+mn-lt"/>
              </a:rPr>
              <a:t>represent all 												types of labor</a:t>
            </a: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</a:t>
            </a:r>
            <a:r>
              <a:rPr lang="en-US" sz="2000" b="0" i="1" dirty="0">
                <a:latin typeface="+mn-lt"/>
              </a:rPr>
              <a:t>or</a:t>
            </a:r>
          </a:p>
          <a:p>
            <a:pPr defTabSz="455613">
              <a:defRPr/>
            </a:pPr>
            <a:endParaRPr lang="en-US" sz="2000" b="0" i="1" dirty="0">
              <a:latin typeface="+mn-lt"/>
            </a:endParaRPr>
          </a:p>
          <a:p>
            <a:pPr defTabSz="455613">
              <a:defRPr/>
            </a:pPr>
            <a:r>
              <a:rPr lang="en-US" sz="2000" b="0" i="1" dirty="0">
                <a:latin typeface="+mn-lt"/>
              </a:rPr>
              <a:t>	</a:t>
            </a:r>
            <a:r>
              <a:rPr lang="en-US" sz="2000" b="0" dirty="0">
                <a:latin typeface="+mn-lt"/>
              </a:rPr>
              <a:t>Service Category:	</a:t>
            </a:r>
            <a:r>
              <a:rPr lang="en-US" sz="2000" b="0" dirty="0" err="1" smtClean="0">
                <a:latin typeface="+mn-lt"/>
              </a:rPr>
              <a:t>Labr-Reg</a:t>
            </a:r>
            <a:r>
              <a:rPr lang="en-US" sz="2000" b="0" dirty="0">
                <a:latin typeface="+mn-lt"/>
              </a:rPr>
              <a:t>		</a:t>
            </a:r>
            <a:r>
              <a:rPr lang="en-US" sz="2000" b="0" dirty="0" smtClean="0">
                <a:latin typeface="+mn-lt"/>
              </a:rPr>
              <a:t>To track different </a:t>
            </a:r>
            <a:r>
              <a:rPr lang="en-US" sz="2000" b="0" dirty="0">
                <a:latin typeface="+mn-lt"/>
              </a:rPr>
              <a:t>								</a:t>
            </a:r>
            <a:r>
              <a:rPr lang="en-US" sz="2000" b="0" dirty="0" err="1" smtClean="0">
                <a:latin typeface="+mn-lt"/>
              </a:rPr>
              <a:t>Labr</a:t>
            </a:r>
            <a:r>
              <a:rPr lang="en-US" sz="2000" b="0" dirty="0" smtClean="0">
                <a:latin typeface="+mn-lt"/>
              </a:rPr>
              <a:t>-OT</a:t>
            </a:r>
            <a:r>
              <a:rPr lang="en-US" sz="2000" b="0" dirty="0">
                <a:latin typeface="+mn-lt"/>
              </a:rPr>
              <a:t>		</a:t>
            </a:r>
            <a:r>
              <a:rPr lang="en-US" sz="2000" b="0" dirty="0" smtClean="0"/>
              <a:t> types of labor</a:t>
            </a:r>
            <a:endParaRPr lang="en-US" sz="2000" b="0" dirty="0">
              <a:latin typeface="+mn-lt"/>
            </a:endParaRP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				Labr-Wkn		</a:t>
            </a: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				 		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Category Setup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SSM-SU-060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429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162550" y="1838325"/>
            <a:ext cx="22669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The invoice sort used to summarize detail related to this service </a:t>
            </a:r>
            <a:r>
              <a:rPr lang="en-US" sz="1400" dirty="0" smtClean="0">
                <a:latin typeface="+mn-lt"/>
              </a:rPr>
              <a:t>category</a:t>
            </a:r>
            <a:endParaRPr lang="en-US" sz="1400" dirty="0">
              <a:latin typeface="+mn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267325" y="3184897"/>
            <a:ext cx="22669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Only one flag can be set to Yes, depending on the Invoice Sort </a:t>
            </a:r>
            <a:r>
              <a:rPr lang="en-US" sz="1400" dirty="0" smtClean="0">
                <a:latin typeface="+mn-lt"/>
              </a:rPr>
              <a:t>type</a:t>
            </a:r>
            <a:endParaRPr lang="en-US" sz="1400" dirty="0">
              <a:latin typeface="+mn-lt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181600" y="4574252"/>
            <a:ext cx="24368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Tax status and class can be defined for labor and expense service </a:t>
            </a:r>
            <a:r>
              <a:rPr lang="en-US" sz="1400" dirty="0" smtClean="0">
                <a:latin typeface="+mn-lt"/>
              </a:rPr>
              <a:t>categories</a:t>
            </a:r>
            <a:endParaRPr lang="en-US" sz="1400" dirty="0">
              <a:latin typeface="+mn-lt"/>
            </a:endParaRPr>
          </a:p>
        </p:txBody>
      </p:sp>
      <p:sp>
        <p:nvSpPr>
          <p:cNvPr id="22536" name="Right Brace 9"/>
          <p:cNvSpPr>
            <a:spLocks/>
          </p:cNvSpPr>
          <p:nvPr/>
        </p:nvSpPr>
        <p:spPr bwMode="auto">
          <a:xfrm>
            <a:off x="2276475" y="2098010"/>
            <a:ext cx="228600" cy="533400"/>
          </a:xfrm>
          <a:prstGeom prst="rightBrace">
            <a:avLst>
              <a:gd name="adj1" fmla="val 24996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22537" name="Elbow Connector 15"/>
          <p:cNvCxnSpPr>
            <a:cxnSpLocks noChangeShapeType="1"/>
            <a:stCxn id="7" idx="1"/>
            <a:endCxn id="22536" idx="1"/>
          </p:cNvCxnSpPr>
          <p:nvPr/>
        </p:nvCxnSpPr>
        <p:spPr bwMode="auto">
          <a:xfrm rot="10800000">
            <a:off x="2505076" y="2364710"/>
            <a:ext cx="2657475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538" name="Right Brace 16"/>
          <p:cNvSpPr>
            <a:spLocks/>
          </p:cNvSpPr>
          <p:nvPr/>
        </p:nvSpPr>
        <p:spPr bwMode="auto">
          <a:xfrm>
            <a:off x="1866899" y="2762250"/>
            <a:ext cx="228600" cy="1898065"/>
          </a:xfrm>
          <a:prstGeom prst="rightBrace">
            <a:avLst>
              <a:gd name="adj1" fmla="val 25194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11500" dirty="0"/>
          </a:p>
        </p:txBody>
      </p:sp>
      <p:cxnSp>
        <p:nvCxnSpPr>
          <p:cNvPr id="22539" name="Elbow Connector 18"/>
          <p:cNvCxnSpPr>
            <a:cxnSpLocks noChangeShapeType="1"/>
            <a:stCxn id="8" idx="1"/>
            <a:endCxn id="22538" idx="1"/>
          </p:cNvCxnSpPr>
          <p:nvPr/>
        </p:nvCxnSpPr>
        <p:spPr bwMode="auto">
          <a:xfrm rot="10800000" flipV="1">
            <a:off x="2095499" y="3711281"/>
            <a:ext cx="3171826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540" name="Right Brace 19"/>
          <p:cNvSpPr>
            <a:spLocks/>
          </p:cNvSpPr>
          <p:nvPr/>
        </p:nvSpPr>
        <p:spPr bwMode="auto">
          <a:xfrm>
            <a:off x="2533650" y="4829175"/>
            <a:ext cx="228600" cy="542925"/>
          </a:xfrm>
          <a:prstGeom prst="rightBrace">
            <a:avLst>
              <a:gd name="adj1" fmla="val 21672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22541" name="Elbow Connector 21"/>
          <p:cNvCxnSpPr>
            <a:cxnSpLocks noChangeShapeType="1"/>
            <a:stCxn id="9" idx="1"/>
            <a:endCxn id="22540" idx="1"/>
          </p:cNvCxnSpPr>
          <p:nvPr/>
        </p:nvCxnSpPr>
        <p:spPr bwMode="auto">
          <a:xfrm rot="10800000" flipV="1">
            <a:off x="2762250" y="5100636"/>
            <a:ext cx="2419350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2536" grpId="0" animBg="1"/>
      <p:bldP spid="22538" grpId="0" animBg="1"/>
      <p:bldP spid="225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Service categories are used when you record what you did during a service activity in CAR</a:t>
            </a:r>
          </a:p>
          <a:p>
            <a:r>
              <a:rPr lang="en-US" dirty="0" smtClean="0">
                <a:latin typeface="+mj-lt"/>
              </a:rPr>
              <a:t>Service coverage may have been set up based on invoice sorts</a:t>
            </a:r>
          </a:p>
          <a:p>
            <a:r>
              <a:rPr lang="en-US" dirty="0" smtClean="0">
                <a:latin typeface="+mj-lt"/>
              </a:rPr>
              <a:t>System needs to know how to apply coverage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382000" cy="70873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j-lt"/>
              </a:rPr>
              <a:t>Service Categories Belong to an Invoice Sort</a:t>
            </a:r>
            <a:endParaRPr lang="en-US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SSM-SU-070</a:t>
            </a:r>
            <a:endParaRPr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08966" y="4341813"/>
            <a:ext cx="4901984" cy="1813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u="sng" dirty="0">
                <a:latin typeface="+mj-lt"/>
              </a:rPr>
              <a:t>Service Category		Invoice Sort Coverage</a:t>
            </a:r>
          </a:p>
          <a:p>
            <a:r>
              <a:rPr lang="en-US" sz="1400" dirty="0">
                <a:latin typeface="+mj-lt"/>
              </a:rPr>
              <a:t>Labr-Reg			Labor  100%	</a:t>
            </a:r>
          </a:p>
          <a:p>
            <a:r>
              <a:rPr lang="en-US" sz="1400" dirty="0">
                <a:latin typeface="+mj-lt"/>
              </a:rPr>
              <a:t>Labr-OT</a:t>
            </a:r>
          </a:p>
          <a:p>
            <a:r>
              <a:rPr lang="en-US" sz="1400" dirty="0">
                <a:latin typeface="+mj-lt"/>
              </a:rPr>
              <a:t>Labr-Wkd</a:t>
            </a:r>
          </a:p>
          <a:p>
            <a:r>
              <a:rPr lang="en-US" sz="1400" dirty="0">
                <a:latin typeface="+mj-lt"/>
              </a:rPr>
              <a:t>Labr-Hol</a:t>
            </a:r>
          </a:p>
          <a:p>
            <a:endParaRPr lang="en-US" sz="1400" dirty="0">
              <a:latin typeface="+mj-lt"/>
            </a:endParaRPr>
          </a:p>
          <a:p>
            <a:r>
              <a:rPr lang="en-US" sz="1400" dirty="0">
                <a:latin typeface="+mj-lt"/>
              </a:rPr>
              <a:t>Parts-R			Parts  50%</a:t>
            </a:r>
          </a:p>
          <a:p>
            <a:r>
              <a:rPr lang="en-US" sz="1400" dirty="0" smtClean="0">
                <a:latin typeface="+mj-lt"/>
              </a:rPr>
              <a:t>Parts-C</a:t>
            </a:r>
            <a:endParaRPr lang="en-US" sz="1400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970878" y="4526740"/>
            <a:ext cx="1010322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671216" y="4526740"/>
            <a:ext cx="1188720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671216" y="5588808"/>
            <a:ext cx="1188720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109829" y="4059691"/>
            <a:ext cx="2108887" cy="20716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400" dirty="0">
                <a:latin typeface="+mj-lt"/>
              </a:rPr>
              <a:t>Call: </a:t>
            </a:r>
            <a:r>
              <a:rPr lang="en-US" sz="1400" dirty="0" smtClean="0">
                <a:latin typeface="+mj-lt"/>
              </a:rPr>
              <a:t>CA209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Labor	% Cv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Labr-Reg      100%  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Labr-OT        100%</a:t>
            </a:r>
            <a:endParaRPr lang="en-US" sz="1000" dirty="0">
              <a:latin typeface="+mj-lt"/>
            </a:endParaRPr>
          </a:p>
          <a:p>
            <a:pPr>
              <a:defRPr/>
            </a:pPr>
            <a:r>
              <a:rPr lang="en-US" sz="900" dirty="0">
                <a:latin typeface="+mj-lt"/>
              </a:rPr>
              <a:t> </a:t>
            </a:r>
            <a:endParaRPr lang="en-US" sz="900" dirty="0" smtClean="0">
              <a:latin typeface="+mj-lt"/>
            </a:endParaRPr>
          </a:p>
          <a:p>
            <a:pPr>
              <a:defRPr/>
            </a:pPr>
            <a:endParaRPr lang="en-US" sz="900" dirty="0" smtClean="0">
              <a:latin typeface="+mj-lt"/>
            </a:endParaRPr>
          </a:p>
          <a:p>
            <a:pPr>
              <a:defRPr/>
            </a:pPr>
            <a:endParaRPr lang="en-US" sz="9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Items	% Cv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10-1000           50%  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10-500             50%</a:t>
            </a:r>
            <a:endParaRPr lang="en-US" sz="1000" dirty="0">
              <a:latin typeface="+mj-lt"/>
            </a:endParaRPr>
          </a:p>
          <a:p>
            <a:pPr>
              <a:defRPr/>
            </a:pPr>
            <a:endParaRPr lang="en-US" sz="1000" dirty="0">
              <a:latin typeface="+mj-lt"/>
            </a:endParaRPr>
          </a:p>
          <a:p>
            <a:pPr latinLnBrk="1">
              <a:defRPr/>
            </a:pPr>
            <a:endParaRPr lang="en-US" sz="1000" dirty="0">
              <a:latin typeface="+mj-lt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064697" y="4526740"/>
            <a:ext cx="1666875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064697" y="5588808"/>
            <a:ext cx="1666875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cxnSp>
        <p:nvCxnSpPr>
          <p:cNvPr id="24" name="Elbow Connector 23"/>
          <p:cNvCxnSpPr>
            <a:cxnSpLocks noChangeShapeType="1"/>
            <a:stCxn id="18" idx="3"/>
            <a:endCxn id="19" idx="1"/>
          </p:cNvCxnSpPr>
          <p:nvPr/>
        </p:nvCxnSpPr>
        <p:spPr bwMode="auto">
          <a:xfrm>
            <a:off x="1981200" y="4726795"/>
            <a:ext cx="169001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cxnSp>
        <p:nvCxnSpPr>
          <p:cNvPr id="25" name="Elbow Connector 26"/>
          <p:cNvCxnSpPr>
            <a:cxnSpLocks noChangeShapeType="1"/>
            <a:stCxn id="19" idx="3"/>
            <a:endCxn id="22" idx="1"/>
          </p:cNvCxnSpPr>
          <p:nvPr/>
        </p:nvCxnSpPr>
        <p:spPr bwMode="auto">
          <a:xfrm>
            <a:off x="4859936" y="4726795"/>
            <a:ext cx="1204761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970878" y="5588808"/>
            <a:ext cx="1010322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cxnSp>
        <p:nvCxnSpPr>
          <p:cNvPr id="27" name="Elbow Connector 32"/>
          <p:cNvCxnSpPr>
            <a:cxnSpLocks noChangeShapeType="1"/>
            <a:stCxn id="26" idx="3"/>
            <a:endCxn id="20" idx="1"/>
          </p:cNvCxnSpPr>
          <p:nvPr/>
        </p:nvCxnSpPr>
        <p:spPr bwMode="auto">
          <a:xfrm>
            <a:off x="1981200" y="5788863"/>
            <a:ext cx="169001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cxnSp>
        <p:nvCxnSpPr>
          <p:cNvPr id="28" name="Elbow Connector 34"/>
          <p:cNvCxnSpPr>
            <a:cxnSpLocks noChangeShapeType="1"/>
            <a:stCxn id="20" idx="3"/>
            <a:endCxn id="23" idx="1"/>
          </p:cNvCxnSpPr>
          <p:nvPr/>
        </p:nvCxnSpPr>
        <p:spPr bwMode="auto">
          <a:xfrm>
            <a:off x="4859936" y="5788863"/>
            <a:ext cx="1204761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Relationship of Invoice Sort and Service Category</a:t>
            </a:r>
            <a:endParaRPr lang="en-US" dirty="0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SSM-SU-090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357563" y="2209800"/>
            <a:ext cx="5534025" cy="3065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fscaimt.p c+             11.1.1.15 Call Invoice Recording             07/09/96 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 Call Selection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Call Id: CA115     Bill-To: 100-h     End User: 100-h1           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 Charge Summary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Hrs Cost    Item Cost     Exp Cost   List Price  Det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Warranty     :          342          930            0          305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Contract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Covered 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Project 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Giveaway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Fixed Bill   :          114          210            0          450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Billable     :          220          440           10          937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 Billing Summary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LABOR        :          676            0            0          750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EXPENSES     :            0            0           10           12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ITEMS        :            0        1,580            0          625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no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no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Total        :          676        1,580           10        1,387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Line Total         1,386.50   Cost         2,266.12   Margin    -63%.  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06400" y="3598863"/>
            <a:ext cx="2289175" cy="2159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400" dirty="0">
                <a:latin typeface="+mj-lt"/>
              </a:rPr>
              <a:t>Invoice No. 13998790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b="0" dirty="0">
                <a:latin typeface="+mj-lt"/>
              </a:rPr>
              <a:t>Labr-Reg 3  100.00   300.00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Labr-OT   2  150.00   300.00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</a:t>
            </a:r>
            <a:endParaRPr lang="en-US" sz="10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b="0" dirty="0">
                <a:latin typeface="+mj-lt"/>
              </a:rPr>
              <a:t>101-173-2  3    25.00    75.00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103-196-4  1    15.75    15.75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177-013-9  1    33.25    33.25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  <a:p>
            <a:pPr>
              <a:defRPr/>
            </a:pPr>
            <a:endParaRPr lang="en-US" sz="1000" dirty="0">
              <a:latin typeface="+mj-lt"/>
            </a:endParaRPr>
          </a:p>
          <a:p>
            <a:pPr latinLnBrk="1">
              <a:defRPr/>
            </a:pPr>
            <a:endParaRPr lang="en-US" sz="1000" dirty="0">
              <a:latin typeface="+mj-lt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535880" y="1643541"/>
            <a:ext cx="1739259" cy="951543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88" tIns="44450" rIns="90488" bIns="4445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Invoice Sort Labor</a:t>
            </a:r>
          </a:p>
          <a:p>
            <a:pPr algn="r"/>
            <a:r>
              <a:rPr lang="en-US" sz="1400" dirty="0" smtClean="0">
                <a:latin typeface="+mj-lt"/>
              </a:rPr>
              <a:t>Type L -</a:t>
            </a:r>
            <a:endParaRPr lang="en-US" sz="1400" dirty="0">
              <a:latin typeface="+mj-lt"/>
            </a:endParaRPr>
          </a:p>
          <a:p>
            <a:pPr algn="r"/>
            <a:r>
              <a:rPr lang="en-US" sz="1400" dirty="0" smtClean="0">
                <a:latin typeface="+mj-lt"/>
              </a:rPr>
              <a:t>Row 1 -</a:t>
            </a:r>
            <a:endParaRPr lang="en-US" sz="1400" dirty="0">
              <a:latin typeface="+mj-lt"/>
            </a:endParaRPr>
          </a:p>
          <a:p>
            <a:pPr algn="r"/>
            <a:r>
              <a:rPr lang="en-US" sz="1400" dirty="0" smtClean="0">
                <a:latin typeface="+mj-lt"/>
              </a:rPr>
              <a:t>Label Labor -</a:t>
            </a:r>
            <a:endParaRPr lang="en-US" sz="1400" dirty="0">
              <a:latin typeface="+mj-lt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266700" y="1417637"/>
            <a:ext cx="1916113" cy="1403350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45720" tIns="0" rIns="0" anchor="ctr"/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Service Categories: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Labr-Reg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Labr-OT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Labr-Wkd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Labr-Hol</a:t>
            </a:r>
          </a:p>
        </p:txBody>
      </p:sp>
      <p:cxnSp>
        <p:nvCxnSpPr>
          <p:cNvPr id="20" name="Shape 16"/>
          <p:cNvCxnSpPr>
            <a:cxnSpLocks noChangeShapeType="1"/>
            <a:stCxn id="18" idx="3"/>
            <a:endCxn id="17" idx="1"/>
          </p:cNvCxnSpPr>
          <p:nvPr/>
        </p:nvCxnSpPr>
        <p:spPr bwMode="auto">
          <a:xfrm>
            <a:off x="2182813" y="2119312"/>
            <a:ext cx="353067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" name="Elbow Connector 23"/>
          <p:cNvCxnSpPr>
            <a:cxnSpLocks noChangeShapeType="1"/>
            <a:stCxn id="22" idx="1"/>
            <a:endCxn id="16" idx="3"/>
          </p:cNvCxnSpPr>
          <p:nvPr/>
        </p:nvCxnSpPr>
        <p:spPr bwMode="auto">
          <a:xfrm rot="10800000" flipV="1">
            <a:off x="2695576" y="4212283"/>
            <a:ext cx="766081" cy="46608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" name="Elbow Connector 25"/>
          <p:cNvCxnSpPr>
            <a:cxnSpLocks noChangeShapeType="1"/>
            <a:stCxn id="17" idx="3"/>
            <a:endCxn id="22" idx="3"/>
          </p:cNvCxnSpPr>
          <p:nvPr/>
        </p:nvCxnSpPr>
        <p:spPr bwMode="auto">
          <a:xfrm flipH="1">
            <a:off x="4071255" y="2119313"/>
            <a:ext cx="203884" cy="2092970"/>
          </a:xfrm>
          <a:prstGeom prst="bentConnector3">
            <a:avLst>
              <a:gd name="adj1" fmla="val -11212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" name="Shape 28"/>
          <p:cNvCxnSpPr>
            <a:cxnSpLocks noChangeShapeType="1"/>
            <a:stCxn id="17" idx="3"/>
            <a:endCxn id="21" idx="0"/>
          </p:cNvCxnSpPr>
          <p:nvPr/>
        </p:nvCxnSpPr>
        <p:spPr bwMode="auto">
          <a:xfrm>
            <a:off x="4275139" y="2119313"/>
            <a:ext cx="973136" cy="64293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3461656" y="3981450"/>
            <a:ext cx="609599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5153025" y="2762250"/>
            <a:ext cx="1905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17" grpId="1" animBg="1"/>
      <p:bldP spid="18" grpId="1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7472</TotalTime>
  <Words>1784</Words>
  <Application>Microsoft Office PowerPoint</Application>
  <PresentationFormat>On-screen Show (4:3)</PresentationFormat>
  <Paragraphs>372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QAD 2010 Template</vt:lpstr>
      <vt:lpstr>SSM Service Setup</vt:lpstr>
      <vt:lpstr>Service Setup</vt:lpstr>
      <vt:lpstr>Charge Code Maintenance</vt:lpstr>
      <vt:lpstr>Invoice Sort Definition</vt:lpstr>
      <vt:lpstr>Invoice Sort Code Setup</vt:lpstr>
      <vt:lpstr>Service Category Definition</vt:lpstr>
      <vt:lpstr>Service Category Setup</vt:lpstr>
      <vt:lpstr>Service Categories Belong to an Invoice Sort</vt:lpstr>
      <vt:lpstr>Relationship of Invoice Sort and Service Category</vt:lpstr>
      <vt:lpstr>Work Code Definition</vt:lpstr>
      <vt:lpstr>Work Code Maintenance</vt:lpstr>
      <vt:lpstr>Default Work Codes</vt:lpstr>
      <vt:lpstr>Product Lines</vt:lpstr>
      <vt:lpstr>Product Lines in CAR</vt:lpstr>
      <vt:lpstr>WIP Product Line</vt:lpstr>
      <vt:lpstr>Charge Product Line</vt:lpstr>
      <vt:lpstr>Charge Product Line Maintenance</vt:lpstr>
      <vt:lpstr>Revenue Product Line</vt:lpstr>
      <vt:lpstr>Revenue Product Line Maintenance</vt:lpstr>
      <vt:lpstr>Call Codes</vt:lpstr>
      <vt:lpstr>Call Status Codes</vt:lpstr>
      <vt:lpstr>Special Call Statuses</vt:lpstr>
      <vt:lpstr>Call Management Control</vt:lpstr>
      <vt:lpstr>Call Queues</vt:lpstr>
      <vt:lpstr>Generalized Codes</vt:lpstr>
      <vt:lpstr>Default Call Definitions</vt:lpstr>
      <vt:lpstr>Service Pricing</vt:lpstr>
      <vt:lpstr>Service Price Lists</vt:lpstr>
      <vt:lpstr>Contract Pricing</vt:lpstr>
      <vt:lpstr>Contract Additional Charges</vt:lpstr>
      <vt:lpstr>Repair Pricing</vt:lpstr>
      <vt:lpstr>Repair Item Pricing</vt:lpstr>
      <vt:lpstr>Fixed Pricing Business Requirement</vt:lpstr>
      <vt:lpstr>Fixed Price Setup</vt:lpstr>
      <vt:lpstr>Special Units of Measure</vt:lpstr>
      <vt:lpstr>Special Units of Measure</vt:lpstr>
      <vt:lpstr>Repair Labor/Expense Pricing</vt:lpstr>
      <vt:lpstr>Expense Cost Lists</vt:lpstr>
      <vt:lpstr>Return Status Setup</vt:lpstr>
      <vt:lpstr>Default Site Maintenance</vt:lpstr>
      <vt:lpstr>Multiple Time Zones</vt:lpstr>
      <vt:lpstr>Multiple Time Zone Maintenance</vt:lpstr>
      <vt:lpstr>Service BOMs/Routings</vt:lpstr>
      <vt:lpstr>Standard Op Provides Defaults for Routing </vt:lpstr>
      <vt:lpstr>Service BOM/Routing Setup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254</cp:revision>
  <dcterms:created xsi:type="dcterms:W3CDTF">2002-03-27T21:49:26Z</dcterms:created>
  <dcterms:modified xsi:type="dcterms:W3CDTF">2012-08-14T19:48:33Z</dcterms:modified>
</cp:coreProperties>
</file>