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3" r:id="rId1"/>
    <p:sldMasterId id="2147483689" r:id="rId2"/>
  </p:sldMasterIdLst>
  <p:notesMasterIdLst>
    <p:notesMasterId r:id="rId23"/>
  </p:notesMasterIdLst>
  <p:handoutMasterIdLst>
    <p:handoutMasterId r:id="rId24"/>
  </p:handoutMasterIdLst>
  <p:sldIdLst>
    <p:sldId id="501" r:id="rId3"/>
    <p:sldId id="521" r:id="rId4"/>
    <p:sldId id="479" r:id="rId5"/>
    <p:sldId id="506" r:id="rId6"/>
    <p:sldId id="507" r:id="rId7"/>
    <p:sldId id="516" r:id="rId8"/>
    <p:sldId id="509" r:id="rId9"/>
    <p:sldId id="517" r:id="rId10"/>
    <p:sldId id="518" r:id="rId11"/>
    <p:sldId id="519" r:id="rId12"/>
    <p:sldId id="510" r:id="rId13"/>
    <p:sldId id="486" r:id="rId14"/>
    <p:sldId id="520" r:id="rId15"/>
    <p:sldId id="511" r:id="rId16"/>
    <p:sldId id="498" r:id="rId17"/>
    <p:sldId id="512" r:id="rId18"/>
    <p:sldId id="499" r:id="rId19"/>
    <p:sldId id="513" r:id="rId20"/>
    <p:sldId id="493" r:id="rId21"/>
    <p:sldId id="523" r:id="rId22"/>
  </p:sldIdLst>
  <p:sldSz cx="9144000" cy="6858000" type="screen4x3"/>
  <p:notesSz cx="6991350" cy="9282113"/>
  <p:embeddedFontLst>
    <p:embeddedFont>
      <p:font typeface="Century Gothic" pitchFamily="34" charset="0"/>
      <p:regular r:id="rId25"/>
      <p:bold r:id="rId26"/>
      <p:italic r:id="rId27"/>
      <p:boldItalic r:id="rId28"/>
    </p:embeddedFont>
    <p:embeddedFont>
      <p:font typeface="Tahoma" pitchFamily="34" charset="0"/>
      <p:regular r:id="rId29"/>
      <p:bold r:id="rId30"/>
    </p:embeddedFont>
    <p:embeddedFont>
      <p:font typeface="Webdings" pitchFamily="18" charset="2"/>
      <p:regular r:id="rId3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EF"/>
    <a:srgbClr val="FFEBEB"/>
    <a:srgbClr val="FF3300"/>
    <a:srgbClr val="0033CC"/>
    <a:srgbClr val="0099FF"/>
    <a:srgbClr val="00CC66"/>
    <a:srgbClr val="33CCFF"/>
    <a:srgbClr val="890C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7" autoAdjust="0"/>
    <p:restoredTop sz="96178" autoAdjust="0"/>
  </p:normalViewPr>
  <p:slideViewPr>
    <p:cSldViewPr snapToGrid="0">
      <p:cViewPr>
        <p:scale>
          <a:sx n="100" d="100"/>
          <a:sy n="100" d="100"/>
        </p:scale>
        <p:origin x="-990" y="192"/>
      </p:cViewPr>
      <p:guideLst>
        <p:guide orient="horz" pos="1412"/>
        <p:guide pos="28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"/>
    </p:cViewPr>
  </p:sorterViewPr>
  <p:notesViewPr>
    <p:cSldViewPr snapToGrid="0">
      <p:cViewPr>
        <p:scale>
          <a:sx n="75" d="100"/>
          <a:sy n="75" d="100"/>
        </p:scale>
        <p:origin x="-618" y="209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1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6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1">
                <a:solidFill>
                  <a:schemeClr val="accent1"/>
                </a:solidFill>
              </a:defRPr>
            </a:lvl1pPr>
          </a:lstStyle>
          <a:p>
            <a:fld id="{E5E0D4DE-24BC-48D7-A504-1035A9B38C2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0" sz="1200"/>
            </a:lvl1pPr>
          </a:lstStyle>
          <a:p>
            <a:fld id="{CF2CC457-378D-430C-8561-D38CAB9592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8717B-B39B-4678-A734-8718363C6299}" type="slidenum">
              <a:rPr lang="en-US"/>
              <a:pPr/>
              <a:t>3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Labor feedback is done by </a:t>
            </a:r>
            <a:r>
              <a:rPr lang="en-US" dirty="0" err="1" smtClean="0"/>
              <a:t>wo</a:t>
            </a:r>
            <a:r>
              <a:rPr lang="en-US" dirty="0" smtClean="0"/>
              <a:t>, employee, or work center/machine. In all cases, you must id a released </a:t>
            </a:r>
            <a:r>
              <a:rPr lang="en-US" dirty="0" err="1" smtClean="0"/>
              <a:t>wo</a:t>
            </a:r>
            <a:r>
              <a:rPr lang="en-US" dirty="0" smtClean="0"/>
              <a:t>. As labor is recorded, op status is updated to either setup, running, or complete. When work moves on to the next op, its status changes to queue.</a:t>
            </a:r>
          </a:p>
          <a:p>
            <a:r>
              <a:rPr lang="en-US" dirty="0" smtClean="0"/>
              <a:t>Labor and material movements are tracked in </a:t>
            </a:r>
            <a:r>
              <a:rPr lang="en-US" dirty="0" err="1" smtClean="0"/>
              <a:t>sfc</a:t>
            </a:r>
            <a:r>
              <a:rPr lang="en-US" dirty="0" smtClean="0"/>
              <a:t>. It requires that you set up at least one employee. If you are using the payroll mod, all of your hourly employees are set up there. </a:t>
            </a:r>
            <a:r>
              <a:rPr lang="en-US" dirty="0" err="1" smtClean="0"/>
              <a:t>Sf</a:t>
            </a:r>
            <a:r>
              <a:rPr lang="en-US" dirty="0" smtClean="0"/>
              <a:t> reporting creates timecard entries for generating paychecks for hourly or piece rate employees.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8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88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70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7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72400" y="6648450"/>
            <a:ext cx="13716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800"/>
            </a:lvl1pPr>
          </a:lstStyle>
          <a:p>
            <a:pPr>
              <a:defRPr/>
            </a:pPr>
            <a:r>
              <a:rPr lang="en-US"/>
              <a:t>2008-SFC-SU-010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2008-SFC-SU-010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will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key business considerations to analyze before setting up and using Shop Floor Control</a:t>
            </a:r>
          </a:p>
          <a:p>
            <a:r>
              <a:rPr lang="en-US" b="1" dirty="0" smtClean="0"/>
              <a:t>Set up Shop Floor Control to most effectively use it in your organization</a:t>
            </a:r>
          </a:p>
          <a:p>
            <a:r>
              <a:rPr lang="en-US" dirty="0" smtClean="0"/>
              <a:t>Effectively use and manage Shop Floor Control in QAD Enterprise Applications</a:t>
            </a:r>
          </a:p>
        </p:txBody>
      </p:sp>
      <p:sp>
        <p:nvSpPr>
          <p:cNvPr id="3075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Shop Floor Control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SFC-SU-056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25563" y="923925"/>
            <a:ext cx="6476191" cy="5228572"/>
          </a:xfrm>
          <a:prstGeom prst="rect">
            <a:avLst/>
          </a:prstGeom>
          <a:noFill/>
          <a:ln>
            <a:noFill/>
          </a:ln>
        </p:spPr>
      </p:pic>
      <p:sp>
        <p:nvSpPr>
          <p:cNvPr id="425987" name="Text Box 3"/>
          <p:cNvSpPr txBox="1">
            <a:spLocks noChangeArrowheads="1"/>
          </p:cNvSpPr>
          <p:nvPr/>
        </p:nvSpPr>
        <p:spPr bwMode="auto">
          <a:xfrm>
            <a:off x="762000" y="5156200"/>
            <a:ext cx="1228726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sz="1600" dirty="0">
                <a:latin typeface="Tahoma" pitchFamily="34" charset="0"/>
              </a:rPr>
              <a:t>How </a:t>
            </a:r>
            <a:r>
              <a:rPr kumimoji="0" lang="en-US" sz="1600" dirty="0" smtClean="0">
                <a:latin typeface="Tahoma" pitchFamily="34" charset="0"/>
              </a:rPr>
              <a:t>long per </a:t>
            </a:r>
            <a:r>
              <a:rPr kumimoji="0" lang="en-US" sz="1600" dirty="0">
                <a:latin typeface="Tahoma" pitchFamily="34" charset="0"/>
              </a:rPr>
              <a:t>unit?</a:t>
            </a: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2465388" y="4597400"/>
            <a:ext cx="2417762" cy="4937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5989" name="Text Box 5"/>
          <p:cNvSpPr txBox="1">
            <a:spLocks noChangeArrowheads="1"/>
          </p:cNvSpPr>
          <p:nvPr/>
        </p:nvSpPr>
        <p:spPr bwMode="auto">
          <a:xfrm>
            <a:off x="7319963" y="3101975"/>
            <a:ext cx="1517650" cy="59372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sz="1600">
                <a:latin typeface="Tahoma" pitchFamily="34" charset="0"/>
              </a:rPr>
              <a:t>Click here to add comments</a:t>
            </a:r>
          </a:p>
        </p:txBody>
      </p:sp>
      <p:cxnSp>
        <p:nvCxnSpPr>
          <p:cNvPr id="12295" name="AutoShape 6"/>
          <p:cNvCxnSpPr>
            <a:cxnSpLocks noChangeShapeType="1"/>
            <a:stCxn id="425987" idx="0"/>
            <a:endCxn id="12293" idx="1"/>
          </p:cNvCxnSpPr>
          <p:nvPr/>
        </p:nvCxnSpPr>
        <p:spPr bwMode="auto">
          <a:xfrm rot="5400000" flipH="1" flipV="1">
            <a:off x="1764904" y="4455717"/>
            <a:ext cx="311943" cy="108902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5707063" y="5494338"/>
            <a:ext cx="958850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2297" name="AutoShape 8"/>
          <p:cNvCxnSpPr>
            <a:cxnSpLocks noChangeShapeType="1"/>
            <a:stCxn id="425989" idx="2"/>
            <a:endCxn id="12296" idx="3"/>
          </p:cNvCxnSpPr>
          <p:nvPr/>
        </p:nvCxnSpPr>
        <p:spPr bwMode="auto">
          <a:xfrm rot="5400000">
            <a:off x="6399610" y="3962004"/>
            <a:ext cx="1945482" cy="141287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2299" name="Rectangle 10"/>
          <p:cNvSpPr>
            <a:spLocks noChangeArrowheads="1"/>
          </p:cNvSpPr>
          <p:nvPr/>
        </p:nvSpPr>
        <p:spPr bwMode="auto">
          <a:xfrm>
            <a:off x="5268913" y="3421063"/>
            <a:ext cx="1470025" cy="29368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SFC-SU-060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Control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SFC-SU-070</a:t>
            </a:r>
          </a:p>
        </p:txBody>
      </p:sp>
      <p:pic>
        <p:nvPicPr>
          <p:cNvPr id="14340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9675" y="2400300"/>
            <a:ext cx="4179888" cy="20367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 Accounting Control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SFC-SU-075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3338" y="2709863"/>
            <a:ext cx="3989387" cy="1419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Employee - View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SFC-SU-090</a:t>
            </a:r>
          </a:p>
        </p:txBody>
      </p:sp>
      <p:pic>
        <p:nvPicPr>
          <p:cNvPr id="17412" name="Picture 2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95388" y="1158875"/>
            <a:ext cx="6742858" cy="47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Reason Codes Maintenance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SFC-SU-110</a:t>
            </a:r>
          </a:p>
        </p:txBody>
      </p:sp>
      <p:grpSp>
        <p:nvGrpSpPr>
          <p:cNvPr id="19459" name="Group 15"/>
          <p:cNvGrpSpPr>
            <a:grpSpLocks/>
          </p:cNvGrpSpPr>
          <p:nvPr/>
        </p:nvGrpSpPr>
        <p:grpSpPr bwMode="auto">
          <a:xfrm>
            <a:off x="542925" y="2095500"/>
            <a:ext cx="8056563" cy="3152775"/>
            <a:chOff x="342" y="852"/>
            <a:chExt cx="5075" cy="1986"/>
          </a:xfrm>
        </p:grpSpPr>
        <p:pic>
          <p:nvPicPr>
            <p:cNvPr id="19461" name="Picture 13" descr="reason_codes_maintenance"/>
            <p:cNvPicPr>
              <a:picLocks noChangeAspect="1" noChangeArrowheads="1"/>
            </p:cNvPicPr>
            <p:nvPr/>
          </p:nvPicPr>
          <p:blipFill>
            <a:blip r:embed="rId2" cstate="print"/>
            <a:srcRect b="41667"/>
            <a:stretch>
              <a:fillRect/>
            </a:stretch>
          </p:blipFill>
          <p:spPr bwMode="auto">
            <a:xfrm>
              <a:off x="342" y="852"/>
              <a:ext cx="5075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14" descr="reason_codes_maintenance"/>
            <p:cNvPicPr>
              <a:picLocks noChangeAspect="1" noChangeArrowheads="1"/>
            </p:cNvPicPr>
            <p:nvPr/>
          </p:nvPicPr>
          <p:blipFill>
            <a:blip r:embed="rId2" cstate="print"/>
            <a:srcRect t="93889"/>
            <a:stretch>
              <a:fillRect/>
            </a:stretch>
          </p:blipFill>
          <p:spPr bwMode="auto">
            <a:xfrm>
              <a:off x="342" y="2640"/>
              <a:ext cx="5075" cy="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SFC-SU-120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SFC-SU-130</a:t>
            </a:r>
          </a:p>
        </p:txBody>
      </p:sp>
      <p:pic>
        <p:nvPicPr>
          <p:cNvPr id="21507" name="Picture 17" descr="shop_floor_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09650"/>
            <a:ext cx="80565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 setup of SFC will:</a:t>
            </a:r>
          </a:p>
          <a:p>
            <a:pPr lvl="1" eaLnBrk="1" hangingPunct="1"/>
            <a:r>
              <a:rPr lang="en-US" smtClean="0"/>
              <a:t>Reduce administrative maintenance SFC in the long run</a:t>
            </a:r>
          </a:p>
          <a:p>
            <a:pPr lvl="1" eaLnBrk="1" hangingPunct="1"/>
            <a:r>
              <a:rPr lang="en-US" smtClean="0"/>
              <a:t>Make the collection of labor, burden and variances meaningfully comply with accounting requirements of your organization</a:t>
            </a:r>
          </a:p>
          <a:p>
            <a:pPr lvl="1" eaLnBrk="1" hangingPunct="1"/>
            <a:r>
              <a:rPr lang="en-US" smtClean="0"/>
              <a:t>Align departments and work centers so that capacity reports can effectively manage capacity requirements of the shop floor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Setup benefits of SFC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SFC-SU-015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GL Accounts and Routings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Order Control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Employee Data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Reason Codes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Shop Floor Control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 of Shop Floor Control Setup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SFC-SU-140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Shop Floor Control (SFC) requires that you:</a:t>
            </a:r>
          </a:p>
          <a:p>
            <a:pPr lvl="1"/>
            <a:r>
              <a:rPr lang="en-US" smtClean="0"/>
              <a:t>Identify a released work order</a:t>
            </a:r>
          </a:p>
          <a:p>
            <a:pPr lvl="1"/>
            <a:r>
              <a:rPr lang="en-US" smtClean="0"/>
              <a:t>Set up at least one employee</a:t>
            </a:r>
          </a:p>
        </p:txBody>
      </p:sp>
      <p:sp>
        <p:nvSpPr>
          <p:cNvPr id="512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Prerequisites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  <a:endParaRPr lang="en-US" dirty="0" smtClean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SFC-SU-030</a:t>
            </a:r>
            <a:endParaRPr lang="en-US" dirty="0" smtClean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SFC-SU-040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</a:t>
            </a:r>
            <a:r>
              <a:rPr lang="en-US" dirty="0" smtClean="0"/>
              <a:t>Center </a:t>
            </a:r>
            <a:r>
              <a:rPr lang="en-US" dirty="0" smtClean="0"/>
              <a:t>Calendar Setup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SFC-SU-045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" y="1033464"/>
            <a:ext cx="5078626" cy="372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8064" y="3571875"/>
            <a:ext cx="4919662" cy="2606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Shop Floor Control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SFC-SU-050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Shop Calendar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GL Accounts and Routings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Work Order Control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Employee Data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Reason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Codes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Shop</a:t>
            </a:r>
            <a:r>
              <a:rPr kumimoji="0"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Floor Control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SFC-SU-054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68500" y="1071563"/>
            <a:ext cx="5200000" cy="4866667"/>
          </a:xfrm>
          <a:prstGeom prst="rect">
            <a:avLst/>
          </a:prstGeom>
          <a:noFill/>
          <a:ln>
            <a:noFill/>
          </a:ln>
        </p:spPr>
      </p:pic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2695575" y="3571875"/>
            <a:ext cx="1700213" cy="2857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Line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SFC-SU-055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33600" y="884238"/>
            <a:ext cx="4866667" cy="52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3810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22762</TotalTime>
  <Words>457</Words>
  <Application>Microsoft Office PowerPoint</Application>
  <PresentationFormat>On-screen Show (4:3)</PresentationFormat>
  <Paragraphs>104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Century Gothic</vt:lpstr>
      <vt:lpstr>Wingdings</vt:lpstr>
      <vt:lpstr>Lucida Grande</vt:lpstr>
      <vt:lpstr>Tahoma</vt:lpstr>
      <vt:lpstr>Webdings</vt:lpstr>
      <vt:lpstr>Times New Roman</vt:lpstr>
      <vt:lpstr>2_EX06PP_template</vt:lpstr>
      <vt:lpstr>QAD 2010 Template</vt:lpstr>
      <vt:lpstr>Set Up Shop Floor Control</vt:lpstr>
      <vt:lpstr>Setup benefits of SFC</vt:lpstr>
      <vt:lpstr>Prerequisites</vt:lpstr>
      <vt:lpstr>Shop Floor Control Setup</vt:lpstr>
      <vt:lpstr>Shop Floor Control Setup</vt:lpstr>
      <vt:lpstr>Work Center Calendar Setup</vt:lpstr>
      <vt:lpstr>Shop Floor Control Setup</vt:lpstr>
      <vt:lpstr>Department Maintenance</vt:lpstr>
      <vt:lpstr>Product Line Maintenance</vt:lpstr>
      <vt:lpstr>Routing Maintenance</vt:lpstr>
      <vt:lpstr>Shop Floor Control Setup</vt:lpstr>
      <vt:lpstr>Work Order Control</vt:lpstr>
      <vt:lpstr>Work Order Accounting Control</vt:lpstr>
      <vt:lpstr>Shop Floor Control Setup</vt:lpstr>
      <vt:lpstr>Employee - View</vt:lpstr>
      <vt:lpstr>Shop Floor Control Setup</vt:lpstr>
      <vt:lpstr>Reason Codes Maintenance</vt:lpstr>
      <vt:lpstr>Shop Floor Control Setup</vt:lpstr>
      <vt:lpstr>Shop Floor Control</vt:lpstr>
      <vt:lpstr>Summary of Shop Floor Control Setup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Mike Thorn</cp:lastModifiedBy>
  <cp:revision>422</cp:revision>
  <cp:lastPrinted>1999-01-22T20:13:42Z</cp:lastPrinted>
  <dcterms:created xsi:type="dcterms:W3CDTF">1998-02-18T21:36:34Z</dcterms:created>
  <dcterms:modified xsi:type="dcterms:W3CDTF">2016-02-02T23:23:54Z</dcterms:modified>
</cp:coreProperties>
</file>