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57" r:id="rId2"/>
    <p:sldMasterId id="2147483727" r:id="rId3"/>
  </p:sldMasterIdLst>
  <p:notesMasterIdLst>
    <p:notesMasterId r:id="rId21"/>
  </p:notesMasterIdLst>
  <p:handoutMasterIdLst>
    <p:handoutMasterId r:id="rId22"/>
  </p:handoutMasterIdLst>
  <p:sldIdLst>
    <p:sldId id="324" r:id="rId4"/>
    <p:sldId id="342" r:id="rId5"/>
    <p:sldId id="332" r:id="rId6"/>
    <p:sldId id="327" r:id="rId7"/>
    <p:sldId id="328" r:id="rId8"/>
    <p:sldId id="340" r:id="rId9"/>
    <p:sldId id="293" r:id="rId10"/>
    <p:sldId id="304" r:id="rId11"/>
    <p:sldId id="314" r:id="rId12"/>
    <p:sldId id="315" r:id="rId13"/>
    <p:sldId id="338" r:id="rId14"/>
    <p:sldId id="323" r:id="rId15"/>
    <p:sldId id="320" r:id="rId16"/>
    <p:sldId id="321" r:id="rId17"/>
    <p:sldId id="322" r:id="rId18"/>
    <p:sldId id="335" r:id="rId19"/>
    <p:sldId id="341" r:id="rId20"/>
  </p:sldIdLst>
  <p:sldSz cx="9144000" cy="6858000" type="screen4x3"/>
  <p:notesSz cx="6858000" cy="9144000"/>
  <p:embeddedFontLst>
    <p:embeddedFont>
      <p:font typeface="Century Gothic" pitchFamily="34" charset="0"/>
      <p:regular r:id="rId23"/>
      <p:bold r:id="rId24"/>
      <p:italic r:id="rId25"/>
      <p:boldItalic r:id="rId26"/>
    </p:embeddedFont>
    <p:embeddedFont>
      <p:font typeface="宋体" pitchFamily="2" charset="-122"/>
      <p:regular r:id="rId27"/>
    </p:embeddedFont>
    <p:embeddedFont>
      <p:font typeface="Tahoma" pitchFamily="34" charset="0"/>
      <p:regular r:id="rId28"/>
      <p:bold r:id="rId29"/>
    </p:embeddedFont>
    <p:embeddedFont>
      <p:font typeface="Webdings" pitchFamily="18" charset="2"/>
      <p:regular r:id="rId30"/>
    </p:embeddedFont>
  </p:embeddedFontLst>
  <p:custDataLst>
    <p:tags r:id="rId31"/>
  </p:custDataLst>
  <p:defaultTextStyle>
    <a:defPPr>
      <a:defRPr lang="en-US"/>
    </a:defPPr>
    <a:lvl1pPr algn="ctr" rtl="0" eaLnBrk="0" fontAlgn="base" hangingPunct="0">
      <a:spcBef>
        <a:spcPct val="0"/>
      </a:spcBef>
      <a:spcAft>
        <a:spcPct val="0"/>
      </a:spcAft>
      <a:defRPr kumimoji="1" sz="2400"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kumimoji="1" sz="2400"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kumimoji="1" sz="2400"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kumimoji="1" sz="2400"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kumimoji="1" sz="2400" kern="1200">
        <a:solidFill>
          <a:schemeClr val="tx1"/>
        </a:solidFill>
        <a:latin typeface="Tahoma" pitchFamily="34" charset="0"/>
        <a:ea typeface="+mn-ea"/>
        <a:cs typeface="+mn-cs"/>
      </a:defRPr>
    </a:lvl5pPr>
    <a:lvl6pPr marL="2286000" algn="l" defTabSz="914400" rtl="0" eaLnBrk="1" latinLnBrk="0" hangingPunct="1">
      <a:defRPr kumimoji="1" sz="2400" kern="1200">
        <a:solidFill>
          <a:schemeClr val="tx1"/>
        </a:solidFill>
        <a:latin typeface="Tahoma" pitchFamily="34" charset="0"/>
        <a:ea typeface="+mn-ea"/>
        <a:cs typeface="+mn-cs"/>
      </a:defRPr>
    </a:lvl6pPr>
    <a:lvl7pPr marL="2743200" algn="l" defTabSz="914400" rtl="0" eaLnBrk="1" latinLnBrk="0" hangingPunct="1">
      <a:defRPr kumimoji="1" sz="2400" kern="1200">
        <a:solidFill>
          <a:schemeClr val="tx1"/>
        </a:solidFill>
        <a:latin typeface="Tahoma" pitchFamily="34" charset="0"/>
        <a:ea typeface="+mn-ea"/>
        <a:cs typeface="+mn-cs"/>
      </a:defRPr>
    </a:lvl7pPr>
    <a:lvl8pPr marL="3200400" algn="l" defTabSz="914400" rtl="0" eaLnBrk="1" latinLnBrk="0" hangingPunct="1">
      <a:defRPr kumimoji="1" sz="2400" kern="1200">
        <a:solidFill>
          <a:schemeClr val="tx1"/>
        </a:solidFill>
        <a:latin typeface="Tahoma" pitchFamily="34" charset="0"/>
        <a:ea typeface="+mn-ea"/>
        <a:cs typeface="+mn-cs"/>
      </a:defRPr>
    </a:lvl8pPr>
    <a:lvl9pPr marL="3657600" algn="l" defTabSz="914400" rtl="0" eaLnBrk="1" latinLnBrk="0" hangingPunct="1">
      <a:defRPr kumimoji="1"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F2D1"/>
    <a:srgbClr val="FBF5BF"/>
    <a:srgbClr val="FF3300"/>
    <a:srgbClr val="FF9933"/>
    <a:srgbClr val="FF9900"/>
    <a:srgbClr val="335991"/>
    <a:srgbClr val="B2B2B2"/>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28" autoAdjust="0"/>
    <p:restoredTop sz="84667" autoAdjust="0"/>
  </p:normalViewPr>
  <p:slideViewPr>
    <p:cSldViewPr snapToGrid="0">
      <p:cViewPr varScale="1">
        <p:scale>
          <a:sx n="77" d="100"/>
          <a:sy n="77" d="100"/>
        </p:scale>
        <p:origin x="-660" y="-96"/>
      </p:cViewPr>
      <p:guideLst>
        <p:guide orient="horz" pos="307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p:scale>
          <a:sx n="100" d="100"/>
          <a:sy n="100" d="100"/>
        </p:scale>
        <p:origin x="-108" y="106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bwMode="auto">
          <a:xfrm>
            <a:off x="0" y="0"/>
            <a:ext cx="29718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l">
              <a:defRPr kumimoji="0" sz="1200" b="1">
                <a:latin typeface="Arial" charset="0"/>
              </a:defRPr>
            </a:lvl1pPr>
          </a:lstStyle>
          <a:p>
            <a:endParaRPr lang="zh-CN" altLang="zh-CN"/>
          </a:p>
        </p:txBody>
      </p:sp>
      <p:sp>
        <p:nvSpPr>
          <p:cNvPr id="125955" name="Rectangle 3"/>
          <p:cNvSpPr>
            <a:spLocks noGrp="1" noChangeArrowheads="1"/>
          </p:cNvSpPr>
          <p:nvPr>
            <p:ph type="dt" sz="quarter" idx="1"/>
          </p:nvPr>
        </p:nvSpPr>
        <p:spPr bwMode="auto">
          <a:xfrm>
            <a:off x="3886200" y="0"/>
            <a:ext cx="29718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r">
              <a:defRPr kumimoji="0" sz="1200" b="1">
                <a:latin typeface="Arial" charset="0"/>
              </a:defRPr>
            </a:lvl1pPr>
          </a:lstStyle>
          <a:p>
            <a:endParaRPr lang="zh-CN" altLang="zh-CN"/>
          </a:p>
        </p:txBody>
      </p:sp>
      <p:sp>
        <p:nvSpPr>
          <p:cNvPr id="125956" name="Rectangle 4"/>
          <p:cNvSpPr>
            <a:spLocks noGrp="1" noChangeArrowheads="1"/>
          </p:cNvSpPr>
          <p:nvPr>
            <p:ph type="ftr" sz="quarter" idx="2"/>
          </p:nvPr>
        </p:nvSpPr>
        <p:spPr bwMode="auto">
          <a:xfrm>
            <a:off x="0" y="8686800"/>
            <a:ext cx="29718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l">
              <a:defRPr kumimoji="0" sz="1200" b="1">
                <a:latin typeface="Arial" charset="0"/>
              </a:defRPr>
            </a:lvl1pPr>
          </a:lstStyle>
          <a:p>
            <a:endParaRPr lang="zh-CN" altLang="zh-CN"/>
          </a:p>
        </p:txBody>
      </p:sp>
      <p:sp>
        <p:nvSpPr>
          <p:cNvPr id="125957" name="Rectangle 5"/>
          <p:cNvSpPr>
            <a:spLocks noGrp="1" noChangeArrowheads="1"/>
          </p:cNvSpPr>
          <p:nvPr>
            <p:ph type="sldNum" sz="quarter" idx="3"/>
          </p:nvPr>
        </p:nvSpPr>
        <p:spPr bwMode="auto">
          <a:xfrm>
            <a:off x="3886200" y="8686800"/>
            <a:ext cx="29718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r">
              <a:defRPr kumimoji="0" sz="1200" b="1">
                <a:latin typeface="Arial" charset="0"/>
              </a:defRPr>
            </a:lvl1pPr>
          </a:lstStyle>
          <a:p>
            <a:fld id="{C29753E1-0D10-409F-B45A-1E9E791681B2}"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0" sz="1200">
                <a:latin typeface="Arial" charset="0"/>
              </a:defRPr>
            </a:lvl1pPr>
          </a:lstStyle>
          <a:p>
            <a:endParaRPr lang="zh-CN" altLang="zh-CN"/>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200">
                <a:latin typeface="Arial" charset="0"/>
              </a:defRPr>
            </a:lvl1pPr>
          </a:lstStyle>
          <a:p>
            <a:endParaRPr lang="zh-CN" altLang="zh-CN"/>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0" sz="1200">
                <a:latin typeface="Arial" charset="0"/>
              </a:defRPr>
            </a:lvl1pPr>
          </a:lstStyle>
          <a:p>
            <a:endParaRPr lang="zh-CN" altLang="zh-CN"/>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a:latin typeface="Arial" charset="0"/>
              </a:defRPr>
            </a:lvl1pPr>
          </a:lstStyle>
          <a:p>
            <a:fld id="{3574A428-34CB-402D-85AF-6018F7C07B0D}"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0377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0378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19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119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2008-SFC-IN-010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2008-SFC-IN-010</a:t>
            </a:r>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2008-SFC-IN-010</a:t>
            </a:r>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2008-SFC-IN-010</a:t>
            </a:r>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2008-SFC-IN-010</a:t>
            </a:r>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2008-SFC-IN-010</a:t>
            </a:r>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2008-SFC-IN-010</a:t>
            </a:r>
            <a:endParaRPr lang="en-US" altLang="zh-CN"/>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119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119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2008-SFC-IN-010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275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02758" name="Rectangle 6"/>
          <p:cNvSpPr>
            <a:spLocks noGrp="1" noChangeArrowheads="1"/>
          </p:cNvSpPr>
          <p:nvPr>
            <p:ph type="ftr" sz="quarter" idx="3"/>
          </p:nvPr>
        </p:nvSpPr>
        <p:spPr bwMode="auto">
          <a:xfrm>
            <a:off x="7696200" y="6562725"/>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800">
                <a:latin typeface="Arial" charset="0"/>
              </a:defRPr>
            </a:lvl1pPr>
          </a:lstStyle>
          <a:p>
            <a:pPr>
              <a:defRPr/>
            </a:pPr>
            <a:r>
              <a:rPr lang="en-US"/>
              <a:t>2008-SFC-IN-010</a:t>
            </a:r>
          </a:p>
        </p:txBody>
      </p:sp>
    </p:spTree>
  </p:cSld>
  <p:clrMap bg1="lt1" tx1="dk1" bg2="lt2" tx2="dk2" accent1="accent1" accent2="accent2" accent3="accent3" accent4="accent4" accent5="accent5" accent6="accent6" hlink="hlink" folHlink="folHlink"/>
  <p:sldLayoutIdLst>
    <p:sldLayoutId id="2147483725"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109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10950" name="Rectangle 6"/>
          <p:cNvSpPr>
            <a:spLocks noGrp="1" noChangeArrowheads="1"/>
          </p:cNvSpPr>
          <p:nvPr>
            <p:ph type="ftr" sz="quarter" idx="3"/>
          </p:nvPr>
        </p:nvSpPr>
        <p:spPr bwMode="auto">
          <a:xfrm>
            <a:off x="78374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kumimoji="0" sz="800" smtClean="0">
                <a:latin typeface="Arial" charset="0"/>
                <a:ea typeface="宋体" charset="-122"/>
              </a:defRPr>
            </a:lvl1pPr>
          </a:lstStyle>
          <a:p>
            <a:pPr>
              <a:defRPr/>
            </a:pPr>
            <a:r>
              <a:rPr lang="en-US" altLang="zh-CN"/>
              <a:t>2008-SFC-IN-010</a:t>
            </a:r>
          </a:p>
        </p:txBody>
      </p:sp>
    </p:spTree>
  </p:cSld>
  <p:clrMap bg1="lt1" tx1="dk1" bg2="lt2" tx2="dk2" accent1="accent1" accent2="accent2" accent3="accent3" accent4="accent4" accent5="accent5" accent6="accent6" hlink="hlink" folHlink="folHlink"/>
  <p:sldLayoutIdLst>
    <p:sldLayoutId id="2147483726"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2008-SFC-IN-010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Shop Floor Control</a:t>
            </a:r>
            <a:endParaRPr lang="en-US" dirty="0"/>
          </a:p>
        </p:txBody>
      </p:sp>
      <p:sp>
        <p:nvSpPr>
          <p:cNvPr id="5" name="Text Placeholder 4"/>
          <p:cNvSpPr>
            <a:spLocks noGrp="1"/>
          </p:cNvSpPr>
          <p:nvPr>
            <p:ph type="body" sz="quarter" idx="10"/>
          </p:nvPr>
        </p:nvSpPr>
        <p:spPr/>
        <p:txBody>
          <a:bodyPr/>
          <a:lstStyle/>
          <a:p>
            <a:r>
              <a:rPr lang="en-US" dirty="0" smtClean="0"/>
              <a:t>QAD Enterprise </a:t>
            </a:r>
            <a:r>
              <a:rPr lang="en-US" dirty="0" smtClean="0"/>
              <a:t>Applications Enterprise and </a:t>
            </a:r>
            <a:r>
              <a:rPr lang="en-US" dirty="0" smtClean="0"/>
              <a:t>Standard Edition</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altLang="zh-CN" smtClean="0"/>
              <a:t>Major </a:t>
            </a:r>
            <a:r>
              <a:rPr lang="en-US" altLang="zh-CN" smtClean="0"/>
              <a:t>Sub-functions </a:t>
            </a:r>
            <a:r>
              <a:rPr lang="en-US" altLang="zh-CN" dirty="0" smtClean="0"/>
              <a:t>of SFC</a:t>
            </a:r>
          </a:p>
        </p:txBody>
      </p:sp>
      <p:sp>
        <p:nvSpPr>
          <p:cNvPr id="14338" name="Footer Placeholder 2"/>
          <p:cNvSpPr>
            <a:spLocks noGrp="1"/>
          </p:cNvSpPr>
          <p:nvPr>
            <p:ph type="ftr" sz="quarter" idx="10"/>
          </p:nvPr>
        </p:nvSpPr>
        <p:spPr/>
        <p:txBody>
          <a:bodyPr/>
          <a:lstStyle/>
          <a:p>
            <a:r>
              <a:rPr lang="en-US" altLang="zh-CN" smtClean="0"/>
              <a:t>SFC-IN-080</a:t>
            </a:r>
            <a:endParaRPr lang="en-US" altLang="zh-CN"/>
          </a:p>
        </p:txBody>
      </p:sp>
      <p:sp>
        <p:nvSpPr>
          <p:cNvPr id="14340" name="Freeform 5"/>
          <p:cNvSpPr>
            <a:spLocks/>
          </p:cNvSpPr>
          <p:nvPr/>
        </p:nvSpPr>
        <p:spPr bwMode="auto">
          <a:xfrm>
            <a:off x="4592638" y="3474457"/>
            <a:ext cx="3171825" cy="2541587"/>
          </a:xfrm>
          <a:custGeom>
            <a:avLst/>
            <a:gdLst>
              <a:gd name="T0" fmla="*/ 0 w 1158"/>
              <a:gd name="T1" fmla="*/ 2541587 h 940"/>
              <a:gd name="T2" fmla="*/ 3169086 w 1158"/>
              <a:gd name="T3" fmla="*/ 0 h 940"/>
              <a:gd name="T4" fmla="*/ 2873268 w 1158"/>
              <a:gd name="T5" fmla="*/ 48669 h 940"/>
              <a:gd name="T6" fmla="*/ 2881485 w 1158"/>
              <a:gd name="T7" fmla="*/ 132487 h 940"/>
              <a:gd name="T8" fmla="*/ 2914354 w 1158"/>
              <a:gd name="T9" fmla="*/ 246047 h 940"/>
              <a:gd name="T10" fmla="*/ 2922571 w 1158"/>
              <a:gd name="T11" fmla="*/ 337977 h 940"/>
              <a:gd name="T12" fmla="*/ 2903398 w 1158"/>
              <a:gd name="T13" fmla="*/ 432611 h 940"/>
              <a:gd name="T14" fmla="*/ 2837661 w 1158"/>
              <a:gd name="T15" fmla="*/ 513725 h 940"/>
              <a:gd name="T16" fmla="*/ 2755488 w 1158"/>
              <a:gd name="T17" fmla="*/ 573209 h 940"/>
              <a:gd name="T18" fmla="*/ 2656882 w 1158"/>
              <a:gd name="T19" fmla="*/ 602951 h 940"/>
              <a:gd name="T20" fmla="*/ 2514452 w 1158"/>
              <a:gd name="T21" fmla="*/ 600247 h 940"/>
              <a:gd name="T22" fmla="*/ 2421324 w 1158"/>
              <a:gd name="T23" fmla="*/ 581320 h 940"/>
              <a:gd name="T24" fmla="*/ 2328196 w 1158"/>
              <a:gd name="T25" fmla="*/ 516429 h 940"/>
              <a:gd name="T26" fmla="*/ 2265198 w 1158"/>
              <a:gd name="T27" fmla="*/ 438018 h 940"/>
              <a:gd name="T28" fmla="*/ 2237807 w 1158"/>
              <a:gd name="T29" fmla="*/ 354200 h 940"/>
              <a:gd name="T30" fmla="*/ 2243285 w 1158"/>
              <a:gd name="T31" fmla="*/ 262270 h 940"/>
              <a:gd name="T32" fmla="*/ 2265198 w 1158"/>
              <a:gd name="T33" fmla="*/ 178452 h 940"/>
              <a:gd name="T34" fmla="*/ 2287110 w 1158"/>
              <a:gd name="T35" fmla="*/ 91930 h 940"/>
              <a:gd name="T36" fmla="*/ 2276154 w 1158"/>
              <a:gd name="T37" fmla="*/ 10815 h 940"/>
              <a:gd name="T38" fmla="*/ 1750256 w 1158"/>
              <a:gd name="T39" fmla="*/ 100041 h 940"/>
              <a:gd name="T40" fmla="*/ 1742039 w 1158"/>
              <a:gd name="T41" fmla="*/ 213601 h 940"/>
              <a:gd name="T42" fmla="*/ 1736560 w 1158"/>
              <a:gd name="T43" fmla="*/ 308235 h 940"/>
              <a:gd name="T44" fmla="*/ 1711909 w 1158"/>
              <a:gd name="T45" fmla="*/ 389350 h 940"/>
              <a:gd name="T46" fmla="*/ 1665345 w 1158"/>
              <a:gd name="T47" fmla="*/ 443426 h 940"/>
              <a:gd name="T48" fmla="*/ 1599608 w 1158"/>
              <a:gd name="T49" fmla="*/ 473168 h 940"/>
              <a:gd name="T50" fmla="*/ 1525653 w 1158"/>
              <a:gd name="T51" fmla="*/ 481279 h 940"/>
              <a:gd name="T52" fmla="*/ 1435265 w 1158"/>
              <a:gd name="T53" fmla="*/ 475872 h 940"/>
              <a:gd name="T54" fmla="*/ 1353093 w 1158"/>
              <a:gd name="T55" fmla="*/ 470464 h 940"/>
              <a:gd name="T56" fmla="*/ 1249009 w 1158"/>
              <a:gd name="T57" fmla="*/ 465056 h 940"/>
              <a:gd name="T58" fmla="*/ 1155881 w 1158"/>
              <a:gd name="T59" fmla="*/ 475872 h 940"/>
              <a:gd name="T60" fmla="*/ 1070970 w 1158"/>
              <a:gd name="T61" fmla="*/ 508317 h 940"/>
              <a:gd name="T62" fmla="*/ 1007972 w 1158"/>
              <a:gd name="T63" fmla="*/ 565098 h 940"/>
              <a:gd name="T64" fmla="*/ 972364 w 1158"/>
              <a:gd name="T65" fmla="*/ 635397 h 940"/>
              <a:gd name="T66" fmla="*/ 972364 w 1158"/>
              <a:gd name="T67" fmla="*/ 716511 h 940"/>
              <a:gd name="T68" fmla="*/ 972364 w 1158"/>
              <a:gd name="T69" fmla="*/ 805737 h 940"/>
              <a:gd name="T70" fmla="*/ 953191 w 1158"/>
              <a:gd name="T71" fmla="*/ 878740 h 940"/>
              <a:gd name="T72" fmla="*/ 914844 w 1158"/>
              <a:gd name="T73" fmla="*/ 938224 h 940"/>
              <a:gd name="T74" fmla="*/ 835412 w 1158"/>
              <a:gd name="T75" fmla="*/ 978781 h 940"/>
              <a:gd name="T76" fmla="*/ 750501 w 1158"/>
              <a:gd name="T77" fmla="*/ 1003116 h 940"/>
              <a:gd name="T78" fmla="*/ 649156 w 1158"/>
              <a:gd name="T79" fmla="*/ 1024746 h 940"/>
              <a:gd name="T80" fmla="*/ 558767 w 1158"/>
              <a:gd name="T81" fmla="*/ 1046377 h 940"/>
              <a:gd name="T82" fmla="*/ 482074 w 1158"/>
              <a:gd name="T83" fmla="*/ 1076119 h 940"/>
              <a:gd name="T84" fmla="*/ 424553 w 1158"/>
              <a:gd name="T85" fmla="*/ 1119380 h 940"/>
              <a:gd name="T86" fmla="*/ 375250 w 1158"/>
              <a:gd name="T87" fmla="*/ 1186975 h 940"/>
              <a:gd name="T88" fmla="*/ 350599 w 1158"/>
              <a:gd name="T89" fmla="*/ 1270794 h 940"/>
              <a:gd name="T90" fmla="*/ 361555 w 1158"/>
              <a:gd name="T91" fmla="*/ 1357316 h 940"/>
              <a:gd name="T92" fmla="*/ 388946 w 1158"/>
              <a:gd name="T93" fmla="*/ 1465469 h 940"/>
              <a:gd name="T94" fmla="*/ 405380 w 1158"/>
              <a:gd name="T95" fmla="*/ 1557398 h 940"/>
              <a:gd name="T96" fmla="*/ 399902 w 1158"/>
              <a:gd name="T97" fmla="*/ 1646624 h 940"/>
              <a:gd name="T98" fmla="*/ 375250 w 1158"/>
              <a:gd name="T99" fmla="*/ 1727739 h 940"/>
              <a:gd name="T100" fmla="*/ 336904 w 1158"/>
              <a:gd name="T101" fmla="*/ 1808853 h 940"/>
              <a:gd name="T102" fmla="*/ 273905 w 1158"/>
              <a:gd name="T103" fmla="*/ 1898079 h 940"/>
              <a:gd name="T104" fmla="*/ 210907 w 1158"/>
              <a:gd name="T105" fmla="*/ 1954859 h 940"/>
              <a:gd name="T106" fmla="*/ 145170 w 1158"/>
              <a:gd name="T107" fmla="*/ 1990009 h 940"/>
              <a:gd name="T108" fmla="*/ 46564 w 1158"/>
              <a:gd name="T109" fmla="*/ 2008935 h 94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58"/>
              <a:gd name="T166" fmla="*/ 0 h 940"/>
              <a:gd name="T167" fmla="*/ 1158 w 1158"/>
              <a:gd name="T168" fmla="*/ 940 h 94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58" h="940">
                <a:moveTo>
                  <a:pt x="0" y="743"/>
                </a:moveTo>
                <a:lnTo>
                  <a:pt x="0" y="940"/>
                </a:lnTo>
                <a:lnTo>
                  <a:pt x="1158" y="940"/>
                </a:lnTo>
                <a:lnTo>
                  <a:pt x="1157" y="0"/>
                </a:lnTo>
                <a:lnTo>
                  <a:pt x="1054" y="0"/>
                </a:lnTo>
                <a:lnTo>
                  <a:pt x="1049" y="18"/>
                </a:lnTo>
                <a:lnTo>
                  <a:pt x="1049" y="31"/>
                </a:lnTo>
                <a:lnTo>
                  <a:pt x="1052" y="49"/>
                </a:lnTo>
                <a:lnTo>
                  <a:pt x="1058" y="68"/>
                </a:lnTo>
                <a:lnTo>
                  <a:pt x="1064" y="91"/>
                </a:lnTo>
                <a:lnTo>
                  <a:pt x="1067" y="109"/>
                </a:lnTo>
                <a:lnTo>
                  <a:pt x="1067" y="125"/>
                </a:lnTo>
                <a:lnTo>
                  <a:pt x="1065" y="143"/>
                </a:lnTo>
                <a:lnTo>
                  <a:pt x="1060" y="160"/>
                </a:lnTo>
                <a:lnTo>
                  <a:pt x="1049" y="176"/>
                </a:lnTo>
                <a:lnTo>
                  <a:pt x="1036" y="190"/>
                </a:lnTo>
                <a:lnTo>
                  <a:pt x="1022" y="203"/>
                </a:lnTo>
                <a:lnTo>
                  <a:pt x="1006" y="212"/>
                </a:lnTo>
                <a:lnTo>
                  <a:pt x="987" y="219"/>
                </a:lnTo>
                <a:lnTo>
                  <a:pt x="970" y="223"/>
                </a:lnTo>
                <a:lnTo>
                  <a:pt x="946" y="224"/>
                </a:lnTo>
                <a:lnTo>
                  <a:pt x="918" y="222"/>
                </a:lnTo>
                <a:lnTo>
                  <a:pt x="900" y="219"/>
                </a:lnTo>
                <a:lnTo>
                  <a:pt x="884" y="215"/>
                </a:lnTo>
                <a:lnTo>
                  <a:pt x="869" y="206"/>
                </a:lnTo>
                <a:lnTo>
                  <a:pt x="850" y="191"/>
                </a:lnTo>
                <a:lnTo>
                  <a:pt x="838" y="177"/>
                </a:lnTo>
                <a:lnTo>
                  <a:pt x="827" y="162"/>
                </a:lnTo>
                <a:lnTo>
                  <a:pt x="821" y="146"/>
                </a:lnTo>
                <a:lnTo>
                  <a:pt x="817" y="131"/>
                </a:lnTo>
                <a:lnTo>
                  <a:pt x="817" y="114"/>
                </a:lnTo>
                <a:lnTo>
                  <a:pt x="819" y="97"/>
                </a:lnTo>
                <a:lnTo>
                  <a:pt x="823" y="81"/>
                </a:lnTo>
                <a:lnTo>
                  <a:pt x="827" y="66"/>
                </a:lnTo>
                <a:lnTo>
                  <a:pt x="832" y="50"/>
                </a:lnTo>
                <a:lnTo>
                  <a:pt x="835" y="34"/>
                </a:lnTo>
                <a:lnTo>
                  <a:pt x="835" y="20"/>
                </a:lnTo>
                <a:lnTo>
                  <a:pt x="831" y="4"/>
                </a:lnTo>
                <a:lnTo>
                  <a:pt x="637" y="4"/>
                </a:lnTo>
                <a:lnTo>
                  <a:pt x="639" y="37"/>
                </a:lnTo>
                <a:lnTo>
                  <a:pt x="637" y="60"/>
                </a:lnTo>
                <a:lnTo>
                  <a:pt x="636" y="79"/>
                </a:lnTo>
                <a:lnTo>
                  <a:pt x="636" y="96"/>
                </a:lnTo>
                <a:lnTo>
                  <a:pt x="634" y="114"/>
                </a:lnTo>
                <a:lnTo>
                  <a:pt x="630" y="132"/>
                </a:lnTo>
                <a:lnTo>
                  <a:pt x="625" y="144"/>
                </a:lnTo>
                <a:lnTo>
                  <a:pt x="618" y="155"/>
                </a:lnTo>
                <a:lnTo>
                  <a:pt x="608" y="164"/>
                </a:lnTo>
                <a:lnTo>
                  <a:pt x="597" y="171"/>
                </a:lnTo>
                <a:lnTo>
                  <a:pt x="584" y="175"/>
                </a:lnTo>
                <a:lnTo>
                  <a:pt x="570" y="177"/>
                </a:lnTo>
                <a:lnTo>
                  <a:pt x="557" y="178"/>
                </a:lnTo>
                <a:lnTo>
                  <a:pt x="540" y="178"/>
                </a:lnTo>
                <a:lnTo>
                  <a:pt x="524" y="176"/>
                </a:lnTo>
                <a:lnTo>
                  <a:pt x="511" y="175"/>
                </a:lnTo>
                <a:lnTo>
                  <a:pt x="494" y="174"/>
                </a:lnTo>
                <a:lnTo>
                  <a:pt x="476" y="172"/>
                </a:lnTo>
                <a:lnTo>
                  <a:pt x="456" y="172"/>
                </a:lnTo>
                <a:lnTo>
                  <a:pt x="439" y="174"/>
                </a:lnTo>
                <a:lnTo>
                  <a:pt x="422" y="176"/>
                </a:lnTo>
                <a:lnTo>
                  <a:pt x="404" y="181"/>
                </a:lnTo>
                <a:lnTo>
                  <a:pt x="391" y="188"/>
                </a:lnTo>
                <a:lnTo>
                  <a:pt x="377" y="197"/>
                </a:lnTo>
                <a:lnTo>
                  <a:pt x="368" y="209"/>
                </a:lnTo>
                <a:lnTo>
                  <a:pt x="359" y="222"/>
                </a:lnTo>
                <a:lnTo>
                  <a:pt x="355" y="235"/>
                </a:lnTo>
                <a:lnTo>
                  <a:pt x="353" y="250"/>
                </a:lnTo>
                <a:lnTo>
                  <a:pt x="355" y="265"/>
                </a:lnTo>
                <a:lnTo>
                  <a:pt x="356" y="281"/>
                </a:lnTo>
                <a:lnTo>
                  <a:pt x="355" y="298"/>
                </a:lnTo>
                <a:lnTo>
                  <a:pt x="352" y="311"/>
                </a:lnTo>
                <a:lnTo>
                  <a:pt x="348" y="325"/>
                </a:lnTo>
                <a:lnTo>
                  <a:pt x="342" y="338"/>
                </a:lnTo>
                <a:lnTo>
                  <a:pt x="334" y="347"/>
                </a:lnTo>
                <a:lnTo>
                  <a:pt x="321" y="356"/>
                </a:lnTo>
                <a:lnTo>
                  <a:pt x="305" y="362"/>
                </a:lnTo>
                <a:lnTo>
                  <a:pt x="289" y="367"/>
                </a:lnTo>
                <a:lnTo>
                  <a:pt x="274" y="371"/>
                </a:lnTo>
                <a:lnTo>
                  <a:pt x="258" y="375"/>
                </a:lnTo>
                <a:lnTo>
                  <a:pt x="237" y="379"/>
                </a:lnTo>
                <a:lnTo>
                  <a:pt x="221" y="382"/>
                </a:lnTo>
                <a:lnTo>
                  <a:pt x="204" y="387"/>
                </a:lnTo>
                <a:lnTo>
                  <a:pt x="190" y="392"/>
                </a:lnTo>
                <a:lnTo>
                  <a:pt x="176" y="398"/>
                </a:lnTo>
                <a:lnTo>
                  <a:pt x="165" y="406"/>
                </a:lnTo>
                <a:lnTo>
                  <a:pt x="155" y="414"/>
                </a:lnTo>
                <a:lnTo>
                  <a:pt x="144" y="427"/>
                </a:lnTo>
                <a:lnTo>
                  <a:pt x="137" y="439"/>
                </a:lnTo>
                <a:lnTo>
                  <a:pt x="131" y="453"/>
                </a:lnTo>
                <a:lnTo>
                  <a:pt x="128" y="470"/>
                </a:lnTo>
                <a:lnTo>
                  <a:pt x="130" y="486"/>
                </a:lnTo>
                <a:lnTo>
                  <a:pt x="132" y="502"/>
                </a:lnTo>
                <a:lnTo>
                  <a:pt x="137" y="521"/>
                </a:lnTo>
                <a:lnTo>
                  <a:pt x="142" y="542"/>
                </a:lnTo>
                <a:lnTo>
                  <a:pt x="146" y="561"/>
                </a:lnTo>
                <a:lnTo>
                  <a:pt x="148" y="576"/>
                </a:lnTo>
                <a:lnTo>
                  <a:pt x="148" y="590"/>
                </a:lnTo>
                <a:lnTo>
                  <a:pt x="146" y="609"/>
                </a:lnTo>
                <a:lnTo>
                  <a:pt x="141" y="625"/>
                </a:lnTo>
                <a:lnTo>
                  <a:pt x="137" y="639"/>
                </a:lnTo>
                <a:lnTo>
                  <a:pt x="131" y="652"/>
                </a:lnTo>
                <a:lnTo>
                  <a:pt x="123" y="669"/>
                </a:lnTo>
                <a:lnTo>
                  <a:pt x="112" y="688"/>
                </a:lnTo>
                <a:lnTo>
                  <a:pt x="100" y="702"/>
                </a:lnTo>
                <a:lnTo>
                  <a:pt x="88" y="713"/>
                </a:lnTo>
                <a:lnTo>
                  <a:pt x="77" y="723"/>
                </a:lnTo>
                <a:lnTo>
                  <a:pt x="65" y="731"/>
                </a:lnTo>
                <a:lnTo>
                  <a:pt x="53" y="736"/>
                </a:lnTo>
                <a:lnTo>
                  <a:pt x="36" y="740"/>
                </a:lnTo>
                <a:lnTo>
                  <a:pt x="17" y="743"/>
                </a:lnTo>
                <a:lnTo>
                  <a:pt x="0" y="743"/>
                </a:lnTo>
                <a:close/>
              </a:path>
            </a:pathLst>
          </a:custGeom>
          <a:solidFill>
            <a:srgbClr val="00B0F0"/>
          </a:solidFill>
          <a:ln w="12700">
            <a:solidFill>
              <a:srgbClr val="000000"/>
            </a:solidFill>
            <a:round/>
            <a:headEnd/>
            <a:tailEnd/>
          </a:ln>
        </p:spPr>
        <p:txBody>
          <a:bodyPr lIns="86493" tIns="43247" rIns="86493" bIns="43247" anchor="ctr">
            <a:spAutoFit/>
          </a:bodyPr>
          <a:lstStyle/>
          <a:p>
            <a:endParaRPr lang="en-US"/>
          </a:p>
        </p:txBody>
      </p:sp>
      <p:sp>
        <p:nvSpPr>
          <p:cNvPr id="14341" name="Freeform 3"/>
          <p:cNvSpPr>
            <a:spLocks/>
          </p:cNvSpPr>
          <p:nvPr/>
        </p:nvSpPr>
        <p:spPr bwMode="auto">
          <a:xfrm>
            <a:off x="1433513" y="2988682"/>
            <a:ext cx="3184525" cy="3027362"/>
          </a:xfrm>
          <a:custGeom>
            <a:avLst/>
            <a:gdLst>
              <a:gd name="T0" fmla="*/ 3184525 w 1153"/>
              <a:gd name="T1" fmla="*/ 3027362 h 1122"/>
              <a:gd name="T2" fmla="*/ 0 w 1153"/>
              <a:gd name="T3" fmla="*/ 609789 h 1122"/>
              <a:gd name="T4" fmla="*/ 287242 w 1153"/>
              <a:gd name="T5" fmla="*/ 588204 h 1122"/>
              <a:gd name="T6" fmla="*/ 295528 w 1153"/>
              <a:gd name="T7" fmla="*/ 534240 h 1122"/>
              <a:gd name="T8" fmla="*/ 281719 w 1153"/>
              <a:gd name="T9" fmla="*/ 466786 h 1122"/>
              <a:gd name="T10" fmla="*/ 259623 w 1153"/>
              <a:gd name="T11" fmla="*/ 385840 h 1122"/>
              <a:gd name="T12" fmla="*/ 245813 w 1153"/>
              <a:gd name="T13" fmla="*/ 307593 h 1122"/>
              <a:gd name="T14" fmla="*/ 248575 w 1153"/>
              <a:gd name="T15" fmla="*/ 234742 h 1122"/>
              <a:gd name="T16" fmla="*/ 273433 w 1153"/>
              <a:gd name="T17" fmla="*/ 161891 h 1122"/>
              <a:gd name="T18" fmla="*/ 325910 w 1153"/>
              <a:gd name="T19" fmla="*/ 102531 h 1122"/>
              <a:gd name="T20" fmla="*/ 383911 w 1153"/>
              <a:gd name="T21" fmla="*/ 53964 h 1122"/>
              <a:gd name="T22" fmla="*/ 455721 w 1153"/>
              <a:gd name="T23" fmla="*/ 18887 h 1122"/>
              <a:gd name="T24" fmla="*/ 546865 w 1153"/>
              <a:gd name="T25" fmla="*/ 2698 h 1122"/>
              <a:gd name="T26" fmla="*/ 626962 w 1153"/>
              <a:gd name="T27" fmla="*/ 0 h 1122"/>
              <a:gd name="T28" fmla="*/ 696011 w 1153"/>
              <a:gd name="T29" fmla="*/ 8095 h 1122"/>
              <a:gd name="T30" fmla="*/ 767821 w 1153"/>
              <a:gd name="T31" fmla="*/ 29680 h 1122"/>
              <a:gd name="T32" fmla="*/ 825822 w 1153"/>
              <a:gd name="T33" fmla="*/ 67455 h 1122"/>
              <a:gd name="T34" fmla="*/ 881061 w 1153"/>
              <a:gd name="T35" fmla="*/ 124116 h 1122"/>
              <a:gd name="T36" fmla="*/ 925252 w 1153"/>
              <a:gd name="T37" fmla="*/ 186175 h 1122"/>
              <a:gd name="T38" fmla="*/ 950110 w 1153"/>
              <a:gd name="T39" fmla="*/ 272517 h 1122"/>
              <a:gd name="T40" fmla="*/ 939062 w 1153"/>
              <a:gd name="T41" fmla="*/ 358858 h 1122"/>
              <a:gd name="T42" fmla="*/ 916966 w 1153"/>
              <a:gd name="T43" fmla="*/ 445200 h 1122"/>
              <a:gd name="T44" fmla="*/ 894871 w 1153"/>
              <a:gd name="T45" fmla="*/ 531542 h 1122"/>
              <a:gd name="T46" fmla="*/ 900395 w 1153"/>
              <a:gd name="T47" fmla="*/ 572015 h 1122"/>
              <a:gd name="T48" fmla="*/ 1436213 w 1153"/>
              <a:gd name="T49" fmla="*/ 593600 h 1122"/>
              <a:gd name="T50" fmla="*/ 1422403 w 1153"/>
              <a:gd name="T51" fmla="*/ 752793 h 1122"/>
              <a:gd name="T52" fmla="*/ 1427927 w 1153"/>
              <a:gd name="T53" fmla="*/ 847230 h 1122"/>
              <a:gd name="T54" fmla="*/ 1441736 w 1153"/>
              <a:gd name="T55" fmla="*/ 944364 h 1122"/>
              <a:gd name="T56" fmla="*/ 1477642 w 1153"/>
              <a:gd name="T57" fmla="*/ 1003724 h 1122"/>
              <a:gd name="T58" fmla="*/ 1535643 w 1153"/>
              <a:gd name="T59" fmla="*/ 1046895 h 1122"/>
              <a:gd name="T60" fmla="*/ 1607453 w 1153"/>
              <a:gd name="T61" fmla="*/ 1065782 h 1122"/>
              <a:gd name="T62" fmla="*/ 1690312 w 1153"/>
              <a:gd name="T63" fmla="*/ 1068481 h 1122"/>
              <a:gd name="T64" fmla="*/ 1770408 w 1153"/>
              <a:gd name="T65" fmla="*/ 1060386 h 1122"/>
              <a:gd name="T66" fmla="*/ 1869838 w 1153"/>
              <a:gd name="T67" fmla="*/ 1049593 h 1122"/>
              <a:gd name="T68" fmla="*/ 1972030 w 1153"/>
              <a:gd name="T69" fmla="*/ 1054990 h 1122"/>
              <a:gd name="T70" fmla="*/ 2065936 w 1153"/>
              <a:gd name="T71" fmla="*/ 1079273 h 1122"/>
              <a:gd name="T72" fmla="*/ 2143271 w 1153"/>
              <a:gd name="T73" fmla="*/ 1122444 h 1122"/>
              <a:gd name="T74" fmla="*/ 2190224 w 1153"/>
              <a:gd name="T75" fmla="*/ 1187201 h 1122"/>
              <a:gd name="T76" fmla="*/ 2209557 w 1153"/>
              <a:gd name="T77" fmla="*/ 1262750 h 1122"/>
              <a:gd name="T78" fmla="*/ 2201272 w 1153"/>
              <a:gd name="T79" fmla="*/ 1349092 h 1122"/>
              <a:gd name="T80" fmla="*/ 2209557 w 1153"/>
              <a:gd name="T81" fmla="*/ 1430037 h 1122"/>
              <a:gd name="T82" fmla="*/ 2239939 w 1153"/>
              <a:gd name="T83" fmla="*/ 1500190 h 1122"/>
              <a:gd name="T84" fmla="*/ 2295178 w 1153"/>
              <a:gd name="T85" fmla="*/ 1548757 h 1122"/>
              <a:gd name="T86" fmla="*/ 2386322 w 1153"/>
              <a:gd name="T87" fmla="*/ 1578437 h 1122"/>
              <a:gd name="T88" fmla="*/ 2471942 w 1153"/>
              <a:gd name="T89" fmla="*/ 1600023 h 1122"/>
              <a:gd name="T90" fmla="*/ 2574134 w 1153"/>
              <a:gd name="T91" fmla="*/ 1618910 h 1122"/>
              <a:gd name="T92" fmla="*/ 2659755 w 1153"/>
              <a:gd name="T93" fmla="*/ 1645892 h 1122"/>
              <a:gd name="T94" fmla="*/ 2728803 w 1153"/>
              <a:gd name="T95" fmla="*/ 1683666 h 1122"/>
              <a:gd name="T96" fmla="*/ 2786804 w 1153"/>
              <a:gd name="T97" fmla="*/ 1740328 h 1122"/>
              <a:gd name="T98" fmla="*/ 2822709 w 1153"/>
              <a:gd name="T99" fmla="*/ 1807783 h 1122"/>
              <a:gd name="T100" fmla="*/ 2825471 w 1153"/>
              <a:gd name="T101" fmla="*/ 1902219 h 1122"/>
              <a:gd name="T102" fmla="*/ 2806138 w 1153"/>
              <a:gd name="T103" fmla="*/ 1993957 h 1122"/>
              <a:gd name="T104" fmla="*/ 2778518 w 1153"/>
              <a:gd name="T105" fmla="*/ 2101885 h 1122"/>
              <a:gd name="T106" fmla="*/ 2772994 w 1153"/>
              <a:gd name="T107" fmla="*/ 2180132 h 1122"/>
              <a:gd name="T108" fmla="*/ 2792328 w 1153"/>
              <a:gd name="T109" fmla="*/ 2274568 h 1122"/>
              <a:gd name="T110" fmla="*/ 2828234 w 1153"/>
              <a:gd name="T111" fmla="*/ 2339325 h 1122"/>
              <a:gd name="T112" fmla="*/ 2886235 w 1153"/>
              <a:gd name="T113" fmla="*/ 2409478 h 1122"/>
              <a:gd name="T114" fmla="*/ 2963569 w 1153"/>
              <a:gd name="T115" fmla="*/ 2463441 h 1122"/>
              <a:gd name="T116" fmla="*/ 3043666 w 1153"/>
              <a:gd name="T117" fmla="*/ 2487725 h 1122"/>
              <a:gd name="T118" fmla="*/ 3134810 w 1153"/>
              <a:gd name="T119" fmla="*/ 2495819 h 11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53"/>
              <a:gd name="T181" fmla="*/ 0 h 1122"/>
              <a:gd name="T182" fmla="*/ 1153 w 1153"/>
              <a:gd name="T183" fmla="*/ 1122 h 112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53" h="1122">
                <a:moveTo>
                  <a:pt x="1153" y="924"/>
                </a:moveTo>
                <a:lnTo>
                  <a:pt x="1153" y="1122"/>
                </a:lnTo>
                <a:lnTo>
                  <a:pt x="1" y="1122"/>
                </a:lnTo>
                <a:lnTo>
                  <a:pt x="0" y="226"/>
                </a:lnTo>
                <a:lnTo>
                  <a:pt x="100" y="226"/>
                </a:lnTo>
                <a:lnTo>
                  <a:pt x="104" y="218"/>
                </a:lnTo>
                <a:lnTo>
                  <a:pt x="107" y="207"/>
                </a:lnTo>
                <a:lnTo>
                  <a:pt x="107" y="198"/>
                </a:lnTo>
                <a:lnTo>
                  <a:pt x="106" y="187"/>
                </a:lnTo>
                <a:lnTo>
                  <a:pt x="102" y="173"/>
                </a:lnTo>
                <a:lnTo>
                  <a:pt x="98" y="155"/>
                </a:lnTo>
                <a:lnTo>
                  <a:pt x="94" y="143"/>
                </a:lnTo>
                <a:lnTo>
                  <a:pt x="90" y="128"/>
                </a:lnTo>
                <a:lnTo>
                  <a:pt x="89" y="114"/>
                </a:lnTo>
                <a:lnTo>
                  <a:pt x="89" y="100"/>
                </a:lnTo>
                <a:lnTo>
                  <a:pt x="90" y="87"/>
                </a:lnTo>
                <a:lnTo>
                  <a:pt x="94" y="73"/>
                </a:lnTo>
                <a:lnTo>
                  <a:pt x="99" y="60"/>
                </a:lnTo>
                <a:lnTo>
                  <a:pt x="107" y="50"/>
                </a:lnTo>
                <a:lnTo>
                  <a:pt x="118" y="38"/>
                </a:lnTo>
                <a:lnTo>
                  <a:pt x="128" y="29"/>
                </a:lnTo>
                <a:lnTo>
                  <a:pt x="139" y="20"/>
                </a:lnTo>
                <a:lnTo>
                  <a:pt x="151" y="13"/>
                </a:lnTo>
                <a:lnTo>
                  <a:pt x="165" y="7"/>
                </a:lnTo>
                <a:lnTo>
                  <a:pt x="181" y="3"/>
                </a:lnTo>
                <a:lnTo>
                  <a:pt x="198" y="1"/>
                </a:lnTo>
                <a:lnTo>
                  <a:pt x="212" y="0"/>
                </a:lnTo>
                <a:lnTo>
                  <a:pt x="227" y="0"/>
                </a:lnTo>
                <a:lnTo>
                  <a:pt x="241" y="1"/>
                </a:lnTo>
                <a:lnTo>
                  <a:pt x="252" y="3"/>
                </a:lnTo>
                <a:lnTo>
                  <a:pt x="265" y="7"/>
                </a:lnTo>
                <a:lnTo>
                  <a:pt x="278" y="11"/>
                </a:lnTo>
                <a:lnTo>
                  <a:pt x="288" y="17"/>
                </a:lnTo>
                <a:lnTo>
                  <a:pt x="299" y="25"/>
                </a:lnTo>
                <a:lnTo>
                  <a:pt x="309" y="35"/>
                </a:lnTo>
                <a:lnTo>
                  <a:pt x="319" y="46"/>
                </a:lnTo>
                <a:lnTo>
                  <a:pt x="328" y="57"/>
                </a:lnTo>
                <a:lnTo>
                  <a:pt x="335" y="69"/>
                </a:lnTo>
                <a:lnTo>
                  <a:pt x="340" y="84"/>
                </a:lnTo>
                <a:lnTo>
                  <a:pt x="344" y="101"/>
                </a:lnTo>
                <a:lnTo>
                  <a:pt x="344" y="117"/>
                </a:lnTo>
                <a:lnTo>
                  <a:pt x="340" y="133"/>
                </a:lnTo>
                <a:lnTo>
                  <a:pt x="336" y="149"/>
                </a:lnTo>
                <a:lnTo>
                  <a:pt x="332" y="165"/>
                </a:lnTo>
                <a:lnTo>
                  <a:pt x="327" y="183"/>
                </a:lnTo>
                <a:lnTo>
                  <a:pt x="324" y="197"/>
                </a:lnTo>
                <a:lnTo>
                  <a:pt x="324" y="205"/>
                </a:lnTo>
                <a:lnTo>
                  <a:pt x="326" y="212"/>
                </a:lnTo>
                <a:lnTo>
                  <a:pt x="329" y="220"/>
                </a:lnTo>
                <a:lnTo>
                  <a:pt x="520" y="220"/>
                </a:lnTo>
                <a:lnTo>
                  <a:pt x="516" y="257"/>
                </a:lnTo>
                <a:lnTo>
                  <a:pt x="515" y="279"/>
                </a:lnTo>
                <a:lnTo>
                  <a:pt x="516" y="297"/>
                </a:lnTo>
                <a:lnTo>
                  <a:pt x="517" y="314"/>
                </a:lnTo>
                <a:lnTo>
                  <a:pt x="519" y="332"/>
                </a:lnTo>
                <a:lnTo>
                  <a:pt x="522" y="350"/>
                </a:lnTo>
                <a:lnTo>
                  <a:pt x="528" y="362"/>
                </a:lnTo>
                <a:lnTo>
                  <a:pt x="535" y="372"/>
                </a:lnTo>
                <a:lnTo>
                  <a:pt x="544" y="381"/>
                </a:lnTo>
                <a:lnTo>
                  <a:pt x="556" y="388"/>
                </a:lnTo>
                <a:lnTo>
                  <a:pt x="569" y="393"/>
                </a:lnTo>
                <a:lnTo>
                  <a:pt x="582" y="395"/>
                </a:lnTo>
                <a:lnTo>
                  <a:pt x="596" y="396"/>
                </a:lnTo>
                <a:lnTo>
                  <a:pt x="612" y="396"/>
                </a:lnTo>
                <a:lnTo>
                  <a:pt x="629" y="394"/>
                </a:lnTo>
                <a:lnTo>
                  <a:pt x="641" y="393"/>
                </a:lnTo>
                <a:lnTo>
                  <a:pt x="659" y="391"/>
                </a:lnTo>
                <a:lnTo>
                  <a:pt x="677" y="389"/>
                </a:lnTo>
                <a:lnTo>
                  <a:pt x="697" y="389"/>
                </a:lnTo>
                <a:lnTo>
                  <a:pt x="714" y="391"/>
                </a:lnTo>
                <a:lnTo>
                  <a:pt x="731" y="394"/>
                </a:lnTo>
                <a:lnTo>
                  <a:pt x="748" y="400"/>
                </a:lnTo>
                <a:lnTo>
                  <a:pt x="762" y="406"/>
                </a:lnTo>
                <a:lnTo>
                  <a:pt x="776" y="416"/>
                </a:lnTo>
                <a:lnTo>
                  <a:pt x="785" y="427"/>
                </a:lnTo>
                <a:lnTo>
                  <a:pt x="793" y="440"/>
                </a:lnTo>
                <a:lnTo>
                  <a:pt x="798" y="454"/>
                </a:lnTo>
                <a:lnTo>
                  <a:pt x="800" y="468"/>
                </a:lnTo>
                <a:lnTo>
                  <a:pt x="798" y="484"/>
                </a:lnTo>
                <a:lnTo>
                  <a:pt x="797" y="500"/>
                </a:lnTo>
                <a:lnTo>
                  <a:pt x="798" y="516"/>
                </a:lnTo>
                <a:lnTo>
                  <a:pt x="800" y="530"/>
                </a:lnTo>
                <a:lnTo>
                  <a:pt x="805" y="543"/>
                </a:lnTo>
                <a:lnTo>
                  <a:pt x="811" y="556"/>
                </a:lnTo>
                <a:lnTo>
                  <a:pt x="819" y="565"/>
                </a:lnTo>
                <a:lnTo>
                  <a:pt x="831" y="574"/>
                </a:lnTo>
                <a:lnTo>
                  <a:pt x="847" y="580"/>
                </a:lnTo>
                <a:lnTo>
                  <a:pt x="864" y="585"/>
                </a:lnTo>
                <a:lnTo>
                  <a:pt x="878" y="589"/>
                </a:lnTo>
                <a:lnTo>
                  <a:pt x="895" y="593"/>
                </a:lnTo>
                <a:lnTo>
                  <a:pt x="915" y="597"/>
                </a:lnTo>
                <a:lnTo>
                  <a:pt x="932" y="600"/>
                </a:lnTo>
                <a:lnTo>
                  <a:pt x="949" y="605"/>
                </a:lnTo>
                <a:lnTo>
                  <a:pt x="963" y="610"/>
                </a:lnTo>
                <a:lnTo>
                  <a:pt x="977" y="616"/>
                </a:lnTo>
                <a:lnTo>
                  <a:pt x="988" y="624"/>
                </a:lnTo>
                <a:lnTo>
                  <a:pt x="997" y="632"/>
                </a:lnTo>
                <a:lnTo>
                  <a:pt x="1009" y="645"/>
                </a:lnTo>
                <a:lnTo>
                  <a:pt x="1016" y="657"/>
                </a:lnTo>
                <a:lnTo>
                  <a:pt x="1022" y="670"/>
                </a:lnTo>
                <a:lnTo>
                  <a:pt x="1025" y="688"/>
                </a:lnTo>
                <a:lnTo>
                  <a:pt x="1023" y="705"/>
                </a:lnTo>
                <a:lnTo>
                  <a:pt x="1020" y="720"/>
                </a:lnTo>
                <a:lnTo>
                  <a:pt x="1016" y="739"/>
                </a:lnTo>
                <a:lnTo>
                  <a:pt x="1011" y="760"/>
                </a:lnTo>
                <a:lnTo>
                  <a:pt x="1006" y="779"/>
                </a:lnTo>
                <a:lnTo>
                  <a:pt x="1004" y="795"/>
                </a:lnTo>
                <a:lnTo>
                  <a:pt x="1004" y="808"/>
                </a:lnTo>
                <a:lnTo>
                  <a:pt x="1007" y="827"/>
                </a:lnTo>
                <a:lnTo>
                  <a:pt x="1011" y="843"/>
                </a:lnTo>
                <a:lnTo>
                  <a:pt x="1017" y="855"/>
                </a:lnTo>
                <a:lnTo>
                  <a:pt x="1024" y="867"/>
                </a:lnTo>
                <a:lnTo>
                  <a:pt x="1034" y="880"/>
                </a:lnTo>
                <a:lnTo>
                  <a:pt x="1045" y="893"/>
                </a:lnTo>
                <a:lnTo>
                  <a:pt x="1058" y="904"/>
                </a:lnTo>
                <a:lnTo>
                  <a:pt x="1073" y="913"/>
                </a:lnTo>
                <a:lnTo>
                  <a:pt x="1087" y="918"/>
                </a:lnTo>
                <a:lnTo>
                  <a:pt x="1102" y="922"/>
                </a:lnTo>
                <a:lnTo>
                  <a:pt x="1117" y="924"/>
                </a:lnTo>
                <a:lnTo>
                  <a:pt x="1135" y="925"/>
                </a:lnTo>
                <a:lnTo>
                  <a:pt x="1153" y="924"/>
                </a:lnTo>
                <a:close/>
              </a:path>
            </a:pathLst>
          </a:custGeom>
          <a:solidFill>
            <a:srgbClr val="99CC00"/>
          </a:solidFill>
          <a:ln w="12700">
            <a:solidFill>
              <a:srgbClr val="000000"/>
            </a:solidFill>
            <a:round/>
            <a:headEnd/>
            <a:tailEnd/>
          </a:ln>
        </p:spPr>
        <p:txBody>
          <a:bodyPr wrap="none" lIns="86493" tIns="43247" rIns="86493" bIns="43247" anchor="ctr">
            <a:spAutoFit/>
          </a:bodyPr>
          <a:lstStyle/>
          <a:p>
            <a:endParaRPr lang="en-US"/>
          </a:p>
        </p:txBody>
      </p:sp>
      <p:sp>
        <p:nvSpPr>
          <p:cNvPr id="14342" name="Freeform 4"/>
          <p:cNvSpPr>
            <a:spLocks/>
          </p:cNvSpPr>
          <p:nvPr/>
        </p:nvSpPr>
        <p:spPr bwMode="auto">
          <a:xfrm>
            <a:off x="4606925" y="1145594"/>
            <a:ext cx="3157538" cy="3027363"/>
          </a:xfrm>
          <a:custGeom>
            <a:avLst/>
            <a:gdLst>
              <a:gd name="T0" fmla="*/ 0 w 1153"/>
              <a:gd name="T1" fmla="*/ 0 h 1122"/>
              <a:gd name="T2" fmla="*/ 3157538 w 1153"/>
              <a:gd name="T3" fmla="*/ 2417573 h 1122"/>
              <a:gd name="T4" fmla="*/ 2872730 w 1153"/>
              <a:gd name="T5" fmla="*/ 2439158 h 1122"/>
              <a:gd name="T6" fmla="*/ 2864514 w 1153"/>
              <a:gd name="T7" fmla="*/ 2493122 h 1122"/>
              <a:gd name="T8" fmla="*/ 2878207 w 1153"/>
              <a:gd name="T9" fmla="*/ 2560577 h 1122"/>
              <a:gd name="T10" fmla="*/ 2900115 w 1153"/>
              <a:gd name="T11" fmla="*/ 2641522 h 1122"/>
              <a:gd name="T12" fmla="*/ 2913808 w 1153"/>
              <a:gd name="T13" fmla="*/ 2719769 h 1122"/>
              <a:gd name="T14" fmla="*/ 2908331 w 1153"/>
              <a:gd name="T15" fmla="*/ 2792621 h 1122"/>
              <a:gd name="T16" fmla="*/ 2886423 w 1153"/>
              <a:gd name="T17" fmla="*/ 2865472 h 1122"/>
              <a:gd name="T18" fmla="*/ 2834390 w 1153"/>
              <a:gd name="T19" fmla="*/ 2924832 h 1122"/>
              <a:gd name="T20" fmla="*/ 2776880 w 1153"/>
              <a:gd name="T21" fmla="*/ 2973399 h 1122"/>
              <a:gd name="T22" fmla="*/ 2705678 w 1153"/>
              <a:gd name="T23" fmla="*/ 3005778 h 1122"/>
              <a:gd name="T24" fmla="*/ 2615306 w 1153"/>
              <a:gd name="T25" fmla="*/ 3024665 h 1122"/>
              <a:gd name="T26" fmla="*/ 2535889 w 1153"/>
              <a:gd name="T27" fmla="*/ 3027363 h 1122"/>
              <a:gd name="T28" fmla="*/ 2467425 w 1153"/>
              <a:gd name="T29" fmla="*/ 3019268 h 1122"/>
              <a:gd name="T30" fmla="*/ 2396223 w 1153"/>
              <a:gd name="T31" fmla="*/ 2997683 h 1122"/>
              <a:gd name="T32" fmla="*/ 2338714 w 1153"/>
              <a:gd name="T33" fmla="*/ 2959908 h 1122"/>
              <a:gd name="T34" fmla="*/ 2283943 w 1153"/>
              <a:gd name="T35" fmla="*/ 2903247 h 1122"/>
              <a:gd name="T36" fmla="*/ 2240126 w 1153"/>
              <a:gd name="T37" fmla="*/ 2841188 h 1122"/>
              <a:gd name="T38" fmla="*/ 2215480 w 1153"/>
              <a:gd name="T39" fmla="*/ 2754846 h 1122"/>
              <a:gd name="T40" fmla="*/ 2226434 w 1153"/>
              <a:gd name="T41" fmla="*/ 2668504 h 1122"/>
              <a:gd name="T42" fmla="*/ 2248342 w 1153"/>
              <a:gd name="T43" fmla="*/ 2582162 h 1122"/>
              <a:gd name="T44" fmla="*/ 2267512 w 1153"/>
              <a:gd name="T45" fmla="*/ 2495820 h 1122"/>
              <a:gd name="T46" fmla="*/ 2264773 w 1153"/>
              <a:gd name="T47" fmla="*/ 2455347 h 1122"/>
              <a:gd name="T48" fmla="*/ 1730758 w 1153"/>
              <a:gd name="T49" fmla="*/ 2433762 h 1122"/>
              <a:gd name="T50" fmla="*/ 1736235 w 1153"/>
              <a:gd name="T51" fmla="*/ 2290758 h 1122"/>
              <a:gd name="T52" fmla="*/ 1725281 w 1153"/>
              <a:gd name="T53" fmla="*/ 2196322 h 1122"/>
              <a:gd name="T54" fmla="*/ 1703373 w 1153"/>
              <a:gd name="T55" fmla="*/ 2139660 h 1122"/>
              <a:gd name="T56" fmla="*/ 1659556 w 1153"/>
              <a:gd name="T57" fmla="*/ 2093791 h 1122"/>
              <a:gd name="T58" fmla="*/ 1599308 w 1153"/>
              <a:gd name="T59" fmla="*/ 2064111 h 1122"/>
              <a:gd name="T60" fmla="*/ 1525367 w 1153"/>
              <a:gd name="T61" fmla="*/ 2056016 h 1122"/>
              <a:gd name="T62" fmla="*/ 1418564 w 1153"/>
              <a:gd name="T63" fmla="*/ 2061413 h 1122"/>
              <a:gd name="T64" fmla="*/ 1317238 w 1153"/>
              <a:gd name="T65" fmla="*/ 2069507 h 1122"/>
              <a:gd name="T66" fmla="*/ 1213174 w 1153"/>
              <a:gd name="T67" fmla="*/ 2069507 h 1122"/>
              <a:gd name="T68" fmla="*/ 1109109 w 1153"/>
              <a:gd name="T69" fmla="*/ 2050620 h 1122"/>
              <a:gd name="T70" fmla="*/ 1029691 w 1153"/>
              <a:gd name="T71" fmla="*/ 2004751 h 1122"/>
              <a:gd name="T72" fmla="*/ 983136 w 1153"/>
              <a:gd name="T73" fmla="*/ 1942693 h 1122"/>
              <a:gd name="T74" fmla="*/ 963966 w 1153"/>
              <a:gd name="T75" fmla="*/ 1859049 h 1122"/>
              <a:gd name="T76" fmla="*/ 966705 w 1153"/>
              <a:gd name="T77" fmla="*/ 1764613 h 1122"/>
              <a:gd name="T78" fmla="*/ 953012 w 1153"/>
              <a:gd name="T79" fmla="*/ 1678271 h 1122"/>
              <a:gd name="T80" fmla="*/ 931104 w 1153"/>
              <a:gd name="T81" fmla="*/ 1624307 h 1122"/>
              <a:gd name="T82" fmla="*/ 898241 w 1153"/>
              <a:gd name="T83" fmla="*/ 1589231 h 1122"/>
              <a:gd name="T84" fmla="*/ 821562 w 1153"/>
              <a:gd name="T85" fmla="*/ 1554154 h 1122"/>
              <a:gd name="T86" fmla="*/ 720236 w 1153"/>
              <a:gd name="T87" fmla="*/ 1527172 h 1122"/>
              <a:gd name="T88" fmla="*/ 607956 w 1153"/>
              <a:gd name="T89" fmla="*/ 1508285 h 1122"/>
              <a:gd name="T90" fmla="*/ 523061 w 1153"/>
              <a:gd name="T91" fmla="*/ 1481303 h 1122"/>
              <a:gd name="T92" fmla="*/ 449121 w 1153"/>
              <a:gd name="T93" fmla="*/ 1440831 h 1122"/>
              <a:gd name="T94" fmla="*/ 388873 w 1153"/>
              <a:gd name="T95" fmla="*/ 1384169 h 1122"/>
              <a:gd name="T96" fmla="*/ 350533 w 1153"/>
              <a:gd name="T97" fmla="*/ 1314016 h 1122"/>
              <a:gd name="T98" fmla="*/ 345056 w 1153"/>
              <a:gd name="T99" fmla="*/ 1235768 h 1122"/>
              <a:gd name="T100" fmla="*/ 366965 w 1153"/>
              <a:gd name="T101" fmla="*/ 1149426 h 1122"/>
              <a:gd name="T102" fmla="*/ 386134 w 1153"/>
              <a:gd name="T103" fmla="*/ 1052292 h 1122"/>
              <a:gd name="T104" fmla="*/ 402566 w 1153"/>
              <a:gd name="T105" fmla="*/ 960554 h 1122"/>
              <a:gd name="T106" fmla="*/ 386134 w 1153"/>
              <a:gd name="T107" fmla="*/ 868815 h 1122"/>
              <a:gd name="T108" fmla="*/ 347795 w 1153"/>
              <a:gd name="T109" fmla="*/ 785172 h 1122"/>
              <a:gd name="T110" fmla="*/ 309455 w 1153"/>
              <a:gd name="T111" fmla="*/ 733906 h 1122"/>
              <a:gd name="T112" fmla="*/ 260161 w 1153"/>
              <a:gd name="T113" fmla="*/ 688037 h 1122"/>
              <a:gd name="T114" fmla="*/ 202652 w 1153"/>
              <a:gd name="T115" fmla="*/ 655659 h 1122"/>
              <a:gd name="T116" fmla="*/ 128711 w 1153"/>
              <a:gd name="T117" fmla="*/ 634073 h 1122"/>
              <a:gd name="T118" fmla="*/ 41078 w 1153"/>
              <a:gd name="T119" fmla="*/ 631375 h 11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53"/>
              <a:gd name="T181" fmla="*/ 0 h 1122"/>
              <a:gd name="T182" fmla="*/ 1153 w 1153"/>
              <a:gd name="T183" fmla="*/ 1122 h 112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53" h="1122">
                <a:moveTo>
                  <a:pt x="0" y="234"/>
                </a:moveTo>
                <a:lnTo>
                  <a:pt x="0" y="0"/>
                </a:lnTo>
                <a:lnTo>
                  <a:pt x="1152" y="0"/>
                </a:lnTo>
                <a:lnTo>
                  <a:pt x="1153" y="896"/>
                </a:lnTo>
                <a:lnTo>
                  <a:pt x="1053" y="896"/>
                </a:lnTo>
                <a:lnTo>
                  <a:pt x="1049" y="904"/>
                </a:lnTo>
                <a:lnTo>
                  <a:pt x="1046" y="915"/>
                </a:lnTo>
                <a:lnTo>
                  <a:pt x="1046" y="924"/>
                </a:lnTo>
                <a:lnTo>
                  <a:pt x="1047" y="935"/>
                </a:lnTo>
                <a:lnTo>
                  <a:pt x="1051" y="949"/>
                </a:lnTo>
                <a:lnTo>
                  <a:pt x="1055" y="967"/>
                </a:lnTo>
                <a:lnTo>
                  <a:pt x="1059" y="979"/>
                </a:lnTo>
                <a:lnTo>
                  <a:pt x="1062" y="994"/>
                </a:lnTo>
                <a:lnTo>
                  <a:pt x="1064" y="1008"/>
                </a:lnTo>
                <a:lnTo>
                  <a:pt x="1064" y="1022"/>
                </a:lnTo>
                <a:lnTo>
                  <a:pt x="1062" y="1035"/>
                </a:lnTo>
                <a:lnTo>
                  <a:pt x="1059" y="1049"/>
                </a:lnTo>
                <a:lnTo>
                  <a:pt x="1054" y="1062"/>
                </a:lnTo>
                <a:lnTo>
                  <a:pt x="1046" y="1072"/>
                </a:lnTo>
                <a:lnTo>
                  <a:pt x="1035" y="1084"/>
                </a:lnTo>
                <a:lnTo>
                  <a:pt x="1024" y="1093"/>
                </a:lnTo>
                <a:lnTo>
                  <a:pt x="1014" y="1102"/>
                </a:lnTo>
                <a:lnTo>
                  <a:pt x="1002" y="1109"/>
                </a:lnTo>
                <a:lnTo>
                  <a:pt x="988" y="1114"/>
                </a:lnTo>
                <a:lnTo>
                  <a:pt x="971" y="1119"/>
                </a:lnTo>
                <a:lnTo>
                  <a:pt x="955" y="1121"/>
                </a:lnTo>
                <a:lnTo>
                  <a:pt x="941" y="1122"/>
                </a:lnTo>
                <a:lnTo>
                  <a:pt x="926" y="1122"/>
                </a:lnTo>
                <a:lnTo>
                  <a:pt x="912" y="1121"/>
                </a:lnTo>
                <a:lnTo>
                  <a:pt x="901" y="1119"/>
                </a:lnTo>
                <a:lnTo>
                  <a:pt x="888" y="1115"/>
                </a:lnTo>
                <a:lnTo>
                  <a:pt x="875" y="1111"/>
                </a:lnTo>
                <a:lnTo>
                  <a:pt x="865" y="1105"/>
                </a:lnTo>
                <a:lnTo>
                  <a:pt x="854" y="1097"/>
                </a:lnTo>
                <a:lnTo>
                  <a:pt x="844" y="1087"/>
                </a:lnTo>
                <a:lnTo>
                  <a:pt x="834" y="1076"/>
                </a:lnTo>
                <a:lnTo>
                  <a:pt x="825" y="1065"/>
                </a:lnTo>
                <a:lnTo>
                  <a:pt x="818" y="1053"/>
                </a:lnTo>
                <a:lnTo>
                  <a:pt x="813" y="1038"/>
                </a:lnTo>
                <a:lnTo>
                  <a:pt x="809" y="1021"/>
                </a:lnTo>
                <a:lnTo>
                  <a:pt x="809" y="1005"/>
                </a:lnTo>
                <a:lnTo>
                  <a:pt x="813" y="989"/>
                </a:lnTo>
                <a:lnTo>
                  <a:pt x="817" y="973"/>
                </a:lnTo>
                <a:lnTo>
                  <a:pt x="821" y="957"/>
                </a:lnTo>
                <a:lnTo>
                  <a:pt x="826" y="939"/>
                </a:lnTo>
                <a:lnTo>
                  <a:pt x="828" y="925"/>
                </a:lnTo>
                <a:lnTo>
                  <a:pt x="828" y="917"/>
                </a:lnTo>
                <a:lnTo>
                  <a:pt x="827" y="910"/>
                </a:lnTo>
                <a:lnTo>
                  <a:pt x="824" y="902"/>
                </a:lnTo>
                <a:lnTo>
                  <a:pt x="632" y="902"/>
                </a:lnTo>
                <a:lnTo>
                  <a:pt x="635" y="868"/>
                </a:lnTo>
                <a:lnTo>
                  <a:pt x="634" y="849"/>
                </a:lnTo>
                <a:lnTo>
                  <a:pt x="632" y="831"/>
                </a:lnTo>
                <a:lnTo>
                  <a:pt x="630" y="814"/>
                </a:lnTo>
                <a:lnTo>
                  <a:pt x="627" y="803"/>
                </a:lnTo>
                <a:lnTo>
                  <a:pt x="622" y="793"/>
                </a:lnTo>
                <a:lnTo>
                  <a:pt x="616" y="784"/>
                </a:lnTo>
                <a:lnTo>
                  <a:pt x="606" y="776"/>
                </a:lnTo>
                <a:lnTo>
                  <a:pt x="595" y="769"/>
                </a:lnTo>
                <a:lnTo>
                  <a:pt x="584" y="765"/>
                </a:lnTo>
                <a:lnTo>
                  <a:pt x="574" y="763"/>
                </a:lnTo>
                <a:lnTo>
                  <a:pt x="557" y="762"/>
                </a:lnTo>
                <a:lnTo>
                  <a:pt x="537" y="762"/>
                </a:lnTo>
                <a:lnTo>
                  <a:pt x="518" y="764"/>
                </a:lnTo>
                <a:lnTo>
                  <a:pt x="497" y="765"/>
                </a:lnTo>
                <a:lnTo>
                  <a:pt x="481" y="767"/>
                </a:lnTo>
                <a:lnTo>
                  <a:pt x="460" y="768"/>
                </a:lnTo>
                <a:lnTo>
                  <a:pt x="443" y="767"/>
                </a:lnTo>
                <a:lnTo>
                  <a:pt x="428" y="765"/>
                </a:lnTo>
                <a:lnTo>
                  <a:pt x="405" y="760"/>
                </a:lnTo>
                <a:lnTo>
                  <a:pt x="390" y="753"/>
                </a:lnTo>
                <a:lnTo>
                  <a:pt x="376" y="743"/>
                </a:lnTo>
                <a:lnTo>
                  <a:pt x="367" y="732"/>
                </a:lnTo>
                <a:lnTo>
                  <a:pt x="359" y="720"/>
                </a:lnTo>
                <a:lnTo>
                  <a:pt x="353" y="705"/>
                </a:lnTo>
                <a:lnTo>
                  <a:pt x="352" y="689"/>
                </a:lnTo>
                <a:lnTo>
                  <a:pt x="352" y="669"/>
                </a:lnTo>
                <a:lnTo>
                  <a:pt x="353" y="654"/>
                </a:lnTo>
                <a:lnTo>
                  <a:pt x="352" y="639"/>
                </a:lnTo>
                <a:lnTo>
                  <a:pt x="348" y="622"/>
                </a:lnTo>
                <a:lnTo>
                  <a:pt x="345" y="612"/>
                </a:lnTo>
                <a:lnTo>
                  <a:pt x="340" y="602"/>
                </a:lnTo>
                <a:lnTo>
                  <a:pt x="334" y="595"/>
                </a:lnTo>
                <a:lnTo>
                  <a:pt x="328" y="589"/>
                </a:lnTo>
                <a:lnTo>
                  <a:pt x="315" y="583"/>
                </a:lnTo>
                <a:lnTo>
                  <a:pt x="300" y="576"/>
                </a:lnTo>
                <a:lnTo>
                  <a:pt x="283" y="571"/>
                </a:lnTo>
                <a:lnTo>
                  <a:pt x="263" y="566"/>
                </a:lnTo>
                <a:lnTo>
                  <a:pt x="243" y="562"/>
                </a:lnTo>
                <a:lnTo>
                  <a:pt x="222" y="559"/>
                </a:lnTo>
                <a:lnTo>
                  <a:pt x="207" y="554"/>
                </a:lnTo>
                <a:lnTo>
                  <a:pt x="191" y="549"/>
                </a:lnTo>
                <a:lnTo>
                  <a:pt x="175" y="543"/>
                </a:lnTo>
                <a:lnTo>
                  <a:pt x="164" y="534"/>
                </a:lnTo>
                <a:lnTo>
                  <a:pt x="151" y="523"/>
                </a:lnTo>
                <a:lnTo>
                  <a:pt x="142" y="513"/>
                </a:lnTo>
                <a:lnTo>
                  <a:pt x="134" y="501"/>
                </a:lnTo>
                <a:lnTo>
                  <a:pt x="128" y="487"/>
                </a:lnTo>
                <a:lnTo>
                  <a:pt x="126" y="472"/>
                </a:lnTo>
                <a:lnTo>
                  <a:pt x="126" y="458"/>
                </a:lnTo>
                <a:lnTo>
                  <a:pt x="129" y="445"/>
                </a:lnTo>
                <a:lnTo>
                  <a:pt x="134" y="426"/>
                </a:lnTo>
                <a:lnTo>
                  <a:pt x="139" y="407"/>
                </a:lnTo>
                <a:lnTo>
                  <a:pt x="141" y="390"/>
                </a:lnTo>
                <a:lnTo>
                  <a:pt x="145" y="373"/>
                </a:lnTo>
                <a:lnTo>
                  <a:pt x="147" y="356"/>
                </a:lnTo>
                <a:lnTo>
                  <a:pt x="145" y="338"/>
                </a:lnTo>
                <a:lnTo>
                  <a:pt x="141" y="322"/>
                </a:lnTo>
                <a:lnTo>
                  <a:pt x="135" y="306"/>
                </a:lnTo>
                <a:lnTo>
                  <a:pt x="127" y="291"/>
                </a:lnTo>
                <a:lnTo>
                  <a:pt x="118" y="279"/>
                </a:lnTo>
                <a:lnTo>
                  <a:pt x="113" y="272"/>
                </a:lnTo>
                <a:lnTo>
                  <a:pt x="104" y="263"/>
                </a:lnTo>
                <a:lnTo>
                  <a:pt x="95" y="255"/>
                </a:lnTo>
                <a:lnTo>
                  <a:pt x="86" y="249"/>
                </a:lnTo>
                <a:lnTo>
                  <a:pt x="74" y="243"/>
                </a:lnTo>
                <a:lnTo>
                  <a:pt x="62" y="239"/>
                </a:lnTo>
                <a:lnTo>
                  <a:pt x="47" y="235"/>
                </a:lnTo>
                <a:lnTo>
                  <a:pt x="30" y="234"/>
                </a:lnTo>
                <a:lnTo>
                  <a:pt x="15" y="234"/>
                </a:lnTo>
                <a:lnTo>
                  <a:pt x="0" y="234"/>
                </a:lnTo>
                <a:close/>
              </a:path>
            </a:pathLst>
          </a:custGeom>
          <a:solidFill>
            <a:schemeClr val="accent2"/>
          </a:solidFill>
          <a:ln w="12700">
            <a:solidFill>
              <a:srgbClr val="000000"/>
            </a:solidFill>
            <a:round/>
            <a:headEnd/>
            <a:tailEnd/>
          </a:ln>
        </p:spPr>
        <p:txBody>
          <a:bodyPr lIns="77388" tIns="38694" rIns="77388" bIns="38694" anchor="ctr">
            <a:spAutoFit/>
          </a:bodyPr>
          <a:lstStyle/>
          <a:p>
            <a:endParaRPr lang="en-US"/>
          </a:p>
        </p:txBody>
      </p:sp>
      <p:sp>
        <p:nvSpPr>
          <p:cNvPr id="14343" name="Freeform 6"/>
          <p:cNvSpPr>
            <a:spLocks/>
          </p:cNvSpPr>
          <p:nvPr/>
        </p:nvSpPr>
        <p:spPr bwMode="auto">
          <a:xfrm>
            <a:off x="1433513" y="1145594"/>
            <a:ext cx="3173412" cy="2536825"/>
          </a:xfrm>
          <a:custGeom>
            <a:avLst/>
            <a:gdLst>
              <a:gd name="T0" fmla="*/ 3173412 w 1158"/>
              <a:gd name="T1" fmla="*/ 0 h 940"/>
              <a:gd name="T2" fmla="*/ 2740 w 1158"/>
              <a:gd name="T3" fmla="*/ 2536825 h 940"/>
              <a:gd name="T4" fmla="*/ 298706 w 1158"/>
              <a:gd name="T5" fmla="*/ 2488248 h 940"/>
              <a:gd name="T6" fmla="*/ 290485 w 1158"/>
              <a:gd name="T7" fmla="*/ 2404586 h 940"/>
              <a:gd name="T8" fmla="*/ 257600 w 1158"/>
              <a:gd name="T9" fmla="*/ 2291239 h 940"/>
              <a:gd name="T10" fmla="*/ 246638 w 1158"/>
              <a:gd name="T11" fmla="*/ 2199481 h 940"/>
              <a:gd name="T12" fmla="*/ 268562 w 1158"/>
              <a:gd name="T13" fmla="*/ 2105025 h 940"/>
              <a:gd name="T14" fmla="*/ 334332 w 1158"/>
              <a:gd name="T15" fmla="*/ 2024063 h 940"/>
              <a:gd name="T16" fmla="*/ 416545 w 1158"/>
              <a:gd name="T17" fmla="*/ 1964690 h 940"/>
              <a:gd name="T18" fmla="*/ 515200 w 1158"/>
              <a:gd name="T19" fmla="*/ 1935004 h 940"/>
              <a:gd name="T20" fmla="*/ 657702 w 1158"/>
              <a:gd name="T21" fmla="*/ 1937703 h 940"/>
              <a:gd name="T22" fmla="*/ 750876 w 1158"/>
              <a:gd name="T23" fmla="*/ 1956594 h 940"/>
              <a:gd name="T24" fmla="*/ 844051 w 1158"/>
              <a:gd name="T25" fmla="*/ 2021364 h 940"/>
              <a:gd name="T26" fmla="*/ 907081 w 1158"/>
              <a:gd name="T27" fmla="*/ 2099628 h 940"/>
              <a:gd name="T28" fmla="*/ 934485 w 1158"/>
              <a:gd name="T29" fmla="*/ 2183289 h 940"/>
              <a:gd name="T30" fmla="*/ 929004 w 1158"/>
              <a:gd name="T31" fmla="*/ 2275046 h 940"/>
              <a:gd name="T32" fmla="*/ 907081 w 1158"/>
              <a:gd name="T33" fmla="*/ 2358708 h 940"/>
              <a:gd name="T34" fmla="*/ 885157 w 1158"/>
              <a:gd name="T35" fmla="*/ 2445068 h 940"/>
              <a:gd name="T36" fmla="*/ 896119 w 1158"/>
              <a:gd name="T37" fmla="*/ 2526030 h 940"/>
              <a:gd name="T38" fmla="*/ 1422281 w 1158"/>
              <a:gd name="T39" fmla="*/ 2436971 h 940"/>
              <a:gd name="T40" fmla="*/ 1427761 w 1158"/>
              <a:gd name="T41" fmla="*/ 2323624 h 940"/>
              <a:gd name="T42" fmla="*/ 1435983 w 1158"/>
              <a:gd name="T43" fmla="*/ 2229168 h 940"/>
              <a:gd name="T44" fmla="*/ 1460647 w 1158"/>
              <a:gd name="T45" fmla="*/ 2148205 h 940"/>
              <a:gd name="T46" fmla="*/ 1507234 w 1158"/>
              <a:gd name="T47" fmla="*/ 2094230 h 940"/>
              <a:gd name="T48" fmla="*/ 1573004 w 1158"/>
              <a:gd name="T49" fmla="*/ 2064544 h 940"/>
              <a:gd name="T50" fmla="*/ 1646995 w 1158"/>
              <a:gd name="T51" fmla="*/ 2056448 h 940"/>
              <a:gd name="T52" fmla="*/ 1737429 w 1158"/>
              <a:gd name="T53" fmla="*/ 2059146 h 940"/>
              <a:gd name="T54" fmla="*/ 1819642 w 1158"/>
              <a:gd name="T55" fmla="*/ 2067243 h 940"/>
              <a:gd name="T56" fmla="*/ 1923778 w 1158"/>
              <a:gd name="T57" fmla="*/ 2072640 h 940"/>
              <a:gd name="T58" fmla="*/ 2016953 w 1158"/>
              <a:gd name="T59" fmla="*/ 2059146 h 940"/>
              <a:gd name="T60" fmla="*/ 2101906 w 1158"/>
              <a:gd name="T61" fmla="*/ 2029460 h 940"/>
              <a:gd name="T62" fmla="*/ 2164935 w 1158"/>
              <a:gd name="T63" fmla="*/ 1972786 h 940"/>
              <a:gd name="T64" fmla="*/ 2200561 w 1158"/>
              <a:gd name="T65" fmla="*/ 1902619 h 940"/>
              <a:gd name="T66" fmla="*/ 2200561 w 1158"/>
              <a:gd name="T67" fmla="*/ 1821656 h 940"/>
              <a:gd name="T68" fmla="*/ 2200561 w 1158"/>
              <a:gd name="T69" fmla="*/ 1732598 h 940"/>
              <a:gd name="T70" fmla="*/ 2219744 w 1158"/>
              <a:gd name="T71" fmla="*/ 1659731 h 940"/>
              <a:gd name="T72" fmla="*/ 2258110 w 1158"/>
              <a:gd name="T73" fmla="*/ 1600359 h 940"/>
              <a:gd name="T74" fmla="*/ 2337582 w 1158"/>
              <a:gd name="T75" fmla="*/ 1559878 h 940"/>
              <a:gd name="T76" fmla="*/ 2422535 w 1158"/>
              <a:gd name="T77" fmla="*/ 1535589 h 940"/>
              <a:gd name="T78" fmla="*/ 2523931 w 1158"/>
              <a:gd name="T79" fmla="*/ 1513999 h 940"/>
              <a:gd name="T80" fmla="*/ 2614365 w 1158"/>
              <a:gd name="T81" fmla="*/ 1492409 h 940"/>
              <a:gd name="T82" fmla="*/ 2691097 w 1158"/>
              <a:gd name="T83" fmla="*/ 1462723 h 940"/>
              <a:gd name="T84" fmla="*/ 2748646 w 1158"/>
              <a:gd name="T85" fmla="*/ 1419543 h 940"/>
              <a:gd name="T86" fmla="*/ 2797973 w 1158"/>
              <a:gd name="T87" fmla="*/ 1352074 h 940"/>
              <a:gd name="T88" fmla="*/ 2822638 w 1158"/>
              <a:gd name="T89" fmla="*/ 1265714 h 940"/>
              <a:gd name="T90" fmla="*/ 2811676 w 1158"/>
              <a:gd name="T91" fmla="*/ 1182053 h 940"/>
              <a:gd name="T92" fmla="*/ 2784271 w 1158"/>
              <a:gd name="T93" fmla="*/ 1074103 h 940"/>
              <a:gd name="T94" fmla="*/ 2767829 w 1158"/>
              <a:gd name="T95" fmla="*/ 982345 h 940"/>
              <a:gd name="T96" fmla="*/ 2773309 w 1158"/>
              <a:gd name="T97" fmla="*/ 893286 h 940"/>
              <a:gd name="T98" fmla="*/ 2800714 w 1158"/>
              <a:gd name="T99" fmla="*/ 817721 h 940"/>
              <a:gd name="T100" fmla="*/ 2847302 w 1158"/>
              <a:gd name="T101" fmla="*/ 750253 h 940"/>
              <a:gd name="T102" fmla="*/ 2915812 w 1158"/>
              <a:gd name="T103" fmla="*/ 685482 h 940"/>
              <a:gd name="T104" fmla="*/ 2995284 w 1158"/>
              <a:gd name="T105" fmla="*/ 647700 h 940"/>
              <a:gd name="T106" fmla="*/ 3074757 w 1158"/>
              <a:gd name="T107" fmla="*/ 631508 h 940"/>
              <a:gd name="T108" fmla="*/ 3173412 w 1158"/>
              <a:gd name="T109" fmla="*/ 631508 h 94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58"/>
              <a:gd name="T166" fmla="*/ 0 h 940"/>
              <a:gd name="T167" fmla="*/ 1158 w 1158"/>
              <a:gd name="T168" fmla="*/ 940 h 94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58" h="940">
                <a:moveTo>
                  <a:pt x="1158" y="234"/>
                </a:moveTo>
                <a:lnTo>
                  <a:pt x="1158" y="0"/>
                </a:lnTo>
                <a:lnTo>
                  <a:pt x="0" y="0"/>
                </a:lnTo>
                <a:lnTo>
                  <a:pt x="1" y="940"/>
                </a:lnTo>
                <a:lnTo>
                  <a:pt x="104" y="940"/>
                </a:lnTo>
                <a:lnTo>
                  <a:pt x="109" y="922"/>
                </a:lnTo>
                <a:lnTo>
                  <a:pt x="109" y="909"/>
                </a:lnTo>
                <a:lnTo>
                  <a:pt x="106" y="891"/>
                </a:lnTo>
                <a:lnTo>
                  <a:pt x="100" y="872"/>
                </a:lnTo>
                <a:lnTo>
                  <a:pt x="94" y="849"/>
                </a:lnTo>
                <a:lnTo>
                  <a:pt x="91" y="831"/>
                </a:lnTo>
                <a:lnTo>
                  <a:pt x="90" y="815"/>
                </a:lnTo>
                <a:lnTo>
                  <a:pt x="93" y="797"/>
                </a:lnTo>
                <a:lnTo>
                  <a:pt x="98" y="780"/>
                </a:lnTo>
                <a:lnTo>
                  <a:pt x="109" y="763"/>
                </a:lnTo>
                <a:lnTo>
                  <a:pt x="122" y="750"/>
                </a:lnTo>
                <a:lnTo>
                  <a:pt x="136" y="737"/>
                </a:lnTo>
                <a:lnTo>
                  <a:pt x="152" y="728"/>
                </a:lnTo>
                <a:lnTo>
                  <a:pt x="171" y="720"/>
                </a:lnTo>
                <a:lnTo>
                  <a:pt x="188" y="717"/>
                </a:lnTo>
                <a:lnTo>
                  <a:pt x="212" y="716"/>
                </a:lnTo>
                <a:lnTo>
                  <a:pt x="240" y="718"/>
                </a:lnTo>
                <a:lnTo>
                  <a:pt x="258" y="720"/>
                </a:lnTo>
                <a:lnTo>
                  <a:pt x="274" y="725"/>
                </a:lnTo>
                <a:lnTo>
                  <a:pt x="289" y="734"/>
                </a:lnTo>
                <a:lnTo>
                  <a:pt x="308" y="749"/>
                </a:lnTo>
                <a:lnTo>
                  <a:pt x="320" y="763"/>
                </a:lnTo>
                <a:lnTo>
                  <a:pt x="331" y="778"/>
                </a:lnTo>
                <a:lnTo>
                  <a:pt x="337" y="794"/>
                </a:lnTo>
                <a:lnTo>
                  <a:pt x="341" y="809"/>
                </a:lnTo>
                <a:lnTo>
                  <a:pt x="341" y="826"/>
                </a:lnTo>
                <a:lnTo>
                  <a:pt x="339" y="843"/>
                </a:lnTo>
                <a:lnTo>
                  <a:pt x="335" y="859"/>
                </a:lnTo>
                <a:lnTo>
                  <a:pt x="331" y="874"/>
                </a:lnTo>
                <a:lnTo>
                  <a:pt x="326" y="890"/>
                </a:lnTo>
                <a:lnTo>
                  <a:pt x="323" y="906"/>
                </a:lnTo>
                <a:lnTo>
                  <a:pt x="323" y="920"/>
                </a:lnTo>
                <a:lnTo>
                  <a:pt x="327" y="936"/>
                </a:lnTo>
                <a:lnTo>
                  <a:pt x="521" y="936"/>
                </a:lnTo>
                <a:lnTo>
                  <a:pt x="519" y="903"/>
                </a:lnTo>
                <a:lnTo>
                  <a:pt x="521" y="879"/>
                </a:lnTo>
                <a:lnTo>
                  <a:pt x="521" y="861"/>
                </a:lnTo>
                <a:lnTo>
                  <a:pt x="522" y="844"/>
                </a:lnTo>
                <a:lnTo>
                  <a:pt x="524" y="826"/>
                </a:lnTo>
                <a:lnTo>
                  <a:pt x="528" y="808"/>
                </a:lnTo>
                <a:lnTo>
                  <a:pt x="533" y="796"/>
                </a:lnTo>
                <a:lnTo>
                  <a:pt x="540" y="785"/>
                </a:lnTo>
                <a:lnTo>
                  <a:pt x="550" y="776"/>
                </a:lnTo>
                <a:lnTo>
                  <a:pt x="561" y="769"/>
                </a:lnTo>
                <a:lnTo>
                  <a:pt x="574" y="765"/>
                </a:lnTo>
                <a:lnTo>
                  <a:pt x="588" y="763"/>
                </a:lnTo>
                <a:lnTo>
                  <a:pt x="601" y="762"/>
                </a:lnTo>
                <a:lnTo>
                  <a:pt x="618" y="762"/>
                </a:lnTo>
                <a:lnTo>
                  <a:pt x="634" y="763"/>
                </a:lnTo>
                <a:lnTo>
                  <a:pt x="647" y="765"/>
                </a:lnTo>
                <a:lnTo>
                  <a:pt x="664" y="766"/>
                </a:lnTo>
                <a:lnTo>
                  <a:pt x="682" y="768"/>
                </a:lnTo>
                <a:lnTo>
                  <a:pt x="702" y="768"/>
                </a:lnTo>
                <a:lnTo>
                  <a:pt x="719" y="766"/>
                </a:lnTo>
                <a:lnTo>
                  <a:pt x="736" y="763"/>
                </a:lnTo>
                <a:lnTo>
                  <a:pt x="754" y="759"/>
                </a:lnTo>
                <a:lnTo>
                  <a:pt x="767" y="752"/>
                </a:lnTo>
                <a:lnTo>
                  <a:pt x="781" y="743"/>
                </a:lnTo>
                <a:lnTo>
                  <a:pt x="790" y="731"/>
                </a:lnTo>
                <a:lnTo>
                  <a:pt x="799" y="718"/>
                </a:lnTo>
                <a:lnTo>
                  <a:pt x="803" y="705"/>
                </a:lnTo>
                <a:lnTo>
                  <a:pt x="805" y="690"/>
                </a:lnTo>
                <a:lnTo>
                  <a:pt x="803" y="675"/>
                </a:lnTo>
                <a:lnTo>
                  <a:pt x="802" y="659"/>
                </a:lnTo>
                <a:lnTo>
                  <a:pt x="803" y="642"/>
                </a:lnTo>
                <a:lnTo>
                  <a:pt x="806" y="629"/>
                </a:lnTo>
                <a:lnTo>
                  <a:pt x="810" y="615"/>
                </a:lnTo>
                <a:lnTo>
                  <a:pt x="816" y="602"/>
                </a:lnTo>
                <a:lnTo>
                  <a:pt x="824" y="593"/>
                </a:lnTo>
                <a:lnTo>
                  <a:pt x="837" y="584"/>
                </a:lnTo>
                <a:lnTo>
                  <a:pt x="853" y="578"/>
                </a:lnTo>
                <a:lnTo>
                  <a:pt x="869" y="573"/>
                </a:lnTo>
                <a:lnTo>
                  <a:pt x="884" y="569"/>
                </a:lnTo>
                <a:lnTo>
                  <a:pt x="900" y="565"/>
                </a:lnTo>
                <a:lnTo>
                  <a:pt x="921" y="561"/>
                </a:lnTo>
                <a:lnTo>
                  <a:pt x="937" y="558"/>
                </a:lnTo>
                <a:lnTo>
                  <a:pt x="954" y="553"/>
                </a:lnTo>
                <a:lnTo>
                  <a:pt x="968" y="548"/>
                </a:lnTo>
                <a:lnTo>
                  <a:pt x="982" y="542"/>
                </a:lnTo>
                <a:lnTo>
                  <a:pt x="993" y="534"/>
                </a:lnTo>
                <a:lnTo>
                  <a:pt x="1003" y="526"/>
                </a:lnTo>
                <a:lnTo>
                  <a:pt x="1014" y="513"/>
                </a:lnTo>
                <a:lnTo>
                  <a:pt x="1021" y="501"/>
                </a:lnTo>
                <a:lnTo>
                  <a:pt x="1027" y="487"/>
                </a:lnTo>
                <a:lnTo>
                  <a:pt x="1030" y="469"/>
                </a:lnTo>
                <a:lnTo>
                  <a:pt x="1028" y="454"/>
                </a:lnTo>
                <a:lnTo>
                  <a:pt x="1026" y="438"/>
                </a:lnTo>
                <a:lnTo>
                  <a:pt x="1021" y="419"/>
                </a:lnTo>
                <a:lnTo>
                  <a:pt x="1016" y="398"/>
                </a:lnTo>
                <a:lnTo>
                  <a:pt x="1011" y="379"/>
                </a:lnTo>
                <a:lnTo>
                  <a:pt x="1010" y="364"/>
                </a:lnTo>
                <a:lnTo>
                  <a:pt x="1010" y="350"/>
                </a:lnTo>
                <a:lnTo>
                  <a:pt x="1012" y="331"/>
                </a:lnTo>
                <a:lnTo>
                  <a:pt x="1017" y="315"/>
                </a:lnTo>
                <a:lnTo>
                  <a:pt x="1022" y="303"/>
                </a:lnTo>
                <a:lnTo>
                  <a:pt x="1029" y="291"/>
                </a:lnTo>
                <a:lnTo>
                  <a:pt x="1039" y="278"/>
                </a:lnTo>
                <a:lnTo>
                  <a:pt x="1050" y="265"/>
                </a:lnTo>
                <a:lnTo>
                  <a:pt x="1064" y="254"/>
                </a:lnTo>
                <a:lnTo>
                  <a:pt x="1079" y="245"/>
                </a:lnTo>
                <a:lnTo>
                  <a:pt x="1093" y="240"/>
                </a:lnTo>
                <a:lnTo>
                  <a:pt x="1107" y="236"/>
                </a:lnTo>
                <a:lnTo>
                  <a:pt x="1122" y="234"/>
                </a:lnTo>
                <a:lnTo>
                  <a:pt x="1140" y="234"/>
                </a:lnTo>
                <a:lnTo>
                  <a:pt x="1158" y="234"/>
                </a:lnTo>
                <a:close/>
              </a:path>
            </a:pathLst>
          </a:custGeom>
          <a:solidFill>
            <a:schemeClr val="accent1"/>
          </a:solidFill>
          <a:ln w="12700">
            <a:solidFill>
              <a:srgbClr val="000000"/>
            </a:solidFill>
            <a:round/>
            <a:headEnd/>
            <a:tailEnd/>
          </a:ln>
        </p:spPr>
        <p:txBody>
          <a:bodyPr wrap="none" lIns="86493" tIns="43247" rIns="86493" bIns="43247" anchor="ctr">
            <a:spAutoFit/>
          </a:bodyPr>
          <a:lstStyle/>
          <a:p>
            <a:endParaRPr lang="en-US"/>
          </a:p>
        </p:txBody>
      </p:sp>
      <p:sp>
        <p:nvSpPr>
          <p:cNvPr id="170411" name="Text Box 427"/>
          <p:cNvSpPr txBox="1">
            <a:spLocks noChangeArrowheads="1"/>
          </p:cNvSpPr>
          <p:nvPr/>
        </p:nvSpPr>
        <p:spPr bwMode="auto">
          <a:xfrm>
            <a:off x="1879600" y="1663119"/>
            <a:ext cx="1610966" cy="641336"/>
          </a:xfrm>
          <a:prstGeom prst="rect">
            <a:avLst/>
          </a:prstGeom>
          <a:noFill/>
          <a:ln w="38100">
            <a:noFill/>
            <a:miter lim="800000"/>
            <a:headEnd/>
            <a:tailEnd/>
          </a:ln>
          <a:effectLst>
            <a:outerShdw dist="17961" dir="2700000" algn="ctr" rotWithShape="0">
              <a:schemeClr val="bg1"/>
            </a:outerShdw>
          </a:effectLst>
        </p:spPr>
        <p:txBody>
          <a:bodyPr wrap="none" lIns="86493" tIns="43247" rIns="86493" bIns="43247" anchor="ctr">
            <a:spAutoFit/>
          </a:bodyPr>
          <a:lstStyle/>
          <a:p>
            <a:pPr defTabSz="865188">
              <a:spcBef>
                <a:spcPct val="50000"/>
              </a:spcBef>
              <a:defRPr/>
            </a:pPr>
            <a:r>
              <a:rPr kumimoji="0" lang="en-US" sz="1800" b="1" dirty="0">
                <a:latin typeface="+mj-lt"/>
              </a:rPr>
              <a:t>Maintain WIP</a:t>
            </a:r>
            <a:br>
              <a:rPr kumimoji="0" lang="en-US" sz="1800" b="1" dirty="0">
                <a:latin typeface="+mj-lt"/>
              </a:rPr>
            </a:br>
            <a:r>
              <a:rPr kumimoji="0" lang="en-US" sz="1800" b="1" dirty="0">
                <a:latin typeface="+mj-lt"/>
              </a:rPr>
              <a:t>quantity info</a:t>
            </a:r>
          </a:p>
        </p:txBody>
      </p:sp>
      <p:sp>
        <p:nvSpPr>
          <p:cNvPr id="14345" name="Freeform 7"/>
          <p:cNvSpPr>
            <a:spLocks/>
          </p:cNvSpPr>
          <p:nvPr/>
        </p:nvSpPr>
        <p:spPr bwMode="auto">
          <a:xfrm>
            <a:off x="2830513" y="1736144"/>
            <a:ext cx="3517900" cy="3805238"/>
          </a:xfrm>
          <a:custGeom>
            <a:avLst/>
            <a:gdLst>
              <a:gd name="T0" fmla="*/ 1413736 w 1284"/>
              <a:gd name="T1" fmla="*/ 605809 h 1407"/>
              <a:gd name="T2" fmla="*/ 1364419 w 1284"/>
              <a:gd name="T3" fmla="*/ 289382 h 1407"/>
              <a:gd name="T4" fmla="*/ 1537026 w 1284"/>
              <a:gd name="T5" fmla="*/ 35159 h 1407"/>
              <a:gd name="T6" fmla="*/ 1931557 w 1284"/>
              <a:gd name="T7" fmla="*/ 8114 h 1407"/>
              <a:gd name="T8" fmla="*/ 2126083 w 1284"/>
              <a:gd name="T9" fmla="*/ 156861 h 1407"/>
              <a:gd name="T10" fmla="*/ 2169919 w 1284"/>
              <a:gd name="T11" fmla="*/ 416494 h 1407"/>
              <a:gd name="T12" fmla="*/ 2131562 w 1284"/>
              <a:gd name="T13" fmla="*/ 695058 h 1407"/>
              <a:gd name="T14" fmla="*/ 2323348 w 1284"/>
              <a:gd name="T15" fmla="*/ 860033 h 1407"/>
              <a:gd name="T16" fmla="*/ 2613766 w 1284"/>
              <a:gd name="T17" fmla="*/ 930350 h 1407"/>
              <a:gd name="T18" fmla="*/ 2734318 w 1284"/>
              <a:gd name="T19" fmla="*/ 1060166 h 1407"/>
              <a:gd name="T20" fmla="*/ 2739797 w 1284"/>
              <a:gd name="T21" fmla="*/ 1244072 h 1407"/>
              <a:gd name="T22" fmla="*/ 2852129 w 1284"/>
              <a:gd name="T23" fmla="*/ 1409047 h 1407"/>
              <a:gd name="T24" fmla="*/ 3082272 w 1284"/>
              <a:gd name="T25" fmla="*/ 1441501 h 1407"/>
              <a:gd name="T26" fmla="*/ 3331594 w 1284"/>
              <a:gd name="T27" fmla="*/ 1427979 h 1407"/>
              <a:gd name="T28" fmla="*/ 3479543 w 1284"/>
              <a:gd name="T29" fmla="*/ 1509114 h 1407"/>
              <a:gd name="T30" fmla="*/ 3515160 w 1284"/>
              <a:gd name="T31" fmla="*/ 1798496 h 1407"/>
              <a:gd name="T32" fmla="*/ 3479543 w 1284"/>
              <a:gd name="T33" fmla="*/ 2185240 h 1407"/>
              <a:gd name="T34" fmla="*/ 3328854 w 1284"/>
              <a:gd name="T35" fmla="*/ 2277193 h 1407"/>
              <a:gd name="T36" fmla="*/ 3057614 w 1284"/>
              <a:gd name="T37" fmla="*/ 2263670 h 1407"/>
              <a:gd name="T38" fmla="*/ 2857609 w 1284"/>
              <a:gd name="T39" fmla="*/ 2293420 h 1407"/>
              <a:gd name="T40" fmla="*/ 2745277 w 1284"/>
              <a:gd name="T41" fmla="*/ 2407009 h 1407"/>
              <a:gd name="T42" fmla="*/ 2734318 w 1284"/>
              <a:gd name="T43" fmla="*/ 2626074 h 1407"/>
              <a:gd name="T44" fmla="*/ 2605547 w 1284"/>
              <a:gd name="T45" fmla="*/ 2777527 h 1407"/>
              <a:gd name="T46" fmla="*/ 2372664 w 1284"/>
              <a:gd name="T47" fmla="*/ 2828912 h 1407"/>
              <a:gd name="T48" fmla="*/ 2169919 w 1284"/>
              <a:gd name="T49" fmla="*/ 2934388 h 1407"/>
              <a:gd name="T50" fmla="*/ 2126083 w 1284"/>
              <a:gd name="T51" fmla="*/ 3148044 h 1407"/>
              <a:gd name="T52" fmla="*/ 2169919 w 1284"/>
              <a:gd name="T53" fmla="*/ 3410380 h 1407"/>
              <a:gd name="T54" fmla="*/ 2074027 w 1284"/>
              <a:gd name="T55" fmla="*/ 3659195 h 1407"/>
              <a:gd name="T56" fmla="*/ 1904159 w 1284"/>
              <a:gd name="T57" fmla="*/ 3789011 h 1407"/>
              <a:gd name="T58" fmla="*/ 1641139 w 1284"/>
              <a:gd name="T59" fmla="*/ 3802533 h 1407"/>
              <a:gd name="T60" fmla="*/ 1443873 w 1284"/>
              <a:gd name="T61" fmla="*/ 3705171 h 1407"/>
              <a:gd name="T62" fmla="*/ 1350720 w 1284"/>
              <a:gd name="T63" fmla="*/ 3518561 h 1407"/>
              <a:gd name="T64" fmla="*/ 1375378 w 1284"/>
              <a:gd name="T65" fmla="*/ 3299496 h 1407"/>
              <a:gd name="T66" fmla="*/ 1389077 w 1284"/>
              <a:gd name="T67" fmla="*/ 3102067 h 1407"/>
              <a:gd name="T68" fmla="*/ 1257567 w 1284"/>
              <a:gd name="T69" fmla="*/ 2961433 h 1407"/>
              <a:gd name="T70" fmla="*/ 1041123 w 1284"/>
              <a:gd name="T71" fmla="*/ 2907343 h 1407"/>
              <a:gd name="T72" fmla="*/ 832898 w 1284"/>
              <a:gd name="T73" fmla="*/ 2826208 h 1407"/>
              <a:gd name="T74" fmla="*/ 778103 w 1284"/>
              <a:gd name="T75" fmla="*/ 2607142 h 1407"/>
              <a:gd name="T76" fmla="*/ 715087 w 1284"/>
              <a:gd name="T77" fmla="*/ 2425940 h 1407"/>
              <a:gd name="T78" fmla="*/ 506863 w 1284"/>
              <a:gd name="T79" fmla="*/ 2358328 h 1407"/>
              <a:gd name="T80" fmla="*/ 295898 w 1284"/>
              <a:gd name="T81" fmla="*/ 2377259 h 1407"/>
              <a:gd name="T82" fmla="*/ 68495 w 1284"/>
              <a:gd name="T83" fmla="*/ 2320465 h 1407"/>
              <a:gd name="T84" fmla="*/ 2740 w 1284"/>
              <a:gd name="T85" fmla="*/ 2066241 h 1407"/>
              <a:gd name="T86" fmla="*/ 16439 w 1284"/>
              <a:gd name="T87" fmla="*/ 1701133 h 1407"/>
              <a:gd name="T88" fmla="*/ 84934 w 1284"/>
              <a:gd name="T89" fmla="*/ 1482069 h 1407"/>
              <a:gd name="T90" fmla="*/ 260281 w 1284"/>
              <a:gd name="T91" fmla="*/ 1425274 h 1407"/>
              <a:gd name="T92" fmla="*/ 520561 w 1284"/>
              <a:gd name="T93" fmla="*/ 1444206 h 1407"/>
              <a:gd name="T94" fmla="*/ 750705 w 1284"/>
              <a:gd name="T95" fmla="*/ 1357661 h 1407"/>
              <a:gd name="T96" fmla="*/ 791802 w 1284"/>
              <a:gd name="T97" fmla="*/ 1154823 h 1407"/>
              <a:gd name="T98" fmla="*/ 876735 w 1284"/>
              <a:gd name="T99" fmla="*/ 954690 h 1407"/>
              <a:gd name="T100" fmla="*/ 1120577 w 1284"/>
              <a:gd name="T101" fmla="*/ 884373 h 14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84"/>
              <a:gd name="T154" fmla="*/ 0 h 1407"/>
              <a:gd name="T155" fmla="*/ 1284 w 1284"/>
              <a:gd name="T156" fmla="*/ 1407 h 14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84" h="1407">
                <a:moveTo>
                  <a:pt x="489" y="294"/>
                </a:moveTo>
                <a:lnTo>
                  <a:pt x="502" y="278"/>
                </a:lnTo>
                <a:lnTo>
                  <a:pt x="511" y="263"/>
                </a:lnTo>
                <a:lnTo>
                  <a:pt x="516" y="246"/>
                </a:lnTo>
                <a:lnTo>
                  <a:pt x="516" y="224"/>
                </a:lnTo>
                <a:lnTo>
                  <a:pt x="510" y="199"/>
                </a:lnTo>
                <a:lnTo>
                  <a:pt x="505" y="178"/>
                </a:lnTo>
                <a:lnTo>
                  <a:pt x="498" y="152"/>
                </a:lnTo>
                <a:lnTo>
                  <a:pt x="495" y="124"/>
                </a:lnTo>
                <a:lnTo>
                  <a:pt x="498" y="107"/>
                </a:lnTo>
                <a:lnTo>
                  <a:pt x="503" y="86"/>
                </a:lnTo>
                <a:lnTo>
                  <a:pt x="513" y="64"/>
                </a:lnTo>
                <a:lnTo>
                  <a:pt x="527" y="43"/>
                </a:lnTo>
                <a:lnTo>
                  <a:pt x="545" y="26"/>
                </a:lnTo>
                <a:lnTo>
                  <a:pt x="561" y="13"/>
                </a:lnTo>
                <a:lnTo>
                  <a:pt x="583" y="5"/>
                </a:lnTo>
                <a:lnTo>
                  <a:pt x="609" y="1"/>
                </a:lnTo>
                <a:lnTo>
                  <a:pt x="637" y="0"/>
                </a:lnTo>
                <a:lnTo>
                  <a:pt x="675" y="0"/>
                </a:lnTo>
                <a:lnTo>
                  <a:pt x="705" y="3"/>
                </a:lnTo>
                <a:lnTo>
                  <a:pt x="722" y="9"/>
                </a:lnTo>
                <a:lnTo>
                  <a:pt x="735" y="17"/>
                </a:lnTo>
                <a:lnTo>
                  <a:pt x="749" y="26"/>
                </a:lnTo>
                <a:lnTo>
                  <a:pt x="763" y="40"/>
                </a:lnTo>
                <a:lnTo>
                  <a:pt x="776" y="58"/>
                </a:lnTo>
                <a:lnTo>
                  <a:pt x="786" y="74"/>
                </a:lnTo>
                <a:lnTo>
                  <a:pt x="791" y="88"/>
                </a:lnTo>
                <a:lnTo>
                  <a:pt x="795" y="112"/>
                </a:lnTo>
                <a:lnTo>
                  <a:pt x="795" y="133"/>
                </a:lnTo>
                <a:lnTo>
                  <a:pt x="792" y="154"/>
                </a:lnTo>
                <a:lnTo>
                  <a:pt x="788" y="170"/>
                </a:lnTo>
                <a:lnTo>
                  <a:pt x="783" y="196"/>
                </a:lnTo>
                <a:lnTo>
                  <a:pt x="776" y="223"/>
                </a:lnTo>
                <a:lnTo>
                  <a:pt x="773" y="240"/>
                </a:lnTo>
                <a:lnTo>
                  <a:pt x="778" y="257"/>
                </a:lnTo>
                <a:lnTo>
                  <a:pt x="784" y="269"/>
                </a:lnTo>
                <a:lnTo>
                  <a:pt x="795" y="285"/>
                </a:lnTo>
                <a:lnTo>
                  <a:pt x="811" y="298"/>
                </a:lnTo>
                <a:lnTo>
                  <a:pt x="826" y="309"/>
                </a:lnTo>
                <a:lnTo>
                  <a:pt x="848" y="318"/>
                </a:lnTo>
                <a:lnTo>
                  <a:pt x="870" y="324"/>
                </a:lnTo>
                <a:lnTo>
                  <a:pt x="891" y="329"/>
                </a:lnTo>
                <a:lnTo>
                  <a:pt x="913" y="332"/>
                </a:lnTo>
                <a:lnTo>
                  <a:pt x="936" y="338"/>
                </a:lnTo>
                <a:lnTo>
                  <a:pt x="954" y="344"/>
                </a:lnTo>
                <a:lnTo>
                  <a:pt x="968" y="351"/>
                </a:lnTo>
                <a:lnTo>
                  <a:pt x="979" y="359"/>
                </a:lnTo>
                <a:lnTo>
                  <a:pt x="987" y="368"/>
                </a:lnTo>
                <a:lnTo>
                  <a:pt x="993" y="379"/>
                </a:lnTo>
                <a:lnTo>
                  <a:pt x="998" y="392"/>
                </a:lnTo>
                <a:lnTo>
                  <a:pt x="1000" y="404"/>
                </a:lnTo>
                <a:lnTo>
                  <a:pt x="1002" y="415"/>
                </a:lnTo>
                <a:lnTo>
                  <a:pt x="1002" y="430"/>
                </a:lnTo>
                <a:lnTo>
                  <a:pt x="1000" y="447"/>
                </a:lnTo>
                <a:lnTo>
                  <a:pt x="1000" y="460"/>
                </a:lnTo>
                <a:lnTo>
                  <a:pt x="1003" y="476"/>
                </a:lnTo>
                <a:lnTo>
                  <a:pt x="1010" y="490"/>
                </a:lnTo>
                <a:lnTo>
                  <a:pt x="1018" y="502"/>
                </a:lnTo>
                <a:lnTo>
                  <a:pt x="1028" y="511"/>
                </a:lnTo>
                <a:lnTo>
                  <a:pt x="1041" y="521"/>
                </a:lnTo>
                <a:lnTo>
                  <a:pt x="1054" y="527"/>
                </a:lnTo>
                <a:lnTo>
                  <a:pt x="1074" y="531"/>
                </a:lnTo>
                <a:lnTo>
                  <a:pt x="1091" y="533"/>
                </a:lnTo>
                <a:lnTo>
                  <a:pt x="1107" y="534"/>
                </a:lnTo>
                <a:lnTo>
                  <a:pt x="1125" y="533"/>
                </a:lnTo>
                <a:lnTo>
                  <a:pt x="1147" y="531"/>
                </a:lnTo>
                <a:lnTo>
                  <a:pt x="1164" y="530"/>
                </a:lnTo>
                <a:lnTo>
                  <a:pt x="1181" y="528"/>
                </a:lnTo>
                <a:lnTo>
                  <a:pt x="1197" y="527"/>
                </a:lnTo>
                <a:lnTo>
                  <a:pt x="1216" y="528"/>
                </a:lnTo>
                <a:lnTo>
                  <a:pt x="1226" y="530"/>
                </a:lnTo>
                <a:lnTo>
                  <a:pt x="1238" y="533"/>
                </a:lnTo>
                <a:lnTo>
                  <a:pt x="1249" y="539"/>
                </a:lnTo>
                <a:lnTo>
                  <a:pt x="1261" y="548"/>
                </a:lnTo>
                <a:lnTo>
                  <a:pt x="1270" y="558"/>
                </a:lnTo>
                <a:lnTo>
                  <a:pt x="1277" y="573"/>
                </a:lnTo>
                <a:lnTo>
                  <a:pt x="1280" y="586"/>
                </a:lnTo>
                <a:lnTo>
                  <a:pt x="1282" y="602"/>
                </a:lnTo>
                <a:lnTo>
                  <a:pt x="1284" y="631"/>
                </a:lnTo>
                <a:lnTo>
                  <a:pt x="1283" y="665"/>
                </a:lnTo>
                <a:lnTo>
                  <a:pt x="1284" y="701"/>
                </a:lnTo>
                <a:lnTo>
                  <a:pt x="1281" y="743"/>
                </a:lnTo>
                <a:lnTo>
                  <a:pt x="1278" y="772"/>
                </a:lnTo>
                <a:lnTo>
                  <a:pt x="1275" y="795"/>
                </a:lnTo>
                <a:lnTo>
                  <a:pt x="1270" y="808"/>
                </a:lnTo>
                <a:lnTo>
                  <a:pt x="1262" y="820"/>
                </a:lnTo>
                <a:lnTo>
                  <a:pt x="1253" y="828"/>
                </a:lnTo>
                <a:lnTo>
                  <a:pt x="1241" y="835"/>
                </a:lnTo>
                <a:lnTo>
                  <a:pt x="1227" y="839"/>
                </a:lnTo>
                <a:lnTo>
                  <a:pt x="1215" y="842"/>
                </a:lnTo>
                <a:lnTo>
                  <a:pt x="1190" y="843"/>
                </a:lnTo>
                <a:lnTo>
                  <a:pt x="1168" y="842"/>
                </a:lnTo>
                <a:lnTo>
                  <a:pt x="1150" y="839"/>
                </a:lnTo>
                <a:lnTo>
                  <a:pt x="1134" y="838"/>
                </a:lnTo>
                <a:lnTo>
                  <a:pt x="1116" y="837"/>
                </a:lnTo>
                <a:lnTo>
                  <a:pt x="1100" y="837"/>
                </a:lnTo>
                <a:lnTo>
                  <a:pt x="1086" y="838"/>
                </a:lnTo>
                <a:lnTo>
                  <a:pt x="1071" y="839"/>
                </a:lnTo>
                <a:lnTo>
                  <a:pt x="1053" y="844"/>
                </a:lnTo>
                <a:lnTo>
                  <a:pt x="1043" y="848"/>
                </a:lnTo>
                <a:lnTo>
                  <a:pt x="1034" y="852"/>
                </a:lnTo>
                <a:lnTo>
                  <a:pt x="1022" y="860"/>
                </a:lnTo>
                <a:lnTo>
                  <a:pt x="1014" y="870"/>
                </a:lnTo>
                <a:lnTo>
                  <a:pt x="1008" y="879"/>
                </a:lnTo>
                <a:lnTo>
                  <a:pt x="1002" y="890"/>
                </a:lnTo>
                <a:lnTo>
                  <a:pt x="999" y="901"/>
                </a:lnTo>
                <a:lnTo>
                  <a:pt x="998" y="913"/>
                </a:lnTo>
                <a:lnTo>
                  <a:pt x="999" y="926"/>
                </a:lnTo>
                <a:lnTo>
                  <a:pt x="999" y="948"/>
                </a:lnTo>
                <a:lnTo>
                  <a:pt x="998" y="971"/>
                </a:lnTo>
                <a:lnTo>
                  <a:pt x="992" y="988"/>
                </a:lnTo>
                <a:lnTo>
                  <a:pt x="986" y="1002"/>
                </a:lnTo>
                <a:lnTo>
                  <a:pt x="977" y="1012"/>
                </a:lnTo>
                <a:lnTo>
                  <a:pt x="964" y="1020"/>
                </a:lnTo>
                <a:lnTo>
                  <a:pt x="951" y="1027"/>
                </a:lnTo>
                <a:lnTo>
                  <a:pt x="936" y="1031"/>
                </a:lnTo>
                <a:lnTo>
                  <a:pt x="917" y="1035"/>
                </a:lnTo>
                <a:lnTo>
                  <a:pt x="901" y="1040"/>
                </a:lnTo>
                <a:lnTo>
                  <a:pt x="882" y="1043"/>
                </a:lnTo>
                <a:lnTo>
                  <a:pt x="866" y="1046"/>
                </a:lnTo>
                <a:lnTo>
                  <a:pt x="848" y="1050"/>
                </a:lnTo>
                <a:lnTo>
                  <a:pt x="834" y="1057"/>
                </a:lnTo>
                <a:lnTo>
                  <a:pt x="818" y="1064"/>
                </a:lnTo>
                <a:lnTo>
                  <a:pt x="803" y="1073"/>
                </a:lnTo>
                <a:lnTo>
                  <a:pt x="792" y="1085"/>
                </a:lnTo>
                <a:lnTo>
                  <a:pt x="782" y="1099"/>
                </a:lnTo>
                <a:lnTo>
                  <a:pt x="774" y="1116"/>
                </a:lnTo>
                <a:lnTo>
                  <a:pt x="772" y="1131"/>
                </a:lnTo>
                <a:lnTo>
                  <a:pt x="773" y="1148"/>
                </a:lnTo>
                <a:lnTo>
                  <a:pt x="776" y="1164"/>
                </a:lnTo>
                <a:lnTo>
                  <a:pt x="781" y="1181"/>
                </a:lnTo>
                <a:lnTo>
                  <a:pt x="785" y="1200"/>
                </a:lnTo>
                <a:lnTo>
                  <a:pt x="788" y="1217"/>
                </a:lnTo>
                <a:lnTo>
                  <a:pt x="792" y="1239"/>
                </a:lnTo>
                <a:lnTo>
                  <a:pt x="792" y="1261"/>
                </a:lnTo>
                <a:lnTo>
                  <a:pt x="787" y="1283"/>
                </a:lnTo>
                <a:lnTo>
                  <a:pt x="782" y="1300"/>
                </a:lnTo>
                <a:lnTo>
                  <a:pt x="776" y="1317"/>
                </a:lnTo>
                <a:lnTo>
                  <a:pt x="768" y="1333"/>
                </a:lnTo>
                <a:lnTo>
                  <a:pt x="757" y="1353"/>
                </a:lnTo>
                <a:lnTo>
                  <a:pt x="745" y="1366"/>
                </a:lnTo>
                <a:lnTo>
                  <a:pt x="735" y="1375"/>
                </a:lnTo>
                <a:lnTo>
                  <a:pt x="722" y="1386"/>
                </a:lnTo>
                <a:lnTo>
                  <a:pt x="708" y="1396"/>
                </a:lnTo>
                <a:lnTo>
                  <a:pt x="695" y="1401"/>
                </a:lnTo>
                <a:lnTo>
                  <a:pt x="683" y="1404"/>
                </a:lnTo>
                <a:lnTo>
                  <a:pt x="663" y="1406"/>
                </a:lnTo>
                <a:lnTo>
                  <a:pt x="640" y="1407"/>
                </a:lnTo>
                <a:lnTo>
                  <a:pt x="612" y="1406"/>
                </a:lnTo>
                <a:lnTo>
                  <a:pt x="599" y="1406"/>
                </a:lnTo>
                <a:lnTo>
                  <a:pt x="582" y="1403"/>
                </a:lnTo>
                <a:lnTo>
                  <a:pt x="564" y="1398"/>
                </a:lnTo>
                <a:lnTo>
                  <a:pt x="548" y="1389"/>
                </a:lnTo>
                <a:lnTo>
                  <a:pt x="538" y="1381"/>
                </a:lnTo>
                <a:lnTo>
                  <a:pt x="527" y="1370"/>
                </a:lnTo>
                <a:lnTo>
                  <a:pt x="518" y="1360"/>
                </a:lnTo>
                <a:lnTo>
                  <a:pt x="509" y="1347"/>
                </a:lnTo>
                <a:lnTo>
                  <a:pt x="502" y="1334"/>
                </a:lnTo>
                <a:lnTo>
                  <a:pt x="496" y="1318"/>
                </a:lnTo>
                <a:lnTo>
                  <a:pt x="493" y="1301"/>
                </a:lnTo>
                <a:lnTo>
                  <a:pt x="492" y="1288"/>
                </a:lnTo>
                <a:lnTo>
                  <a:pt x="492" y="1270"/>
                </a:lnTo>
                <a:lnTo>
                  <a:pt x="493" y="1255"/>
                </a:lnTo>
                <a:lnTo>
                  <a:pt x="498" y="1239"/>
                </a:lnTo>
                <a:lnTo>
                  <a:pt x="502" y="1220"/>
                </a:lnTo>
                <a:lnTo>
                  <a:pt x="507" y="1202"/>
                </a:lnTo>
                <a:lnTo>
                  <a:pt x="510" y="1186"/>
                </a:lnTo>
                <a:lnTo>
                  <a:pt x="511" y="1171"/>
                </a:lnTo>
                <a:lnTo>
                  <a:pt x="510" y="1159"/>
                </a:lnTo>
                <a:lnTo>
                  <a:pt x="507" y="1147"/>
                </a:lnTo>
                <a:lnTo>
                  <a:pt x="499" y="1132"/>
                </a:lnTo>
                <a:lnTo>
                  <a:pt x="491" y="1122"/>
                </a:lnTo>
                <a:lnTo>
                  <a:pt x="481" y="1111"/>
                </a:lnTo>
                <a:lnTo>
                  <a:pt x="470" y="1103"/>
                </a:lnTo>
                <a:lnTo>
                  <a:pt x="459" y="1095"/>
                </a:lnTo>
                <a:lnTo>
                  <a:pt x="443" y="1089"/>
                </a:lnTo>
                <a:lnTo>
                  <a:pt x="429" y="1085"/>
                </a:lnTo>
                <a:lnTo>
                  <a:pt x="411" y="1081"/>
                </a:lnTo>
                <a:lnTo>
                  <a:pt x="395" y="1079"/>
                </a:lnTo>
                <a:lnTo>
                  <a:pt x="380" y="1075"/>
                </a:lnTo>
                <a:lnTo>
                  <a:pt x="362" y="1071"/>
                </a:lnTo>
                <a:lnTo>
                  <a:pt x="347" y="1065"/>
                </a:lnTo>
                <a:lnTo>
                  <a:pt x="329" y="1060"/>
                </a:lnTo>
                <a:lnTo>
                  <a:pt x="315" y="1054"/>
                </a:lnTo>
                <a:lnTo>
                  <a:pt x="304" y="1045"/>
                </a:lnTo>
                <a:lnTo>
                  <a:pt x="295" y="1033"/>
                </a:lnTo>
                <a:lnTo>
                  <a:pt x="289" y="1018"/>
                </a:lnTo>
                <a:lnTo>
                  <a:pt x="284" y="998"/>
                </a:lnTo>
                <a:lnTo>
                  <a:pt x="283" y="982"/>
                </a:lnTo>
                <a:lnTo>
                  <a:pt x="284" y="964"/>
                </a:lnTo>
                <a:lnTo>
                  <a:pt x="286" y="950"/>
                </a:lnTo>
                <a:lnTo>
                  <a:pt x="284" y="933"/>
                </a:lnTo>
                <a:lnTo>
                  <a:pt x="279" y="920"/>
                </a:lnTo>
                <a:lnTo>
                  <a:pt x="270" y="906"/>
                </a:lnTo>
                <a:lnTo>
                  <a:pt x="261" y="897"/>
                </a:lnTo>
                <a:lnTo>
                  <a:pt x="250" y="888"/>
                </a:lnTo>
                <a:lnTo>
                  <a:pt x="235" y="882"/>
                </a:lnTo>
                <a:lnTo>
                  <a:pt x="218" y="876"/>
                </a:lnTo>
                <a:lnTo>
                  <a:pt x="200" y="874"/>
                </a:lnTo>
                <a:lnTo>
                  <a:pt x="185" y="872"/>
                </a:lnTo>
                <a:lnTo>
                  <a:pt x="168" y="872"/>
                </a:lnTo>
                <a:lnTo>
                  <a:pt x="153" y="874"/>
                </a:lnTo>
                <a:lnTo>
                  <a:pt x="138" y="875"/>
                </a:lnTo>
                <a:lnTo>
                  <a:pt x="123" y="877"/>
                </a:lnTo>
                <a:lnTo>
                  <a:pt x="108" y="879"/>
                </a:lnTo>
                <a:lnTo>
                  <a:pt x="83" y="879"/>
                </a:lnTo>
                <a:lnTo>
                  <a:pt x="67" y="878"/>
                </a:lnTo>
                <a:lnTo>
                  <a:pt x="50" y="874"/>
                </a:lnTo>
                <a:lnTo>
                  <a:pt x="38" y="868"/>
                </a:lnTo>
                <a:lnTo>
                  <a:pt x="25" y="858"/>
                </a:lnTo>
                <a:lnTo>
                  <a:pt x="16" y="847"/>
                </a:lnTo>
                <a:lnTo>
                  <a:pt x="10" y="835"/>
                </a:lnTo>
                <a:lnTo>
                  <a:pt x="3" y="812"/>
                </a:lnTo>
                <a:lnTo>
                  <a:pt x="2" y="788"/>
                </a:lnTo>
                <a:lnTo>
                  <a:pt x="1" y="764"/>
                </a:lnTo>
                <a:lnTo>
                  <a:pt x="0" y="734"/>
                </a:lnTo>
                <a:lnTo>
                  <a:pt x="2" y="708"/>
                </a:lnTo>
                <a:lnTo>
                  <a:pt x="3" y="680"/>
                </a:lnTo>
                <a:lnTo>
                  <a:pt x="4" y="655"/>
                </a:lnTo>
                <a:lnTo>
                  <a:pt x="6" y="629"/>
                </a:lnTo>
                <a:lnTo>
                  <a:pt x="9" y="609"/>
                </a:lnTo>
                <a:lnTo>
                  <a:pt x="12" y="587"/>
                </a:lnTo>
                <a:lnTo>
                  <a:pt x="16" y="570"/>
                </a:lnTo>
                <a:lnTo>
                  <a:pt x="22" y="559"/>
                </a:lnTo>
                <a:lnTo>
                  <a:pt x="31" y="548"/>
                </a:lnTo>
                <a:lnTo>
                  <a:pt x="40" y="541"/>
                </a:lnTo>
                <a:lnTo>
                  <a:pt x="52" y="533"/>
                </a:lnTo>
                <a:lnTo>
                  <a:pt x="63" y="531"/>
                </a:lnTo>
                <a:lnTo>
                  <a:pt x="77" y="528"/>
                </a:lnTo>
                <a:lnTo>
                  <a:pt x="95" y="527"/>
                </a:lnTo>
                <a:lnTo>
                  <a:pt x="111" y="528"/>
                </a:lnTo>
                <a:lnTo>
                  <a:pt x="133" y="531"/>
                </a:lnTo>
                <a:lnTo>
                  <a:pt x="152" y="532"/>
                </a:lnTo>
                <a:lnTo>
                  <a:pt x="168" y="533"/>
                </a:lnTo>
                <a:lnTo>
                  <a:pt x="190" y="534"/>
                </a:lnTo>
                <a:lnTo>
                  <a:pt x="213" y="531"/>
                </a:lnTo>
                <a:lnTo>
                  <a:pt x="232" y="527"/>
                </a:lnTo>
                <a:lnTo>
                  <a:pt x="250" y="520"/>
                </a:lnTo>
                <a:lnTo>
                  <a:pt x="262" y="513"/>
                </a:lnTo>
                <a:lnTo>
                  <a:pt x="274" y="502"/>
                </a:lnTo>
                <a:lnTo>
                  <a:pt x="283" y="488"/>
                </a:lnTo>
                <a:lnTo>
                  <a:pt x="289" y="474"/>
                </a:lnTo>
                <a:lnTo>
                  <a:pt x="291" y="459"/>
                </a:lnTo>
                <a:lnTo>
                  <a:pt x="290" y="448"/>
                </a:lnTo>
                <a:lnTo>
                  <a:pt x="289" y="427"/>
                </a:lnTo>
                <a:lnTo>
                  <a:pt x="290" y="406"/>
                </a:lnTo>
                <a:lnTo>
                  <a:pt x="294" y="390"/>
                </a:lnTo>
                <a:lnTo>
                  <a:pt x="299" y="375"/>
                </a:lnTo>
                <a:lnTo>
                  <a:pt x="306" y="364"/>
                </a:lnTo>
                <a:lnTo>
                  <a:pt x="320" y="353"/>
                </a:lnTo>
                <a:lnTo>
                  <a:pt x="335" y="345"/>
                </a:lnTo>
                <a:lnTo>
                  <a:pt x="354" y="339"/>
                </a:lnTo>
                <a:lnTo>
                  <a:pt x="373" y="334"/>
                </a:lnTo>
                <a:lnTo>
                  <a:pt x="389" y="330"/>
                </a:lnTo>
                <a:lnTo>
                  <a:pt x="409" y="327"/>
                </a:lnTo>
                <a:lnTo>
                  <a:pt x="428" y="323"/>
                </a:lnTo>
                <a:lnTo>
                  <a:pt x="450" y="317"/>
                </a:lnTo>
                <a:lnTo>
                  <a:pt x="471" y="308"/>
                </a:lnTo>
                <a:lnTo>
                  <a:pt x="489" y="294"/>
                </a:lnTo>
                <a:close/>
              </a:path>
            </a:pathLst>
          </a:custGeom>
          <a:solidFill>
            <a:srgbClr val="FFCC00"/>
          </a:solidFill>
          <a:ln w="12700">
            <a:solidFill>
              <a:srgbClr val="000000"/>
            </a:solidFill>
            <a:round/>
            <a:headEnd/>
            <a:tailEnd/>
          </a:ln>
        </p:spPr>
        <p:txBody>
          <a:bodyPr wrap="none" lIns="86493" tIns="43247" rIns="86493" bIns="43247" anchor="ctr">
            <a:spAutoFit/>
          </a:bodyPr>
          <a:lstStyle/>
          <a:p>
            <a:endParaRPr lang="en-US"/>
          </a:p>
        </p:txBody>
      </p:sp>
      <p:sp>
        <p:nvSpPr>
          <p:cNvPr id="170412" name="Text Box 428"/>
          <p:cNvSpPr txBox="1">
            <a:spLocks noChangeArrowheads="1"/>
          </p:cNvSpPr>
          <p:nvPr/>
        </p:nvSpPr>
        <p:spPr bwMode="auto">
          <a:xfrm>
            <a:off x="3706813" y="2798182"/>
            <a:ext cx="1754187" cy="1564666"/>
          </a:xfrm>
          <a:prstGeom prst="rect">
            <a:avLst/>
          </a:prstGeom>
          <a:noFill/>
          <a:ln w="38100">
            <a:noFill/>
            <a:miter lim="800000"/>
            <a:headEnd/>
            <a:tailEnd/>
          </a:ln>
          <a:effectLst>
            <a:outerShdw dist="17961" dir="2700000" algn="ctr" rotWithShape="0">
              <a:schemeClr val="bg1"/>
            </a:outerShdw>
          </a:effectLst>
        </p:spPr>
        <p:txBody>
          <a:bodyPr lIns="86493" tIns="43247" rIns="86493" bIns="43247" anchor="ctr">
            <a:spAutoFit/>
          </a:bodyPr>
          <a:lstStyle/>
          <a:p>
            <a:pPr defTabSz="865188">
              <a:spcBef>
                <a:spcPct val="50000"/>
              </a:spcBef>
              <a:defRPr/>
            </a:pPr>
            <a:r>
              <a:rPr kumimoji="0" lang="en-US" sz="3200" b="1">
                <a:latin typeface="+mj-lt"/>
              </a:rPr>
              <a:t>Shop Floor              Control</a:t>
            </a:r>
          </a:p>
        </p:txBody>
      </p:sp>
      <p:sp>
        <p:nvSpPr>
          <p:cNvPr id="170402" name="Text Box 418"/>
          <p:cNvSpPr txBox="1">
            <a:spLocks noChangeArrowheads="1"/>
          </p:cNvSpPr>
          <p:nvPr/>
        </p:nvSpPr>
        <p:spPr bwMode="auto">
          <a:xfrm>
            <a:off x="5394325" y="1683757"/>
            <a:ext cx="2039938" cy="909140"/>
          </a:xfrm>
          <a:prstGeom prst="rect">
            <a:avLst/>
          </a:prstGeom>
          <a:noFill/>
          <a:ln w="38100">
            <a:noFill/>
            <a:miter lim="800000"/>
            <a:headEnd/>
            <a:tailEnd/>
          </a:ln>
          <a:effectLst>
            <a:outerShdw dist="17961" dir="2700000" algn="ctr" rotWithShape="0">
              <a:schemeClr val="bg1"/>
            </a:outerShdw>
          </a:effectLst>
        </p:spPr>
        <p:txBody>
          <a:bodyPr lIns="77388" tIns="38694" rIns="77388" bIns="38694" anchor="ctr">
            <a:spAutoFit/>
          </a:bodyPr>
          <a:lstStyle/>
          <a:p>
            <a:pPr defTabSz="865188">
              <a:spcBef>
                <a:spcPct val="50000"/>
              </a:spcBef>
              <a:defRPr/>
            </a:pPr>
            <a:r>
              <a:rPr kumimoji="0" lang="en-US" sz="1800" b="1">
                <a:latin typeface="+mj-lt"/>
              </a:rPr>
              <a:t>Provide quantity </a:t>
            </a:r>
            <a:br>
              <a:rPr kumimoji="0" lang="en-US" sz="1800" b="1">
                <a:latin typeface="+mj-lt"/>
              </a:rPr>
            </a:br>
            <a:r>
              <a:rPr kumimoji="0" lang="en-US" sz="1800" b="1">
                <a:latin typeface="+mj-lt"/>
              </a:rPr>
              <a:t>by location/</a:t>
            </a:r>
            <a:br>
              <a:rPr kumimoji="0" lang="en-US" sz="1800" b="1">
                <a:latin typeface="+mj-lt"/>
              </a:rPr>
            </a:br>
            <a:r>
              <a:rPr kumimoji="0" lang="en-US" sz="1800" b="1">
                <a:latin typeface="+mj-lt"/>
              </a:rPr>
              <a:t>shop order</a:t>
            </a:r>
          </a:p>
        </p:txBody>
      </p:sp>
      <p:sp>
        <p:nvSpPr>
          <p:cNvPr id="170401" name="Text Box 417"/>
          <p:cNvSpPr txBox="1">
            <a:spLocks noChangeArrowheads="1"/>
          </p:cNvSpPr>
          <p:nvPr/>
        </p:nvSpPr>
        <p:spPr bwMode="auto">
          <a:xfrm>
            <a:off x="1833563" y="4692069"/>
            <a:ext cx="1853020" cy="641336"/>
          </a:xfrm>
          <a:prstGeom prst="rect">
            <a:avLst/>
          </a:prstGeom>
          <a:noFill/>
          <a:ln w="38100">
            <a:noFill/>
            <a:miter lim="800000"/>
            <a:headEnd/>
            <a:tailEnd/>
          </a:ln>
          <a:effectLst>
            <a:outerShdw dist="17961" dir="2700000" algn="ctr" rotWithShape="0">
              <a:schemeClr val="bg1"/>
            </a:outerShdw>
          </a:effectLst>
        </p:spPr>
        <p:txBody>
          <a:bodyPr wrap="none" lIns="86493" tIns="43247" rIns="86493" bIns="43247" anchor="ctr">
            <a:spAutoFit/>
          </a:bodyPr>
          <a:lstStyle/>
          <a:p>
            <a:pPr defTabSz="865188">
              <a:spcBef>
                <a:spcPct val="50000"/>
              </a:spcBef>
              <a:defRPr/>
            </a:pPr>
            <a:r>
              <a:rPr kumimoji="0" lang="en-US" sz="1800" b="1">
                <a:latin typeface="+mj-lt"/>
              </a:rPr>
              <a:t>Provide output </a:t>
            </a:r>
            <a:br>
              <a:rPr kumimoji="0" lang="en-US" sz="1800" b="1">
                <a:latin typeface="+mj-lt"/>
              </a:rPr>
            </a:br>
            <a:r>
              <a:rPr kumimoji="0" lang="en-US" sz="1800" b="1">
                <a:latin typeface="+mj-lt"/>
              </a:rPr>
              <a:t>data for CRP</a:t>
            </a:r>
          </a:p>
        </p:txBody>
      </p:sp>
      <p:sp>
        <p:nvSpPr>
          <p:cNvPr id="170400" name="Text Box 416"/>
          <p:cNvSpPr txBox="1">
            <a:spLocks noChangeArrowheads="1"/>
          </p:cNvSpPr>
          <p:nvPr/>
        </p:nvSpPr>
        <p:spPr bwMode="auto">
          <a:xfrm>
            <a:off x="5286375" y="4387269"/>
            <a:ext cx="2354263" cy="918335"/>
          </a:xfrm>
          <a:prstGeom prst="rect">
            <a:avLst/>
          </a:prstGeom>
          <a:noFill/>
          <a:ln w="38100">
            <a:noFill/>
            <a:miter lim="800000"/>
            <a:headEnd/>
            <a:tailEnd/>
          </a:ln>
          <a:effectLst>
            <a:outerShdw dist="17961" dir="2700000" algn="ctr" rotWithShape="0">
              <a:schemeClr val="bg1"/>
            </a:outerShdw>
          </a:effectLst>
        </p:spPr>
        <p:txBody>
          <a:bodyPr lIns="86493" tIns="43247" rIns="86493" bIns="43247" anchor="ctr">
            <a:spAutoFit/>
          </a:bodyPr>
          <a:lstStyle/>
          <a:p>
            <a:pPr defTabSz="865188">
              <a:spcBef>
                <a:spcPct val="50000"/>
              </a:spcBef>
              <a:defRPr/>
            </a:pPr>
            <a:r>
              <a:rPr kumimoji="0" lang="en-US" sz="1800" b="1">
                <a:latin typeface="+mj-lt"/>
              </a:rPr>
              <a:t>Measure efficiency, </a:t>
            </a:r>
            <a:br>
              <a:rPr kumimoji="0" lang="en-US" sz="1800" b="1">
                <a:latin typeface="+mj-lt"/>
              </a:rPr>
            </a:br>
            <a:r>
              <a:rPr kumimoji="0" lang="en-US" sz="1800" b="1">
                <a:latin typeface="+mj-lt"/>
              </a:rPr>
              <a:t>utilization, productivity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altLang="zh-CN" smtClean="0">
                <a:ea typeface="宋体" charset="-122"/>
              </a:rPr>
              <a:t>Evolution from paper systems to “dumb” terminals to “smart” terminals</a:t>
            </a:r>
          </a:p>
          <a:p>
            <a:pPr lvl="1" eaLnBrk="1" hangingPunct="1"/>
            <a:r>
              <a:rPr lang="en-US" altLang="zh-CN" smtClean="0">
                <a:ea typeface="宋体" charset="-122"/>
              </a:rPr>
              <a:t>Automated reading systems and distributed computers facilitate data acquisition and shop-floor decision-making</a:t>
            </a:r>
          </a:p>
          <a:p>
            <a:pPr lvl="1" eaLnBrk="1" hangingPunct="1"/>
            <a:r>
              <a:rPr lang="en-US" altLang="zh-CN" smtClean="0">
                <a:ea typeface="宋体" charset="-122"/>
              </a:rPr>
              <a:t>Faster data acquisition with fewer errors</a:t>
            </a:r>
          </a:p>
          <a:p>
            <a:pPr lvl="1" eaLnBrk="1" hangingPunct="1"/>
            <a:r>
              <a:rPr lang="en-US" altLang="zh-CN" smtClean="0">
                <a:ea typeface="宋体" charset="-122"/>
              </a:rPr>
              <a:t>CIM interfaces</a:t>
            </a:r>
          </a:p>
        </p:txBody>
      </p:sp>
      <p:sp>
        <p:nvSpPr>
          <p:cNvPr id="15363" name="Rectangle 2"/>
          <p:cNvSpPr>
            <a:spLocks noGrp="1" noChangeArrowheads="1"/>
          </p:cNvSpPr>
          <p:nvPr>
            <p:ph type="title"/>
          </p:nvPr>
        </p:nvSpPr>
        <p:spPr/>
        <p:txBody>
          <a:bodyPr/>
          <a:lstStyle/>
          <a:p>
            <a:pPr eaLnBrk="1" hangingPunct="1"/>
            <a:r>
              <a:rPr lang="en-US" altLang="zh-CN" smtClean="0">
                <a:ea typeface="宋体" charset="-122"/>
              </a:rPr>
              <a:t>Shop Floor Environment</a:t>
            </a:r>
          </a:p>
        </p:txBody>
      </p:sp>
      <p:sp>
        <p:nvSpPr>
          <p:cNvPr id="15362" name="Footer Placeholder 3"/>
          <p:cNvSpPr>
            <a:spLocks noGrp="1"/>
          </p:cNvSpPr>
          <p:nvPr>
            <p:ph type="ftr" sz="quarter" idx="10"/>
          </p:nvPr>
        </p:nvSpPr>
        <p:spPr>
          <a:noFill/>
        </p:spPr>
        <p:txBody>
          <a:bodyPr/>
          <a:lstStyle/>
          <a:p>
            <a:pPr defTabSz="865188"/>
            <a:r>
              <a:rPr lang="en-US" altLang="zh-CN"/>
              <a:t>SFC-IN-090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0"/>
          <p:cNvSpPr>
            <a:spLocks noGrp="1" noChangeArrowheads="1"/>
          </p:cNvSpPr>
          <p:nvPr>
            <p:ph idx="1"/>
          </p:nvPr>
        </p:nvSpPr>
        <p:spPr/>
        <p:txBody>
          <a:bodyPr/>
          <a:lstStyle/>
          <a:p>
            <a:r>
              <a:rPr lang="en-US" altLang="zh-CN" smtClean="0"/>
              <a:t>Work Order Scheduling</a:t>
            </a:r>
          </a:p>
          <a:p>
            <a:r>
              <a:rPr lang="en-US" altLang="zh-CN" smtClean="0"/>
              <a:t>Operation Scheduling</a:t>
            </a:r>
          </a:p>
          <a:p>
            <a:r>
              <a:rPr lang="en-US" altLang="zh-CN" smtClean="0"/>
              <a:t>Operation Status</a:t>
            </a:r>
          </a:p>
        </p:txBody>
      </p:sp>
      <p:sp>
        <p:nvSpPr>
          <p:cNvPr id="16387" name="Rectangle 29"/>
          <p:cNvSpPr>
            <a:spLocks noGrp="1" noChangeArrowheads="1"/>
          </p:cNvSpPr>
          <p:nvPr>
            <p:ph type="title"/>
          </p:nvPr>
        </p:nvSpPr>
        <p:spPr>
          <a:xfrm>
            <a:off x="457199" y="182880"/>
            <a:ext cx="8333509" cy="708730"/>
          </a:xfrm>
        </p:spPr>
        <p:txBody>
          <a:bodyPr>
            <a:normAutofit fontScale="90000"/>
          </a:bodyPr>
          <a:lstStyle/>
          <a:p>
            <a:r>
              <a:rPr lang="en-US" altLang="zh-CN" dirty="0" smtClean="0"/>
              <a:t>Understanding Scheduling &amp; Operating Status</a:t>
            </a:r>
          </a:p>
        </p:txBody>
      </p:sp>
      <p:sp>
        <p:nvSpPr>
          <p:cNvPr id="16386" name="Footer Placeholder 3"/>
          <p:cNvSpPr>
            <a:spLocks noGrp="1"/>
          </p:cNvSpPr>
          <p:nvPr>
            <p:ph type="ftr" sz="quarter" idx="10"/>
          </p:nvPr>
        </p:nvSpPr>
        <p:spPr/>
        <p:txBody>
          <a:bodyPr/>
          <a:lstStyle/>
          <a:p>
            <a:r>
              <a:rPr lang="en-US" altLang="zh-CN" smtClean="0"/>
              <a:t>SFC-IN-100</a:t>
            </a:r>
            <a:endParaRPr lang="en-US" altLang="zh-C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6" name="Rectangle 34"/>
          <p:cNvSpPr>
            <a:spLocks noGrp="1" noChangeArrowheads="1"/>
          </p:cNvSpPr>
          <p:nvPr>
            <p:ph type="title"/>
          </p:nvPr>
        </p:nvSpPr>
        <p:spPr/>
        <p:txBody>
          <a:bodyPr/>
          <a:lstStyle/>
          <a:p>
            <a:pPr eaLnBrk="1" hangingPunct="1"/>
            <a:r>
              <a:rPr lang="en-US" altLang="zh-CN" smtClean="0">
                <a:ea typeface="宋体" charset="-122"/>
              </a:rPr>
              <a:t>Work Order Scheduling</a:t>
            </a:r>
          </a:p>
        </p:txBody>
      </p:sp>
      <p:sp>
        <p:nvSpPr>
          <p:cNvPr id="17410" name="Footer Placeholder 2"/>
          <p:cNvSpPr>
            <a:spLocks noGrp="1"/>
          </p:cNvSpPr>
          <p:nvPr>
            <p:ph type="ftr" sz="quarter" idx="10"/>
          </p:nvPr>
        </p:nvSpPr>
        <p:spPr>
          <a:noFill/>
        </p:spPr>
        <p:txBody>
          <a:bodyPr/>
          <a:lstStyle/>
          <a:p>
            <a:pPr defTabSz="865188"/>
            <a:r>
              <a:rPr lang="en-US" altLang="zh-CN"/>
              <a:t>SFC-IN-110</a:t>
            </a:r>
          </a:p>
        </p:txBody>
      </p:sp>
      <p:sp>
        <p:nvSpPr>
          <p:cNvPr id="17411" name="Rectangle 5"/>
          <p:cNvSpPr>
            <a:spLocks noChangeArrowheads="1"/>
          </p:cNvSpPr>
          <p:nvPr/>
        </p:nvSpPr>
        <p:spPr bwMode="auto">
          <a:xfrm>
            <a:off x="7639050" y="6481763"/>
            <a:ext cx="95250" cy="190500"/>
          </a:xfrm>
          <a:prstGeom prst="rect">
            <a:avLst/>
          </a:prstGeom>
          <a:noFill/>
          <a:ln w="12700">
            <a:noFill/>
            <a:miter lim="800000"/>
            <a:headEnd/>
            <a:tailEnd/>
          </a:ln>
        </p:spPr>
        <p:txBody>
          <a:bodyPr wrap="none" lIns="47596" tIns="19039" rIns="47596" bIns="19039">
            <a:spAutoFit/>
          </a:bodyPr>
          <a:lstStyle/>
          <a:p>
            <a:pPr algn="l"/>
            <a:endParaRPr kumimoji="0" lang="zh-CN" altLang="zh-CN" sz="1000">
              <a:latin typeface="Arial" charset="0"/>
              <a:ea typeface="宋体" charset="-122"/>
            </a:endParaRPr>
          </a:p>
        </p:txBody>
      </p:sp>
      <p:sp>
        <p:nvSpPr>
          <p:cNvPr id="17412" name="Line 6"/>
          <p:cNvSpPr>
            <a:spLocks noChangeShapeType="1"/>
          </p:cNvSpPr>
          <p:nvPr/>
        </p:nvSpPr>
        <p:spPr bwMode="auto">
          <a:xfrm flipH="1">
            <a:off x="652463" y="5189538"/>
            <a:ext cx="7583487" cy="0"/>
          </a:xfrm>
          <a:prstGeom prst="line">
            <a:avLst/>
          </a:prstGeom>
          <a:noFill/>
          <a:ln w="76200">
            <a:solidFill>
              <a:schemeClr val="tx1"/>
            </a:solidFill>
            <a:round/>
            <a:headEnd/>
            <a:tailEnd type="triangle" w="med" len="med"/>
          </a:ln>
        </p:spPr>
        <p:txBody>
          <a:bodyPr wrap="none" lIns="47596" tIns="19039" rIns="47596" bIns="19039">
            <a:spAutoFit/>
          </a:bodyPr>
          <a:lstStyle/>
          <a:p>
            <a:endParaRPr lang="en-US"/>
          </a:p>
        </p:txBody>
      </p:sp>
      <p:sp>
        <p:nvSpPr>
          <p:cNvPr id="17413" name="Line 7"/>
          <p:cNvSpPr>
            <a:spLocks noChangeShapeType="1"/>
          </p:cNvSpPr>
          <p:nvPr/>
        </p:nvSpPr>
        <p:spPr bwMode="auto">
          <a:xfrm>
            <a:off x="4649788" y="4818063"/>
            <a:ext cx="0" cy="766762"/>
          </a:xfrm>
          <a:prstGeom prst="line">
            <a:avLst/>
          </a:prstGeom>
          <a:noFill/>
          <a:ln w="12700">
            <a:solidFill>
              <a:schemeClr val="tx1"/>
            </a:solidFill>
            <a:round/>
            <a:headEnd/>
            <a:tailEnd/>
          </a:ln>
        </p:spPr>
        <p:txBody>
          <a:bodyPr wrap="none" lIns="47596" tIns="19039" rIns="47596" bIns="19039">
            <a:spAutoFit/>
          </a:bodyPr>
          <a:lstStyle/>
          <a:p>
            <a:endParaRPr lang="en-US"/>
          </a:p>
        </p:txBody>
      </p:sp>
      <p:sp>
        <p:nvSpPr>
          <p:cNvPr id="17414" name="Line 8"/>
          <p:cNvSpPr>
            <a:spLocks noChangeShapeType="1"/>
          </p:cNvSpPr>
          <p:nvPr/>
        </p:nvSpPr>
        <p:spPr bwMode="auto">
          <a:xfrm>
            <a:off x="3273425" y="4816475"/>
            <a:ext cx="0" cy="766763"/>
          </a:xfrm>
          <a:prstGeom prst="line">
            <a:avLst/>
          </a:prstGeom>
          <a:noFill/>
          <a:ln w="12700">
            <a:solidFill>
              <a:schemeClr val="tx1"/>
            </a:solidFill>
            <a:round/>
            <a:headEnd/>
            <a:tailEnd/>
          </a:ln>
        </p:spPr>
        <p:txBody>
          <a:bodyPr wrap="none" lIns="47596" tIns="19039" rIns="47596" bIns="19039">
            <a:spAutoFit/>
          </a:bodyPr>
          <a:lstStyle/>
          <a:p>
            <a:endParaRPr lang="en-US"/>
          </a:p>
        </p:txBody>
      </p:sp>
      <p:sp>
        <p:nvSpPr>
          <p:cNvPr id="17415" name="Line 9"/>
          <p:cNvSpPr>
            <a:spLocks noChangeShapeType="1"/>
          </p:cNvSpPr>
          <p:nvPr/>
        </p:nvSpPr>
        <p:spPr bwMode="auto">
          <a:xfrm>
            <a:off x="1901825" y="4816475"/>
            <a:ext cx="0" cy="766763"/>
          </a:xfrm>
          <a:prstGeom prst="line">
            <a:avLst/>
          </a:prstGeom>
          <a:noFill/>
          <a:ln w="12700">
            <a:solidFill>
              <a:schemeClr val="tx1"/>
            </a:solidFill>
            <a:round/>
            <a:headEnd/>
            <a:tailEnd/>
          </a:ln>
        </p:spPr>
        <p:txBody>
          <a:bodyPr wrap="none" lIns="47596" tIns="19039" rIns="47596" bIns="19039">
            <a:spAutoFit/>
          </a:bodyPr>
          <a:lstStyle/>
          <a:p>
            <a:endParaRPr lang="en-US"/>
          </a:p>
        </p:txBody>
      </p:sp>
      <p:sp>
        <p:nvSpPr>
          <p:cNvPr id="17416" name="Line 10"/>
          <p:cNvSpPr>
            <a:spLocks noChangeShapeType="1"/>
          </p:cNvSpPr>
          <p:nvPr/>
        </p:nvSpPr>
        <p:spPr bwMode="auto">
          <a:xfrm>
            <a:off x="7388225" y="4818063"/>
            <a:ext cx="0" cy="766762"/>
          </a:xfrm>
          <a:prstGeom prst="line">
            <a:avLst/>
          </a:prstGeom>
          <a:noFill/>
          <a:ln w="12700">
            <a:solidFill>
              <a:schemeClr val="tx1"/>
            </a:solidFill>
            <a:round/>
            <a:headEnd/>
            <a:tailEnd/>
          </a:ln>
        </p:spPr>
        <p:txBody>
          <a:bodyPr wrap="none" lIns="47596" tIns="19039" rIns="47596" bIns="19039">
            <a:spAutoFit/>
          </a:bodyPr>
          <a:lstStyle/>
          <a:p>
            <a:endParaRPr lang="en-US"/>
          </a:p>
        </p:txBody>
      </p:sp>
      <p:sp>
        <p:nvSpPr>
          <p:cNvPr id="17417" name="Line 11"/>
          <p:cNvSpPr>
            <a:spLocks noChangeShapeType="1"/>
          </p:cNvSpPr>
          <p:nvPr/>
        </p:nvSpPr>
        <p:spPr bwMode="auto">
          <a:xfrm>
            <a:off x="6016625" y="4816475"/>
            <a:ext cx="0" cy="766763"/>
          </a:xfrm>
          <a:prstGeom prst="line">
            <a:avLst/>
          </a:prstGeom>
          <a:noFill/>
          <a:ln w="12700">
            <a:solidFill>
              <a:schemeClr val="tx1"/>
            </a:solidFill>
            <a:round/>
            <a:headEnd/>
            <a:tailEnd/>
          </a:ln>
        </p:spPr>
        <p:txBody>
          <a:bodyPr wrap="none" lIns="47596" tIns="19039" rIns="47596" bIns="19039">
            <a:spAutoFit/>
          </a:bodyPr>
          <a:lstStyle/>
          <a:p>
            <a:endParaRPr lang="en-US"/>
          </a:p>
        </p:txBody>
      </p:sp>
      <p:sp>
        <p:nvSpPr>
          <p:cNvPr id="17418" name="Rectangle 12"/>
          <p:cNvSpPr>
            <a:spLocks noChangeArrowheads="1"/>
          </p:cNvSpPr>
          <p:nvPr/>
        </p:nvSpPr>
        <p:spPr bwMode="auto">
          <a:xfrm>
            <a:off x="1658938" y="5629275"/>
            <a:ext cx="6102350" cy="342900"/>
          </a:xfrm>
          <a:prstGeom prst="rect">
            <a:avLst/>
          </a:prstGeom>
          <a:noFill/>
          <a:ln w="12700">
            <a:noFill/>
            <a:miter lim="800000"/>
            <a:headEnd/>
            <a:tailEnd/>
          </a:ln>
        </p:spPr>
        <p:txBody>
          <a:bodyPr wrap="none" lIns="47596" tIns="19039" rIns="47596" bIns="19039">
            <a:spAutoFit/>
          </a:bodyPr>
          <a:lstStyle/>
          <a:p>
            <a:pPr algn="l" defTabSz="1314450"/>
            <a:r>
              <a:rPr kumimoji="0" lang="en-US" altLang="zh-CN" sz="2000">
                <a:latin typeface="+mj-lt"/>
                <a:ea typeface="宋体" charset="-122"/>
              </a:rPr>
              <a:t>8/1	 8/8	 8/15	  8/22	   8/29</a:t>
            </a:r>
          </a:p>
        </p:txBody>
      </p:sp>
      <p:sp>
        <p:nvSpPr>
          <p:cNvPr id="178189" name="Rectangle 13"/>
          <p:cNvSpPr>
            <a:spLocks noChangeArrowheads="1"/>
          </p:cNvSpPr>
          <p:nvPr/>
        </p:nvSpPr>
        <p:spPr bwMode="auto">
          <a:xfrm>
            <a:off x="901700" y="2836863"/>
            <a:ext cx="1371600" cy="914400"/>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wrap="none" lIns="0" tIns="0" rIns="0" bIns="0" anchor="ctr" anchorCtr="1"/>
          <a:lstStyle/>
          <a:p>
            <a:pPr>
              <a:lnSpc>
                <a:spcPct val="90000"/>
              </a:lnSpc>
              <a:defRPr/>
            </a:pPr>
            <a:r>
              <a:rPr kumimoji="0" lang="en-US" sz="2000" dirty="0">
                <a:latin typeface="+mj-lt"/>
              </a:rPr>
              <a:t>Order</a:t>
            </a:r>
          </a:p>
          <a:p>
            <a:pPr>
              <a:lnSpc>
                <a:spcPct val="90000"/>
              </a:lnSpc>
              <a:defRPr/>
            </a:pPr>
            <a:r>
              <a:rPr kumimoji="0" lang="en-US" sz="2000" dirty="0">
                <a:latin typeface="+mj-lt"/>
              </a:rPr>
              <a:t>Release</a:t>
            </a:r>
          </a:p>
          <a:p>
            <a:pPr>
              <a:lnSpc>
                <a:spcPct val="90000"/>
              </a:lnSpc>
              <a:defRPr/>
            </a:pPr>
            <a:r>
              <a:rPr kumimoji="0" lang="en-US" sz="2000" dirty="0">
                <a:latin typeface="+mj-lt"/>
              </a:rPr>
              <a:t>Date</a:t>
            </a:r>
          </a:p>
        </p:txBody>
      </p:sp>
      <p:sp>
        <p:nvSpPr>
          <p:cNvPr id="178190" name="Rectangle 14"/>
          <p:cNvSpPr>
            <a:spLocks noChangeArrowheads="1"/>
          </p:cNvSpPr>
          <p:nvPr/>
        </p:nvSpPr>
        <p:spPr bwMode="auto">
          <a:xfrm>
            <a:off x="6843713" y="2836863"/>
            <a:ext cx="1371600" cy="914400"/>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wrap="none" lIns="0" tIns="0" rIns="0" bIns="0" anchor="ctr" anchorCtr="1"/>
          <a:lstStyle/>
          <a:p>
            <a:pPr>
              <a:lnSpc>
                <a:spcPct val="90000"/>
              </a:lnSpc>
              <a:defRPr/>
            </a:pPr>
            <a:r>
              <a:rPr kumimoji="0" lang="en-US" sz="2000">
                <a:latin typeface="+mj-lt"/>
              </a:rPr>
              <a:t>Order</a:t>
            </a:r>
          </a:p>
          <a:p>
            <a:pPr>
              <a:lnSpc>
                <a:spcPct val="90000"/>
              </a:lnSpc>
              <a:defRPr/>
            </a:pPr>
            <a:r>
              <a:rPr kumimoji="0" lang="en-US" sz="2000">
                <a:latin typeface="+mj-lt"/>
              </a:rPr>
              <a:t>Due</a:t>
            </a:r>
          </a:p>
          <a:p>
            <a:pPr>
              <a:lnSpc>
                <a:spcPct val="90000"/>
              </a:lnSpc>
              <a:defRPr/>
            </a:pPr>
            <a:r>
              <a:rPr kumimoji="0" lang="en-US" sz="2000">
                <a:latin typeface="+mj-lt"/>
              </a:rPr>
              <a:t>Date</a:t>
            </a:r>
          </a:p>
        </p:txBody>
      </p:sp>
      <p:sp>
        <p:nvSpPr>
          <p:cNvPr id="178191" name="Rectangle 15"/>
          <p:cNvSpPr>
            <a:spLocks noChangeArrowheads="1"/>
          </p:cNvSpPr>
          <p:nvPr/>
        </p:nvSpPr>
        <p:spPr bwMode="auto">
          <a:xfrm>
            <a:off x="3871913" y="1593850"/>
            <a:ext cx="1371600" cy="914400"/>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wrap="none" lIns="0" tIns="0" rIns="0" bIns="0" anchor="ctr" anchorCtr="1"/>
          <a:lstStyle/>
          <a:p>
            <a:pPr algn="l">
              <a:lnSpc>
                <a:spcPct val="90000"/>
              </a:lnSpc>
              <a:defRPr/>
            </a:pPr>
            <a:r>
              <a:rPr kumimoji="0" lang="en-US" sz="2000" b="1">
                <a:latin typeface="+mj-lt"/>
              </a:rPr>
              <a:t>MRP</a:t>
            </a:r>
          </a:p>
        </p:txBody>
      </p:sp>
      <p:cxnSp>
        <p:nvCxnSpPr>
          <p:cNvPr id="17422" name="AutoShape 30"/>
          <p:cNvCxnSpPr>
            <a:cxnSpLocks noChangeShapeType="1"/>
            <a:stCxn id="178191" idx="1"/>
            <a:endCxn id="178189" idx="0"/>
          </p:cNvCxnSpPr>
          <p:nvPr/>
        </p:nvCxnSpPr>
        <p:spPr bwMode="auto">
          <a:xfrm rot="10800000" flipV="1">
            <a:off x="1587500" y="2051050"/>
            <a:ext cx="2284413" cy="785813"/>
          </a:xfrm>
          <a:prstGeom prst="bentConnector2">
            <a:avLst/>
          </a:prstGeom>
          <a:noFill/>
          <a:ln w="31750">
            <a:solidFill>
              <a:schemeClr val="tx1"/>
            </a:solidFill>
            <a:miter lim="800000"/>
            <a:headEnd/>
            <a:tailEnd type="triangle" w="med" len="med"/>
          </a:ln>
        </p:spPr>
      </p:cxnSp>
      <p:cxnSp>
        <p:nvCxnSpPr>
          <p:cNvPr id="17423" name="AutoShape 31"/>
          <p:cNvCxnSpPr>
            <a:cxnSpLocks noChangeShapeType="1"/>
            <a:stCxn id="178191" idx="3"/>
            <a:endCxn id="178190" idx="0"/>
          </p:cNvCxnSpPr>
          <p:nvPr/>
        </p:nvCxnSpPr>
        <p:spPr bwMode="auto">
          <a:xfrm>
            <a:off x="5243513" y="2051050"/>
            <a:ext cx="2286000" cy="785813"/>
          </a:xfrm>
          <a:prstGeom prst="bentConnector2">
            <a:avLst/>
          </a:prstGeom>
          <a:noFill/>
          <a:ln w="31750">
            <a:solidFill>
              <a:schemeClr val="tx1"/>
            </a:solidFill>
            <a:miter lim="800000"/>
            <a:headEnd/>
            <a:tailEnd type="triangle" w="med" len="med"/>
          </a:ln>
        </p:spPr>
      </p:cxnSp>
      <p:cxnSp>
        <p:nvCxnSpPr>
          <p:cNvPr id="17424" name="AutoShape 32"/>
          <p:cNvCxnSpPr>
            <a:cxnSpLocks noChangeShapeType="1"/>
            <a:stCxn id="178190" idx="1"/>
            <a:endCxn id="178189" idx="3"/>
          </p:cNvCxnSpPr>
          <p:nvPr/>
        </p:nvCxnSpPr>
        <p:spPr bwMode="auto">
          <a:xfrm rot="10800000">
            <a:off x="2273300" y="3294063"/>
            <a:ext cx="4570413" cy="0"/>
          </a:xfrm>
          <a:prstGeom prst="straightConnector1">
            <a:avLst/>
          </a:prstGeom>
          <a:noFill/>
          <a:ln w="31750">
            <a:solidFill>
              <a:schemeClr val="tx1"/>
            </a:solidFill>
            <a:round/>
            <a:headEnd type="triangle" w="med" len="med"/>
            <a:tailEnd type="triangle" w="med" len="med"/>
          </a:ln>
        </p:spPr>
      </p:cxnSp>
      <p:sp>
        <p:nvSpPr>
          <p:cNvPr id="17425" name="Rectangle 21"/>
          <p:cNvSpPr>
            <a:spLocks noChangeArrowheads="1"/>
          </p:cNvSpPr>
          <p:nvPr/>
        </p:nvSpPr>
        <p:spPr bwMode="auto">
          <a:xfrm>
            <a:off x="2890838" y="3125788"/>
            <a:ext cx="3340100" cy="342900"/>
          </a:xfrm>
          <a:prstGeom prst="rect">
            <a:avLst/>
          </a:prstGeom>
          <a:solidFill>
            <a:schemeClr val="bg1"/>
          </a:solidFill>
          <a:ln w="12700">
            <a:noFill/>
            <a:miter lim="800000"/>
            <a:headEnd/>
            <a:tailEnd/>
          </a:ln>
        </p:spPr>
        <p:txBody>
          <a:bodyPr wrap="none" lIns="47596" tIns="19039" rIns="47596" bIns="19039">
            <a:spAutoFit/>
          </a:bodyPr>
          <a:lstStyle/>
          <a:p>
            <a:pPr algn="l"/>
            <a:r>
              <a:rPr kumimoji="0" lang="en-US" altLang="zh-CN" sz="2000" b="1">
                <a:solidFill>
                  <a:schemeClr val="tx2"/>
                </a:solidFill>
                <a:latin typeface="+mj-lt"/>
                <a:ea typeface="宋体" charset="-122"/>
              </a:rPr>
              <a:t>Manufacturing Lead Time</a:t>
            </a:r>
            <a:endParaRPr kumimoji="0" lang="en-US" altLang="zh-CN" sz="2000">
              <a:solidFill>
                <a:schemeClr val="tx2"/>
              </a:solidFill>
              <a:latin typeface="+mj-lt"/>
              <a:ea typeface="宋体"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5" name="Rectangle 51"/>
          <p:cNvSpPr>
            <a:spLocks noGrp="1" noChangeArrowheads="1"/>
          </p:cNvSpPr>
          <p:nvPr>
            <p:ph type="title"/>
          </p:nvPr>
        </p:nvSpPr>
        <p:spPr/>
        <p:txBody>
          <a:bodyPr/>
          <a:lstStyle/>
          <a:p>
            <a:pPr eaLnBrk="1" hangingPunct="1"/>
            <a:r>
              <a:rPr lang="en-US" altLang="zh-CN" smtClean="0">
                <a:ea typeface="宋体" charset="-122"/>
              </a:rPr>
              <a:t>Operating Scheduling</a:t>
            </a:r>
          </a:p>
        </p:txBody>
      </p:sp>
      <p:sp>
        <p:nvSpPr>
          <p:cNvPr id="18434" name="Footer Placeholder 2"/>
          <p:cNvSpPr>
            <a:spLocks noGrp="1"/>
          </p:cNvSpPr>
          <p:nvPr>
            <p:ph type="ftr" sz="quarter" idx="10"/>
          </p:nvPr>
        </p:nvSpPr>
        <p:spPr>
          <a:noFill/>
        </p:spPr>
        <p:txBody>
          <a:bodyPr/>
          <a:lstStyle/>
          <a:p>
            <a:pPr defTabSz="865188"/>
            <a:r>
              <a:rPr lang="en-US" altLang="zh-CN"/>
              <a:t>SFC-IN-120</a:t>
            </a:r>
          </a:p>
        </p:txBody>
      </p:sp>
      <p:sp>
        <p:nvSpPr>
          <p:cNvPr id="18435" name="Rectangle 6"/>
          <p:cNvSpPr>
            <a:spLocks noChangeArrowheads="1"/>
          </p:cNvSpPr>
          <p:nvPr/>
        </p:nvSpPr>
        <p:spPr bwMode="auto">
          <a:xfrm>
            <a:off x="8247063" y="6567488"/>
            <a:ext cx="176212" cy="227012"/>
          </a:xfrm>
          <a:prstGeom prst="rect">
            <a:avLst/>
          </a:prstGeom>
          <a:noFill/>
          <a:ln w="12700">
            <a:noFill/>
            <a:miter lim="800000"/>
            <a:headEnd/>
            <a:tailEnd/>
          </a:ln>
        </p:spPr>
        <p:txBody>
          <a:bodyPr wrap="none" lIns="87714" tIns="35087" rIns="87714" bIns="35087">
            <a:spAutoFit/>
          </a:bodyPr>
          <a:lstStyle/>
          <a:p>
            <a:pPr algn="l"/>
            <a:endParaRPr kumimoji="0" lang="zh-CN" altLang="zh-CN" sz="1000">
              <a:latin typeface="Arial" charset="0"/>
              <a:ea typeface="宋体" charset="-122"/>
            </a:endParaRPr>
          </a:p>
        </p:txBody>
      </p:sp>
      <p:sp>
        <p:nvSpPr>
          <p:cNvPr id="179207" name="Rectangle 7"/>
          <p:cNvSpPr>
            <a:spLocks noChangeArrowheads="1"/>
          </p:cNvSpPr>
          <p:nvPr/>
        </p:nvSpPr>
        <p:spPr bwMode="auto">
          <a:xfrm>
            <a:off x="1611313" y="2035175"/>
            <a:ext cx="1143000" cy="1050925"/>
          </a:xfrm>
          <a:prstGeom prst="rect">
            <a:avLst/>
          </a:prstGeom>
          <a:solidFill>
            <a:schemeClr val="bg1"/>
          </a:solidFill>
          <a:ln w="12700">
            <a:solidFill>
              <a:schemeClr val="tx1"/>
            </a:solidFill>
            <a:miter lim="800000"/>
            <a:headEnd/>
            <a:tailEnd/>
          </a:ln>
          <a:effectLst>
            <a:outerShdw dist="89803" dir="2700000" algn="ctr" rotWithShape="0">
              <a:srgbClr val="C0C0C0"/>
            </a:outerShdw>
          </a:effectLst>
        </p:spPr>
        <p:txBody>
          <a:bodyPr wrap="none" lIns="87714" tIns="35087" rIns="87714" bIns="35087" anchor="ctr" anchorCtr="1"/>
          <a:lstStyle/>
          <a:p>
            <a:pPr>
              <a:defRPr/>
            </a:pPr>
            <a:r>
              <a:rPr kumimoji="0" lang="en-US" sz="2000" b="1">
                <a:solidFill>
                  <a:srgbClr val="FF0000"/>
                </a:solidFill>
                <a:latin typeface="+mj-lt"/>
              </a:rPr>
              <a:t>Order</a:t>
            </a:r>
          </a:p>
          <a:p>
            <a:pPr>
              <a:defRPr/>
            </a:pPr>
            <a:r>
              <a:rPr kumimoji="0" lang="en-US" sz="2000" b="1">
                <a:solidFill>
                  <a:srgbClr val="FF0000"/>
                </a:solidFill>
                <a:latin typeface="+mj-lt"/>
              </a:rPr>
              <a:t>Release</a:t>
            </a:r>
          </a:p>
          <a:p>
            <a:pPr>
              <a:defRPr/>
            </a:pPr>
            <a:r>
              <a:rPr kumimoji="0" lang="en-US" sz="2000" b="1">
                <a:solidFill>
                  <a:srgbClr val="FF0000"/>
                </a:solidFill>
                <a:latin typeface="+mj-lt"/>
              </a:rPr>
              <a:t>Date</a:t>
            </a:r>
          </a:p>
        </p:txBody>
      </p:sp>
      <p:sp>
        <p:nvSpPr>
          <p:cNvPr id="179208" name="Rectangle 8"/>
          <p:cNvSpPr>
            <a:spLocks noChangeArrowheads="1"/>
          </p:cNvSpPr>
          <p:nvPr/>
        </p:nvSpPr>
        <p:spPr bwMode="auto">
          <a:xfrm>
            <a:off x="7588250" y="2035175"/>
            <a:ext cx="1143000" cy="1050925"/>
          </a:xfrm>
          <a:prstGeom prst="rect">
            <a:avLst/>
          </a:prstGeom>
          <a:solidFill>
            <a:schemeClr val="bg1"/>
          </a:solidFill>
          <a:ln w="12700">
            <a:solidFill>
              <a:schemeClr val="tx1"/>
            </a:solidFill>
            <a:miter lim="800000"/>
            <a:headEnd/>
            <a:tailEnd/>
          </a:ln>
          <a:effectLst>
            <a:outerShdw dist="89803" dir="2700000" algn="ctr" rotWithShape="0">
              <a:srgbClr val="C0C0C0"/>
            </a:outerShdw>
          </a:effectLst>
        </p:spPr>
        <p:txBody>
          <a:bodyPr wrap="none" lIns="87714" tIns="35087" rIns="87714" bIns="35087" anchor="ctr" anchorCtr="1"/>
          <a:lstStyle/>
          <a:p>
            <a:r>
              <a:rPr kumimoji="0" lang="en-US" altLang="zh-CN" sz="2000" b="1">
                <a:solidFill>
                  <a:srgbClr val="FF0000"/>
                </a:solidFill>
                <a:latin typeface="+mj-lt"/>
                <a:ea typeface="宋体" charset="-122"/>
              </a:rPr>
              <a:t>Order</a:t>
            </a:r>
          </a:p>
          <a:p>
            <a:r>
              <a:rPr kumimoji="0" lang="en-US" altLang="zh-CN" sz="2000" b="1">
                <a:solidFill>
                  <a:srgbClr val="FF0000"/>
                </a:solidFill>
                <a:latin typeface="+mj-lt"/>
                <a:ea typeface="宋体" charset="-122"/>
              </a:rPr>
              <a:t>Due</a:t>
            </a:r>
          </a:p>
          <a:p>
            <a:r>
              <a:rPr kumimoji="0" lang="en-US" altLang="zh-CN" sz="2000" b="1">
                <a:solidFill>
                  <a:srgbClr val="FF0000"/>
                </a:solidFill>
                <a:latin typeface="+mj-lt"/>
                <a:ea typeface="宋体" charset="-122"/>
              </a:rPr>
              <a:t>Date</a:t>
            </a:r>
            <a:endParaRPr kumimoji="0" lang="en-US" altLang="zh-CN" sz="2000">
              <a:solidFill>
                <a:srgbClr val="FF0000"/>
              </a:solidFill>
              <a:latin typeface="+mj-lt"/>
              <a:ea typeface="宋体" charset="-122"/>
            </a:endParaRPr>
          </a:p>
        </p:txBody>
      </p:sp>
      <p:sp>
        <p:nvSpPr>
          <p:cNvPr id="18438" name="Rectangle 12"/>
          <p:cNvSpPr>
            <a:spLocks noChangeArrowheads="1"/>
          </p:cNvSpPr>
          <p:nvPr/>
        </p:nvSpPr>
        <p:spPr bwMode="auto">
          <a:xfrm>
            <a:off x="863600" y="4438650"/>
            <a:ext cx="8222613" cy="286303"/>
          </a:xfrm>
          <a:prstGeom prst="rect">
            <a:avLst/>
          </a:prstGeom>
          <a:noFill/>
          <a:ln w="12700">
            <a:noFill/>
            <a:miter lim="800000"/>
            <a:headEnd/>
            <a:tailEnd/>
          </a:ln>
        </p:spPr>
        <p:txBody>
          <a:bodyPr wrap="none" lIns="87714" tIns="35087" rIns="87714" bIns="35087">
            <a:spAutoFit/>
          </a:bodyPr>
          <a:lstStyle/>
          <a:p>
            <a:pPr algn="l" defTabSz="822325"/>
            <a:r>
              <a:rPr kumimoji="0" lang="en-US" altLang="zh-CN" sz="1400" dirty="0">
                <a:latin typeface="+mj-lt"/>
                <a:ea typeface="宋体" charset="-122"/>
              </a:rPr>
              <a:t>Queue   Setup   Run   Wait    Move    Queue      </a:t>
            </a:r>
            <a:r>
              <a:rPr kumimoji="0" lang="en-US" altLang="zh-CN" sz="1400" dirty="0" smtClean="0">
                <a:latin typeface="+mj-lt"/>
                <a:ea typeface="宋体" charset="-122"/>
              </a:rPr>
              <a:t>Move     </a:t>
            </a:r>
            <a:r>
              <a:rPr kumimoji="0" lang="en-US" altLang="zh-CN" sz="1400" dirty="0">
                <a:latin typeface="+mj-lt"/>
                <a:ea typeface="宋体" charset="-122"/>
              </a:rPr>
              <a:t>Queue   Setup   Run    Wait      Move</a:t>
            </a:r>
          </a:p>
        </p:txBody>
      </p:sp>
      <p:sp>
        <p:nvSpPr>
          <p:cNvPr id="18439" name="Freeform 13"/>
          <p:cNvSpPr>
            <a:spLocks/>
          </p:cNvSpPr>
          <p:nvPr/>
        </p:nvSpPr>
        <p:spPr bwMode="auto">
          <a:xfrm>
            <a:off x="908050" y="4414838"/>
            <a:ext cx="187337" cy="444244"/>
          </a:xfrm>
          <a:custGeom>
            <a:avLst/>
            <a:gdLst>
              <a:gd name="T0" fmla="*/ 0 w 2422"/>
              <a:gd name="T1" fmla="*/ 0 h 211"/>
              <a:gd name="T2" fmla="*/ 3821113 w 2422"/>
              <a:gd name="T3" fmla="*/ 0 h 211"/>
              <a:gd name="T4" fmla="*/ 3697288 w 2422"/>
              <a:gd name="T5" fmla="*/ 173037 h 211"/>
              <a:gd name="T6" fmla="*/ 3843338 w 2422"/>
              <a:gd name="T7" fmla="*/ 333375 h 211"/>
              <a:gd name="T8" fmla="*/ 0 w 2422"/>
              <a:gd name="T9" fmla="*/ 333375 h 211"/>
              <a:gd name="T10" fmla="*/ 0 w 2422"/>
              <a:gd name="T11" fmla="*/ 0 h 211"/>
              <a:gd name="T12" fmla="*/ 0 60000 65536"/>
              <a:gd name="T13" fmla="*/ 0 60000 65536"/>
              <a:gd name="T14" fmla="*/ 0 60000 65536"/>
              <a:gd name="T15" fmla="*/ 0 60000 65536"/>
              <a:gd name="T16" fmla="*/ 0 60000 65536"/>
              <a:gd name="T17" fmla="*/ 0 60000 65536"/>
              <a:gd name="T18" fmla="*/ 0 w 2422"/>
              <a:gd name="T19" fmla="*/ 0 h 211"/>
              <a:gd name="T20" fmla="*/ 2422 w 2422"/>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422" h="211">
                <a:moveTo>
                  <a:pt x="0" y="0"/>
                </a:moveTo>
                <a:lnTo>
                  <a:pt x="2407" y="0"/>
                </a:lnTo>
                <a:lnTo>
                  <a:pt x="2329" y="109"/>
                </a:lnTo>
                <a:lnTo>
                  <a:pt x="2421" y="210"/>
                </a:lnTo>
                <a:lnTo>
                  <a:pt x="0" y="210"/>
                </a:lnTo>
                <a:lnTo>
                  <a:pt x="0" y="0"/>
                </a:lnTo>
              </a:path>
            </a:pathLst>
          </a:custGeom>
          <a:noFill/>
          <a:ln w="12700" cap="rnd">
            <a:solidFill>
              <a:schemeClr val="tx1"/>
            </a:solidFill>
            <a:round/>
            <a:headEnd/>
            <a:tailEnd/>
          </a:ln>
        </p:spPr>
        <p:txBody>
          <a:bodyPr wrap="none" lIns="92731" tIns="37094" rIns="92731" bIns="37094">
            <a:spAutoFit/>
          </a:bodyPr>
          <a:lstStyle/>
          <a:p>
            <a:endParaRPr lang="en-US">
              <a:latin typeface="+mj-lt"/>
            </a:endParaRPr>
          </a:p>
        </p:txBody>
      </p:sp>
      <p:sp>
        <p:nvSpPr>
          <p:cNvPr id="18440" name="Freeform 14"/>
          <p:cNvSpPr>
            <a:spLocks/>
          </p:cNvSpPr>
          <p:nvPr/>
        </p:nvSpPr>
        <p:spPr bwMode="auto">
          <a:xfrm>
            <a:off x="4688031" y="4414838"/>
            <a:ext cx="187338" cy="444244"/>
          </a:xfrm>
          <a:custGeom>
            <a:avLst/>
            <a:gdLst>
              <a:gd name="T0" fmla="*/ 77818 w 2512"/>
              <a:gd name="T1" fmla="*/ 333375 h 211"/>
              <a:gd name="T2" fmla="*/ 3987800 w 2512"/>
              <a:gd name="T3" fmla="*/ 333375 h 211"/>
              <a:gd name="T4" fmla="*/ 3987800 w 2512"/>
              <a:gd name="T5" fmla="*/ 0 h 211"/>
              <a:gd name="T6" fmla="*/ 90524 w 2512"/>
              <a:gd name="T7" fmla="*/ 0 h 211"/>
              <a:gd name="T8" fmla="*/ 0 w 2512"/>
              <a:gd name="T9" fmla="*/ 168275 h 211"/>
              <a:gd name="T10" fmla="*/ 77818 w 2512"/>
              <a:gd name="T11" fmla="*/ 333375 h 211"/>
              <a:gd name="T12" fmla="*/ 0 60000 65536"/>
              <a:gd name="T13" fmla="*/ 0 60000 65536"/>
              <a:gd name="T14" fmla="*/ 0 60000 65536"/>
              <a:gd name="T15" fmla="*/ 0 60000 65536"/>
              <a:gd name="T16" fmla="*/ 0 60000 65536"/>
              <a:gd name="T17" fmla="*/ 0 60000 65536"/>
              <a:gd name="T18" fmla="*/ 0 w 2512"/>
              <a:gd name="T19" fmla="*/ 0 h 211"/>
              <a:gd name="T20" fmla="*/ 2512 w 2512"/>
              <a:gd name="T21" fmla="*/ 211 h 211"/>
            </a:gdLst>
            <a:ahLst/>
            <a:cxnLst>
              <a:cxn ang="T12">
                <a:pos x="T0" y="T1"/>
              </a:cxn>
              <a:cxn ang="T13">
                <a:pos x="T2" y="T3"/>
              </a:cxn>
              <a:cxn ang="T14">
                <a:pos x="T4" y="T5"/>
              </a:cxn>
              <a:cxn ang="T15">
                <a:pos x="T6" y="T7"/>
              </a:cxn>
              <a:cxn ang="T16">
                <a:pos x="T8" y="T9"/>
              </a:cxn>
              <a:cxn ang="T17">
                <a:pos x="T10" y="T11"/>
              </a:cxn>
            </a:cxnLst>
            <a:rect l="T18" t="T19" r="T20" b="T21"/>
            <a:pathLst>
              <a:path w="2512" h="211">
                <a:moveTo>
                  <a:pt x="49" y="210"/>
                </a:moveTo>
                <a:lnTo>
                  <a:pt x="2511" y="210"/>
                </a:lnTo>
                <a:lnTo>
                  <a:pt x="2511" y="0"/>
                </a:lnTo>
                <a:lnTo>
                  <a:pt x="57" y="0"/>
                </a:lnTo>
                <a:lnTo>
                  <a:pt x="0" y="106"/>
                </a:lnTo>
                <a:lnTo>
                  <a:pt x="49" y="210"/>
                </a:lnTo>
              </a:path>
            </a:pathLst>
          </a:custGeom>
          <a:noFill/>
          <a:ln w="12700" cap="rnd">
            <a:solidFill>
              <a:schemeClr val="tx1"/>
            </a:solidFill>
            <a:round/>
            <a:headEnd/>
            <a:tailEnd/>
          </a:ln>
        </p:spPr>
        <p:txBody>
          <a:bodyPr wrap="none" lIns="92731" tIns="37094" rIns="92731" bIns="37094">
            <a:spAutoFit/>
          </a:bodyPr>
          <a:lstStyle/>
          <a:p>
            <a:endParaRPr lang="en-US">
              <a:latin typeface="+mj-lt"/>
            </a:endParaRPr>
          </a:p>
        </p:txBody>
      </p:sp>
      <p:sp>
        <p:nvSpPr>
          <p:cNvPr id="18441" name="Line 15"/>
          <p:cNvSpPr>
            <a:spLocks noChangeShapeType="1"/>
          </p:cNvSpPr>
          <p:nvPr/>
        </p:nvSpPr>
        <p:spPr bwMode="auto">
          <a:xfrm>
            <a:off x="1566863"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2" name="Line 16"/>
          <p:cNvSpPr>
            <a:spLocks noChangeShapeType="1"/>
          </p:cNvSpPr>
          <p:nvPr/>
        </p:nvSpPr>
        <p:spPr bwMode="auto">
          <a:xfrm>
            <a:off x="2193925"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3" name="Line 17"/>
          <p:cNvSpPr>
            <a:spLocks noChangeShapeType="1"/>
          </p:cNvSpPr>
          <p:nvPr/>
        </p:nvSpPr>
        <p:spPr bwMode="auto">
          <a:xfrm>
            <a:off x="2690813"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4" name="Line 18"/>
          <p:cNvSpPr>
            <a:spLocks noChangeShapeType="1"/>
          </p:cNvSpPr>
          <p:nvPr/>
        </p:nvSpPr>
        <p:spPr bwMode="auto">
          <a:xfrm>
            <a:off x="3251200"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5" name="Line 19"/>
          <p:cNvSpPr>
            <a:spLocks noChangeShapeType="1"/>
          </p:cNvSpPr>
          <p:nvPr/>
        </p:nvSpPr>
        <p:spPr bwMode="auto">
          <a:xfrm>
            <a:off x="3903663"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6" name="Line 20"/>
          <p:cNvSpPr>
            <a:spLocks noChangeShapeType="1"/>
          </p:cNvSpPr>
          <p:nvPr/>
        </p:nvSpPr>
        <p:spPr bwMode="auto">
          <a:xfrm>
            <a:off x="5500688"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7" name="Line 21"/>
          <p:cNvSpPr>
            <a:spLocks noChangeShapeType="1"/>
          </p:cNvSpPr>
          <p:nvPr/>
        </p:nvSpPr>
        <p:spPr bwMode="auto">
          <a:xfrm>
            <a:off x="6379876"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8" name="Line 22"/>
          <p:cNvSpPr>
            <a:spLocks noChangeShapeType="1"/>
          </p:cNvSpPr>
          <p:nvPr/>
        </p:nvSpPr>
        <p:spPr bwMode="auto">
          <a:xfrm>
            <a:off x="6813550"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49" name="Line 23"/>
          <p:cNvSpPr>
            <a:spLocks noChangeShapeType="1"/>
          </p:cNvSpPr>
          <p:nvPr/>
        </p:nvSpPr>
        <p:spPr bwMode="auto">
          <a:xfrm>
            <a:off x="7318375"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50" name="Line 24"/>
          <p:cNvSpPr>
            <a:spLocks noChangeShapeType="1"/>
          </p:cNvSpPr>
          <p:nvPr/>
        </p:nvSpPr>
        <p:spPr bwMode="auto">
          <a:xfrm>
            <a:off x="7872413" y="4411663"/>
            <a:ext cx="0" cy="32861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51" name="Line 25"/>
          <p:cNvSpPr>
            <a:spLocks noChangeShapeType="1"/>
          </p:cNvSpPr>
          <p:nvPr/>
        </p:nvSpPr>
        <p:spPr bwMode="auto">
          <a:xfrm>
            <a:off x="3675063" y="3586163"/>
            <a:ext cx="0" cy="76676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52" name="Line 26"/>
          <p:cNvSpPr>
            <a:spLocks noChangeShapeType="1"/>
          </p:cNvSpPr>
          <p:nvPr/>
        </p:nvSpPr>
        <p:spPr bwMode="auto">
          <a:xfrm>
            <a:off x="909638" y="3579813"/>
            <a:ext cx="0" cy="752475"/>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53" name="Line 27"/>
          <p:cNvSpPr>
            <a:spLocks noChangeShapeType="1"/>
          </p:cNvSpPr>
          <p:nvPr/>
        </p:nvSpPr>
        <p:spPr bwMode="auto">
          <a:xfrm>
            <a:off x="8761413" y="3590925"/>
            <a:ext cx="0" cy="765175"/>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54" name="Line 28"/>
          <p:cNvSpPr>
            <a:spLocks noChangeShapeType="1"/>
          </p:cNvSpPr>
          <p:nvPr/>
        </p:nvSpPr>
        <p:spPr bwMode="auto">
          <a:xfrm>
            <a:off x="5465763" y="3586163"/>
            <a:ext cx="0" cy="766762"/>
          </a:xfrm>
          <a:prstGeom prst="line">
            <a:avLst/>
          </a:prstGeom>
          <a:noFill/>
          <a:ln w="12700">
            <a:solidFill>
              <a:schemeClr val="tx1"/>
            </a:solidFill>
            <a:round/>
            <a:headEnd/>
            <a:tailEnd/>
          </a:ln>
        </p:spPr>
        <p:txBody>
          <a:bodyPr wrap="none" lIns="92731" tIns="37094" rIns="92731" bIns="37094">
            <a:spAutoFit/>
          </a:bodyPr>
          <a:lstStyle/>
          <a:p>
            <a:endParaRPr lang="en-US">
              <a:latin typeface="+mj-lt"/>
            </a:endParaRPr>
          </a:p>
        </p:txBody>
      </p:sp>
      <p:sp>
        <p:nvSpPr>
          <p:cNvPr id="18455" name="Rectangle 30"/>
          <p:cNvSpPr>
            <a:spLocks noChangeArrowheads="1"/>
          </p:cNvSpPr>
          <p:nvPr/>
        </p:nvSpPr>
        <p:spPr bwMode="auto">
          <a:xfrm>
            <a:off x="3743325" y="3795713"/>
            <a:ext cx="1780144" cy="317081"/>
          </a:xfrm>
          <a:prstGeom prst="rect">
            <a:avLst/>
          </a:prstGeom>
          <a:noFill/>
          <a:ln w="12700">
            <a:noFill/>
            <a:miter lim="800000"/>
            <a:headEnd/>
            <a:tailEnd/>
          </a:ln>
        </p:spPr>
        <p:txBody>
          <a:bodyPr wrap="none" lIns="87714" tIns="35087" rIns="87714" bIns="35087">
            <a:spAutoFit/>
          </a:bodyPr>
          <a:lstStyle/>
          <a:p>
            <a:pPr algn="l"/>
            <a:r>
              <a:rPr kumimoji="0" lang="en-US" altLang="zh-CN" sz="1600">
                <a:latin typeface="+mj-lt"/>
                <a:ea typeface="宋体" charset="-122"/>
              </a:rPr>
              <a:t>Operation 20-40</a:t>
            </a:r>
          </a:p>
        </p:txBody>
      </p:sp>
      <p:sp>
        <p:nvSpPr>
          <p:cNvPr id="18456" name="Rectangle 32"/>
          <p:cNvSpPr>
            <a:spLocks noChangeArrowheads="1"/>
          </p:cNvSpPr>
          <p:nvPr/>
        </p:nvSpPr>
        <p:spPr bwMode="auto">
          <a:xfrm>
            <a:off x="273050" y="1590675"/>
            <a:ext cx="6819985" cy="347858"/>
          </a:xfrm>
          <a:prstGeom prst="rect">
            <a:avLst/>
          </a:prstGeom>
          <a:noFill/>
          <a:ln w="12700">
            <a:noFill/>
            <a:miter lim="800000"/>
            <a:headEnd/>
            <a:tailEnd/>
          </a:ln>
        </p:spPr>
        <p:txBody>
          <a:bodyPr wrap="none" lIns="87714" tIns="35087" rIns="87714" bIns="35087">
            <a:spAutoFit/>
          </a:bodyPr>
          <a:lstStyle/>
          <a:p>
            <a:pPr algn="l"/>
            <a:r>
              <a:rPr kumimoji="0" lang="en-US" altLang="zh-CN" sz="1800">
                <a:latin typeface="+mj-lt"/>
                <a:ea typeface="宋体" charset="-122"/>
              </a:rPr>
              <a:t>Work Order dates calculated from Item Planning Lead Time</a:t>
            </a:r>
          </a:p>
        </p:txBody>
      </p:sp>
      <p:sp>
        <p:nvSpPr>
          <p:cNvPr id="18457" name="Rectangle 33"/>
          <p:cNvSpPr>
            <a:spLocks noChangeArrowheads="1"/>
          </p:cNvSpPr>
          <p:nvPr/>
        </p:nvSpPr>
        <p:spPr bwMode="auto">
          <a:xfrm>
            <a:off x="3846513" y="3148013"/>
            <a:ext cx="4884737" cy="624857"/>
          </a:xfrm>
          <a:prstGeom prst="rect">
            <a:avLst/>
          </a:prstGeom>
          <a:noFill/>
          <a:ln w="12700">
            <a:noFill/>
            <a:miter lim="800000"/>
            <a:headEnd/>
            <a:tailEnd/>
          </a:ln>
        </p:spPr>
        <p:txBody>
          <a:bodyPr lIns="87714" tIns="35087" rIns="87714" bIns="35087">
            <a:spAutoFit/>
          </a:bodyPr>
          <a:lstStyle/>
          <a:p>
            <a:pPr algn="l"/>
            <a:r>
              <a:rPr kumimoji="0" lang="en-US" altLang="zh-CN" sz="1800">
                <a:latin typeface="+mj-lt"/>
                <a:ea typeface="宋体" charset="-122"/>
              </a:rPr>
              <a:t>Operation dates calculated from Routing times</a:t>
            </a:r>
          </a:p>
        </p:txBody>
      </p:sp>
      <p:sp>
        <p:nvSpPr>
          <p:cNvPr id="18458" name="Line 34"/>
          <p:cNvSpPr>
            <a:spLocks noChangeShapeType="1"/>
          </p:cNvSpPr>
          <p:nvPr/>
        </p:nvSpPr>
        <p:spPr bwMode="auto">
          <a:xfrm>
            <a:off x="355600" y="1938338"/>
            <a:ext cx="8404225" cy="0"/>
          </a:xfrm>
          <a:prstGeom prst="line">
            <a:avLst/>
          </a:prstGeom>
          <a:noFill/>
          <a:ln w="25400">
            <a:solidFill>
              <a:schemeClr val="tx1"/>
            </a:solidFill>
            <a:round/>
            <a:headEnd/>
            <a:tailEnd/>
          </a:ln>
        </p:spPr>
        <p:txBody>
          <a:bodyPr wrap="none" lIns="92731" tIns="37094" rIns="92731" bIns="37094">
            <a:spAutoFit/>
          </a:bodyPr>
          <a:lstStyle/>
          <a:p>
            <a:endParaRPr lang="en-US">
              <a:latin typeface="+mj-lt"/>
            </a:endParaRPr>
          </a:p>
        </p:txBody>
      </p:sp>
      <p:sp>
        <p:nvSpPr>
          <p:cNvPr id="18459" name="Line 35"/>
          <p:cNvSpPr>
            <a:spLocks noChangeShapeType="1"/>
          </p:cNvSpPr>
          <p:nvPr/>
        </p:nvSpPr>
        <p:spPr bwMode="auto">
          <a:xfrm>
            <a:off x="334963" y="3538538"/>
            <a:ext cx="8405812" cy="0"/>
          </a:xfrm>
          <a:prstGeom prst="line">
            <a:avLst/>
          </a:prstGeom>
          <a:noFill/>
          <a:ln w="25400">
            <a:solidFill>
              <a:schemeClr val="tx1"/>
            </a:solidFill>
            <a:round/>
            <a:headEnd/>
            <a:tailEnd/>
          </a:ln>
        </p:spPr>
        <p:txBody>
          <a:bodyPr wrap="none" lIns="92731" tIns="37094" rIns="92731" bIns="37094">
            <a:spAutoFit/>
          </a:bodyPr>
          <a:lstStyle/>
          <a:p>
            <a:endParaRPr lang="en-US">
              <a:latin typeface="+mj-lt"/>
            </a:endParaRPr>
          </a:p>
        </p:txBody>
      </p:sp>
      <p:sp>
        <p:nvSpPr>
          <p:cNvPr id="18460" name="Line 36"/>
          <p:cNvSpPr>
            <a:spLocks noChangeShapeType="1"/>
          </p:cNvSpPr>
          <p:nvPr/>
        </p:nvSpPr>
        <p:spPr bwMode="auto">
          <a:xfrm>
            <a:off x="1500188" y="1935163"/>
            <a:ext cx="0" cy="3311525"/>
          </a:xfrm>
          <a:prstGeom prst="line">
            <a:avLst/>
          </a:prstGeom>
          <a:noFill/>
          <a:ln w="12700">
            <a:solidFill>
              <a:schemeClr val="tx1"/>
            </a:solidFill>
            <a:round/>
            <a:headEnd/>
            <a:tailEnd/>
          </a:ln>
        </p:spPr>
        <p:txBody>
          <a:bodyPr lIns="92731" tIns="37094" rIns="92731" bIns="37094">
            <a:spAutoFit/>
          </a:bodyPr>
          <a:lstStyle/>
          <a:p>
            <a:endParaRPr lang="en-US">
              <a:latin typeface="+mj-lt"/>
            </a:endParaRPr>
          </a:p>
        </p:txBody>
      </p:sp>
      <p:sp>
        <p:nvSpPr>
          <p:cNvPr id="18461" name="Line 37"/>
          <p:cNvSpPr>
            <a:spLocks noChangeShapeType="1"/>
          </p:cNvSpPr>
          <p:nvPr/>
        </p:nvSpPr>
        <p:spPr bwMode="auto">
          <a:xfrm>
            <a:off x="908050" y="3530600"/>
            <a:ext cx="0" cy="2378075"/>
          </a:xfrm>
          <a:prstGeom prst="line">
            <a:avLst/>
          </a:prstGeom>
          <a:noFill/>
          <a:ln w="12700">
            <a:solidFill>
              <a:schemeClr val="tx1"/>
            </a:solidFill>
            <a:round/>
            <a:headEnd/>
            <a:tailEnd/>
          </a:ln>
        </p:spPr>
        <p:txBody>
          <a:bodyPr lIns="92731" tIns="37094" rIns="92731" bIns="37094">
            <a:spAutoFit/>
          </a:bodyPr>
          <a:lstStyle/>
          <a:p>
            <a:endParaRPr lang="en-US">
              <a:latin typeface="+mj-lt"/>
            </a:endParaRPr>
          </a:p>
        </p:txBody>
      </p:sp>
      <p:sp>
        <p:nvSpPr>
          <p:cNvPr id="18462" name="Line 38"/>
          <p:cNvSpPr>
            <a:spLocks noChangeShapeType="1"/>
          </p:cNvSpPr>
          <p:nvPr/>
        </p:nvSpPr>
        <p:spPr bwMode="auto">
          <a:xfrm>
            <a:off x="935038" y="5032375"/>
            <a:ext cx="573087" cy="0"/>
          </a:xfrm>
          <a:prstGeom prst="line">
            <a:avLst/>
          </a:prstGeom>
          <a:noFill/>
          <a:ln w="12700">
            <a:solidFill>
              <a:schemeClr val="tx1"/>
            </a:solidFill>
            <a:round/>
            <a:headEnd type="triangle" w="med" len="med"/>
            <a:tailEnd type="triangle" w="med" len="med"/>
          </a:ln>
        </p:spPr>
        <p:txBody>
          <a:bodyPr wrap="none" lIns="92731" tIns="37094" rIns="92731" bIns="37094">
            <a:spAutoFit/>
          </a:bodyPr>
          <a:lstStyle/>
          <a:p>
            <a:endParaRPr lang="en-US">
              <a:latin typeface="+mj-lt"/>
            </a:endParaRPr>
          </a:p>
        </p:txBody>
      </p:sp>
      <p:sp>
        <p:nvSpPr>
          <p:cNvPr id="18463" name="Rectangle 39"/>
          <p:cNvSpPr>
            <a:spLocks noChangeArrowheads="1"/>
          </p:cNvSpPr>
          <p:nvPr/>
        </p:nvSpPr>
        <p:spPr bwMode="auto">
          <a:xfrm>
            <a:off x="1711325" y="5422900"/>
            <a:ext cx="7001125" cy="809523"/>
          </a:xfrm>
          <a:prstGeom prst="rect">
            <a:avLst/>
          </a:prstGeom>
          <a:noFill/>
          <a:ln w="12700">
            <a:noFill/>
            <a:miter lim="800000"/>
            <a:headEnd/>
            <a:tailEnd/>
          </a:ln>
        </p:spPr>
        <p:txBody>
          <a:bodyPr wrap="none" lIns="87714" tIns="35087" rIns="87714" bIns="35087">
            <a:spAutoFit/>
          </a:bodyPr>
          <a:lstStyle/>
          <a:p>
            <a:pPr algn="l"/>
            <a:r>
              <a:rPr kumimoji="0" lang="en-US" altLang="zh-CN" sz="1600">
                <a:latin typeface="+mj-lt"/>
                <a:ea typeface="宋体" charset="-122"/>
              </a:rPr>
              <a:t>Difference is possible and, if the first operation starts before the </a:t>
            </a:r>
          </a:p>
          <a:p>
            <a:pPr algn="l"/>
            <a:r>
              <a:rPr kumimoji="0" lang="en-US" altLang="zh-CN" sz="1600">
                <a:latin typeface="+mj-lt"/>
                <a:ea typeface="宋体" charset="-122"/>
              </a:rPr>
              <a:t>order release date, will cause an “Op Conflict” message in Capacity</a:t>
            </a:r>
          </a:p>
          <a:p>
            <a:pPr algn="l"/>
            <a:r>
              <a:rPr kumimoji="0" lang="en-US" altLang="zh-CN" sz="1600">
                <a:latin typeface="+mj-lt"/>
                <a:ea typeface="宋体" charset="-122"/>
              </a:rPr>
              <a:t>Requirements Plan.</a:t>
            </a:r>
          </a:p>
        </p:txBody>
      </p:sp>
      <p:sp>
        <p:nvSpPr>
          <p:cNvPr id="18464" name="Freeform 40"/>
          <p:cNvSpPr>
            <a:spLocks/>
          </p:cNvSpPr>
          <p:nvPr/>
        </p:nvSpPr>
        <p:spPr bwMode="auto">
          <a:xfrm>
            <a:off x="1214438" y="5035550"/>
            <a:ext cx="530225" cy="444244"/>
          </a:xfrm>
          <a:custGeom>
            <a:avLst/>
            <a:gdLst>
              <a:gd name="T0" fmla="*/ 0 w 334"/>
              <a:gd name="T1" fmla="*/ 0 h 280"/>
              <a:gd name="T2" fmla="*/ 0 w 334"/>
              <a:gd name="T3" fmla="*/ 556804 h 280"/>
              <a:gd name="T4" fmla="*/ 528638 w 334"/>
              <a:gd name="T5" fmla="*/ 556804 h 280"/>
              <a:gd name="T6" fmla="*/ 0 60000 65536"/>
              <a:gd name="T7" fmla="*/ 0 60000 65536"/>
              <a:gd name="T8" fmla="*/ 0 60000 65536"/>
              <a:gd name="T9" fmla="*/ 0 w 334"/>
              <a:gd name="T10" fmla="*/ 0 h 280"/>
              <a:gd name="T11" fmla="*/ 334 w 334"/>
              <a:gd name="T12" fmla="*/ 280 h 280"/>
            </a:gdLst>
            <a:ahLst/>
            <a:cxnLst>
              <a:cxn ang="T6">
                <a:pos x="T0" y="T1"/>
              </a:cxn>
              <a:cxn ang="T7">
                <a:pos x="T2" y="T3"/>
              </a:cxn>
              <a:cxn ang="T8">
                <a:pos x="T4" y="T5"/>
              </a:cxn>
            </a:cxnLst>
            <a:rect l="T9" t="T10" r="T11" b="T12"/>
            <a:pathLst>
              <a:path w="334" h="280">
                <a:moveTo>
                  <a:pt x="0" y="0"/>
                </a:moveTo>
                <a:lnTo>
                  <a:pt x="0" y="279"/>
                </a:lnTo>
                <a:lnTo>
                  <a:pt x="333" y="279"/>
                </a:lnTo>
              </a:path>
            </a:pathLst>
          </a:custGeom>
          <a:noFill/>
          <a:ln w="12700" cap="rnd">
            <a:solidFill>
              <a:schemeClr val="tx1"/>
            </a:solidFill>
            <a:round/>
            <a:headEnd/>
            <a:tailEnd/>
          </a:ln>
        </p:spPr>
        <p:txBody>
          <a:bodyPr lIns="92731" tIns="37094" rIns="92731" bIns="37094">
            <a:spAutoFit/>
          </a:bodyPr>
          <a:lstStyle/>
          <a:p>
            <a:endParaRPr lang="en-US">
              <a:latin typeface="+mj-lt"/>
            </a:endParaRPr>
          </a:p>
        </p:txBody>
      </p:sp>
      <p:cxnSp>
        <p:nvCxnSpPr>
          <p:cNvPr id="18466" name="AutoShape 52"/>
          <p:cNvCxnSpPr>
            <a:cxnSpLocks noChangeShapeType="1"/>
            <a:stCxn id="179208" idx="1"/>
            <a:endCxn id="179207" idx="3"/>
          </p:cNvCxnSpPr>
          <p:nvPr/>
        </p:nvCxnSpPr>
        <p:spPr bwMode="auto">
          <a:xfrm rot="10800000">
            <a:off x="2754313" y="2560638"/>
            <a:ext cx="4833937" cy="0"/>
          </a:xfrm>
          <a:prstGeom prst="straightConnector1">
            <a:avLst/>
          </a:prstGeom>
          <a:noFill/>
          <a:ln w="38100">
            <a:solidFill>
              <a:schemeClr val="tx1"/>
            </a:solidFill>
            <a:round/>
            <a:headEnd/>
            <a:tailEnd type="triangle" w="med" len="med"/>
          </a:ln>
        </p:spPr>
      </p:cxnSp>
      <p:sp>
        <p:nvSpPr>
          <p:cNvPr id="179209" name="Rectangle 9"/>
          <p:cNvSpPr>
            <a:spLocks noChangeArrowheads="1"/>
          </p:cNvSpPr>
          <p:nvPr/>
        </p:nvSpPr>
        <p:spPr bwMode="auto">
          <a:xfrm>
            <a:off x="3781425" y="2106613"/>
            <a:ext cx="2992438" cy="609600"/>
          </a:xfrm>
          <a:prstGeom prst="rect">
            <a:avLst/>
          </a:prstGeom>
          <a:solidFill>
            <a:schemeClr val="bg1"/>
          </a:solidFill>
          <a:ln w="12700">
            <a:noFill/>
            <a:miter lim="800000"/>
            <a:headEnd/>
            <a:tailEnd/>
          </a:ln>
          <a:effectLst/>
        </p:spPr>
        <p:txBody>
          <a:bodyPr wrap="none" lIns="0" tIns="0" rIns="0" bIns="0">
            <a:spAutoFit/>
          </a:bodyPr>
          <a:lstStyle/>
          <a:p>
            <a:r>
              <a:rPr kumimoji="0" lang="en-US" altLang="zh-CN" sz="2000" b="1">
                <a:solidFill>
                  <a:schemeClr val="tx2"/>
                </a:solidFill>
                <a:effectLst>
                  <a:outerShdw blurRad="38100" dist="38100" dir="2700000" algn="tl">
                    <a:srgbClr val="C0C0C0"/>
                  </a:outerShdw>
                </a:effectLst>
                <a:latin typeface="+mj-lt"/>
                <a:ea typeface="宋体" charset="-122"/>
              </a:rPr>
              <a:t>Back Schedule</a:t>
            </a:r>
          </a:p>
          <a:p>
            <a:r>
              <a:rPr kumimoji="0" lang="en-US" altLang="zh-CN" sz="2000" b="1">
                <a:solidFill>
                  <a:schemeClr val="tx2"/>
                </a:solidFill>
                <a:effectLst>
                  <a:outerShdw blurRad="38100" dist="38100" dir="2700000" algn="tl">
                    <a:srgbClr val="C0C0C0"/>
                  </a:outerShdw>
                </a:effectLst>
                <a:latin typeface="+mj-lt"/>
                <a:ea typeface="宋体" charset="-122"/>
              </a:rPr>
              <a:t>Operation by Operation</a:t>
            </a:r>
            <a:endParaRPr kumimoji="0" lang="en-US" altLang="zh-CN" sz="2000">
              <a:solidFill>
                <a:schemeClr val="tx2"/>
              </a:solidFill>
              <a:effectLst>
                <a:outerShdw blurRad="38100" dist="38100" dir="2700000" algn="tl">
                  <a:srgbClr val="C0C0C0"/>
                </a:outerShdw>
              </a:effectLst>
              <a:latin typeface="+mj-lt"/>
              <a:ea typeface="宋体" charset="-122"/>
            </a:endParaRPr>
          </a:p>
        </p:txBody>
      </p:sp>
      <p:sp>
        <p:nvSpPr>
          <p:cNvPr id="18468" name="Line 56"/>
          <p:cNvSpPr>
            <a:spLocks noChangeShapeType="1"/>
          </p:cNvSpPr>
          <p:nvPr/>
        </p:nvSpPr>
        <p:spPr bwMode="auto">
          <a:xfrm flipH="1">
            <a:off x="971550" y="4000500"/>
            <a:ext cx="2695575" cy="0"/>
          </a:xfrm>
          <a:prstGeom prst="line">
            <a:avLst/>
          </a:prstGeom>
          <a:noFill/>
          <a:ln w="31750">
            <a:solidFill>
              <a:schemeClr val="tx1"/>
            </a:solidFill>
            <a:round/>
            <a:headEnd/>
            <a:tailEnd type="triangle" w="med" len="med"/>
          </a:ln>
        </p:spPr>
        <p:txBody>
          <a:bodyPr wrap="none" anchor="ctr"/>
          <a:lstStyle/>
          <a:p>
            <a:endParaRPr lang="en-US">
              <a:latin typeface="+mj-lt"/>
            </a:endParaRPr>
          </a:p>
        </p:txBody>
      </p:sp>
      <p:sp>
        <p:nvSpPr>
          <p:cNvPr id="18469" name="Line 57"/>
          <p:cNvSpPr>
            <a:spLocks noChangeShapeType="1"/>
          </p:cNvSpPr>
          <p:nvPr/>
        </p:nvSpPr>
        <p:spPr bwMode="auto">
          <a:xfrm flipH="1">
            <a:off x="5467350" y="3971925"/>
            <a:ext cx="3286125" cy="0"/>
          </a:xfrm>
          <a:prstGeom prst="line">
            <a:avLst/>
          </a:prstGeom>
          <a:noFill/>
          <a:ln w="31750">
            <a:solidFill>
              <a:schemeClr val="tx1"/>
            </a:solidFill>
            <a:round/>
            <a:headEnd/>
            <a:tailEnd type="triangle" w="med" len="med"/>
          </a:ln>
        </p:spPr>
        <p:txBody>
          <a:bodyPr wrap="none" anchor="ctr"/>
          <a:lstStyle/>
          <a:p>
            <a:endParaRPr lang="en-US">
              <a:latin typeface="+mj-lt"/>
            </a:endParaRPr>
          </a:p>
        </p:txBody>
      </p:sp>
      <p:sp>
        <p:nvSpPr>
          <p:cNvPr id="18470" name="Rectangle 29"/>
          <p:cNvSpPr>
            <a:spLocks noChangeArrowheads="1"/>
          </p:cNvSpPr>
          <p:nvPr/>
        </p:nvSpPr>
        <p:spPr bwMode="auto">
          <a:xfrm>
            <a:off x="1974850" y="3873500"/>
            <a:ext cx="1306448" cy="246221"/>
          </a:xfrm>
          <a:prstGeom prst="rect">
            <a:avLst/>
          </a:prstGeom>
          <a:solidFill>
            <a:schemeClr val="bg1"/>
          </a:solidFill>
          <a:ln w="12700">
            <a:noFill/>
            <a:miter lim="800000"/>
            <a:headEnd/>
            <a:tailEnd/>
          </a:ln>
        </p:spPr>
        <p:txBody>
          <a:bodyPr wrap="none" lIns="0" tIns="0" rIns="0" bIns="0">
            <a:spAutoFit/>
          </a:bodyPr>
          <a:lstStyle/>
          <a:p>
            <a:pPr algn="l"/>
            <a:r>
              <a:rPr kumimoji="0" lang="en-US" altLang="zh-CN" sz="1600">
                <a:latin typeface="+mj-lt"/>
                <a:ea typeface="宋体" charset="-122"/>
              </a:rPr>
              <a:t>Operation 10</a:t>
            </a:r>
          </a:p>
        </p:txBody>
      </p:sp>
      <p:sp>
        <p:nvSpPr>
          <p:cNvPr id="18471" name="Rectangle 31"/>
          <p:cNvSpPr>
            <a:spLocks noChangeArrowheads="1"/>
          </p:cNvSpPr>
          <p:nvPr/>
        </p:nvSpPr>
        <p:spPr bwMode="auto">
          <a:xfrm>
            <a:off x="6564313" y="3843338"/>
            <a:ext cx="1306448" cy="246221"/>
          </a:xfrm>
          <a:prstGeom prst="rect">
            <a:avLst/>
          </a:prstGeom>
          <a:solidFill>
            <a:schemeClr val="bg1"/>
          </a:solidFill>
          <a:ln w="12700">
            <a:noFill/>
            <a:miter lim="800000"/>
            <a:headEnd/>
            <a:tailEnd/>
          </a:ln>
        </p:spPr>
        <p:txBody>
          <a:bodyPr wrap="none" lIns="0" tIns="0" rIns="0" bIns="0">
            <a:spAutoFit/>
          </a:bodyPr>
          <a:lstStyle/>
          <a:p>
            <a:pPr algn="l"/>
            <a:r>
              <a:rPr kumimoji="0" lang="en-US" altLang="zh-CN" sz="1600">
                <a:latin typeface="+mj-lt"/>
                <a:ea typeface="宋体" charset="-122"/>
              </a:rPr>
              <a:t>Operation 50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83" name="Rectangle 44"/>
          <p:cNvSpPr>
            <a:spLocks noGrp="1" noChangeArrowheads="1"/>
          </p:cNvSpPr>
          <p:nvPr>
            <p:ph type="title"/>
          </p:nvPr>
        </p:nvSpPr>
        <p:spPr/>
        <p:txBody>
          <a:bodyPr/>
          <a:lstStyle/>
          <a:p>
            <a:pPr eaLnBrk="1" hangingPunct="1"/>
            <a:r>
              <a:rPr lang="en-US" altLang="zh-CN" smtClean="0">
                <a:ea typeface="宋体" charset="-122"/>
              </a:rPr>
              <a:t>Operation Status Codes</a:t>
            </a:r>
          </a:p>
        </p:txBody>
      </p:sp>
      <p:sp>
        <p:nvSpPr>
          <p:cNvPr id="19458" name="Footer Placeholder 2"/>
          <p:cNvSpPr>
            <a:spLocks noGrp="1"/>
          </p:cNvSpPr>
          <p:nvPr>
            <p:ph type="ftr" sz="quarter" idx="10"/>
          </p:nvPr>
        </p:nvSpPr>
        <p:spPr>
          <a:noFill/>
        </p:spPr>
        <p:txBody>
          <a:bodyPr/>
          <a:lstStyle/>
          <a:p>
            <a:pPr defTabSz="865188"/>
            <a:r>
              <a:rPr lang="en-US" altLang="zh-CN"/>
              <a:t>SFC-IN-130</a:t>
            </a:r>
          </a:p>
        </p:txBody>
      </p:sp>
      <p:sp>
        <p:nvSpPr>
          <p:cNvPr id="19459" name="Rectangle 4"/>
          <p:cNvSpPr>
            <a:spLocks noChangeArrowheads="1"/>
          </p:cNvSpPr>
          <p:nvPr/>
        </p:nvSpPr>
        <p:spPr bwMode="auto">
          <a:xfrm>
            <a:off x="8323263" y="6565900"/>
            <a:ext cx="149225" cy="212725"/>
          </a:xfrm>
          <a:prstGeom prst="rect">
            <a:avLst/>
          </a:prstGeom>
          <a:noFill/>
          <a:ln w="12700">
            <a:noFill/>
            <a:miter lim="800000"/>
            <a:headEnd/>
            <a:tailEnd/>
          </a:ln>
        </p:spPr>
        <p:txBody>
          <a:bodyPr wrap="none" lIns="74255" tIns="29703" rIns="74255" bIns="29703">
            <a:spAutoFit/>
          </a:bodyPr>
          <a:lstStyle/>
          <a:p>
            <a:pPr algn="l"/>
            <a:endParaRPr kumimoji="0" lang="zh-CN" altLang="zh-CN" sz="1000">
              <a:ea typeface="宋体" charset="-122"/>
            </a:endParaRPr>
          </a:p>
        </p:txBody>
      </p:sp>
      <p:sp>
        <p:nvSpPr>
          <p:cNvPr id="19460" name="Rectangle 5"/>
          <p:cNvSpPr>
            <a:spLocks noChangeArrowheads="1"/>
          </p:cNvSpPr>
          <p:nvPr/>
        </p:nvSpPr>
        <p:spPr bwMode="auto">
          <a:xfrm>
            <a:off x="530225" y="3051175"/>
            <a:ext cx="8446232" cy="458464"/>
          </a:xfrm>
          <a:prstGeom prst="rect">
            <a:avLst/>
          </a:prstGeom>
          <a:noFill/>
          <a:ln w="12700">
            <a:noFill/>
            <a:miter lim="800000"/>
            <a:headEnd/>
            <a:tailEnd/>
          </a:ln>
        </p:spPr>
        <p:txBody>
          <a:bodyPr wrap="none" lIns="53186" tIns="21275" rIns="53186" bIns="21275">
            <a:spAutoFit/>
          </a:bodyPr>
          <a:lstStyle/>
          <a:p>
            <a:pPr algn="l"/>
            <a:r>
              <a:rPr kumimoji="0" lang="en-US" altLang="zh-CN" sz="2600" dirty="0">
                <a:latin typeface="+mj-lt"/>
                <a:ea typeface="宋体" charset="-122"/>
              </a:rPr>
              <a:t>Queue   Setup   Run   Wait    Move  Queue  Setup </a:t>
            </a:r>
          </a:p>
        </p:txBody>
      </p:sp>
      <p:sp>
        <p:nvSpPr>
          <p:cNvPr id="19461" name="Freeform 6"/>
          <p:cNvSpPr>
            <a:spLocks/>
          </p:cNvSpPr>
          <p:nvPr/>
        </p:nvSpPr>
        <p:spPr bwMode="auto">
          <a:xfrm>
            <a:off x="431800" y="3064166"/>
            <a:ext cx="107474" cy="412297"/>
          </a:xfrm>
          <a:custGeom>
            <a:avLst/>
            <a:gdLst>
              <a:gd name="T0" fmla="*/ 8348361 w 5127"/>
              <a:gd name="T1" fmla="*/ 912998 h 652"/>
              <a:gd name="T2" fmla="*/ 0 w 5127"/>
              <a:gd name="T3" fmla="*/ 912998 h 652"/>
              <a:gd name="T4" fmla="*/ 0 w 5127"/>
              <a:gd name="T5" fmla="*/ 0 h 652"/>
              <a:gd name="T6" fmla="*/ 8358144 w 5127"/>
              <a:gd name="T7" fmla="*/ 0 h 652"/>
              <a:gd name="T8" fmla="*/ 0 60000 65536"/>
              <a:gd name="T9" fmla="*/ 0 60000 65536"/>
              <a:gd name="T10" fmla="*/ 0 60000 65536"/>
              <a:gd name="T11" fmla="*/ 0 60000 65536"/>
              <a:gd name="T12" fmla="*/ 0 w 5127"/>
              <a:gd name="T13" fmla="*/ 0 h 652"/>
              <a:gd name="T14" fmla="*/ 5127 w 5127"/>
              <a:gd name="T15" fmla="*/ 652 h 652"/>
            </a:gdLst>
            <a:ahLst/>
            <a:cxnLst>
              <a:cxn ang="T8">
                <a:pos x="T0" y="T1"/>
              </a:cxn>
              <a:cxn ang="T9">
                <a:pos x="T2" y="T3"/>
              </a:cxn>
              <a:cxn ang="T10">
                <a:pos x="T4" y="T5"/>
              </a:cxn>
              <a:cxn ang="T11">
                <a:pos x="T6" y="T7"/>
              </a:cxn>
            </a:cxnLst>
            <a:rect l="T12" t="T13" r="T14" b="T15"/>
            <a:pathLst>
              <a:path w="5127" h="652">
                <a:moveTo>
                  <a:pt x="5120" y="651"/>
                </a:moveTo>
                <a:lnTo>
                  <a:pt x="0" y="651"/>
                </a:lnTo>
                <a:lnTo>
                  <a:pt x="0" y="0"/>
                </a:lnTo>
                <a:lnTo>
                  <a:pt x="5126" y="0"/>
                </a:lnTo>
              </a:path>
            </a:pathLst>
          </a:custGeom>
          <a:noFill/>
          <a:ln w="12700" cap="rnd">
            <a:solidFill>
              <a:schemeClr val="tx1"/>
            </a:solidFill>
            <a:round/>
            <a:headEnd/>
            <a:tailEnd/>
          </a:ln>
        </p:spPr>
        <p:txBody>
          <a:bodyPr wrap="none" lIns="53186" tIns="21275" rIns="53186" bIns="21275">
            <a:spAutoFit/>
          </a:bodyPr>
          <a:lstStyle/>
          <a:p>
            <a:endParaRPr lang="en-US">
              <a:latin typeface="+mj-lt"/>
            </a:endParaRPr>
          </a:p>
        </p:txBody>
      </p:sp>
      <p:sp>
        <p:nvSpPr>
          <p:cNvPr id="19462" name="Freeform 7"/>
          <p:cNvSpPr>
            <a:spLocks/>
          </p:cNvSpPr>
          <p:nvPr/>
        </p:nvSpPr>
        <p:spPr bwMode="auto">
          <a:xfrm>
            <a:off x="8612188" y="3116121"/>
            <a:ext cx="179387" cy="412297"/>
          </a:xfrm>
          <a:custGeom>
            <a:avLst/>
            <a:gdLst>
              <a:gd name="T0" fmla="*/ 168275 w 113"/>
              <a:gd name="T1" fmla="*/ 0 h 647"/>
              <a:gd name="T2" fmla="*/ 41275 w 113"/>
              <a:gd name="T3" fmla="*/ 269924 h 647"/>
              <a:gd name="T4" fmla="*/ 177800 w 113"/>
              <a:gd name="T5" fmla="*/ 468816 h 647"/>
              <a:gd name="T6" fmla="*/ 0 w 113"/>
              <a:gd name="T7" fmla="*/ 812614 h 647"/>
              <a:gd name="T8" fmla="*/ 177800 w 113"/>
              <a:gd name="T9" fmla="*/ 917742 h 647"/>
              <a:gd name="T10" fmla="*/ 0 60000 65536"/>
              <a:gd name="T11" fmla="*/ 0 60000 65536"/>
              <a:gd name="T12" fmla="*/ 0 60000 65536"/>
              <a:gd name="T13" fmla="*/ 0 60000 65536"/>
              <a:gd name="T14" fmla="*/ 0 60000 65536"/>
              <a:gd name="T15" fmla="*/ 0 w 113"/>
              <a:gd name="T16" fmla="*/ 0 h 647"/>
              <a:gd name="T17" fmla="*/ 113 w 113"/>
              <a:gd name="T18" fmla="*/ 647 h 647"/>
            </a:gdLst>
            <a:ahLst/>
            <a:cxnLst>
              <a:cxn ang="T10">
                <a:pos x="T0" y="T1"/>
              </a:cxn>
              <a:cxn ang="T11">
                <a:pos x="T2" y="T3"/>
              </a:cxn>
              <a:cxn ang="T12">
                <a:pos x="T4" y="T5"/>
              </a:cxn>
              <a:cxn ang="T13">
                <a:pos x="T6" y="T7"/>
              </a:cxn>
              <a:cxn ang="T14">
                <a:pos x="T8" y="T9"/>
              </a:cxn>
            </a:cxnLst>
            <a:rect l="T15" t="T16" r="T17" b="T18"/>
            <a:pathLst>
              <a:path w="113" h="647">
                <a:moveTo>
                  <a:pt x="106" y="0"/>
                </a:moveTo>
                <a:lnTo>
                  <a:pt x="26" y="190"/>
                </a:lnTo>
                <a:lnTo>
                  <a:pt x="112" y="330"/>
                </a:lnTo>
                <a:lnTo>
                  <a:pt x="0" y="572"/>
                </a:lnTo>
                <a:lnTo>
                  <a:pt x="112" y="646"/>
                </a:lnTo>
              </a:path>
            </a:pathLst>
          </a:custGeom>
          <a:noFill/>
          <a:ln w="12700" cap="rnd">
            <a:solidFill>
              <a:srgbClr val="969696"/>
            </a:solidFill>
            <a:round/>
            <a:headEnd/>
            <a:tailEnd/>
          </a:ln>
        </p:spPr>
        <p:txBody>
          <a:bodyPr lIns="53186" tIns="21275" rIns="53186" bIns="21275">
            <a:spAutoFit/>
          </a:bodyPr>
          <a:lstStyle/>
          <a:p>
            <a:endParaRPr lang="en-US">
              <a:latin typeface="+mj-lt"/>
            </a:endParaRPr>
          </a:p>
        </p:txBody>
      </p:sp>
      <p:sp>
        <p:nvSpPr>
          <p:cNvPr id="19463" name="Line 8"/>
          <p:cNvSpPr>
            <a:spLocks noChangeShapeType="1"/>
          </p:cNvSpPr>
          <p:nvPr/>
        </p:nvSpPr>
        <p:spPr bwMode="auto">
          <a:xfrm flipH="1">
            <a:off x="1752600" y="2798763"/>
            <a:ext cx="0" cy="91440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64" name="Line 9"/>
          <p:cNvSpPr>
            <a:spLocks noChangeShapeType="1"/>
          </p:cNvSpPr>
          <p:nvPr/>
        </p:nvSpPr>
        <p:spPr bwMode="auto">
          <a:xfrm>
            <a:off x="2986088" y="2798763"/>
            <a:ext cx="0" cy="91440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65" name="Line 10"/>
          <p:cNvSpPr>
            <a:spLocks noChangeShapeType="1"/>
          </p:cNvSpPr>
          <p:nvPr/>
        </p:nvSpPr>
        <p:spPr bwMode="auto">
          <a:xfrm>
            <a:off x="3929351" y="2798763"/>
            <a:ext cx="0" cy="91440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66" name="Line 11"/>
          <p:cNvSpPr>
            <a:spLocks noChangeShapeType="1"/>
          </p:cNvSpPr>
          <p:nvPr/>
        </p:nvSpPr>
        <p:spPr bwMode="auto">
          <a:xfrm>
            <a:off x="4956030" y="2798763"/>
            <a:ext cx="0" cy="91440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67" name="Line 12"/>
          <p:cNvSpPr>
            <a:spLocks noChangeShapeType="1"/>
          </p:cNvSpPr>
          <p:nvPr/>
        </p:nvSpPr>
        <p:spPr bwMode="auto">
          <a:xfrm>
            <a:off x="6168447" y="2798763"/>
            <a:ext cx="0" cy="91440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68" name="Line 13"/>
          <p:cNvSpPr>
            <a:spLocks noChangeShapeType="1"/>
          </p:cNvSpPr>
          <p:nvPr/>
        </p:nvSpPr>
        <p:spPr bwMode="auto">
          <a:xfrm>
            <a:off x="7483475" y="2798763"/>
            <a:ext cx="1588" cy="91440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69" name="Line 14"/>
          <p:cNvSpPr>
            <a:spLocks noChangeShapeType="1"/>
          </p:cNvSpPr>
          <p:nvPr/>
        </p:nvSpPr>
        <p:spPr bwMode="auto">
          <a:xfrm>
            <a:off x="446088" y="3913188"/>
            <a:ext cx="1587" cy="914400"/>
          </a:xfrm>
          <a:prstGeom prst="line">
            <a:avLst/>
          </a:prstGeom>
          <a:noFill/>
          <a:ln w="12700">
            <a:solidFill>
              <a:schemeClr val="tx1"/>
            </a:solidFill>
            <a:round/>
            <a:headEnd type="triangle" w="med" len="med"/>
            <a:tailEnd/>
          </a:ln>
        </p:spPr>
        <p:txBody>
          <a:bodyPr wrap="none" lIns="53186" tIns="21275" rIns="53186" bIns="21275">
            <a:spAutoFit/>
          </a:bodyPr>
          <a:lstStyle/>
          <a:p>
            <a:endParaRPr lang="en-US">
              <a:latin typeface="+mj-lt"/>
            </a:endParaRPr>
          </a:p>
        </p:txBody>
      </p:sp>
      <p:sp>
        <p:nvSpPr>
          <p:cNvPr id="19470" name="Rectangle 15"/>
          <p:cNvSpPr>
            <a:spLocks noChangeArrowheads="1"/>
          </p:cNvSpPr>
          <p:nvPr/>
        </p:nvSpPr>
        <p:spPr bwMode="auto">
          <a:xfrm>
            <a:off x="285750" y="4894263"/>
            <a:ext cx="762000" cy="365125"/>
          </a:xfrm>
          <a:prstGeom prst="rect">
            <a:avLst/>
          </a:prstGeom>
          <a:noFill/>
          <a:ln w="12700">
            <a:noFill/>
            <a:miter lim="800000"/>
            <a:headEnd/>
            <a:tailEnd/>
          </a:ln>
        </p:spPr>
        <p:txBody>
          <a:bodyPr wrap="none" lIns="0" tIns="0" rIns="0" bIns="0"/>
          <a:lstStyle/>
          <a:p>
            <a:pPr algn="l"/>
            <a:r>
              <a:rPr kumimoji="0" lang="en-US" altLang="zh-CN" b="1">
                <a:solidFill>
                  <a:schemeClr val="tx2"/>
                </a:solidFill>
                <a:latin typeface="+mj-lt"/>
                <a:ea typeface="宋体" charset="-122"/>
              </a:rPr>
              <a:t>Start</a:t>
            </a:r>
            <a:endParaRPr kumimoji="0" lang="en-US" altLang="zh-CN">
              <a:solidFill>
                <a:schemeClr val="tx2"/>
              </a:solidFill>
              <a:latin typeface="+mj-lt"/>
              <a:ea typeface="宋体" charset="-122"/>
            </a:endParaRPr>
          </a:p>
        </p:txBody>
      </p:sp>
      <p:sp>
        <p:nvSpPr>
          <p:cNvPr id="19471" name="Rectangle 16"/>
          <p:cNvSpPr>
            <a:spLocks noChangeArrowheads="1"/>
          </p:cNvSpPr>
          <p:nvPr/>
        </p:nvSpPr>
        <p:spPr bwMode="auto">
          <a:xfrm>
            <a:off x="3055938" y="4894263"/>
            <a:ext cx="706437" cy="365125"/>
          </a:xfrm>
          <a:prstGeom prst="rect">
            <a:avLst/>
          </a:prstGeom>
          <a:noFill/>
          <a:ln w="12700">
            <a:noFill/>
            <a:miter lim="800000"/>
            <a:headEnd/>
            <a:tailEnd/>
          </a:ln>
        </p:spPr>
        <p:txBody>
          <a:bodyPr wrap="none" lIns="0" tIns="0" rIns="0" bIns="0"/>
          <a:lstStyle/>
          <a:p>
            <a:pPr algn="l"/>
            <a:r>
              <a:rPr kumimoji="0" lang="en-US" altLang="zh-CN" b="1">
                <a:solidFill>
                  <a:schemeClr val="tx2"/>
                </a:solidFill>
                <a:latin typeface="+mj-lt"/>
                <a:ea typeface="宋体" charset="-122"/>
              </a:rPr>
              <a:t>Hold</a:t>
            </a:r>
            <a:endParaRPr kumimoji="0" lang="en-US" altLang="zh-CN">
              <a:solidFill>
                <a:schemeClr val="tx2"/>
              </a:solidFill>
              <a:latin typeface="+mj-lt"/>
              <a:ea typeface="宋体" charset="-122"/>
            </a:endParaRPr>
          </a:p>
        </p:txBody>
      </p:sp>
      <p:sp>
        <p:nvSpPr>
          <p:cNvPr id="19472" name="Rectangle 17"/>
          <p:cNvSpPr>
            <a:spLocks noChangeArrowheads="1"/>
          </p:cNvSpPr>
          <p:nvPr/>
        </p:nvSpPr>
        <p:spPr bwMode="auto">
          <a:xfrm>
            <a:off x="5419725" y="4894263"/>
            <a:ext cx="1455738" cy="365125"/>
          </a:xfrm>
          <a:prstGeom prst="rect">
            <a:avLst/>
          </a:prstGeom>
          <a:noFill/>
          <a:ln w="12700">
            <a:noFill/>
            <a:miter lim="800000"/>
            <a:headEnd/>
            <a:tailEnd/>
          </a:ln>
        </p:spPr>
        <p:txBody>
          <a:bodyPr wrap="none" lIns="0" tIns="0" rIns="0" bIns="0"/>
          <a:lstStyle/>
          <a:p>
            <a:pPr algn="l"/>
            <a:r>
              <a:rPr kumimoji="0" lang="en-US" altLang="zh-CN" b="1">
                <a:solidFill>
                  <a:schemeClr val="tx2"/>
                </a:solidFill>
                <a:latin typeface="+mj-lt"/>
                <a:ea typeface="宋体" charset="-122"/>
              </a:rPr>
              <a:t>Complete</a:t>
            </a:r>
            <a:endParaRPr kumimoji="0" lang="en-US" altLang="zh-CN">
              <a:solidFill>
                <a:schemeClr val="tx2"/>
              </a:solidFill>
              <a:latin typeface="+mj-lt"/>
              <a:ea typeface="宋体" charset="-122"/>
            </a:endParaRPr>
          </a:p>
        </p:txBody>
      </p:sp>
      <p:sp>
        <p:nvSpPr>
          <p:cNvPr id="19473" name="Rectangle 18"/>
          <p:cNvSpPr>
            <a:spLocks noChangeArrowheads="1"/>
          </p:cNvSpPr>
          <p:nvPr/>
        </p:nvSpPr>
        <p:spPr bwMode="auto">
          <a:xfrm>
            <a:off x="7661275" y="4894263"/>
            <a:ext cx="706438" cy="365125"/>
          </a:xfrm>
          <a:prstGeom prst="rect">
            <a:avLst/>
          </a:prstGeom>
          <a:noFill/>
          <a:ln w="12700">
            <a:noFill/>
            <a:miter lim="800000"/>
            <a:headEnd/>
            <a:tailEnd/>
          </a:ln>
        </p:spPr>
        <p:txBody>
          <a:bodyPr wrap="none" lIns="0" tIns="0" rIns="0" bIns="0"/>
          <a:lstStyle/>
          <a:p>
            <a:pPr algn="l"/>
            <a:r>
              <a:rPr kumimoji="0" lang="en-US" altLang="zh-CN" b="1">
                <a:solidFill>
                  <a:schemeClr val="tx2"/>
                </a:solidFill>
                <a:latin typeface="+mj-lt"/>
                <a:ea typeface="宋体" charset="-122"/>
              </a:rPr>
              <a:t>Hold</a:t>
            </a:r>
            <a:endParaRPr kumimoji="0" lang="en-US" altLang="zh-CN">
              <a:solidFill>
                <a:schemeClr val="tx2"/>
              </a:solidFill>
              <a:latin typeface="+mj-lt"/>
              <a:ea typeface="宋体" charset="-122"/>
            </a:endParaRPr>
          </a:p>
        </p:txBody>
      </p:sp>
      <p:sp>
        <p:nvSpPr>
          <p:cNvPr id="19474" name="Line 19"/>
          <p:cNvSpPr>
            <a:spLocks noChangeShapeType="1"/>
          </p:cNvSpPr>
          <p:nvPr/>
        </p:nvSpPr>
        <p:spPr bwMode="auto">
          <a:xfrm>
            <a:off x="3409950" y="3913188"/>
            <a:ext cx="1588" cy="914400"/>
          </a:xfrm>
          <a:prstGeom prst="line">
            <a:avLst/>
          </a:prstGeom>
          <a:noFill/>
          <a:ln w="12700">
            <a:solidFill>
              <a:schemeClr val="tx1"/>
            </a:solidFill>
            <a:round/>
            <a:headEnd type="triangle" w="med" len="med"/>
            <a:tailEnd/>
          </a:ln>
        </p:spPr>
        <p:txBody>
          <a:bodyPr wrap="none" lIns="53186" tIns="21275" rIns="53186" bIns="21275">
            <a:spAutoFit/>
          </a:bodyPr>
          <a:lstStyle/>
          <a:p>
            <a:endParaRPr lang="en-US">
              <a:latin typeface="+mj-lt"/>
            </a:endParaRPr>
          </a:p>
        </p:txBody>
      </p:sp>
      <p:sp>
        <p:nvSpPr>
          <p:cNvPr id="19475" name="Line 20"/>
          <p:cNvSpPr>
            <a:spLocks noChangeShapeType="1"/>
          </p:cNvSpPr>
          <p:nvPr/>
        </p:nvSpPr>
        <p:spPr bwMode="auto">
          <a:xfrm>
            <a:off x="6156325" y="3913188"/>
            <a:ext cx="0" cy="914400"/>
          </a:xfrm>
          <a:prstGeom prst="line">
            <a:avLst/>
          </a:prstGeom>
          <a:noFill/>
          <a:ln w="12700">
            <a:solidFill>
              <a:schemeClr val="tx1"/>
            </a:solidFill>
            <a:round/>
            <a:headEnd type="triangle" w="med" len="med"/>
            <a:tailEnd/>
          </a:ln>
        </p:spPr>
        <p:txBody>
          <a:bodyPr wrap="none" lIns="53186" tIns="21275" rIns="53186" bIns="21275">
            <a:spAutoFit/>
          </a:bodyPr>
          <a:lstStyle/>
          <a:p>
            <a:endParaRPr lang="en-US">
              <a:latin typeface="+mj-lt"/>
            </a:endParaRPr>
          </a:p>
        </p:txBody>
      </p:sp>
      <p:sp>
        <p:nvSpPr>
          <p:cNvPr id="19476" name="Line 21"/>
          <p:cNvSpPr>
            <a:spLocks noChangeShapeType="1"/>
          </p:cNvSpPr>
          <p:nvPr/>
        </p:nvSpPr>
        <p:spPr bwMode="auto">
          <a:xfrm>
            <a:off x="8021638" y="3913188"/>
            <a:ext cx="1587" cy="914400"/>
          </a:xfrm>
          <a:prstGeom prst="line">
            <a:avLst/>
          </a:prstGeom>
          <a:noFill/>
          <a:ln w="12700">
            <a:solidFill>
              <a:schemeClr val="tx1"/>
            </a:solidFill>
            <a:round/>
            <a:headEnd type="triangle" w="med" len="med"/>
            <a:tailEnd/>
          </a:ln>
        </p:spPr>
        <p:txBody>
          <a:bodyPr wrap="none" lIns="53186" tIns="21275" rIns="53186" bIns="21275">
            <a:spAutoFit/>
          </a:bodyPr>
          <a:lstStyle/>
          <a:p>
            <a:endParaRPr lang="en-US">
              <a:latin typeface="+mj-lt"/>
            </a:endParaRPr>
          </a:p>
        </p:txBody>
      </p:sp>
      <p:sp>
        <p:nvSpPr>
          <p:cNvPr id="19477" name="Line 22"/>
          <p:cNvSpPr>
            <a:spLocks noChangeShapeType="1"/>
          </p:cNvSpPr>
          <p:nvPr/>
        </p:nvSpPr>
        <p:spPr bwMode="auto">
          <a:xfrm flipV="1">
            <a:off x="434975" y="1903413"/>
            <a:ext cx="0" cy="728662"/>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78" name="Line 23"/>
          <p:cNvSpPr>
            <a:spLocks noChangeShapeType="1"/>
          </p:cNvSpPr>
          <p:nvPr/>
        </p:nvSpPr>
        <p:spPr bwMode="auto">
          <a:xfrm flipV="1">
            <a:off x="6164263" y="1912938"/>
            <a:ext cx="0" cy="730250"/>
          </a:xfrm>
          <a:prstGeom prst="line">
            <a:avLst/>
          </a:prstGeom>
          <a:noFill/>
          <a:ln w="12700">
            <a:solidFill>
              <a:schemeClr val="tx1"/>
            </a:solidFill>
            <a:round/>
            <a:headEnd/>
            <a:tailEnd/>
          </a:ln>
        </p:spPr>
        <p:txBody>
          <a:bodyPr wrap="none" lIns="53186" tIns="21275" rIns="53186" bIns="21275">
            <a:spAutoFit/>
          </a:bodyPr>
          <a:lstStyle/>
          <a:p>
            <a:endParaRPr lang="en-US">
              <a:latin typeface="+mj-lt"/>
            </a:endParaRPr>
          </a:p>
        </p:txBody>
      </p:sp>
      <p:sp>
        <p:nvSpPr>
          <p:cNvPr id="19479" name="Line 24"/>
          <p:cNvSpPr>
            <a:spLocks noChangeShapeType="1"/>
          </p:cNvSpPr>
          <p:nvPr/>
        </p:nvSpPr>
        <p:spPr bwMode="auto">
          <a:xfrm>
            <a:off x="465138" y="2317750"/>
            <a:ext cx="5657850" cy="1588"/>
          </a:xfrm>
          <a:prstGeom prst="line">
            <a:avLst/>
          </a:prstGeom>
          <a:noFill/>
          <a:ln w="12700">
            <a:solidFill>
              <a:schemeClr val="tx1"/>
            </a:solidFill>
            <a:round/>
            <a:headEnd type="triangle" w="med" len="med"/>
            <a:tailEnd type="triangle" w="med" len="med"/>
          </a:ln>
        </p:spPr>
        <p:txBody>
          <a:bodyPr wrap="none" lIns="53186" tIns="21275" rIns="53186" bIns="21275">
            <a:spAutoFit/>
          </a:bodyPr>
          <a:lstStyle/>
          <a:p>
            <a:endParaRPr lang="en-US">
              <a:latin typeface="+mj-lt"/>
            </a:endParaRPr>
          </a:p>
        </p:txBody>
      </p:sp>
      <p:sp>
        <p:nvSpPr>
          <p:cNvPr id="19480" name="Line 25"/>
          <p:cNvSpPr>
            <a:spLocks noChangeShapeType="1"/>
          </p:cNvSpPr>
          <p:nvPr/>
        </p:nvSpPr>
        <p:spPr bwMode="auto">
          <a:xfrm flipH="1">
            <a:off x="6192838" y="2300288"/>
            <a:ext cx="2501900" cy="11112"/>
          </a:xfrm>
          <a:prstGeom prst="line">
            <a:avLst/>
          </a:prstGeom>
          <a:noFill/>
          <a:ln w="12700">
            <a:solidFill>
              <a:schemeClr val="tx1"/>
            </a:solidFill>
            <a:round/>
            <a:headEnd/>
            <a:tailEnd type="triangle" w="med" len="med"/>
          </a:ln>
        </p:spPr>
        <p:txBody>
          <a:bodyPr wrap="none" lIns="53186" tIns="21275" rIns="53186" bIns="21275">
            <a:spAutoFit/>
          </a:bodyPr>
          <a:lstStyle/>
          <a:p>
            <a:endParaRPr lang="en-US">
              <a:latin typeface="+mj-lt"/>
            </a:endParaRPr>
          </a:p>
        </p:txBody>
      </p:sp>
      <p:sp>
        <p:nvSpPr>
          <p:cNvPr id="19481" name="Rectangle 26"/>
          <p:cNvSpPr>
            <a:spLocks noChangeArrowheads="1"/>
          </p:cNvSpPr>
          <p:nvPr/>
        </p:nvSpPr>
        <p:spPr bwMode="auto">
          <a:xfrm>
            <a:off x="2435225" y="2147888"/>
            <a:ext cx="1816266" cy="338554"/>
          </a:xfrm>
          <a:prstGeom prst="rect">
            <a:avLst/>
          </a:prstGeom>
          <a:solidFill>
            <a:schemeClr val="bg1"/>
          </a:solidFill>
          <a:ln w="12700">
            <a:noFill/>
            <a:miter lim="800000"/>
            <a:headEnd/>
            <a:tailEnd/>
          </a:ln>
        </p:spPr>
        <p:txBody>
          <a:bodyPr wrap="none" lIns="18288" tIns="0" rIns="18288" bIns="0" anchor="ctr">
            <a:spAutoFit/>
          </a:bodyPr>
          <a:lstStyle/>
          <a:p>
            <a:r>
              <a:rPr kumimoji="0" lang="en-US" altLang="zh-CN" sz="2200" b="1" dirty="0">
                <a:solidFill>
                  <a:schemeClr val="accent1"/>
                </a:solidFill>
                <a:latin typeface="+mj-lt"/>
                <a:ea typeface="宋体" charset="-122"/>
              </a:rPr>
              <a:t>Operation 10</a:t>
            </a:r>
            <a:endParaRPr kumimoji="0" lang="en-US" altLang="zh-CN" sz="2200" dirty="0">
              <a:solidFill>
                <a:schemeClr val="accent1"/>
              </a:solidFill>
              <a:latin typeface="+mj-lt"/>
              <a:ea typeface="宋体" charset="-122"/>
            </a:endParaRPr>
          </a:p>
        </p:txBody>
      </p:sp>
      <p:sp>
        <p:nvSpPr>
          <p:cNvPr id="19482" name="Rectangle 27"/>
          <p:cNvSpPr>
            <a:spLocks noChangeArrowheads="1"/>
          </p:cNvSpPr>
          <p:nvPr/>
        </p:nvSpPr>
        <p:spPr bwMode="auto">
          <a:xfrm>
            <a:off x="6510338" y="2128838"/>
            <a:ext cx="1816266" cy="338554"/>
          </a:xfrm>
          <a:prstGeom prst="rect">
            <a:avLst/>
          </a:prstGeom>
          <a:solidFill>
            <a:schemeClr val="bg1"/>
          </a:solidFill>
          <a:ln w="12700">
            <a:noFill/>
            <a:miter lim="800000"/>
            <a:headEnd/>
            <a:tailEnd/>
          </a:ln>
        </p:spPr>
        <p:txBody>
          <a:bodyPr wrap="none" lIns="18288" tIns="0" rIns="18288" bIns="0" anchor="ctr">
            <a:spAutoFit/>
          </a:bodyPr>
          <a:lstStyle/>
          <a:p>
            <a:r>
              <a:rPr kumimoji="0" lang="en-US" altLang="zh-CN" sz="2200" b="1" dirty="0">
                <a:solidFill>
                  <a:srgbClr val="FF0000"/>
                </a:solidFill>
                <a:latin typeface="+mj-lt"/>
                <a:ea typeface="宋体" charset="-122"/>
              </a:rPr>
              <a:t>Operation 20</a:t>
            </a:r>
            <a:endParaRPr kumimoji="0" lang="en-US" altLang="zh-CN" sz="2200" dirty="0">
              <a:solidFill>
                <a:srgbClr val="FF0000"/>
              </a:solidFill>
              <a:latin typeface="+mj-lt"/>
              <a:ea typeface="宋体"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3" name="Rectangle 28"/>
          <p:cNvSpPr>
            <a:spLocks noGrp="1" noChangeArrowheads="1"/>
          </p:cNvSpPr>
          <p:nvPr>
            <p:ph type="title"/>
          </p:nvPr>
        </p:nvSpPr>
        <p:spPr/>
        <p:txBody>
          <a:bodyPr/>
          <a:lstStyle/>
          <a:p>
            <a:pPr eaLnBrk="1" hangingPunct="1"/>
            <a:r>
              <a:rPr lang="en-US" altLang="zh-CN" smtClean="0">
                <a:ea typeface="宋体" charset="-122"/>
              </a:rPr>
              <a:t>Related Courses</a:t>
            </a:r>
          </a:p>
        </p:txBody>
      </p:sp>
      <p:sp>
        <p:nvSpPr>
          <p:cNvPr id="20482" name="Footer Placeholder 2"/>
          <p:cNvSpPr>
            <a:spLocks noGrp="1"/>
          </p:cNvSpPr>
          <p:nvPr>
            <p:ph type="ftr" sz="quarter" idx="10"/>
          </p:nvPr>
        </p:nvSpPr>
        <p:spPr>
          <a:noFill/>
        </p:spPr>
        <p:txBody>
          <a:bodyPr/>
          <a:lstStyle/>
          <a:p>
            <a:pPr defTabSz="865188"/>
            <a:r>
              <a:rPr lang="en-US" altLang="zh-CN"/>
              <a:t>SFC-IN-150</a:t>
            </a:r>
          </a:p>
        </p:txBody>
      </p:sp>
      <p:sp>
        <p:nvSpPr>
          <p:cNvPr id="206850" name="Rectangle 2" descr="Small grid"/>
          <p:cNvSpPr>
            <a:spLocks noChangeArrowheads="1"/>
          </p:cNvSpPr>
          <p:nvPr/>
        </p:nvSpPr>
        <p:spPr bwMode="auto">
          <a:xfrm>
            <a:off x="400050" y="5346841"/>
            <a:ext cx="477838" cy="242887"/>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a:endParaRPr kumimoji="0" lang="zh-CN" altLang="zh-CN" sz="1600" b="1">
              <a:latin typeface="Arial" charset="0"/>
              <a:ea typeface="宋体" charset="-122"/>
            </a:endParaRPr>
          </a:p>
        </p:txBody>
      </p:sp>
      <p:sp>
        <p:nvSpPr>
          <p:cNvPr id="20484" name="Rectangle 3"/>
          <p:cNvSpPr>
            <a:spLocks noChangeArrowheads="1"/>
          </p:cNvSpPr>
          <p:nvPr/>
        </p:nvSpPr>
        <p:spPr bwMode="auto">
          <a:xfrm>
            <a:off x="922338" y="5307153"/>
            <a:ext cx="1535112" cy="581025"/>
          </a:xfrm>
          <a:prstGeom prst="rect">
            <a:avLst/>
          </a:prstGeom>
          <a:noFill/>
          <a:ln w="38100">
            <a:noFill/>
            <a:miter lim="800000"/>
            <a:headEnd/>
            <a:tailEnd/>
          </a:ln>
        </p:spPr>
        <p:txBody>
          <a:bodyPr wrap="none" anchor="ctr">
            <a:spAutoFit/>
          </a:bodyPr>
          <a:lstStyle/>
          <a:p>
            <a:pPr algn="l"/>
            <a:r>
              <a:rPr kumimoji="0" lang="en-US" altLang="zh-CN" sz="1600" b="1">
                <a:solidFill>
                  <a:srgbClr val="5A87C6"/>
                </a:solidFill>
                <a:latin typeface="+mj-lt"/>
                <a:ea typeface="宋体" charset="-122"/>
              </a:rPr>
              <a:t>=</a:t>
            </a:r>
            <a:r>
              <a:rPr kumimoji="0" lang="en-US" altLang="zh-CN" sz="1600" b="1">
                <a:solidFill>
                  <a:schemeClr val="hlink"/>
                </a:solidFill>
                <a:latin typeface="+mj-lt"/>
                <a:ea typeface="宋体" charset="-122"/>
              </a:rPr>
              <a:t> </a:t>
            </a:r>
            <a:r>
              <a:rPr kumimoji="0" lang="en-US" altLang="zh-CN" sz="1600" b="1">
                <a:solidFill>
                  <a:srgbClr val="5A87C6"/>
                </a:solidFill>
                <a:latin typeface="+mj-lt"/>
                <a:ea typeface="宋体" charset="-122"/>
              </a:rPr>
              <a:t>Prerequisite</a:t>
            </a:r>
          </a:p>
          <a:p>
            <a:pPr algn="l"/>
            <a:r>
              <a:rPr kumimoji="0" lang="en-US" altLang="zh-CN" sz="1600" b="1">
                <a:solidFill>
                  <a:srgbClr val="5A87C6"/>
                </a:solidFill>
                <a:latin typeface="+mj-lt"/>
                <a:ea typeface="宋体" charset="-122"/>
              </a:rPr>
              <a:t> Courses</a:t>
            </a:r>
            <a:endParaRPr kumimoji="0" lang="en-US" altLang="zh-CN" sz="3400" b="1">
              <a:solidFill>
                <a:srgbClr val="5A87C6"/>
              </a:solidFill>
              <a:latin typeface="+mj-lt"/>
              <a:ea typeface="宋体" charset="-122"/>
            </a:endParaRPr>
          </a:p>
        </p:txBody>
      </p:sp>
      <p:sp>
        <p:nvSpPr>
          <p:cNvPr id="206852" name="Rectangle 4"/>
          <p:cNvSpPr>
            <a:spLocks noChangeArrowheads="1"/>
          </p:cNvSpPr>
          <p:nvPr/>
        </p:nvSpPr>
        <p:spPr bwMode="auto">
          <a:xfrm>
            <a:off x="2981325" y="2830653"/>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a:defRPr/>
            </a:pPr>
            <a:r>
              <a:rPr kumimoji="0" lang="en-US" sz="2000" b="1">
                <a:latin typeface="+mj-lt"/>
              </a:rPr>
              <a:t>Shop Floor Control</a:t>
            </a:r>
          </a:p>
        </p:txBody>
      </p:sp>
      <p:sp>
        <p:nvSpPr>
          <p:cNvPr id="206853" name="Rectangle 5"/>
          <p:cNvSpPr>
            <a:spLocks noChangeArrowheads="1"/>
          </p:cNvSpPr>
          <p:nvPr/>
        </p:nvSpPr>
        <p:spPr bwMode="auto">
          <a:xfrm>
            <a:off x="6791325" y="290685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r>
              <a:rPr kumimoji="0" lang="en-US" sz="1600" b="1">
                <a:latin typeface="+mj-lt"/>
              </a:rPr>
              <a:t>MRP and CRP</a:t>
            </a:r>
          </a:p>
        </p:txBody>
      </p:sp>
      <p:sp>
        <p:nvSpPr>
          <p:cNvPr id="206854" name="Rectangle 6"/>
          <p:cNvSpPr>
            <a:spLocks noChangeArrowheads="1"/>
          </p:cNvSpPr>
          <p:nvPr/>
        </p:nvSpPr>
        <p:spPr bwMode="auto">
          <a:xfrm>
            <a:off x="6791325" y="197340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r>
              <a:rPr kumimoji="0" lang="en-US" sz="1600" b="1">
                <a:latin typeface="+mj-lt"/>
              </a:rPr>
              <a:t>General Ledger</a:t>
            </a:r>
          </a:p>
        </p:txBody>
      </p:sp>
      <p:sp>
        <p:nvSpPr>
          <p:cNvPr id="206855" name="Rectangle 7"/>
          <p:cNvSpPr>
            <a:spLocks noChangeArrowheads="1"/>
          </p:cNvSpPr>
          <p:nvPr/>
        </p:nvSpPr>
        <p:spPr bwMode="auto">
          <a:xfrm>
            <a:off x="6791325" y="103995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r>
              <a:rPr kumimoji="0" lang="en-US" sz="1600" b="1">
                <a:latin typeface="+mj-lt"/>
              </a:rPr>
              <a:t>Product Costing and Cost Management</a:t>
            </a:r>
          </a:p>
        </p:txBody>
      </p:sp>
      <p:sp>
        <p:nvSpPr>
          <p:cNvPr id="206856" name="Rectangle 8"/>
          <p:cNvSpPr>
            <a:spLocks noChangeArrowheads="1"/>
          </p:cNvSpPr>
          <p:nvPr/>
        </p:nvSpPr>
        <p:spPr bwMode="auto">
          <a:xfrm>
            <a:off x="6791325" y="384030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1" hangingPunct="1">
              <a:defRPr/>
            </a:pPr>
            <a:r>
              <a:rPr kumimoji="0" lang="en-US" sz="1600" b="1">
                <a:latin typeface="+mj-lt"/>
              </a:rPr>
              <a:t>Quality Management</a:t>
            </a:r>
          </a:p>
        </p:txBody>
      </p:sp>
      <p:cxnSp>
        <p:nvCxnSpPr>
          <p:cNvPr id="20490" name="AutoShape 9"/>
          <p:cNvCxnSpPr>
            <a:cxnSpLocks noChangeShapeType="1"/>
            <a:stCxn id="206852" idx="3"/>
            <a:endCxn id="206855" idx="1"/>
          </p:cNvCxnSpPr>
          <p:nvPr/>
        </p:nvCxnSpPr>
        <p:spPr bwMode="auto">
          <a:xfrm flipV="1">
            <a:off x="6154738" y="1420953"/>
            <a:ext cx="636587" cy="1866900"/>
          </a:xfrm>
          <a:prstGeom prst="bentConnector3">
            <a:avLst>
              <a:gd name="adj1" fmla="val 49875"/>
            </a:avLst>
          </a:prstGeom>
          <a:noFill/>
          <a:ln w="38100">
            <a:solidFill>
              <a:schemeClr val="tx1"/>
            </a:solidFill>
            <a:miter lim="800000"/>
            <a:headEnd/>
            <a:tailEnd type="triangle" w="med" len="med"/>
          </a:ln>
        </p:spPr>
      </p:cxnSp>
      <p:cxnSp>
        <p:nvCxnSpPr>
          <p:cNvPr id="20491" name="AutoShape 10"/>
          <p:cNvCxnSpPr>
            <a:cxnSpLocks noChangeShapeType="1"/>
            <a:stCxn id="206852" idx="3"/>
            <a:endCxn id="206854" idx="1"/>
          </p:cNvCxnSpPr>
          <p:nvPr/>
        </p:nvCxnSpPr>
        <p:spPr bwMode="auto">
          <a:xfrm flipV="1">
            <a:off x="6154738" y="2354403"/>
            <a:ext cx="636587" cy="933450"/>
          </a:xfrm>
          <a:prstGeom prst="bentConnector3">
            <a:avLst>
              <a:gd name="adj1" fmla="val 49875"/>
            </a:avLst>
          </a:prstGeom>
          <a:noFill/>
          <a:ln w="38100">
            <a:solidFill>
              <a:schemeClr val="tx1"/>
            </a:solidFill>
            <a:miter lim="800000"/>
            <a:headEnd/>
            <a:tailEnd type="triangle" w="med" len="med"/>
          </a:ln>
        </p:spPr>
      </p:cxnSp>
      <p:cxnSp>
        <p:nvCxnSpPr>
          <p:cNvPr id="20492" name="AutoShape 11"/>
          <p:cNvCxnSpPr>
            <a:cxnSpLocks noChangeShapeType="1"/>
            <a:stCxn id="206852" idx="3"/>
            <a:endCxn id="206853" idx="1"/>
          </p:cNvCxnSpPr>
          <p:nvPr/>
        </p:nvCxnSpPr>
        <p:spPr bwMode="auto">
          <a:xfrm>
            <a:off x="6154738" y="3287853"/>
            <a:ext cx="636587" cy="0"/>
          </a:xfrm>
          <a:prstGeom prst="straightConnector1">
            <a:avLst/>
          </a:prstGeom>
          <a:noFill/>
          <a:ln w="38100">
            <a:solidFill>
              <a:schemeClr val="tx1"/>
            </a:solidFill>
            <a:round/>
            <a:headEnd/>
            <a:tailEnd type="triangle" w="med" len="med"/>
          </a:ln>
        </p:spPr>
      </p:cxnSp>
      <p:cxnSp>
        <p:nvCxnSpPr>
          <p:cNvPr id="20493" name="AutoShape 12"/>
          <p:cNvCxnSpPr>
            <a:cxnSpLocks noChangeShapeType="1"/>
            <a:stCxn id="206852" idx="3"/>
            <a:endCxn id="206856" idx="1"/>
          </p:cNvCxnSpPr>
          <p:nvPr/>
        </p:nvCxnSpPr>
        <p:spPr bwMode="auto">
          <a:xfrm>
            <a:off x="6154738" y="3287853"/>
            <a:ext cx="636587" cy="933450"/>
          </a:xfrm>
          <a:prstGeom prst="bentConnector3">
            <a:avLst>
              <a:gd name="adj1" fmla="val 49875"/>
            </a:avLst>
          </a:prstGeom>
          <a:noFill/>
          <a:ln w="38100">
            <a:solidFill>
              <a:schemeClr val="tx1"/>
            </a:solidFill>
            <a:miter lim="800000"/>
            <a:headEnd/>
            <a:tailEnd type="triangle" w="med" len="med"/>
          </a:ln>
        </p:spPr>
      </p:cxnSp>
      <p:sp>
        <p:nvSpPr>
          <p:cNvPr id="206862" name="Rectangle 14" descr="Small grid"/>
          <p:cNvSpPr>
            <a:spLocks noChangeArrowheads="1"/>
          </p:cNvSpPr>
          <p:nvPr/>
        </p:nvSpPr>
        <p:spPr bwMode="auto">
          <a:xfrm>
            <a:off x="200025" y="2905266"/>
            <a:ext cx="2249488" cy="762000"/>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lnSpc>
                <a:spcPct val="80000"/>
              </a:lnSpc>
              <a:defRPr/>
            </a:pPr>
            <a:r>
              <a:rPr kumimoji="0" lang="en-US" sz="1600" b="1">
                <a:latin typeface="+mj-lt"/>
              </a:rPr>
              <a:t>Work Centers Routings, and WO Subcontracting</a:t>
            </a:r>
          </a:p>
        </p:txBody>
      </p:sp>
      <p:sp>
        <p:nvSpPr>
          <p:cNvPr id="206864" name="Rectangle 16" descr="Small grid"/>
          <p:cNvSpPr>
            <a:spLocks noChangeArrowheads="1"/>
          </p:cNvSpPr>
          <p:nvPr/>
        </p:nvSpPr>
        <p:spPr bwMode="auto">
          <a:xfrm>
            <a:off x="200025" y="3840303"/>
            <a:ext cx="2247900" cy="762000"/>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r>
              <a:rPr kumimoji="0" lang="en-US" sz="1600" b="1">
                <a:latin typeface="+mj-lt"/>
              </a:rPr>
              <a:t>Initial QAD Enterprise Applications Setup</a:t>
            </a:r>
          </a:p>
        </p:txBody>
      </p:sp>
      <p:cxnSp>
        <p:nvCxnSpPr>
          <p:cNvPr id="20496" name="AutoShape 17"/>
          <p:cNvCxnSpPr>
            <a:cxnSpLocks noChangeShapeType="1"/>
            <a:stCxn id="206864" idx="3"/>
            <a:endCxn id="206852" idx="1"/>
          </p:cNvCxnSpPr>
          <p:nvPr/>
        </p:nvCxnSpPr>
        <p:spPr bwMode="auto">
          <a:xfrm flipV="1">
            <a:off x="2447925" y="3287853"/>
            <a:ext cx="533400" cy="933450"/>
          </a:xfrm>
          <a:prstGeom prst="bentConnector3">
            <a:avLst>
              <a:gd name="adj1" fmla="val 50000"/>
            </a:avLst>
          </a:prstGeom>
          <a:noFill/>
          <a:ln w="38100">
            <a:solidFill>
              <a:schemeClr val="tx1"/>
            </a:solidFill>
            <a:miter lim="800000"/>
            <a:headEnd/>
            <a:tailEnd type="triangle" w="med" len="med"/>
          </a:ln>
        </p:spPr>
      </p:cxnSp>
      <p:cxnSp>
        <p:nvCxnSpPr>
          <p:cNvPr id="20497" name="AutoShape 19"/>
          <p:cNvCxnSpPr>
            <a:cxnSpLocks noChangeShapeType="1"/>
            <a:stCxn id="206862" idx="3"/>
            <a:endCxn id="206852" idx="1"/>
          </p:cNvCxnSpPr>
          <p:nvPr/>
        </p:nvCxnSpPr>
        <p:spPr bwMode="auto">
          <a:xfrm>
            <a:off x="2449513" y="3286266"/>
            <a:ext cx="531812" cy="1587"/>
          </a:xfrm>
          <a:prstGeom prst="bentConnector3">
            <a:avLst>
              <a:gd name="adj1" fmla="val 49852"/>
            </a:avLst>
          </a:prstGeom>
          <a:noFill/>
          <a:ln w="38100">
            <a:solidFill>
              <a:schemeClr val="tx1"/>
            </a:solidFill>
            <a:miter lim="800000"/>
            <a:headEnd/>
            <a:tailEnd type="triangle" w="med" len="med"/>
          </a:ln>
        </p:spPr>
      </p:cxnSp>
      <p:cxnSp>
        <p:nvCxnSpPr>
          <p:cNvPr id="20498" name="AutoShape 20"/>
          <p:cNvCxnSpPr>
            <a:cxnSpLocks noChangeShapeType="1"/>
          </p:cNvCxnSpPr>
          <p:nvPr/>
        </p:nvCxnSpPr>
        <p:spPr bwMode="auto">
          <a:xfrm rot="16200000" flipH="1">
            <a:off x="2382044" y="2679047"/>
            <a:ext cx="942975" cy="255587"/>
          </a:xfrm>
          <a:prstGeom prst="bentConnector3">
            <a:avLst>
              <a:gd name="adj1" fmla="val 101847"/>
            </a:avLst>
          </a:prstGeom>
          <a:noFill/>
          <a:ln w="38100">
            <a:solidFill>
              <a:schemeClr val="tx1"/>
            </a:solidFill>
            <a:miter lim="800000"/>
            <a:headEnd/>
            <a:tailEnd type="triangle" w="med" len="med"/>
          </a:ln>
        </p:spPr>
      </p:cxnSp>
      <p:sp>
        <p:nvSpPr>
          <p:cNvPr id="206870" name="Rectangle 22"/>
          <p:cNvSpPr>
            <a:spLocks noChangeArrowheads="1"/>
          </p:cNvSpPr>
          <p:nvPr/>
        </p:nvSpPr>
        <p:spPr bwMode="auto">
          <a:xfrm>
            <a:off x="6791325" y="478327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1" hangingPunct="1">
              <a:defRPr/>
            </a:pPr>
            <a:r>
              <a:rPr kumimoji="0" lang="en-US" sz="1600" b="1">
                <a:latin typeface="+mj-lt"/>
              </a:rPr>
              <a:t>Purchase Orders</a:t>
            </a:r>
          </a:p>
        </p:txBody>
      </p:sp>
      <p:cxnSp>
        <p:nvCxnSpPr>
          <p:cNvPr id="20500" name="AutoShape 24"/>
          <p:cNvCxnSpPr>
            <a:cxnSpLocks noChangeShapeType="1"/>
          </p:cNvCxnSpPr>
          <p:nvPr/>
        </p:nvCxnSpPr>
        <p:spPr bwMode="auto">
          <a:xfrm>
            <a:off x="2441575" y="2355991"/>
            <a:ext cx="279400" cy="1587"/>
          </a:xfrm>
          <a:prstGeom prst="bentConnector3">
            <a:avLst>
              <a:gd name="adj1" fmla="val 50000"/>
            </a:avLst>
          </a:prstGeom>
          <a:noFill/>
          <a:ln w="38100">
            <a:solidFill>
              <a:schemeClr val="tx1"/>
            </a:solidFill>
            <a:miter lim="800000"/>
            <a:headEnd/>
            <a:tailEnd/>
          </a:ln>
        </p:spPr>
      </p:cxnSp>
      <p:cxnSp>
        <p:nvCxnSpPr>
          <p:cNvPr id="20501" name="AutoShape 25"/>
          <p:cNvCxnSpPr>
            <a:cxnSpLocks noChangeShapeType="1"/>
          </p:cNvCxnSpPr>
          <p:nvPr/>
        </p:nvCxnSpPr>
        <p:spPr bwMode="auto">
          <a:xfrm rot="16200000" flipH="1">
            <a:off x="6168232" y="4522134"/>
            <a:ext cx="933450" cy="331787"/>
          </a:xfrm>
          <a:prstGeom prst="bentConnector3">
            <a:avLst>
              <a:gd name="adj1" fmla="val 101190"/>
            </a:avLst>
          </a:prstGeom>
          <a:noFill/>
          <a:ln w="38100">
            <a:solidFill>
              <a:schemeClr val="tx1"/>
            </a:solidFill>
            <a:miter lim="800000"/>
            <a:headEnd/>
            <a:tailEnd type="triangle" w="med" len="med"/>
          </a:ln>
        </p:spPr>
      </p:cxnSp>
      <p:sp>
        <p:nvSpPr>
          <p:cNvPr id="206861" name="Rectangle 13" descr="Small grid"/>
          <p:cNvSpPr>
            <a:spLocks noChangeArrowheads="1"/>
          </p:cNvSpPr>
          <p:nvPr/>
        </p:nvSpPr>
        <p:spPr bwMode="auto">
          <a:xfrm>
            <a:off x="200025" y="1973403"/>
            <a:ext cx="2249488" cy="762000"/>
          </a:xfrm>
          <a:prstGeom prst="rect">
            <a:avLst/>
          </a:prstGeom>
          <a:solidFill>
            <a:schemeClr val="accent1">
              <a:lumMod val="20000"/>
              <a:lumOff val="80000"/>
            </a:schemeClr>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r>
              <a:rPr kumimoji="0" lang="en-US" sz="1600" b="1" dirty="0">
                <a:latin typeface="+mj-lt"/>
              </a:rPr>
              <a:t>Work Orders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lstStyle/>
          <a:p>
            <a:pPr eaLnBrk="1" hangingPunct="1">
              <a:buFont typeface="Wingdings" pitchFamily="2" charset="2"/>
              <a:buChar char="ü"/>
            </a:pPr>
            <a:r>
              <a:rPr lang="en-US" altLang="zh-CN" dirty="0" smtClean="0">
                <a:ea typeface="宋体" charset="-122"/>
              </a:rPr>
              <a:t>Key Events</a:t>
            </a:r>
          </a:p>
          <a:p>
            <a:pPr eaLnBrk="1" hangingPunct="1">
              <a:buFont typeface="Wingdings" pitchFamily="2" charset="2"/>
              <a:buChar char="ü"/>
            </a:pPr>
            <a:r>
              <a:rPr lang="en-US" altLang="zh-CN" dirty="0" smtClean="0">
                <a:ea typeface="宋体" charset="-122"/>
              </a:rPr>
              <a:t>Users</a:t>
            </a:r>
          </a:p>
          <a:p>
            <a:pPr eaLnBrk="1" hangingPunct="1">
              <a:buFont typeface="Wingdings" pitchFamily="2" charset="2"/>
              <a:buChar char="ü"/>
            </a:pPr>
            <a:r>
              <a:rPr lang="en-US" altLang="zh-CN" dirty="0" smtClean="0">
                <a:ea typeface="宋体" charset="-122"/>
              </a:rPr>
              <a:t>Sub-functions </a:t>
            </a:r>
            <a:r>
              <a:rPr lang="en-US" altLang="zh-CN" dirty="0" smtClean="0">
                <a:ea typeface="宋体" charset="-122"/>
              </a:rPr>
              <a:t>of Shop Floor Control</a:t>
            </a:r>
          </a:p>
          <a:p>
            <a:pPr eaLnBrk="1" hangingPunct="1">
              <a:buFont typeface="Wingdings" pitchFamily="2" charset="2"/>
              <a:buChar char="ü"/>
            </a:pPr>
            <a:r>
              <a:rPr lang="en-US" altLang="zh-CN" dirty="0" smtClean="0">
                <a:ea typeface="宋体" charset="-122"/>
              </a:rPr>
              <a:t>Shop Floor Environment</a:t>
            </a:r>
          </a:p>
          <a:p>
            <a:pPr eaLnBrk="1" hangingPunct="1">
              <a:buFont typeface="Wingdings" pitchFamily="2" charset="2"/>
              <a:buChar char="ü"/>
            </a:pPr>
            <a:r>
              <a:rPr lang="en-US" altLang="zh-CN" dirty="0" smtClean="0">
                <a:ea typeface="宋体" charset="-122"/>
              </a:rPr>
              <a:t>Scheduling </a:t>
            </a:r>
            <a:r>
              <a:rPr lang="en-US" altLang="zh-CN" dirty="0" smtClean="0">
                <a:ea typeface="宋体" charset="-122"/>
              </a:rPr>
              <a:t>and </a:t>
            </a:r>
            <a:r>
              <a:rPr lang="en-US" altLang="zh-CN" dirty="0" smtClean="0">
                <a:ea typeface="宋体" charset="-122"/>
              </a:rPr>
              <a:t>Operating status</a:t>
            </a:r>
          </a:p>
        </p:txBody>
      </p:sp>
      <p:sp>
        <p:nvSpPr>
          <p:cNvPr id="21507" name="Rectangle 2"/>
          <p:cNvSpPr>
            <a:spLocks noGrp="1" noChangeArrowheads="1"/>
          </p:cNvSpPr>
          <p:nvPr>
            <p:ph type="title"/>
          </p:nvPr>
        </p:nvSpPr>
        <p:spPr/>
        <p:txBody>
          <a:bodyPr/>
          <a:lstStyle/>
          <a:p>
            <a:pPr eaLnBrk="1" hangingPunct="1"/>
            <a:r>
              <a:rPr lang="en-US" altLang="zh-CN" smtClean="0">
                <a:ea typeface="宋体" charset="-122"/>
              </a:rPr>
              <a:t>Summary of SFC Introduction</a:t>
            </a:r>
          </a:p>
        </p:txBody>
      </p:sp>
      <p:sp>
        <p:nvSpPr>
          <p:cNvPr id="21506" name="Footer Placeholder 3"/>
          <p:cNvSpPr>
            <a:spLocks noGrp="1"/>
          </p:cNvSpPr>
          <p:nvPr>
            <p:ph type="ftr" sz="quarter" idx="10"/>
          </p:nvPr>
        </p:nvSpPr>
        <p:spPr>
          <a:noFill/>
        </p:spPr>
        <p:txBody>
          <a:bodyPr/>
          <a:lstStyle/>
          <a:p>
            <a:pPr defTabSz="865188"/>
            <a:r>
              <a:rPr lang="en-US" altLang="zh-CN"/>
              <a:t>SFC-IN-160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altLang="zh-CN" smtClean="0">
                <a:ea typeface="宋体" charset="-122"/>
              </a:rPr>
              <a:t>Facilities</a:t>
            </a:r>
          </a:p>
        </p:txBody>
      </p:sp>
      <p:sp>
        <p:nvSpPr>
          <p:cNvPr id="7170" name="Footer Placeholder 2"/>
          <p:cNvSpPr>
            <a:spLocks noGrp="1"/>
          </p:cNvSpPr>
          <p:nvPr>
            <p:ph type="ftr" sz="quarter" idx="10"/>
          </p:nvPr>
        </p:nvSpPr>
        <p:spPr>
          <a:noFill/>
        </p:spPr>
        <p:txBody>
          <a:bodyPr/>
          <a:lstStyle/>
          <a:p>
            <a:pPr defTabSz="865188"/>
            <a:r>
              <a:rPr lang="en-US" altLang="zh-CN"/>
              <a:t>SFC-IN-030</a:t>
            </a:r>
          </a:p>
        </p:txBody>
      </p:sp>
      <p:grpSp>
        <p:nvGrpSpPr>
          <p:cNvPr id="7172" name="Group 62"/>
          <p:cNvGrpSpPr>
            <a:grpSpLocks/>
          </p:cNvGrpSpPr>
          <p:nvPr/>
        </p:nvGrpSpPr>
        <p:grpSpPr bwMode="auto">
          <a:xfrm>
            <a:off x="824202" y="1216453"/>
            <a:ext cx="7526420" cy="4795638"/>
            <a:chOff x="299" y="765"/>
            <a:chExt cx="5059" cy="3223"/>
          </a:xfrm>
        </p:grpSpPr>
        <p:grpSp>
          <p:nvGrpSpPr>
            <p:cNvPr id="7173" name="Group 4"/>
            <p:cNvGrpSpPr>
              <a:grpSpLocks/>
            </p:cNvGrpSpPr>
            <p:nvPr/>
          </p:nvGrpSpPr>
          <p:grpSpPr bwMode="auto">
            <a:xfrm>
              <a:off x="299" y="765"/>
              <a:ext cx="1246" cy="1015"/>
              <a:chOff x="299" y="912"/>
              <a:chExt cx="1246" cy="1015"/>
            </a:xfrm>
          </p:grpSpPr>
          <p:pic>
            <p:nvPicPr>
              <p:cNvPr id="7229" name="Picture 5"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6"/>
              <p:cNvSpPr txBox="1">
                <a:spLocks noChangeArrowheads="1"/>
              </p:cNvSpPr>
              <p:nvPr/>
            </p:nvSpPr>
            <p:spPr bwMode="auto">
              <a:xfrm>
                <a:off x="299" y="1679"/>
                <a:ext cx="1246" cy="248"/>
              </a:xfrm>
              <a:prstGeom prst="rect">
                <a:avLst/>
              </a:prstGeom>
              <a:noFill/>
              <a:ln w="12700">
                <a:noFill/>
                <a:miter lim="800000"/>
                <a:headEnd/>
                <a:tailEnd/>
              </a:ln>
            </p:spPr>
            <p:txBody>
              <a:bodyPr wrap="none">
                <a:spAutoFit/>
              </a:bodyPr>
              <a:lstStyle/>
              <a:p>
                <a:r>
                  <a:rPr kumimoji="0" lang="en-US" altLang="zh-CN" sz="1800" b="1" dirty="0">
                    <a:latin typeface="+mj-lt"/>
                    <a:ea typeface="宋体" charset="-122"/>
                  </a:rPr>
                  <a:t>Telephone/Fax</a:t>
                </a:r>
              </a:p>
            </p:txBody>
          </p:sp>
        </p:grpSp>
        <p:grpSp>
          <p:nvGrpSpPr>
            <p:cNvPr id="7174" name="Group 7"/>
            <p:cNvGrpSpPr>
              <a:grpSpLocks/>
            </p:cNvGrpSpPr>
            <p:nvPr/>
          </p:nvGrpSpPr>
          <p:grpSpPr bwMode="auto">
            <a:xfrm>
              <a:off x="2388" y="803"/>
              <a:ext cx="979" cy="977"/>
              <a:chOff x="2388" y="950"/>
              <a:chExt cx="979" cy="977"/>
            </a:xfrm>
          </p:grpSpPr>
          <p:pic>
            <p:nvPicPr>
              <p:cNvPr id="7227" name="Picture 8"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9"/>
              <p:cNvSpPr txBox="1">
                <a:spLocks noChangeArrowheads="1"/>
              </p:cNvSpPr>
              <p:nvPr/>
            </p:nvSpPr>
            <p:spPr bwMode="auto">
              <a:xfrm>
                <a:off x="2388" y="1679"/>
                <a:ext cx="979" cy="248"/>
              </a:xfrm>
              <a:prstGeom prst="rect">
                <a:avLst/>
              </a:prstGeom>
              <a:noFill/>
              <a:ln w="12700">
                <a:noFill/>
                <a:miter lim="800000"/>
                <a:headEnd/>
                <a:tailEnd/>
              </a:ln>
            </p:spPr>
            <p:txBody>
              <a:bodyPr wrap="none">
                <a:spAutoFit/>
              </a:bodyPr>
              <a:lstStyle/>
              <a:p>
                <a:r>
                  <a:rPr kumimoji="0" lang="en-US" altLang="zh-CN" sz="1800" b="1">
                    <a:latin typeface="+mj-lt"/>
                    <a:ea typeface="宋体" charset="-122"/>
                  </a:rPr>
                  <a:t>Class Hours</a:t>
                </a:r>
              </a:p>
            </p:txBody>
          </p:sp>
        </p:grpSp>
        <p:sp>
          <p:nvSpPr>
            <p:cNvPr id="7175" name="Rectangle 10"/>
            <p:cNvSpPr>
              <a:spLocks noChangeArrowheads="1"/>
            </p:cNvSpPr>
            <p:nvPr/>
          </p:nvSpPr>
          <p:spPr bwMode="auto">
            <a:xfrm>
              <a:off x="4394" y="2108"/>
              <a:ext cx="912" cy="528"/>
            </a:xfrm>
            <a:prstGeom prst="rect">
              <a:avLst/>
            </a:prstGeom>
            <a:solidFill>
              <a:schemeClr val="bg1"/>
            </a:solidFill>
            <a:ln w="38100">
              <a:solidFill>
                <a:schemeClr val="tx1"/>
              </a:solidFill>
              <a:miter lim="800000"/>
              <a:headEnd/>
              <a:tailEnd/>
            </a:ln>
          </p:spPr>
          <p:txBody>
            <a:bodyPr wrap="none" lIns="0" tIns="0" rIns="0" bIns="0" anchor="ctr" anchorCtr="1"/>
            <a:lstStyle/>
            <a:p>
              <a:r>
                <a:rPr kumimoji="0" lang="en-US" altLang="zh-CN" sz="4500" b="1">
                  <a:solidFill>
                    <a:srgbClr val="FF3300"/>
                  </a:solidFill>
                  <a:latin typeface="+mj-lt"/>
                  <a:ea typeface="宋体" charset="-122"/>
                </a:rPr>
                <a:t>EXIT</a:t>
              </a:r>
            </a:p>
          </p:txBody>
        </p:sp>
        <p:grpSp>
          <p:nvGrpSpPr>
            <p:cNvPr id="7176" name="Group 11"/>
            <p:cNvGrpSpPr>
              <a:grpSpLocks/>
            </p:cNvGrpSpPr>
            <p:nvPr/>
          </p:nvGrpSpPr>
          <p:grpSpPr bwMode="auto">
            <a:xfrm>
              <a:off x="469" y="1908"/>
              <a:ext cx="871" cy="928"/>
              <a:chOff x="469" y="1872"/>
              <a:chExt cx="871" cy="928"/>
            </a:xfrm>
          </p:grpSpPr>
          <p:sp>
            <p:nvSpPr>
              <p:cNvPr id="7220" name="Text Box 12"/>
              <p:cNvSpPr txBox="1">
                <a:spLocks noChangeArrowheads="1"/>
              </p:cNvSpPr>
              <p:nvPr/>
            </p:nvSpPr>
            <p:spPr bwMode="auto">
              <a:xfrm>
                <a:off x="469" y="2552"/>
                <a:ext cx="871" cy="248"/>
              </a:xfrm>
              <a:prstGeom prst="rect">
                <a:avLst/>
              </a:prstGeom>
              <a:noFill/>
              <a:ln w="12700">
                <a:noFill/>
                <a:miter lim="800000"/>
                <a:headEnd/>
                <a:tailEnd/>
              </a:ln>
            </p:spPr>
            <p:txBody>
              <a:bodyPr wrap="none">
                <a:spAutoFit/>
              </a:bodyPr>
              <a:lstStyle/>
              <a:p>
                <a:r>
                  <a:rPr kumimoji="0" lang="en-US" altLang="zh-CN" sz="1800" b="1">
                    <a:latin typeface="+mj-lt"/>
                    <a:ea typeface="宋体" charset="-122"/>
                  </a:rPr>
                  <a:t>Messages</a:t>
                </a:r>
              </a:p>
            </p:txBody>
          </p:sp>
          <p:grpSp>
            <p:nvGrpSpPr>
              <p:cNvPr id="7221" name="Group 13"/>
              <p:cNvGrpSpPr>
                <a:grpSpLocks/>
              </p:cNvGrpSpPr>
              <p:nvPr/>
            </p:nvGrpSpPr>
            <p:grpSpPr bwMode="auto">
              <a:xfrm>
                <a:off x="567" y="1872"/>
                <a:ext cx="681" cy="679"/>
                <a:chOff x="567" y="1891"/>
                <a:chExt cx="681" cy="679"/>
              </a:xfrm>
            </p:grpSpPr>
            <p:sp>
              <p:nvSpPr>
                <p:cNvPr id="7222" name="AutoShape 14"/>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3" name="Group 15"/>
                <p:cNvGrpSpPr>
                  <a:grpSpLocks/>
                </p:cNvGrpSpPr>
                <p:nvPr/>
              </p:nvGrpSpPr>
              <p:grpSpPr bwMode="auto">
                <a:xfrm>
                  <a:off x="658" y="2064"/>
                  <a:ext cx="494" cy="366"/>
                  <a:chOff x="1581" y="2706"/>
                  <a:chExt cx="494" cy="366"/>
                </a:xfrm>
              </p:grpSpPr>
              <p:sp>
                <p:nvSpPr>
                  <p:cNvPr id="7224" name="Rectangle 16"/>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zh-CN">
                      <a:latin typeface="+mj-lt"/>
                      <a:ea typeface="宋体" charset="-122"/>
                    </a:endParaRPr>
                  </a:p>
                </p:txBody>
              </p:sp>
              <p:sp>
                <p:nvSpPr>
                  <p:cNvPr id="7225" name="Rectangle 17"/>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zh-CN">
                      <a:latin typeface="+mj-lt"/>
                      <a:ea typeface="宋体" charset="-122"/>
                    </a:endParaRPr>
                  </a:p>
                </p:txBody>
              </p:sp>
              <p:sp>
                <p:nvSpPr>
                  <p:cNvPr id="7226" name="Freeform 18"/>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177" name="Group 19"/>
            <p:cNvGrpSpPr>
              <a:grpSpLocks/>
            </p:cNvGrpSpPr>
            <p:nvPr/>
          </p:nvGrpSpPr>
          <p:grpSpPr bwMode="auto">
            <a:xfrm>
              <a:off x="2535" y="1908"/>
              <a:ext cx="681" cy="923"/>
              <a:chOff x="2535" y="1872"/>
              <a:chExt cx="681" cy="923"/>
            </a:xfrm>
          </p:grpSpPr>
          <p:sp>
            <p:nvSpPr>
              <p:cNvPr id="7212" name="Text Box 20"/>
              <p:cNvSpPr txBox="1">
                <a:spLocks noChangeArrowheads="1"/>
              </p:cNvSpPr>
              <p:nvPr/>
            </p:nvSpPr>
            <p:spPr bwMode="auto">
              <a:xfrm>
                <a:off x="2573" y="2549"/>
                <a:ext cx="636" cy="246"/>
              </a:xfrm>
              <a:prstGeom prst="rect">
                <a:avLst/>
              </a:prstGeom>
              <a:noFill/>
              <a:ln w="12700">
                <a:noFill/>
                <a:miter lim="800000"/>
                <a:headEnd/>
                <a:tailEnd/>
              </a:ln>
            </p:spPr>
            <p:txBody>
              <a:bodyPr wrap="none">
                <a:spAutoFit/>
              </a:bodyPr>
              <a:lstStyle/>
              <a:p>
                <a:r>
                  <a:rPr kumimoji="0" lang="en-US" altLang="zh-CN" sz="1800" b="1">
                    <a:latin typeface="+mj-lt"/>
                    <a:ea typeface="宋体" charset="-122"/>
                  </a:rPr>
                  <a:t>Breaks</a:t>
                </a:r>
              </a:p>
            </p:txBody>
          </p:sp>
          <p:grpSp>
            <p:nvGrpSpPr>
              <p:cNvPr id="7213" name="Group 21"/>
              <p:cNvGrpSpPr>
                <a:grpSpLocks/>
              </p:cNvGrpSpPr>
              <p:nvPr/>
            </p:nvGrpSpPr>
            <p:grpSpPr bwMode="auto">
              <a:xfrm>
                <a:off x="2535" y="1872"/>
                <a:ext cx="681" cy="679"/>
                <a:chOff x="2535" y="1872"/>
                <a:chExt cx="681" cy="679"/>
              </a:xfrm>
            </p:grpSpPr>
            <p:sp>
              <p:nvSpPr>
                <p:cNvPr id="7214" name="AutoShape 22"/>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15" name="Group 23"/>
                <p:cNvGrpSpPr>
                  <a:grpSpLocks/>
                </p:cNvGrpSpPr>
                <p:nvPr/>
              </p:nvGrpSpPr>
              <p:grpSpPr bwMode="auto">
                <a:xfrm>
                  <a:off x="2615" y="2064"/>
                  <a:ext cx="505" cy="295"/>
                  <a:chOff x="2643" y="2080"/>
                  <a:chExt cx="505" cy="295"/>
                </a:xfrm>
              </p:grpSpPr>
              <p:sp>
                <p:nvSpPr>
                  <p:cNvPr id="7216" name="Freeform 24"/>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7217" name="Group 25"/>
                  <p:cNvGrpSpPr>
                    <a:grpSpLocks/>
                  </p:cNvGrpSpPr>
                  <p:nvPr/>
                </p:nvGrpSpPr>
                <p:grpSpPr bwMode="auto">
                  <a:xfrm>
                    <a:off x="2754" y="2080"/>
                    <a:ext cx="373" cy="234"/>
                    <a:chOff x="2754" y="2080"/>
                    <a:chExt cx="373" cy="234"/>
                  </a:xfrm>
                </p:grpSpPr>
                <p:sp>
                  <p:nvSpPr>
                    <p:cNvPr id="7218" name="Freeform 26"/>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7219" name="Freeform 27"/>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178" name="Group 28"/>
            <p:cNvGrpSpPr>
              <a:grpSpLocks/>
            </p:cNvGrpSpPr>
            <p:nvPr/>
          </p:nvGrpSpPr>
          <p:grpSpPr bwMode="auto">
            <a:xfrm>
              <a:off x="4375" y="804"/>
              <a:ext cx="983" cy="976"/>
              <a:chOff x="4375" y="768"/>
              <a:chExt cx="983" cy="976"/>
            </a:xfrm>
          </p:grpSpPr>
          <p:sp>
            <p:nvSpPr>
              <p:cNvPr id="7208" name="Text Box 29"/>
              <p:cNvSpPr txBox="1">
                <a:spLocks noChangeArrowheads="1"/>
              </p:cNvSpPr>
              <p:nvPr/>
            </p:nvSpPr>
            <p:spPr bwMode="auto">
              <a:xfrm>
                <a:off x="4375" y="1496"/>
                <a:ext cx="983" cy="248"/>
              </a:xfrm>
              <a:prstGeom prst="rect">
                <a:avLst/>
              </a:prstGeom>
              <a:noFill/>
              <a:ln w="12700">
                <a:noFill/>
                <a:miter lim="800000"/>
                <a:headEnd/>
                <a:tailEnd/>
              </a:ln>
            </p:spPr>
            <p:txBody>
              <a:bodyPr wrap="none">
                <a:spAutoFit/>
              </a:bodyPr>
              <a:lstStyle/>
              <a:p>
                <a:r>
                  <a:rPr kumimoji="0" lang="en-US" altLang="zh-CN" sz="1800" b="1">
                    <a:latin typeface="+mj-lt"/>
                    <a:ea typeface="宋体" charset="-122"/>
                  </a:rPr>
                  <a:t>Emergency</a:t>
                </a:r>
              </a:p>
            </p:txBody>
          </p:sp>
          <p:grpSp>
            <p:nvGrpSpPr>
              <p:cNvPr id="7209" name="Group 30"/>
              <p:cNvGrpSpPr>
                <a:grpSpLocks/>
              </p:cNvGrpSpPr>
              <p:nvPr/>
            </p:nvGrpSpPr>
            <p:grpSpPr bwMode="auto">
              <a:xfrm>
                <a:off x="4503" y="768"/>
                <a:ext cx="681" cy="679"/>
                <a:chOff x="3639" y="768"/>
                <a:chExt cx="681" cy="679"/>
              </a:xfrm>
            </p:grpSpPr>
            <p:sp>
              <p:nvSpPr>
                <p:cNvPr id="7210" name="AutoShape 31"/>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sp>
              <p:nvSpPr>
                <p:cNvPr id="7211" name="Freeform 32"/>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7179" name="Text Box 33"/>
            <p:cNvSpPr txBox="1">
              <a:spLocks noChangeArrowheads="1"/>
            </p:cNvSpPr>
            <p:nvPr/>
          </p:nvSpPr>
          <p:spPr bwMode="auto">
            <a:xfrm>
              <a:off x="4465" y="3740"/>
              <a:ext cx="772" cy="246"/>
            </a:xfrm>
            <a:prstGeom prst="rect">
              <a:avLst/>
            </a:prstGeom>
            <a:noFill/>
            <a:ln w="12700">
              <a:noFill/>
              <a:miter lim="800000"/>
              <a:headEnd/>
              <a:tailEnd/>
            </a:ln>
          </p:spPr>
          <p:txBody>
            <a:bodyPr wrap="none">
              <a:spAutoFit/>
            </a:bodyPr>
            <a:lstStyle/>
            <a:p>
              <a:r>
                <a:rPr kumimoji="0" lang="en-US" altLang="zh-CN" sz="1800" b="1">
                  <a:latin typeface="+mj-lt"/>
                  <a:ea typeface="宋体" charset="-122"/>
                </a:rPr>
                <a:t>Smoking</a:t>
              </a:r>
            </a:p>
          </p:txBody>
        </p:sp>
        <p:sp>
          <p:nvSpPr>
            <p:cNvPr id="7180" name="AutoShape 34"/>
            <p:cNvSpPr>
              <a:spLocks noChangeArrowheads="1"/>
            </p:cNvSpPr>
            <p:nvPr/>
          </p:nvSpPr>
          <p:spPr bwMode="auto">
            <a:xfrm>
              <a:off x="4512" y="3036"/>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181" name="Group 35"/>
            <p:cNvGrpSpPr>
              <a:grpSpLocks/>
            </p:cNvGrpSpPr>
            <p:nvPr/>
          </p:nvGrpSpPr>
          <p:grpSpPr bwMode="auto">
            <a:xfrm>
              <a:off x="4699" y="3243"/>
              <a:ext cx="337" cy="213"/>
              <a:chOff x="4682" y="3171"/>
              <a:chExt cx="337" cy="213"/>
            </a:xfrm>
          </p:grpSpPr>
          <p:grpSp>
            <p:nvGrpSpPr>
              <p:cNvPr id="7201" name="Group 36"/>
              <p:cNvGrpSpPr>
                <a:grpSpLocks/>
              </p:cNvGrpSpPr>
              <p:nvPr/>
            </p:nvGrpSpPr>
            <p:grpSpPr bwMode="auto">
              <a:xfrm>
                <a:off x="4682" y="3335"/>
                <a:ext cx="337" cy="49"/>
                <a:chOff x="4682" y="3335"/>
                <a:chExt cx="337" cy="49"/>
              </a:xfrm>
            </p:grpSpPr>
            <p:sp>
              <p:nvSpPr>
                <p:cNvPr id="7205" name="Rectangle 37"/>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7206" name="Rectangle 38"/>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7207" name="Rectangle 39"/>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grpSp>
          <p:grpSp>
            <p:nvGrpSpPr>
              <p:cNvPr id="7202" name="Group 40"/>
              <p:cNvGrpSpPr>
                <a:grpSpLocks/>
              </p:cNvGrpSpPr>
              <p:nvPr/>
            </p:nvGrpSpPr>
            <p:grpSpPr bwMode="auto">
              <a:xfrm>
                <a:off x="4822" y="3171"/>
                <a:ext cx="197" cy="158"/>
                <a:chOff x="4822" y="3171"/>
                <a:chExt cx="197" cy="158"/>
              </a:xfrm>
            </p:grpSpPr>
            <p:sp>
              <p:nvSpPr>
                <p:cNvPr id="7203" name="Freeform 41"/>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7204" name="Freeform 42"/>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7182" name="Group 43"/>
            <p:cNvGrpSpPr>
              <a:grpSpLocks/>
            </p:cNvGrpSpPr>
            <p:nvPr/>
          </p:nvGrpSpPr>
          <p:grpSpPr bwMode="auto">
            <a:xfrm>
              <a:off x="2544" y="3053"/>
              <a:ext cx="698" cy="933"/>
              <a:chOff x="2544" y="3017"/>
              <a:chExt cx="698" cy="933"/>
            </a:xfrm>
          </p:grpSpPr>
          <p:sp>
            <p:nvSpPr>
              <p:cNvPr id="7195" name="Text Box 44"/>
              <p:cNvSpPr txBox="1">
                <a:spLocks noChangeArrowheads="1"/>
              </p:cNvSpPr>
              <p:nvPr/>
            </p:nvSpPr>
            <p:spPr bwMode="auto">
              <a:xfrm>
                <a:off x="2555" y="3704"/>
                <a:ext cx="687" cy="246"/>
              </a:xfrm>
              <a:prstGeom prst="rect">
                <a:avLst/>
              </a:prstGeom>
              <a:noFill/>
              <a:ln w="12700">
                <a:noFill/>
                <a:miter lim="800000"/>
                <a:headEnd/>
                <a:tailEnd/>
              </a:ln>
            </p:spPr>
            <p:txBody>
              <a:bodyPr wrap="none">
                <a:spAutoFit/>
              </a:bodyPr>
              <a:lstStyle/>
              <a:p>
                <a:r>
                  <a:rPr kumimoji="0" lang="en-US" altLang="zh-CN" sz="1800" b="1">
                    <a:latin typeface="+mj-lt"/>
                    <a:ea typeface="宋体" charset="-122"/>
                  </a:rPr>
                  <a:t>Parking</a:t>
                </a:r>
              </a:p>
            </p:txBody>
          </p:sp>
          <p:grpSp>
            <p:nvGrpSpPr>
              <p:cNvPr id="7196" name="Group 45"/>
              <p:cNvGrpSpPr>
                <a:grpSpLocks/>
              </p:cNvGrpSpPr>
              <p:nvPr/>
            </p:nvGrpSpPr>
            <p:grpSpPr bwMode="auto">
              <a:xfrm>
                <a:off x="2544" y="3017"/>
                <a:ext cx="681" cy="679"/>
                <a:chOff x="2544" y="3017"/>
                <a:chExt cx="681" cy="679"/>
              </a:xfrm>
            </p:grpSpPr>
            <p:sp>
              <p:nvSpPr>
                <p:cNvPr id="7197" name="AutoShape 46"/>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198" name="Group 47"/>
                <p:cNvGrpSpPr>
                  <a:grpSpLocks/>
                </p:cNvGrpSpPr>
                <p:nvPr/>
              </p:nvGrpSpPr>
              <p:grpSpPr bwMode="auto">
                <a:xfrm>
                  <a:off x="2697" y="3120"/>
                  <a:ext cx="375" cy="497"/>
                  <a:chOff x="2712" y="3093"/>
                  <a:chExt cx="375" cy="497"/>
                </a:xfrm>
              </p:grpSpPr>
              <p:sp>
                <p:nvSpPr>
                  <p:cNvPr id="7199" name="Freeform 48"/>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00" name="Freeform 49"/>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183" name="Group 50"/>
            <p:cNvGrpSpPr>
              <a:grpSpLocks/>
            </p:cNvGrpSpPr>
            <p:nvPr/>
          </p:nvGrpSpPr>
          <p:grpSpPr bwMode="auto">
            <a:xfrm>
              <a:off x="435" y="3060"/>
              <a:ext cx="889" cy="928"/>
              <a:chOff x="435" y="3024"/>
              <a:chExt cx="889" cy="928"/>
            </a:xfrm>
          </p:grpSpPr>
          <p:sp>
            <p:nvSpPr>
              <p:cNvPr id="7184" name="Text Box 51"/>
              <p:cNvSpPr txBox="1">
                <a:spLocks noChangeArrowheads="1"/>
              </p:cNvSpPr>
              <p:nvPr/>
            </p:nvSpPr>
            <p:spPr bwMode="auto">
              <a:xfrm>
                <a:off x="435" y="3704"/>
                <a:ext cx="889" cy="248"/>
              </a:xfrm>
              <a:prstGeom prst="rect">
                <a:avLst/>
              </a:prstGeom>
              <a:noFill/>
              <a:ln w="12700">
                <a:noFill/>
                <a:miter lim="800000"/>
                <a:headEnd/>
                <a:tailEnd/>
              </a:ln>
            </p:spPr>
            <p:txBody>
              <a:bodyPr wrap="none">
                <a:spAutoFit/>
              </a:bodyPr>
              <a:lstStyle/>
              <a:p>
                <a:r>
                  <a:rPr kumimoji="0" lang="en-US" altLang="zh-CN" sz="1800" b="1">
                    <a:latin typeface="+mj-lt"/>
                    <a:ea typeface="宋体" charset="-122"/>
                  </a:rPr>
                  <a:t>Restrooms</a:t>
                </a:r>
              </a:p>
            </p:txBody>
          </p:sp>
          <p:grpSp>
            <p:nvGrpSpPr>
              <p:cNvPr id="7185" name="Group 52"/>
              <p:cNvGrpSpPr>
                <a:grpSpLocks/>
              </p:cNvGrpSpPr>
              <p:nvPr/>
            </p:nvGrpSpPr>
            <p:grpSpPr bwMode="auto">
              <a:xfrm>
                <a:off x="567" y="3024"/>
                <a:ext cx="681" cy="679"/>
                <a:chOff x="1440" y="3024"/>
                <a:chExt cx="681" cy="679"/>
              </a:xfrm>
            </p:grpSpPr>
            <p:sp>
              <p:nvSpPr>
                <p:cNvPr id="7186" name="AutoShape 53"/>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187" name="Group 54"/>
                <p:cNvGrpSpPr>
                  <a:grpSpLocks/>
                </p:cNvGrpSpPr>
                <p:nvPr/>
              </p:nvGrpSpPr>
              <p:grpSpPr bwMode="auto">
                <a:xfrm>
                  <a:off x="1505" y="3103"/>
                  <a:ext cx="559" cy="545"/>
                  <a:chOff x="625" y="3069"/>
                  <a:chExt cx="559" cy="545"/>
                </a:xfrm>
              </p:grpSpPr>
              <p:grpSp>
                <p:nvGrpSpPr>
                  <p:cNvPr id="7188" name="Group 55"/>
                  <p:cNvGrpSpPr>
                    <a:grpSpLocks/>
                  </p:cNvGrpSpPr>
                  <p:nvPr/>
                </p:nvGrpSpPr>
                <p:grpSpPr bwMode="auto">
                  <a:xfrm>
                    <a:off x="625" y="3075"/>
                    <a:ext cx="209" cy="539"/>
                    <a:chOff x="625" y="3075"/>
                    <a:chExt cx="209" cy="539"/>
                  </a:xfrm>
                </p:grpSpPr>
                <p:sp>
                  <p:nvSpPr>
                    <p:cNvPr id="7193" name="Freeform 56"/>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194" name="Oval 57"/>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grpSp>
                <p:nvGrpSpPr>
                  <p:cNvPr id="7189" name="Group 58"/>
                  <p:cNvGrpSpPr>
                    <a:grpSpLocks/>
                  </p:cNvGrpSpPr>
                  <p:nvPr/>
                </p:nvGrpSpPr>
                <p:grpSpPr bwMode="auto">
                  <a:xfrm>
                    <a:off x="934" y="3075"/>
                    <a:ext cx="250" cy="538"/>
                    <a:chOff x="934" y="3075"/>
                    <a:chExt cx="250" cy="538"/>
                  </a:xfrm>
                </p:grpSpPr>
                <p:sp>
                  <p:nvSpPr>
                    <p:cNvPr id="7191" name="Freeform 59"/>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192" name="Oval 60"/>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sp>
                <p:nvSpPr>
                  <p:cNvPr id="7190" name="Rectangle 61"/>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3"/>
          <p:cNvSpPr>
            <a:spLocks noGrp="1" noChangeArrowheads="1"/>
          </p:cNvSpPr>
          <p:nvPr>
            <p:ph idx="1"/>
          </p:nvPr>
        </p:nvSpPr>
        <p:spPr/>
        <p:txBody>
          <a:bodyPr/>
          <a:lstStyle/>
          <a:p>
            <a:pPr>
              <a:buFont typeface="Wingdings" pitchFamily="2" charset="2"/>
              <a:buChar char="Ø"/>
            </a:pPr>
            <a:r>
              <a:rPr lang="en-US" altLang="zh-CN" b="1" dirty="0" smtClean="0"/>
              <a:t>Introduction to Shop Floor Control</a:t>
            </a:r>
          </a:p>
          <a:p>
            <a:r>
              <a:rPr lang="en-US" altLang="zh-CN" dirty="0" smtClean="0"/>
              <a:t>Business Considerations</a:t>
            </a:r>
          </a:p>
          <a:p>
            <a:r>
              <a:rPr lang="en-US" altLang="zh-CN" dirty="0" smtClean="0"/>
              <a:t>Set </a:t>
            </a:r>
            <a:r>
              <a:rPr lang="en-US" altLang="zh-CN" dirty="0" smtClean="0"/>
              <a:t>Up </a:t>
            </a:r>
            <a:r>
              <a:rPr lang="en-US" altLang="zh-CN" dirty="0" smtClean="0"/>
              <a:t>Shop Floor Control</a:t>
            </a:r>
          </a:p>
          <a:p>
            <a:r>
              <a:rPr lang="en-US" altLang="zh-CN" dirty="0" smtClean="0"/>
              <a:t>Process Shop Floor Control</a:t>
            </a:r>
          </a:p>
        </p:txBody>
      </p:sp>
      <p:sp>
        <p:nvSpPr>
          <p:cNvPr id="8195" name="Rectangle 12"/>
          <p:cNvSpPr>
            <a:spLocks noGrp="1" noChangeArrowheads="1"/>
          </p:cNvSpPr>
          <p:nvPr>
            <p:ph type="title"/>
          </p:nvPr>
        </p:nvSpPr>
        <p:spPr/>
        <p:txBody>
          <a:bodyPr/>
          <a:lstStyle/>
          <a:p>
            <a:r>
              <a:rPr lang="en-US" altLang="zh-CN" smtClean="0"/>
              <a:t>Course Overview</a:t>
            </a:r>
          </a:p>
        </p:txBody>
      </p:sp>
      <p:sp>
        <p:nvSpPr>
          <p:cNvPr id="8194" name="Footer Placeholder 3"/>
          <p:cNvSpPr>
            <a:spLocks noGrp="1"/>
          </p:cNvSpPr>
          <p:nvPr>
            <p:ph type="ftr" sz="quarter" idx="10"/>
          </p:nvPr>
        </p:nvSpPr>
        <p:spPr/>
        <p:txBody>
          <a:bodyPr/>
          <a:lstStyle/>
          <a:p>
            <a:r>
              <a:rPr lang="en-US" altLang="zh-CN" smtClean="0"/>
              <a:t>SFC-IN-040</a:t>
            </a:r>
            <a:endParaRPr lang="en-US"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Font typeface="Webdings" pitchFamily="18" charset="2"/>
              <a:buNone/>
            </a:pPr>
            <a:r>
              <a:rPr lang="en-US" altLang="zh-CN" b="1" smtClean="0">
                <a:ea typeface="宋体" charset="-122"/>
              </a:rPr>
              <a:t>In this class you will learn how to:</a:t>
            </a:r>
          </a:p>
          <a:p>
            <a:pPr eaLnBrk="1" hangingPunct="1">
              <a:buFont typeface="Webdings" pitchFamily="18" charset="2"/>
              <a:buChar char="4"/>
            </a:pPr>
            <a:r>
              <a:rPr lang="en-US" altLang="zh-CN" smtClean="0">
                <a:ea typeface="宋体" charset="-122"/>
              </a:rPr>
              <a:t>Identify key business considerations to analyze before setting up and using Shop Floor Control</a:t>
            </a:r>
          </a:p>
          <a:p>
            <a:pPr eaLnBrk="1" hangingPunct="1"/>
            <a:r>
              <a:rPr lang="en-US" altLang="zh-CN" smtClean="0">
                <a:ea typeface="宋体" charset="-122"/>
              </a:rPr>
              <a:t>Set up Shop Floor Control to most effectively use it in your organization</a:t>
            </a:r>
          </a:p>
          <a:p>
            <a:pPr eaLnBrk="1" hangingPunct="1"/>
            <a:r>
              <a:rPr lang="en-US" altLang="zh-CN" smtClean="0">
                <a:ea typeface="宋体" charset="-122"/>
              </a:rPr>
              <a:t>Effectively use and manage Shop Floor Control in QAD Enterprise Applications</a:t>
            </a:r>
          </a:p>
        </p:txBody>
      </p:sp>
      <p:sp>
        <p:nvSpPr>
          <p:cNvPr id="9219" name="Rectangle 11"/>
          <p:cNvSpPr>
            <a:spLocks noGrp="1" noChangeArrowheads="1"/>
          </p:cNvSpPr>
          <p:nvPr>
            <p:ph type="title"/>
          </p:nvPr>
        </p:nvSpPr>
        <p:spPr>
          <a:noFill/>
        </p:spPr>
        <p:txBody>
          <a:bodyPr/>
          <a:lstStyle/>
          <a:p>
            <a:pPr eaLnBrk="1" hangingPunct="1"/>
            <a:r>
              <a:rPr lang="en-US" altLang="zh-CN" smtClean="0">
                <a:solidFill>
                  <a:schemeClr val="tx2"/>
                </a:solidFill>
                <a:ea typeface="宋体" charset="-122"/>
              </a:rPr>
              <a:t>Course Objectives</a:t>
            </a:r>
            <a:endParaRPr lang="en-US" altLang="zh-CN" sz="2400" smtClean="0">
              <a:solidFill>
                <a:schemeClr val="tx2"/>
              </a:solidFill>
              <a:ea typeface="宋体" charset="-122"/>
            </a:endParaRPr>
          </a:p>
        </p:txBody>
      </p:sp>
      <p:sp>
        <p:nvSpPr>
          <p:cNvPr id="9218" name="Footer Placeholder 3"/>
          <p:cNvSpPr>
            <a:spLocks noGrp="1"/>
          </p:cNvSpPr>
          <p:nvPr>
            <p:ph type="ftr" sz="quarter" idx="10"/>
          </p:nvPr>
        </p:nvSpPr>
        <p:spPr>
          <a:noFill/>
        </p:spPr>
        <p:txBody>
          <a:bodyPr/>
          <a:lstStyle/>
          <a:p>
            <a:pPr defTabSz="865188"/>
            <a:r>
              <a:rPr lang="en-US" altLang="zh-CN" smtClean="0"/>
              <a:t>SFC-IN-140</a:t>
            </a:r>
            <a:endParaRPr lang="en-US" altLang="zh-C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altLang="zh-CN" dirty="0" smtClean="0">
                <a:ea typeface="宋体" charset="-122"/>
              </a:rPr>
              <a:t>Reduce the amount of WIP </a:t>
            </a:r>
            <a:r>
              <a:rPr lang="en-US" altLang="zh-CN" dirty="0" smtClean="0">
                <a:ea typeface="宋体" charset="-122"/>
              </a:rPr>
              <a:t>inventory</a:t>
            </a:r>
            <a:endParaRPr lang="en-US" altLang="zh-CN" dirty="0" smtClean="0">
              <a:ea typeface="宋体" charset="-122"/>
            </a:endParaRPr>
          </a:p>
          <a:p>
            <a:pPr eaLnBrk="1" hangingPunct="1"/>
            <a:r>
              <a:rPr lang="en-US" altLang="zh-CN" dirty="0" smtClean="0">
                <a:ea typeface="宋体" charset="-122"/>
              </a:rPr>
              <a:t>Increase delivery performance of work orders</a:t>
            </a:r>
          </a:p>
          <a:p>
            <a:pPr eaLnBrk="1" hangingPunct="1"/>
            <a:r>
              <a:rPr lang="en-US" altLang="zh-CN" dirty="0" smtClean="0">
                <a:ea typeface="宋体" charset="-122"/>
              </a:rPr>
              <a:t>Identify capacity </a:t>
            </a:r>
            <a:r>
              <a:rPr lang="en-US" altLang="zh-CN" dirty="0" smtClean="0">
                <a:ea typeface="宋体" charset="-122"/>
              </a:rPr>
              <a:t>issues</a:t>
            </a:r>
            <a:endParaRPr lang="en-US" altLang="zh-CN" dirty="0" smtClean="0">
              <a:ea typeface="宋体" charset="-122"/>
            </a:endParaRPr>
          </a:p>
          <a:p>
            <a:pPr eaLnBrk="1" hangingPunct="1"/>
            <a:r>
              <a:rPr lang="en-US" altLang="zh-CN" dirty="0" smtClean="0">
                <a:ea typeface="宋体" charset="-122"/>
              </a:rPr>
              <a:t>Effectively manage the work orders costs of material, labor and </a:t>
            </a:r>
            <a:r>
              <a:rPr lang="en-US" altLang="zh-CN" dirty="0" smtClean="0">
                <a:ea typeface="宋体" charset="-122"/>
              </a:rPr>
              <a:t>burden</a:t>
            </a:r>
            <a:endParaRPr lang="en-US" altLang="zh-CN" dirty="0" smtClean="0">
              <a:ea typeface="宋体" charset="-122"/>
            </a:endParaRPr>
          </a:p>
          <a:p>
            <a:pPr eaLnBrk="1" hangingPunct="1"/>
            <a:r>
              <a:rPr lang="en-US" altLang="zh-CN" dirty="0" smtClean="0">
                <a:ea typeface="宋体" charset="-122"/>
              </a:rPr>
              <a:t>Correct administrative </a:t>
            </a:r>
            <a:r>
              <a:rPr lang="en-US" altLang="zh-CN" dirty="0" smtClean="0">
                <a:ea typeface="宋体" charset="-122"/>
              </a:rPr>
              <a:t>errors</a:t>
            </a:r>
            <a:endParaRPr lang="en-US" altLang="zh-CN" dirty="0" smtClean="0">
              <a:ea typeface="宋体" charset="-122"/>
            </a:endParaRPr>
          </a:p>
          <a:p>
            <a:pPr eaLnBrk="1" hangingPunct="1"/>
            <a:r>
              <a:rPr lang="en-US" altLang="zh-CN" dirty="0" smtClean="0">
                <a:ea typeface="宋体" charset="-122"/>
              </a:rPr>
              <a:t>Effectively manage the scrap, rework, and </a:t>
            </a:r>
            <a:r>
              <a:rPr lang="en-US" altLang="zh-CN" dirty="0" smtClean="0">
                <a:ea typeface="宋体" charset="-122"/>
              </a:rPr>
              <a:t>rejects</a:t>
            </a:r>
            <a:endParaRPr lang="en-US" altLang="zh-CN" dirty="0" smtClean="0">
              <a:ea typeface="宋体" charset="-122"/>
            </a:endParaRPr>
          </a:p>
          <a:p>
            <a:pPr eaLnBrk="1" hangingPunct="1"/>
            <a:r>
              <a:rPr lang="en-US" altLang="zh-CN" dirty="0" smtClean="0">
                <a:ea typeface="宋体" charset="-122"/>
              </a:rPr>
              <a:t>Provide management with feedback </a:t>
            </a:r>
            <a:r>
              <a:rPr lang="en-US" altLang="zh-CN" dirty="0" smtClean="0">
                <a:ea typeface="宋体" charset="-122"/>
              </a:rPr>
              <a:t>reports </a:t>
            </a:r>
            <a:endParaRPr lang="en-US" altLang="zh-CN" dirty="0" smtClean="0">
              <a:ea typeface="宋体" charset="-122"/>
            </a:endParaRPr>
          </a:p>
          <a:p>
            <a:pPr eaLnBrk="1" hangingPunct="1"/>
            <a:endParaRPr lang="en-US" altLang="zh-CN" dirty="0" smtClean="0">
              <a:ea typeface="宋体" charset="-122"/>
            </a:endParaRPr>
          </a:p>
        </p:txBody>
      </p:sp>
      <p:sp>
        <p:nvSpPr>
          <p:cNvPr id="10243" name="Rectangle 2"/>
          <p:cNvSpPr>
            <a:spLocks noGrp="1" noChangeArrowheads="1"/>
          </p:cNvSpPr>
          <p:nvPr>
            <p:ph type="title"/>
          </p:nvPr>
        </p:nvSpPr>
        <p:spPr/>
        <p:txBody>
          <a:bodyPr/>
          <a:lstStyle/>
          <a:p>
            <a:pPr eaLnBrk="1" hangingPunct="1"/>
            <a:r>
              <a:rPr lang="en-US" altLang="zh-CN" smtClean="0">
                <a:ea typeface="宋体" charset="-122"/>
              </a:rPr>
              <a:t>Shop Floor Control Benefits</a:t>
            </a:r>
          </a:p>
        </p:txBody>
      </p:sp>
      <p:sp>
        <p:nvSpPr>
          <p:cNvPr id="10242" name="Footer Placeholder 3"/>
          <p:cNvSpPr>
            <a:spLocks noGrp="1"/>
          </p:cNvSpPr>
          <p:nvPr>
            <p:ph type="ftr" sz="quarter" idx="10"/>
          </p:nvPr>
        </p:nvSpPr>
        <p:spPr>
          <a:noFill/>
        </p:spPr>
        <p:txBody>
          <a:bodyPr/>
          <a:lstStyle/>
          <a:p>
            <a:pPr defTabSz="865188"/>
            <a:r>
              <a:rPr lang="en-US" altLang="zh-CN"/>
              <a:t>SFC-IN-145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8" name="Rectangle 1065"/>
          <p:cNvSpPr>
            <a:spLocks noGrp="1" noChangeArrowheads="1"/>
          </p:cNvSpPr>
          <p:nvPr>
            <p:ph idx="1"/>
          </p:nvPr>
        </p:nvSpPr>
        <p:spPr/>
        <p:txBody>
          <a:bodyPr>
            <a:normAutofit fontScale="92500" lnSpcReduction="10000"/>
          </a:bodyPr>
          <a:lstStyle/>
          <a:p>
            <a:r>
              <a:rPr lang="en-US" altLang="zh-CN" smtClean="0"/>
              <a:t>Computer-integrated manufacturing (CIM) interface</a:t>
            </a:r>
          </a:p>
          <a:p>
            <a:r>
              <a:rPr lang="en-US" altLang="zh-CN" smtClean="0"/>
              <a:t>Work in process (WIP)</a:t>
            </a:r>
          </a:p>
          <a:p>
            <a:r>
              <a:rPr lang="en-US" altLang="zh-CN" smtClean="0"/>
              <a:t>Queue</a:t>
            </a:r>
          </a:p>
          <a:p>
            <a:r>
              <a:rPr lang="en-US" altLang="zh-CN" smtClean="0"/>
              <a:t>Dispatch list</a:t>
            </a:r>
          </a:p>
          <a:p>
            <a:r>
              <a:rPr lang="en-US" altLang="zh-CN" smtClean="0"/>
              <a:t>Input/output control</a:t>
            </a:r>
          </a:p>
          <a:p>
            <a:r>
              <a:rPr lang="en-US" altLang="zh-CN" smtClean="0"/>
              <a:t>Downtime</a:t>
            </a:r>
          </a:p>
          <a:p>
            <a:r>
              <a:rPr lang="en-US" altLang="zh-CN" smtClean="0"/>
              <a:t>Reason codes</a:t>
            </a:r>
          </a:p>
          <a:p>
            <a:r>
              <a:rPr lang="en-US" altLang="zh-CN" smtClean="0"/>
              <a:t>Utilization </a:t>
            </a:r>
          </a:p>
          <a:p>
            <a:r>
              <a:rPr lang="en-US" altLang="zh-CN" smtClean="0"/>
              <a:t>Efficiency</a:t>
            </a:r>
          </a:p>
          <a:p>
            <a:r>
              <a:rPr lang="en-US" altLang="zh-CN" smtClean="0"/>
              <a:t>Capacity</a:t>
            </a:r>
          </a:p>
          <a:p>
            <a:r>
              <a:rPr lang="en-US" altLang="zh-CN" smtClean="0"/>
              <a:t>Direct/indirect labor</a:t>
            </a:r>
          </a:p>
        </p:txBody>
      </p:sp>
      <p:sp>
        <p:nvSpPr>
          <p:cNvPr id="11267" name="Rectangle 1064"/>
          <p:cNvSpPr>
            <a:spLocks noGrp="1" noChangeArrowheads="1"/>
          </p:cNvSpPr>
          <p:nvPr>
            <p:ph type="title"/>
          </p:nvPr>
        </p:nvSpPr>
        <p:spPr/>
        <p:txBody>
          <a:bodyPr/>
          <a:lstStyle/>
          <a:p>
            <a:r>
              <a:rPr lang="en-US" altLang="zh-CN" smtClean="0"/>
              <a:t>Terminology</a:t>
            </a:r>
          </a:p>
        </p:txBody>
      </p:sp>
      <p:sp>
        <p:nvSpPr>
          <p:cNvPr id="11266" name="Footer Placeholder 3"/>
          <p:cNvSpPr>
            <a:spLocks noGrp="1"/>
          </p:cNvSpPr>
          <p:nvPr>
            <p:ph type="ftr" sz="quarter" idx="10"/>
          </p:nvPr>
        </p:nvSpPr>
        <p:spPr/>
        <p:txBody>
          <a:bodyPr/>
          <a:lstStyle/>
          <a:p>
            <a:r>
              <a:rPr lang="en-US" altLang="zh-CN" smtClean="0"/>
              <a:t>SFC-IN-060</a:t>
            </a:r>
            <a:endParaRPr lang="en-US" altLang="zh-CN"/>
          </a:p>
        </p:txBody>
      </p:sp>
      <p:grpSp>
        <p:nvGrpSpPr>
          <p:cNvPr id="11269" name="Group 1177"/>
          <p:cNvGrpSpPr>
            <a:grpSpLocks noChangeAspect="1"/>
          </p:cNvGrpSpPr>
          <p:nvPr/>
        </p:nvGrpSpPr>
        <p:grpSpPr bwMode="auto">
          <a:xfrm>
            <a:off x="5438775" y="4913313"/>
            <a:ext cx="2741613" cy="1216025"/>
            <a:chOff x="3744" y="2571"/>
            <a:chExt cx="652" cy="289"/>
          </a:xfrm>
        </p:grpSpPr>
        <p:sp>
          <p:nvSpPr>
            <p:cNvPr id="11270" name="Freeform 1178"/>
            <p:cNvSpPr>
              <a:spLocks noChangeAspect="1"/>
            </p:cNvSpPr>
            <p:nvPr/>
          </p:nvSpPr>
          <p:spPr bwMode="auto">
            <a:xfrm>
              <a:off x="3744" y="2571"/>
              <a:ext cx="652" cy="289"/>
            </a:xfrm>
            <a:custGeom>
              <a:avLst/>
              <a:gdLst>
                <a:gd name="T0" fmla="*/ 131 w 1304"/>
                <a:gd name="T1" fmla="*/ 7 h 578"/>
                <a:gd name="T2" fmla="*/ 163 w 1304"/>
                <a:gd name="T3" fmla="*/ 14 h 578"/>
                <a:gd name="T4" fmla="*/ 193 w 1304"/>
                <a:gd name="T5" fmla="*/ 15 h 578"/>
                <a:gd name="T6" fmla="*/ 221 w 1304"/>
                <a:gd name="T7" fmla="*/ 12 h 578"/>
                <a:gd name="T8" fmla="*/ 247 w 1304"/>
                <a:gd name="T9" fmla="*/ 10 h 578"/>
                <a:gd name="T10" fmla="*/ 271 w 1304"/>
                <a:gd name="T11" fmla="*/ 9 h 578"/>
                <a:gd name="T12" fmla="*/ 294 w 1304"/>
                <a:gd name="T13" fmla="*/ 14 h 578"/>
                <a:gd name="T14" fmla="*/ 316 w 1304"/>
                <a:gd name="T15" fmla="*/ 27 h 578"/>
                <a:gd name="T16" fmla="*/ 337 w 1304"/>
                <a:gd name="T17" fmla="*/ 28 h 578"/>
                <a:gd name="T18" fmla="*/ 356 w 1304"/>
                <a:gd name="T19" fmla="*/ 14 h 578"/>
                <a:gd name="T20" fmla="*/ 373 w 1304"/>
                <a:gd name="T21" fmla="*/ 6 h 578"/>
                <a:gd name="T22" fmla="*/ 388 w 1304"/>
                <a:gd name="T23" fmla="*/ 3 h 578"/>
                <a:gd name="T24" fmla="*/ 401 w 1304"/>
                <a:gd name="T25" fmla="*/ 2 h 578"/>
                <a:gd name="T26" fmla="*/ 415 w 1304"/>
                <a:gd name="T27" fmla="*/ 5 h 578"/>
                <a:gd name="T28" fmla="*/ 428 w 1304"/>
                <a:gd name="T29" fmla="*/ 7 h 578"/>
                <a:gd name="T30" fmla="*/ 443 w 1304"/>
                <a:gd name="T31" fmla="*/ 10 h 578"/>
                <a:gd name="T32" fmla="*/ 460 w 1304"/>
                <a:gd name="T33" fmla="*/ 13 h 578"/>
                <a:gd name="T34" fmla="*/ 479 w 1304"/>
                <a:gd name="T35" fmla="*/ 14 h 578"/>
                <a:gd name="T36" fmla="*/ 501 w 1304"/>
                <a:gd name="T37" fmla="*/ 12 h 578"/>
                <a:gd name="T38" fmla="*/ 527 w 1304"/>
                <a:gd name="T39" fmla="*/ 8 h 578"/>
                <a:gd name="T40" fmla="*/ 543 w 1304"/>
                <a:gd name="T41" fmla="*/ 10 h 578"/>
                <a:gd name="T42" fmla="*/ 550 w 1304"/>
                <a:gd name="T43" fmla="*/ 23 h 578"/>
                <a:gd name="T44" fmla="*/ 560 w 1304"/>
                <a:gd name="T45" fmla="*/ 36 h 578"/>
                <a:gd name="T46" fmla="*/ 569 w 1304"/>
                <a:gd name="T47" fmla="*/ 45 h 578"/>
                <a:gd name="T48" fmla="*/ 652 w 1304"/>
                <a:gd name="T49" fmla="*/ 276 h 578"/>
                <a:gd name="T50" fmla="*/ 368 w 1304"/>
                <a:gd name="T51" fmla="*/ 276 h 578"/>
                <a:gd name="T52" fmla="*/ 373 w 1304"/>
                <a:gd name="T53" fmla="*/ 280 h 578"/>
                <a:gd name="T54" fmla="*/ 377 w 1304"/>
                <a:gd name="T55" fmla="*/ 285 h 578"/>
                <a:gd name="T56" fmla="*/ 374 w 1304"/>
                <a:gd name="T57" fmla="*/ 289 h 578"/>
                <a:gd name="T58" fmla="*/ 359 w 1304"/>
                <a:gd name="T59" fmla="*/ 289 h 578"/>
                <a:gd name="T60" fmla="*/ 332 w 1304"/>
                <a:gd name="T61" fmla="*/ 289 h 578"/>
                <a:gd name="T62" fmla="*/ 304 w 1304"/>
                <a:gd name="T63" fmla="*/ 289 h 578"/>
                <a:gd name="T64" fmla="*/ 285 w 1304"/>
                <a:gd name="T65" fmla="*/ 289 h 578"/>
                <a:gd name="T66" fmla="*/ 275 w 1304"/>
                <a:gd name="T67" fmla="*/ 289 h 578"/>
                <a:gd name="T68" fmla="*/ 271 w 1304"/>
                <a:gd name="T69" fmla="*/ 285 h 578"/>
                <a:gd name="T70" fmla="*/ 274 w 1304"/>
                <a:gd name="T71" fmla="*/ 280 h 578"/>
                <a:gd name="T72" fmla="*/ 279 w 1304"/>
                <a:gd name="T73" fmla="*/ 276 h 578"/>
                <a:gd name="T74" fmla="*/ 0 w 1304"/>
                <a:gd name="T75" fmla="*/ 276 h 578"/>
                <a:gd name="T76" fmla="*/ 76 w 1304"/>
                <a:gd name="T77" fmla="*/ 43 h 578"/>
                <a:gd name="T78" fmla="*/ 85 w 1304"/>
                <a:gd name="T79" fmla="*/ 37 h 578"/>
                <a:gd name="T80" fmla="*/ 94 w 1304"/>
                <a:gd name="T81" fmla="*/ 27 h 578"/>
                <a:gd name="T82" fmla="*/ 100 w 1304"/>
                <a:gd name="T83" fmla="*/ 17 h 578"/>
                <a:gd name="T84" fmla="*/ 111 w 1304"/>
                <a:gd name="T85" fmla="*/ 12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1271" name="Freeform 1179"/>
            <p:cNvSpPr>
              <a:spLocks noChangeAspect="1"/>
            </p:cNvSpPr>
            <p:nvPr/>
          </p:nvSpPr>
          <p:spPr bwMode="auto">
            <a:xfrm>
              <a:off x="4025" y="2833"/>
              <a:ext cx="84" cy="21"/>
            </a:xfrm>
            <a:custGeom>
              <a:avLst/>
              <a:gdLst>
                <a:gd name="T0" fmla="*/ 0 w 169"/>
                <a:gd name="T1" fmla="*/ 21 h 42"/>
                <a:gd name="T2" fmla="*/ 84 w 169"/>
                <a:gd name="T3" fmla="*/ 21 h 42"/>
                <a:gd name="T4" fmla="*/ 79 w 169"/>
                <a:gd name="T5" fmla="*/ 19 h 42"/>
                <a:gd name="T6" fmla="*/ 74 w 169"/>
                <a:gd name="T7" fmla="*/ 16 h 42"/>
                <a:gd name="T8" fmla="*/ 69 w 169"/>
                <a:gd name="T9" fmla="*/ 12 h 42"/>
                <a:gd name="T10" fmla="*/ 64 w 169"/>
                <a:gd name="T11" fmla="*/ 9 h 42"/>
                <a:gd name="T12" fmla="*/ 59 w 169"/>
                <a:gd name="T13" fmla="*/ 5 h 42"/>
                <a:gd name="T14" fmla="*/ 55 w 169"/>
                <a:gd name="T15" fmla="*/ 3 h 42"/>
                <a:gd name="T16" fmla="*/ 50 w 169"/>
                <a:gd name="T17" fmla="*/ 1 h 42"/>
                <a:gd name="T18" fmla="*/ 45 w 169"/>
                <a:gd name="T19" fmla="*/ 0 h 42"/>
                <a:gd name="T20" fmla="*/ 38 w 169"/>
                <a:gd name="T21" fmla="*/ 1 h 42"/>
                <a:gd name="T22" fmla="*/ 31 w 169"/>
                <a:gd name="T23" fmla="*/ 3 h 42"/>
                <a:gd name="T24" fmla="*/ 25 w 169"/>
                <a:gd name="T25" fmla="*/ 6 h 42"/>
                <a:gd name="T26" fmla="*/ 20 w 169"/>
                <a:gd name="T27" fmla="*/ 9 h 42"/>
                <a:gd name="T28" fmla="*/ 15 w 169"/>
                <a:gd name="T29" fmla="*/ 13 h 42"/>
                <a:gd name="T30" fmla="*/ 10 w 169"/>
                <a:gd name="T31" fmla="*/ 16 h 42"/>
                <a:gd name="T32" fmla="*/ 5 w 169"/>
                <a:gd name="T33" fmla="*/ 19 h 42"/>
                <a:gd name="T34" fmla="*/ 0 w 169"/>
                <a:gd name="T35" fmla="*/ 2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1272" name="Freeform 1180"/>
            <p:cNvSpPr>
              <a:spLocks noChangeAspect="1"/>
            </p:cNvSpPr>
            <p:nvPr/>
          </p:nvSpPr>
          <p:spPr bwMode="auto">
            <a:xfrm>
              <a:off x="3759" y="2605"/>
              <a:ext cx="81" cy="219"/>
            </a:xfrm>
            <a:custGeom>
              <a:avLst/>
              <a:gdLst>
                <a:gd name="T0" fmla="*/ 64 w 162"/>
                <a:gd name="T1" fmla="*/ 16 h 438"/>
                <a:gd name="T2" fmla="*/ 0 w 162"/>
                <a:gd name="T3" fmla="*/ 219 h 438"/>
                <a:gd name="T4" fmla="*/ 4 w 162"/>
                <a:gd name="T5" fmla="*/ 217 h 438"/>
                <a:gd name="T6" fmla="*/ 9 w 162"/>
                <a:gd name="T7" fmla="*/ 213 h 438"/>
                <a:gd name="T8" fmla="*/ 13 w 162"/>
                <a:gd name="T9" fmla="*/ 209 h 438"/>
                <a:gd name="T10" fmla="*/ 19 w 162"/>
                <a:gd name="T11" fmla="*/ 204 h 438"/>
                <a:gd name="T12" fmla="*/ 23 w 162"/>
                <a:gd name="T13" fmla="*/ 199 h 438"/>
                <a:gd name="T14" fmla="*/ 27 w 162"/>
                <a:gd name="T15" fmla="*/ 194 h 438"/>
                <a:gd name="T16" fmla="*/ 31 w 162"/>
                <a:gd name="T17" fmla="*/ 189 h 438"/>
                <a:gd name="T18" fmla="*/ 35 w 162"/>
                <a:gd name="T19" fmla="*/ 185 h 438"/>
                <a:gd name="T20" fmla="*/ 81 w 162"/>
                <a:gd name="T21" fmla="*/ 0 h 438"/>
                <a:gd name="T22" fmla="*/ 80 w 162"/>
                <a:gd name="T23" fmla="*/ 2 h 438"/>
                <a:gd name="T24" fmla="*/ 78 w 162"/>
                <a:gd name="T25" fmla="*/ 4 h 438"/>
                <a:gd name="T26" fmla="*/ 76 w 162"/>
                <a:gd name="T27" fmla="*/ 7 h 438"/>
                <a:gd name="T28" fmla="*/ 74 w 162"/>
                <a:gd name="T29" fmla="*/ 9 h 438"/>
                <a:gd name="T30" fmla="*/ 72 w 162"/>
                <a:gd name="T31" fmla="*/ 11 h 438"/>
                <a:gd name="T32" fmla="*/ 69 w 162"/>
                <a:gd name="T33" fmla="*/ 13 h 438"/>
                <a:gd name="T34" fmla="*/ 67 w 162"/>
                <a:gd name="T35" fmla="*/ 14 h 438"/>
                <a:gd name="T36" fmla="*/ 64 w 162"/>
                <a:gd name="T37" fmla="*/ 16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1273" name="Freeform 1181"/>
            <p:cNvSpPr>
              <a:spLocks noChangeAspect="1"/>
            </p:cNvSpPr>
            <p:nvPr/>
          </p:nvSpPr>
          <p:spPr bwMode="auto">
            <a:xfrm>
              <a:off x="4073" y="2778"/>
              <a:ext cx="268" cy="49"/>
            </a:xfrm>
            <a:custGeom>
              <a:avLst/>
              <a:gdLst>
                <a:gd name="T0" fmla="*/ 0 w 537"/>
                <a:gd name="T1" fmla="*/ 34 h 97"/>
                <a:gd name="T2" fmla="*/ 15 w 537"/>
                <a:gd name="T3" fmla="*/ 21 h 97"/>
                <a:gd name="T4" fmla="*/ 31 w 537"/>
                <a:gd name="T5" fmla="*/ 11 h 97"/>
                <a:gd name="T6" fmla="*/ 49 w 537"/>
                <a:gd name="T7" fmla="*/ 5 h 97"/>
                <a:gd name="T8" fmla="*/ 67 w 537"/>
                <a:gd name="T9" fmla="*/ 1 h 97"/>
                <a:gd name="T10" fmla="*/ 86 w 537"/>
                <a:gd name="T11" fmla="*/ 0 h 97"/>
                <a:gd name="T12" fmla="*/ 105 w 537"/>
                <a:gd name="T13" fmla="*/ 1 h 97"/>
                <a:gd name="T14" fmla="*/ 124 w 537"/>
                <a:gd name="T15" fmla="*/ 3 h 97"/>
                <a:gd name="T16" fmla="*/ 143 w 537"/>
                <a:gd name="T17" fmla="*/ 6 h 97"/>
                <a:gd name="T18" fmla="*/ 161 w 537"/>
                <a:gd name="T19" fmla="*/ 10 h 97"/>
                <a:gd name="T20" fmla="*/ 179 w 537"/>
                <a:gd name="T21" fmla="*/ 15 h 97"/>
                <a:gd name="T22" fmla="*/ 196 w 537"/>
                <a:gd name="T23" fmla="*/ 19 h 97"/>
                <a:gd name="T24" fmla="*/ 212 w 537"/>
                <a:gd name="T25" fmla="*/ 22 h 97"/>
                <a:gd name="T26" fmla="*/ 227 w 537"/>
                <a:gd name="T27" fmla="*/ 24 h 97"/>
                <a:gd name="T28" fmla="*/ 241 w 537"/>
                <a:gd name="T29" fmla="*/ 26 h 97"/>
                <a:gd name="T30" fmla="*/ 253 w 537"/>
                <a:gd name="T31" fmla="*/ 24 h 97"/>
                <a:gd name="T32" fmla="*/ 263 w 537"/>
                <a:gd name="T33" fmla="*/ 22 h 97"/>
                <a:gd name="T34" fmla="*/ 268 w 537"/>
                <a:gd name="T35" fmla="*/ 29 h 97"/>
                <a:gd name="T36" fmla="*/ 256 w 537"/>
                <a:gd name="T37" fmla="*/ 33 h 97"/>
                <a:gd name="T38" fmla="*/ 243 w 537"/>
                <a:gd name="T39" fmla="*/ 34 h 97"/>
                <a:gd name="T40" fmla="*/ 229 w 537"/>
                <a:gd name="T41" fmla="*/ 34 h 97"/>
                <a:gd name="T42" fmla="*/ 215 w 537"/>
                <a:gd name="T43" fmla="*/ 32 h 97"/>
                <a:gd name="T44" fmla="*/ 200 w 537"/>
                <a:gd name="T45" fmla="*/ 29 h 97"/>
                <a:gd name="T46" fmla="*/ 185 w 537"/>
                <a:gd name="T47" fmla="*/ 25 h 97"/>
                <a:gd name="T48" fmla="*/ 168 w 537"/>
                <a:gd name="T49" fmla="*/ 22 h 97"/>
                <a:gd name="T50" fmla="*/ 151 w 537"/>
                <a:gd name="T51" fmla="*/ 18 h 97"/>
                <a:gd name="T52" fmla="*/ 134 w 537"/>
                <a:gd name="T53" fmla="*/ 15 h 97"/>
                <a:gd name="T54" fmla="*/ 116 w 537"/>
                <a:gd name="T55" fmla="*/ 13 h 97"/>
                <a:gd name="T56" fmla="*/ 98 w 537"/>
                <a:gd name="T57" fmla="*/ 12 h 97"/>
                <a:gd name="T58" fmla="*/ 79 w 537"/>
                <a:gd name="T59" fmla="*/ 14 h 97"/>
                <a:gd name="T60" fmla="*/ 60 w 537"/>
                <a:gd name="T61" fmla="*/ 18 h 97"/>
                <a:gd name="T62" fmla="*/ 40 w 537"/>
                <a:gd name="T63" fmla="*/ 25 h 97"/>
                <a:gd name="T64" fmla="*/ 20 w 537"/>
                <a:gd name="T65" fmla="*/ 35 h 97"/>
                <a:gd name="T66" fmla="*/ 0 w 537"/>
                <a:gd name="T67" fmla="*/ 49 h 97"/>
                <a:gd name="T68" fmla="*/ 0 w 537"/>
                <a:gd name="T69" fmla="*/ 46 h 97"/>
                <a:gd name="T70" fmla="*/ 0 w 537"/>
                <a:gd name="T71" fmla="*/ 42 h 97"/>
                <a:gd name="T72" fmla="*/ 0 w 537"/>
                <a:gd name="T73" fmla="*/ 38 h 97"/>
                <a:gd name="T74" fmla="*/ 0 w 537"/>
                <a:gd name="T75" fmla="*/ 34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1274" name="Freeform 1182"/>
            <p:cNvSpPr>
              <a:spLocks noChangeAspect="1"/>
            </p:cNvSpPr>
            <p:nvPr/>
          </p:nvSpPr>
          <p:spPr bwMode="auto">
            <a:xfrm>
              <a:off x="4077" y="2797"/>
              <a:ext cx="299" cy="44"/>
            </a:xfrm>
            <a:custGeom>
              <a:avLst/>
              <a:gdLst>
                <a:gd name="T0" fmla="*/ 0 w 598"/>
                <a:gd name="T1" fmla="*/ 32 h 89"/>
                <a:gd name="T2" fmla="*/ 20 w 598"/>
                <a:gd name="T3" fmla="*/ 20 h 89"/>
                <a:gd name="T4" fmla="*/ 38 w 598"/>
                <a:gd name="T5" fmla="*/ 11 h 89"/>
                <a:gd name="T6" fmla="*/ 57 w 598"/>
                <a:gd name="T7" fmla="*/ 4 h 89"/>
                <a:gd name="T8" fmla="*/ 76 w 598"/>
                <a:gd name="T9" fmla="*/ 1 h 89"/>
                <a:gd name="T10" fmla="*/ 94 w 598"/>
                <a:gd name="T11" fmla="*/ 0 h 89"/>
                <a:gd name="T12" fmla="*/ 112 w 598"/>
                <a:gd name="T13" fmla="*/ 0 h 89"/>
                <a:gd name="T14" fmla="*/ 130 w 598"/>
                <a:gd name="T15" fmla="*/ 2 h 89"/>
                <a:gd name="T16" fmla="*/ 148 w 598"/>
                <a:gd name="T17" fmla="*/ 5 h 89"/>
                <a:gd name="T18" fmla="*/ 164 w 598"/>
                <a:gd name="T19" fmla="*/ 8 h 89"/>
                <a:gd name="T20" fmla="*/ 180 w 598"/>
                <a:gd name="T21" fmla="*/ 12 h 89"/>
                <a:gd name="T22" fmla="*/ 196 w 598"/>
                <a:gd name="T23" fmla="*/ 15 h 89"/>
                <a:gd name="T24" fmla="*/ 211 w 598"/>
                <a:gd name="T25" fmla="*/ 18 h 89"/>
                <a:gd name="T26" fmla="*/ 226 w 598"/>
                <a:gd name="T27" fmla="*/ 20 h 89"/>
                <a:gd name="T28" fmla="*/ 240 w 598"/>
                <a:gd name="T29" fmla="*/ 20 h 89"/>
                <a:gd name="T30" fmla="*/ 254 w 598"/>
                <a:gd name="T31" fmla="*/ 18 h 89"/>
                <a:gd name="T32" fmla="*/ 267 w 598"/>
                <a:gd name="T33" fmla="*/ 13 h 89"/>
                <a:gd name="T34" fmla="*/ 270 w 598"/>
                <a:gd name="T35" fmla="*/ 16 h 89"/>
                <a:gd name="T36" fmla="*/ 273 w 598"/>
                <a:gd name="T37" fmla="*/ 19 h 89"/>
                <a:gd name="T38" fmla="*/ 276 w 598"/>
                <a:gd name="T39" fmla="*/ 22 h 89"/>
                <a:gd name="T40" fmla="*/ 281 w 598"/>
                <a:gd name="T41" fmla="*/ 26 h 89"/>
                <a:gd name="T42" fmla="*/ 285 w 598"/>
                <a:gd name="T43" fmla="*/ 30 h 89"/>
                <a:gd name="T44" fmla="*/ 289 w 598"/>
                <a:gd name="T45" fmla="*/ 34 h 89"/>
                <a:gd name="T46" fmla="*/ 294 w 598"/>
                <a:gd name="T47" fmla="*/ 37 h 89"/>
                <a:gd name="T48" fmla="*/ 299 w 598"/>
                <a:gd name="T49" fmla="*/ 39 h 89"/>
                <a:gd name="T50" fmla="*/ 143 w 598"/>
                <a:gd name="T51" fmla="*/ 39 h 89"/>
                <a:gd name="T52" fmla="*/ 139 w 598"/>
                <a:gd name="T53" fmla="*/ 37 h 89"/>
                <a:gd name="T54" fmla="*/ 135 w 598"/>
                <a:gd name="T55" fmla="*/ 34 h 89"/>
                <a:gd name="T56" fmla="*/ 128 w 598"/>
                <a:gd name="T57" fmla="*/ 31 h 89"/>
                <a:gd name="T58" fmla="*/ 121 w 598"/>
                <a:gd name="T59" fmla="*/ 29 h 89"/>
                <a:gd name="T60" fmla="*/ 113 w 598"/>
                <a:gd name="T61" fmla="*/ 27 h 89"/>
                <a:gd name="T62" fmla="*/ 105 w 598"/>
                <a:gd name="T63" fmla="*/ 26 h 89"/>
                <a:gd name="T64" fmla="*/ 96 w 598"/>
                <a:gd name="T65" fmla="*/ 25 h 89"/>
                <a:gd name="T66" fmla="*/ 87 w 598"/>
                <a:gd name="T67" fmla="*/ 24 h 89"/>
                <a:gd name="T68" fmla="*/ 78 w 598"/>
                <a:gd name="T69" fmla="*/ 24 h 89"/>
                <a:gd name="T70" fmla="*/ 69 w 598"/>
                <a:gd name="T71" fmla="*/ 26 h 89"/>
                <a:gd name="T72" fmla="*/ 59 w 598"/>
                <a:gd name="T73" fmla="*/ 27 h 89"/>
                <a:gd name="T74" fmla="*/ 51 w 598"/>
                <a:gd name="T75" fmla="*/ 28 h 89"/>
                <a:gd name="T76" fmla="*/ 42 w 598"/>
                <a:gd name="T77" fmla="*/ 31 h 89"/>
                <a:gd name="T78" fmla="*/ 34 w 598"/>
                <a:gd name="T79" fmla="*/ 35 h 89"/>
                <a:gd name="T80" fmla="*/ 27 w 598"/>
                <a:gd name="T81" fmla="*/ 39 h 89"/>
                <a:gd name="T82" fmla="*/ 21 w 598"/>
                <a:gd name="T83" fmla="*/ 44 h 89"/>
                <a:gd name="T84" fmla="*/ 19 w 598"/>
                <a:gd name="T85" fmla="*/ 42 h 89"/>
                <a:gd name="T86" fmla="*/ 17 w 598"/>
                <a:gd name="T87" fmla="*/ 41 h 89"/>
                <a:gd name="T88" fmla="*/ 14 w 598"/>
                <a:gd name="T89" fmla="*/ 39 h 89"/>
                <a:gd name="T90" fmla="*/ 12 w 598"/>
                <a:gd name="T91" fmla="*/ 38 h 89"/>
                <a:gd name="T92" fmla="*/ 9 w 598"/>
                <a:gd name="T93" fmla="*/ 36 h 89"/>
                <a:gd name="T94" fmla="*/ 7 w 598"/>
                <a:gd name="T95" fmla="*/ 35 h 89"/>
                <a:gd name="T96" fmla="*/ 3 w 598"/>
                <a:gd name="T97" fmla="*/ 34 h 89"/>
                <a:gd name="T98" fmla="*/ 0 w 598"/>
                <a:gd name="T99" fmla="*/ 32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1275" name="Freeform 1183"/>
            <p:cNvSpPr>
              <a:spLocks noChangeAspect="1"/>
            </p:cNvSpPr>
            <p:nvPr/>
          </p:nvSpPr>
          <p:spPr bwMode="auto">
            <a:xfrm>
              <a:off x="3755" y="2812"/>
              <a:ext cx="300" cy="29"/>
            </a:xfrm>
            <a:custGeom>
              <a:avLst/>
              <a:gdLst>
                <a:gd name="T0" fmla="*/ 2 w 600"/>
                <a:gd name="T1" fmla="*/ 22 h 58"/>
                <a:gd name="T2" fmla="*/ 9 w 600"/>
                <a:gd name="T3" fmla="*/ 17 h 58"/>
                <a:gd name="T4" fmla="*/ 15 w 600"/>
                <a:gd name="T5" fmla="*/ 11 h 58"/>
                <a:gd name="T6" fmla="*/ 22 w 600"/>
                <a:gd name="T7" fmla="*/ 6 h 58"/>
                <a:gd name="T8" fmla="*/ 55 w 600"/>
                <a:gd name="T9" fmla="*/ 11 h 58"/>
                <a:gd name="T10" fmla="*/ 107 w 600"/>
                <a:gd name="T11" fmla="*/ 18 h 58"/>
                <a:gd name="T12" fmla="*/ 148 w 600"/>
                <a:gd name="T13" fmla="*/ 17 h 58"/>
                <a:gd name="T14" fmla="*/ 178 w 600"/>
                <a:gd name="T15" fmla="*/ 12 h 58"/>
                <a:gd name="T16" fmla="*/ 204 w 600"/>
                <a:gd name="T17" fmla="*/ 5 h 58"/>
                <a:gd name="T18" fmla="*/ 228 w 600"/>
                <a:gd name="T19" fmla="*/ 1 h 58"/>
                <a:gd name="T20" fmla="*/ 253 w 600"/>
                <a:gd name="T21" fmla="*/ 1 h 58"/>
                <a:gd name="T22" fmla="*/ 283 w 600"/>
                <a:gd name="T23" fmla="*/ 10 h 58"/>
                <a:gd name="T24" fmla="*/ 298 w 600"/>
                <a:gd name="T25" fmla="*/ 19 h 58"/>
                <a:gd name="T26" fmla="*/ 292 w 600"/>
                <a:gd name="T27" fmla="*/ 22 h 58"/>
                <a:gd name="T28" fmla="*/ 287 w 600"/>
                <a:gd name="T29" fmla="*/ 26 h 58"/>
                <a:gd name="T30" fmla="*/ 282 w 600"/>
                <a:gd name="T31" fmla="*/ 28 h 58"/>
                <a:gd name="T32" fmla="*/ 277 w 600"/>
                <a:gd name="T33" fmla="*/ 26 h 58"/>
                <a:gd name="T34" fmla="*/ 267 w 600"/>
                <a:gd name="T35" fmla="*/ 20 h 58"/>
                <a:gd name="T36" fmla="*/ 256 w 600"/>
                <a:gd name="T37" fmla="*/ 17 h 58"/>
                <a:gd name="T38" fmla="*/ 244 w 600"/>
                <a:gd name="T39" fmla="*/ 15 h 58"/>
                <a:gd name="T40" fmla="*/ 232 w 600"/>
                <a:gd name="T41" fmla="*/ 15 h 58"/>
                <a:gd name="T42" fmla="*/ 218 w 600"/>
                <a:gd name="T43" fmla="*/ 15 h 58"/>
                <a:gd name="T44" fmla="*/ 206 w 600"/>
                <a:gd name="T45" fmla="*/ 18 h 58"/>
                <a:gd name="T46" fmla="*/ 193 w 600"/>
                <a:gd name="T47" fmla="*/ 22 h 58"/>
                <a:gd name="T48" fmla="*/ 180 w 600"/>
                <a:gd name="T49" fmla="*/ 24 h 58"/>
                <a:gd name="T50" fmla="*/ 158 w 600"/>
                <a:gd name="T51" fmla="*/ 24 h 58"/>
                <a:gd name="T52" fmla="*/ 131 w 600"/>
                <a:gd name="T53" fmla="*/ 24 h 58"/>
                <a:gd name="T54" fmla="*/ 100 w 600"/>
                <a:gd name="T55" fmla="*/ 24 h 58"/>
                <a:gd name="T56" fmla="*/ 69 w 600"/>
                <a:gd name="T57" fmla="*/ 23 h 58"/>
                <a:gd name="T58" fmla="*/ 41 w 600"/>
                <a:gd name="T59" fmla="*/ 23 h 58"/>
                <a:gd name="T60" fmla="*/ 18 w 600"/>
                <a:gd name="T61" fmla="*/ 23 h 58"/>
                <a:gd name="T62" fmla="*/ 3 w 600"/>
                <a:gd name="T63" fmla="*/ 23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1276" name="Freeform 1184"/>
            <p:cNvSpPr>
              <a:spLocks noChangeAspect="1"/>
            </p:cNvSpPr>
            <p:nvPr/>
          </p:nvSpPr>
          <p:spPr bwMode="auto">
            <a:xfrm>
              <a:off x="3783" y="2783"/>
              <a:ext cx="284" cy="46"/>
            </a:xfrm>
            <a:custGeom>
              <a:avLst/>
              <a:gdLst>
                <a:gd name="T0" fmla="*/ 24 w 569"/>
                <a:gd name="T1" fmla="*/ 14 h 92"/>
                <a:gd name="T2" fmla="*/ 41 w 569"/>
                <a:gd name="T3" fmla="*/ 19 h 92"/>
                <a:gd name="T4" fmla="*/ 57 w 569"/>
                <a:gd name="T5" fmla="*/ 22 h 92"/>
                <a:gd name="T6" fmla="*/ 71 w 569"/>
                <a:gd name="T7" fmla="*/ 23 h 92"/>
                <a:gd name="T8" fmla="*/ 84 w 569"/>
                <a:gd name="T9" fmla="*/ 23 h 92"/>
                <a:gd name="T10" fmla="*/ 97 w 569"/>
                <a:gd name="T11" fmla="*/ 22 h 92"/>
                <a:gd name="T12" fmla="*/ 110 w 569"/>
                <a:gd name="T13" fmla="*/ 19 h 92"/>
                <a:gd name="T14" fmla="*/ 125 w 569"/>
                <a:gd name="T15" fmla="*/ 15 h 92"/>
                <a:gd name="T16" fmla="*/ 140 w 569"/>
                <a:gd name="T17" fmla="*/ 10 h 92"/>
                <a:gd name="T18" fmla="*/ 160 w 569"/>
                <a:gd name="T19" fmla="*/ 5 h 92"/>
                <a:gd name="T20" fmla="*/ 184 w 569"/>
                <a:gd name="T21" fmla="*/ 1 h 92"/>
                <a:gd name="T22" fmla="*/ 208 w 569"/>
                <a:gd name="T23" fmla="*/ 0 h 92"/>
                <a:gd name="T24" fmla="*/ 232 w 569"/>
                <a:gd name="T25" fmla="*/ 1 h 92"/>
                <a:gd name="T26" fmla="*/ 254 w 569"/>
                <a:gd name="T27" fmla="*/ 7 h 92"/>
                <a:gd name="T28" fmla="*/ 271 w 569"/>
                <a:gd name="T29" fmla="*/ 18 h 92"/>
                <a:gd name="T30" fmla="*/ 282 w 569"/>
                <a:gd name="T31" fmla="*/ 34 h 92"/>
                <a:gd name="T32" fmla="*/ 282 w 569"/>
                <a:gd name="T33" fmla="*/ 45 h 92"/>
                <a:gd name="T34" fmla="*/ 279 w 569"/>
                <a:gd name="T35" fmla="*/ 46 h 92"/>
                <a:gd name="T36" fmla="*/ 272 w 569"/>
                <a:gd name="T37" fmla="*/ 42 h 92"/>
                <a:gd name="T38" fmla="*/ 262 w 569"/>
                <a:gd name="T39" fmla="*/ 35 h 92"/>
                <a:gd name="T40" fmla="*/ 250 w 569"/>
                <a:gd name="T41" fmla="*/ 29 h 92"/>
                <a:gd name="T42" fmla="*/ 236 w 569"/>
                <a:gd name="T43" fmla="*/ 25 h 92"/>
                <a:gd name="T44" fmla="*/ 221 w 569"/>
                <a:gd name="T45" fmla="*/ 23 h 92"/>
                <a:gd name="T46" fmla="*/ 204 w 569"/>
                <a:gd name="T47" fmla="*/ 23 h 92"/>
                <a:gd name="T48" fmla="*/ 184 w 569"/>
                <a:gd name="T49" fmla="*/ 26 h 92"/>
                <a:gd name="T50" fmla="*/ 162 w 569"/>
                <a:gd name="T51" fmla="*/ 31 h 92"/>
                <a:gd name="T52" fmla="*/ 140 w 569"/>
                <a:gd name="T53" fmla="*/ 38 h 92"/>
                <a:gd name="T54" fmla="*/ 120 w 569"/>
                <a:gd name="T55" fmla="*/ 41 h 92"/>
                <a:gd name="T56" fmla="*/ 97 w 569"/>
                <a:gd name="T57" fmla="*/ 42 h 92"/>
                <a:gd name="T58" fmla="*/ 75 w 569"/>
                <a:gd name="T59" fmla="*/ 41 h 92"/>
                <a:gd name="T60" fmla="*/ 53 w 569"/>
                <a:gd name="T61" fmla="*/ 39 h 92"/>
                <a:gd name="T62" fmla="*/ 33 w 569"/>
                <a:gd name="T63" fmla="*/ 36 h 92"/>
                <a:gd name="T64" fmla="*/ 16 w 569"/>
                <a:gd name="T65" fmla="*/ 33 h 92"/>
                <a:gd name="T66" fmla="*/ 4 w 569"/>
                <a:gd name="T67" fmla="*/ 30 h 92"/>
                <a:gd name="T68" fmla="*/ 3 w 569"/>
                <a:gd name="T69" fmla="*/ 25 h 92"/>
                <a:gd name="T70" fmla="*/ 12 w 569"/>
                <a:gd name="T71" fmla="*/ 15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1277" name="Freeform 1185"/>
            <p:cNvSpPr>
              <a:spLocks noChangeAspect="1"/>
            </p:cNvSpPr>
            <p:nvPr/>
          </p:nvSpPr>
          <p:spPr bwMode="auto">
            <a:xfrm>
              <a:off x="4115" y="2827"/>
              <a:ext cx="94" cy="10"/>
            </a:xfrm>
            <a:custGeom>
              <a:avLst/>
              <a:gdLst>
                <a:gd name="T0" fmla="*/ 94 w 189"/>
                <a:gd name="T1" fmla="*/ 10 h 19"/>
                <a:gd name="T2" fmla="*/ 0 w 189"/>
                <a:gd name="T3" fmla="*/ 10 h 19"/>
                <a:gd name="T4" fmla="*/ 4 w 189"/>
                <a:gd name="T5" fmla="*/ 8 h 19"/>
                <a:gd name="T6" fmla="*/ 10 w 189"/>
                <a:gd name="T7" fmla="*/ 5 h 19"/>
                <a:gd name="T8" fmla="*/ 15 w 189"/>
                <a:gd name="T9" fmla="*/ 4 h 19"/>
                <a:gd name="T10" fmla="*/ 22 w 189"/>
                <a:gd name="T11" fmla="*/ 2 h 19"/>
                <a:gd name="T12" fmla="*/ 28 w 189"/>
                <a:gd name="T13" fmla="*/ 1 h 19"/>
                <a:gd name="T14" fmla="*/ 34 w 189"/>
                <a:gd name="T15" fmla="*/ 1 h 19"/>
                <a:gd name="T16" fmla="*/ 41 w 189"/>
                <a:gd name="T17" fmla="*/ 0 h 19"/>
                <a:gd name="T18" fmla="*/ 48 w 189"/>
                <a:gd name="T19" fmla="*/ 0 h 19"/>
                <a:gd name="T20" fmla="*/ 55 w 189"/>
                <a:gd name="T21" fmla="*/ 1 h 19"/>
                <a:gd name="T22" fmla="*/ 61 w 189"/>
                <a:gd name="T23" fmla="*/ 1 h 19"/>
                <a:gd name="T24" fmla="*/ 68 w 189"/>
                <a:gd name="T25" fmla="*/ 2 h 19"/>
                <a:gd name="T26" fmla="*/ 74 w 189"/>
                <a:gd name="T27" fmla="*/ 3 h 19"/>
                <a:gd name="T28" fmla="*/ 80 w 189"/>
                <a:gd name="T29" fmla="*/ 4 h 19"/>
                <a:gd name="T30" fmla="*/ 85 w 189"/>
                <a:gd name="T31" fmla="*/ 6 h 19"/>
                <a:gd name="T32" fmla="*/ 90 w 189"/>
                <a:gd name="T33" fmla="*/ 8 h 19"/>
                <a:gd name="T34" fmla="*/ 94 w 189"/>
                <a:gd name="T35" fmla="*/ 10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1278" name="Freeform 1186"/>
            <p:cNvSpPr>
              <a:spLocks noChangeAspect="1"/>
            </p:cNvSpPr>
            <p:nvPr/>
          </p:nvSpPr>
          <p:spPr bwMode="auto">
            <a:xfrm>
              <a:off x="3962" y="2833"/>
              <a:ext cx="51" cy="4"/>
            </a:xfrm>
            <a:custGeom>
              <a:avLst/>
              <a:gdLst>
                <a:gd name="T0" fmla="*/ 0 w 103"/>
                <a:gd name="T1" fmla="*/ 3 h 8"/>
                <a:gd name="T2" fmla="*/ 6 w 103"/>
                <a:gd name="T3" fmla="*/ 2 h 8"/>
                <a:gd name="T4" fmla="*/ 13 w 103"/>
                <a:gd name="T5" fmla="*/ 1 h 8"/>
                <a:gd name="T6" fmla="*/ 21 w 103"/>
                <a:gd name="T7" fmla="*/ 1 h 8"/>
                <a:gd name="T8" fmla="*/ 28 w 103"/>
                <a:gd name="T9" fmla="*/ 0 h 8"/>
                <a:gd name="T10" fmla="*/ 35 w 103"/>
                <a:gd name="T11" fmla="*/ 1 h 8"/>
                <a:gd name="T12" fmla="*/ 41 w 103"/>
                <a:gd name="T13" fmla="*/ 1 h 8"/>
                <a:gd name="T14" fmla="*/ 46 w 103"/>
                <a:gd name="T15" fmla="*/ 2 h 8"/>
                <a:gd name="T16" fmla="*/ 51 w 103"/>
                <a:gd name="T17" fmla="*/ 4 h 8"/>
                <a:gd name="T18" fmla="*/ 0 w 103"/>
                <a:gd name="T19" fmla="*/ 3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1279" name="Freeform 1187"/>
            <p:cNvSpPr>
              <a:spLocks noChangeAspect="1"/>
            </p:cNvSpPr>
            <p:nvPr/>
          </p:nvSpPr>
          <p:spPr bwMode="auto">
            <a:xfrm>
              <a:off x="4139" y="2581"/>
              <a:ext cx="195" cy="217"/>
            </a:xfrm>
            <a:custGeom>
              <a:avLst/>
              <a:gdLst>
                <a:gd name="T0" fmla="*/ 0 w 390"/>
                <a:gd name="T1" fmla="*/ 0 h 434"/>
                <a:gd name="T2" fmla="*/ 0 w 390"/>
                <a:gd name="T3" fmla="*/ 193 h 434"/>
                <a:gd name="T4" fmla="*/ 13 w 390"/>
                <a:gd name="T5" fmla="*/ 192 h 434"/>
                <a:gd name="T6" fmla="*/ 26 w 390"/>
                <a:gd name="T7" fmla="*/ 191 h 434"/>
                <a:gd name="T8" fmla="*/ 40 w 390"/>
                <a:gd name="T9" fmla="*/ 193 h 434"/>
                <a:gd name="T10" fmla="*/ 54 w 390"/>
                <a:gd name="T11" fmla="*/ 194 h 434"/>
                <a:gd name="T12" fmla="*/ 68 w 390"/>
                <a:gd name="T13" fmla="*/ 197 h 434"/>
                <a:gd name="T14" fmla="*/ 82 w 390"/>
                <a:gd name="T15" fmla="*/ 199 h 434"/>
                <a:gd name="T16" fmla="*/ 95 w 390"/>
                <a:gd name="T17" fmla="*/ 202 h 434"/>
                <a:gd name="T18" fmla="*/ 108 w 390"/>
                <a:gd name="T19" fmla="*/ 205 h 434"/>
                <a:gd name="T20" fmla="*/ 121 w 390"/>
                <a:gd name="T21" fmla="*/ 209 h 434"/>
                <a:gd name="T22" fmla="*/ 134 w 390"/>
                <a:gd name="T23" fmla="*/ 212 h 434"/>
                <a:gd name="T24" fmla="*/ 146 w 390"/>
                <a:gd name="T25" fmla="*/ 214 h 434"/>
                <a:gd name="T26" fmla="*/ 157 w 390"/>
                <a:gd name="T27" fmla="*/ 216 h 434"/>
                <a:gd name="T28" fmla="*/ 168 w 390"/>
                <a:gd name="T29" fmla="*/ 217 h 434"/>
                <a:gd name="T30" fmla="*/ 178 w 390"/>
                <a:gd name="T31" fmla="*/ 217 h 434"/>
                <a:gd name="T32" fmla="*/ 187 w 390"/>
                <a:gd name="T33" fmla="*/ 217 h 434"/>
                <a:gd name="T34" fmla="*/ 195 w 390"/>
                <a:gd name="T35" fmla="*/ 214 h 434"/>
                <a:gd name="T36" fmla="*/ 143 w 390"/>
                <a:gd name="T37" fmla="*/ 2 h 434"/>
                <a:gd name="T38" fmla="*/ 132 w 390"/>
                <a:gd name="T39" fmla="*/ 6 h 434"/>
                <a:gd name="T40" fmla="*/ 120 w 390"/>
                <a:gd name="T41" fmla="*/ 8 h 434"/>
                <a:gd name="T42" fmla="*/ 109 w 390"/>
                <a:gd name="T43" fmla="*/ 10 h 434"/>
                <a:gd name="T44" fmla="*/ 98 w 390"/>
                <a:gd name="T45" fmla="*/ 11 h 434"/>
                <a:gd name="T46" fmla="*/ 88 w 390"/>
                <a:gd name="T47" fmla="*/ 11 h 434"/>
                <a:gd name="T48" fmla="*/ 77 w 390"/>
                <a:gd name="T49" fmla="*/ 11 h 434"/>
                <a:gd name="T50" fmla="*/ 67 w 390"/>
                <a:gd name="T51" fmla="*/ 10 h 434"/>
                <a:gd name="T52" fmla="*/ 57 w 390"/>
                <a:gd name="T53" fmla="*/ 9 h 434"/>
                <a:gd name="T54" fmla="*/ 48 w 390"/>
                <a:gd name="T55" fmla="*/ 8 h 434"/>
                <a:gd name="T56" fmla="*/ 39 w 390"/>
                <a:gd name="T57" fmla="*/ 7 h 434"/>
                <a:gd name="T58" fmla="*/ 30 w 390"/>
                <a:gd name="T59" fmla="*/ 5 h 434"/>
                <a:gd name="T60" fmla="*/ 23 w 390"/>
                <a:gd name="T61" fmla="*/ 4 h 434"/>
                <a:gd name="T62" fmla="*/ 16 w 390"/>
                <a:gd name="T63" fmla="*/ 2 h 434"/>
                <a:gd name="T64" fmla="*/ 10 w 390"/>
                <a:gd name="T65" fmla="*/ 1 h 434"/>
                <a:gd name="T66" fmla="*/ 5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1280" name="Freeform 1188"/>
            <p:cNvSpPr>
              <a:spLocks noChangeAspect="1"/>
            </p:cNvSpPr>
            <p:nvPr/>
          </p:nvSpPr>
          <p:spPr bwMode="auto">
            <a:xfrm>
              <a:off x="4290" y="2596"/>
              <a:ext cx="94" cy="241"/>
            </a:xfrm>
            <a:custGeom>
              <a:avLst/>
              <a:gdLst>
                <a:gd name="T0" fmla="*/ 0 w 190"/>
                <a:gd name="T1" fmla="*/ 0 h 481"/>
                <a:gd name="T2" fmla="*/ 48 w 190"/>
                <a:gd name="T3" fmla="*/ 200 h 481"/>
                <a:gd name="T4" fmla="*/ 51 w 190"/>
                <a:gd name="T5" fmla="*/ 202 h 481"/>
                <a:gd name="T6" fmla="*/ 55 w 190"/>
                <a:gd name="T7" fmla="*/ 207 h 481"/>
                <a:gd name="T8" fmla="*/ 60 w 190"/>
                <a:gd name="T9" fmla="*/ 213 h 481"/>
                <a:gd name="T10" fmla="*/ 65 w 190"/>
                <a:gd name="T11" fmla="*/ 219 h 481"/>
                <a:gd name="T12" fmla="*/ 72 w 190"/>
                <a:gd name="T13" fmla="*/ 225 h 481"/>
                <a:gd name="T14" fmla="*/ 79 w 190"/>
                <a:gd name="T15" fmla="*/ 231 h 481"/>
                <a:gd name="T16" fmla="*/ 87 w 190"/>
                <a:gd name="T17" fmla="*/ 236 h 481"/>
                <a:gd name="T18" fmla="*/ 94 w 190"/>
                <a:gd name="T19" fmla="*/ 241 h 481"/>
                <a:gd name="T20" fmla="*/ 22 w 190"/>
                <a:gd name="T21" fmla="*/ 28 h 481"/>
                <a:gd name="T22" fmla="*/ 20 w 190"/>
                <a:gd name="T23" fmla="*/ 26 h 481"/>
                <a:gd name="T24" fmla="*/ 17 w 190"/>
                <a:gd name="T25" fmla="*/ 22 h 481"/>
                <a:gd name="T26" fmla="*/ 14 w 190"/>
                <a:gd name="T27" fmla="*/ 19 h 481"/>
                <a:gd name="T28" fmla="*/ 10 w 190"/>
                <a:gd name="T29" fmla="*/ 15 h 481"/>
                <a:gd name="T30" fmla="*/ 7 w 190"/>
                <a:gd name="T31" fmla="*/ 11 h 481"/>
                <a:gd name="T32" fmla="*/ 4 w 190"/>
                <a:gd name="T33" fmla="*/ 7 h 481"/>
                <a:gd name="T34" fmla="*/ 2 w 190"/>
                <a:gd name="T35" fmla="*/ 3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1281" name="Freeform 1189"/>
            <p:cNvSpPr>
              <a:spLocks noChangeAspect="1"/>
            </p:cNvSpPr>
            <p:nvPr/>
          </p:nvSpPr>
          <p:spPr bwMode="auto">
            <a:xfrm>
              <a:off x="3852" y="2580"/>
              <a:ext cx="214" cy="222"/>
            </a:xfrm>
            <a:custGeom>
              <a:avLst/>
              <a:gdLst>
                <a:gd name="T0" fmla="*/ 54 w 428"/>
                <a:gd name="T1" fmla="*/ 134 h 444"/>
                <a:gd name="T2" fmla="*/ 28 w 428"/>
                <a:gd name="T3" fmla="*/ 126 h 444"/>
                <a:gd name="T4" fmla="*/ 12 w 428"/>
                <a:gd name="T5" fmla="*/ 113 h 444"/>
                <a:gd name="T6" fmla="*/ 3 w 428"/>
                <a:gd name="T7" fmla="*/ 96 h 444"/>
                <a:gd name="T8" fmla="*/ 0 w 428"/>
                <a:gd name="T9" fmla="*/ 75 h 444"/>
                <a:gd name="T10" fmla="*/ 2 w 428"/>
                <a:gd name="T11" fmla="*/ 54 h 444"/>
                <a:gd name="T12" fmla="*/ 5 w 428"/>
                <a:gd name="T13" fmla="*/ 34 h 444"/>
                <a:gd name="T14" fmla="*/ 9 w 428"/>
                <a:gd name="T15" fmla="*/ 15 h 444"/>
                <a:gd name="T16" fmla="*/ 12 w 428"/>
                <a:gd name="T17" fmla="*/ 0 h 444"/>
                <a:gd name="T18" fmla="*/ 18 w 428"/>
                <a:gd name="T19" fmla="*/ 3 h 444"/>
                <a:gd name="T20" fmla="*/ 24 w 428"/>
                <a:gd name="T21" fmla="*/ 6 h 444"/>
                <a:gd name="T22" fmla="*/ 30 w 428"/>
                <a:gd name="T23" fmla="*/ 7 h 444"/>
                <a:gd name="T24" fmla="*/ 37 w 428"/>
                <a:gd name="T25" fmla="*/ 9 h 444"/>
                <a:gd name="T26" fmla="*/ 43 w 428"/>
                <a:gd name="T27" fmla="*/ 11 h 444"/>
                <a:gd name="T28" fmla="*/ 50 w 428"/>
                <a:gd name="T29" fmla="*/ 12 h 444"/>
                <a:gd name="T30" fmla="*/ 56 w 428"/>
                <a:gd name="T31" fmla="*/ 13 h 444"/>
                <a:gd name="T32" fmla="*/ 62 w 428"/>
                <a:gd name="T33" fmla="*/ 13 h 444"/>
                <a:gd name="T34" fmla="*/ 73 w 428"/>
                <a:gd name="T35" fmla="*/ 13 h 444"/>
                <a:gd name="T36" fmla="*/ 84 w 428"/>
                <a:gd name="T37" fmla="*/ 13 h 444"/>
                <a:gd name="T38" fmla="*/ 95 w 428"/>
                <a:gd name="T39" fmla="*/ 13 h 444"/>
                <a:gd name="T40" fmla="*/ 106 w 428"/>
                <a:gd name="T41" fmla="*/ 11 h 444"/>
                <a:gd name="T42" fmla="*/ 116 w 428"/>
                <a:gd name="T43" fmla="*/ 10 h 444"/>
                <a:gd name="T44" fmla="*/ 126 w 428"/>
                <a:gd name="T45" fmla="*/ 9 h 444"/>
                <a:gd name="T46" fmla="*/ 137 w 428"/>
                <a:gd name="T47" fmla="*/ 9 h 444"/>
                <a:gd name="T48" fmla="*/ 147 w 428"/>
                <a:gd name="T49" fmla="*/ 7 h 444"/>
                <a:gd name="T50" fmla="*/ 157 w 428"/>
                <a:gd name="T51" fmla="*/ 7 h 444"/>
                <a:gd name="T52" fmla="*/ 166 w 428"/>
                <a:gd name="T53" fmla="*/ 9 h 444"/>
                <a:gd name="T54" fmla="*/ 175 w 428"/>
                <a:gd name="T55" fmla="*/ 10 h 444"/>
                <a:gd name="T56" fmla="*/ 184 w 428"/>
                <a:gd name="T57" fmla="*/ 13 h 444"/>
                <a:gd name="T58" fmla="*/ 193 w 428"/>
                <a:gd name="T59" fmla="*/ 17 h 444"/>
                <a:gd name="T60" fmla="*/ 200 w 428"/>
                <a:gd name="T61" fmla="*/ 21 h 444"/>
                <a:gd name="T62" fmla="*/ 208 w 428"/>
                <a:gd name="T63" fmla="*/ 28 h 444"/>
                <a:gd name="T64" fmla="*/ 214 w 428"/>
                <a:gd name="T65" fmla="*/ 35 h 444"/>
                <a:gd name="T66" fmla="*/ 214 w 428"/>
                <a:gd name="T67" fmla="*/ 222 h 444"/>
                <a:gd name="T68" fmla="*/ 203 w 428"/>
                <a:gd name="T69" fmla="*/ 214 h 444"/>
                <a:gd name="T70" fmla="*/ 191 w 428"/>
                <a:gd name="T71" fmla="*/ 207 h 444"/>
                <a:gd name="T72" fmla="*/ 180 w 428"/>
                <a:gd name="T73" fmla="*/ 202 h 444"/>
                <a:gd name="T74" fmla="*/ 168 w 428"/>
                <a:gd name="T75" fmla="*/ 198 h 444"/>
                <a:gd name="T76" fmla="*/ 157 w 428"/>
                <a:gd name="T77" fmla="*/ 195 h 444"/>
                <a:gd name="T78" fmla="*/ 147 w 428"/>
                <a:gd name="T79" fmla="*/ 193 h 444"/>
                <a:gd name="T80" fmla="*/ 137 w 428"/>
                <a:gd name="T81" fmla="*/ 192 h 444"/>
                <a:gd name="T82" fmla="*/ 126 w 428"/>
                <a:gd name="T83" fmla="*/ 190 h 444"/>
                <a:gd name="T84" fmla="*/ 118 w 428"/>
                <a:gd name="T85" fmla="*/ 188 h 444"/>
                <a:gd name="T86" fmla="*/ 109 w 428"/>
                <a:gd name="T87" fmla="*/ 185 h 444"/>
                <a:gd name="T88" fmla="*/ 102 w 428"/>
                <a:gd name="T89" fmla="*/ 181 h 444"/>
                <a:gd name="T90" fmla="*/ 95 w 428"/>
                <a:gd name="T91" fmla="*/ 176 h 444"/>
                <a:gd name="T92" fmla="*/ 88 w 428"/>
                <a:gd name="T93" fmla="*/ 169 h 444"/>
                <a:gd name="T94" fmla="*/ 83 w 428"/>
                <a:gd name="T95" fmla="*/ 161 h 444"/>
                <a:gd name="T96" fmla="*/ 79 w 428"/>
                <a:gd name="T97" fmla="*/ 149 h 444"/>
                <a:gd name="T98" fmla="*/ 76 w 428"/>
                <a:gd name="T99" fmla="*/ 135 h 444"/>
                <a:gd name="T100" fmla="*/ 73 w 428"/>
                <a:gd name="T101" fmla="*/ 135 h 444"/>
                <a:gd name="T102" fmla="*/ 70 w 428"/>
                <a:gd name="T103" fmla="*/ 135 h 444"/>
                <a:gd name="T104" fmla="*/ 67 w 428"/>
                <a:gd name="T105" fmla="*/ 135 h 444"/>
                <a:gd name="T106" fmla="*/ 64 w 428"/>
                <a:gd name="T107" fmla="*/ 135 h 444"/>
                <a:gd name="T108" fmla="*/ 61 w 428"/>
                <a:gd name="T109" fmla="*/ 135 h 444"/>
                <a:gd name="T110" fmla="*/ 59 w 428"/>
                <a:gd name="T111" fmla="*/ 135 h 444"/>
                <a:gd name="T112" fmla="*/ 56 w 428"/>
                <a:gd name="T113" fmla="*/ 134 h 444"/>
                <a:gd name="T114" fmla="*/ 54 w 428"/>
                <a:gd name="T115" fmla="*/ 1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1282" name="Freeform 1190"/>
            <p:cNvSpPr>
              <a:spLocks noChangeAspect="1"/>
            </p:cNvSpPr>
            <p:nvPr/>
          </p:nvSpPr>
          <p:spPr bwMode="auto">
            <a:xfrm>
              <a:off x="3854" y="2691"/>
              <a:ext cx="93" cy="72"/>
            </a:xfrm>
            <a:custGeom>
              <a:avLst/>
              <a:gdLst>
                <a:gd name="T0" fmla="*/ 0 w 185"/>
                <a:gd name="T1" fmla="*/ 0 h 145"/>
                <a:gd name="T2" fmla="*/ 5 w 185"/>
                <a:gd name="T3" fmla="*/ 6 h 145"/>
                <a:gd name="T4" fmla="*/ 11 w 185"/>
                <a:gd name="T5" fmla="*/ 12 h 145"/>
                <a:gd name="T6" fmla="*/ 17 w 185"/>
                <a:gd name="T7" fmla="*/ 17 h 145"/>
                <a:gd name="T8" fmla="*/ 25 w 185"/>
                <a:gd name="T9" fmla="*/ 21 h 145"/>
                <a:gd name="T10" fmla="*/ 35 w 185"/>
                <a:gd name="T11" fmla="*/ 25 h 145"/>
                <a:gd name="T12" fmla="*/ 45 w 185"/>
                <a:gd name="T13" fmla="*/ 27 h 145"/>
                <a:gd name="T14" fmla="*/ 57 w 185"/>
                <a:gd name="T15" fmla="*/ 29 h 145"/>
                <a:gd name="T16" fmla="*/ 68 w 185"/>
                <a:gd name="T17" fmla="*/ 29 h 145"/>
                <a:gd name="T18" fmla="*/ 69 w 185"/>
                <a:gd name="T19" fmla="*/ 34 h 145"/>
                <a:gd name="T20" fmla="*/ 70 w 185"/>
                <a:gd name="T21" fmla="*/ 39 h 145"/>
                <a:gd name="T22" fmla="*/ 72 w 185"/>
                <a:gd name="T23" fmla="*/ 45 h 145"/>
                <a:gd name="T24" fmla="*/ 74 w 185"/>
                <a:gd name="T25" fmla="*/ 50 h 145"/>
                <a:gd name="T26" fmla="*/ 77 w 185"/>
                <a:gd name="T27" fmla="*/ 57 h 145"/>
                <a:gd name="T28" fmla="*/ 81 w 185"/>
                <a:gd name="T29" fmla="*/ 62 h 145"/>
                <a:gd name="T30" fmla="*/ 86 w 185"/>
                <a:gd name="T31" fmla="*/ 68 h 145"/>
                <a:gd name="T32" fmla="*/ 93 w 185"/>
                <a:gd name="T33" fmla="*/ 72 h 145"/>
                <a:gd name="T34" fmla="*/ 84 w 185"/>
                <a:gd name="T35" fmla="*/ 71 h 145"/>
                <a:gd name="T36" fmla="*/ 75 w 185"/>
                <a:gd name="T37" fmla="*/ 69 h 145"/>
                <a:gd name="T38" fmla="*/ 67 w 185"/>
                <a:gd name="T39" fmla="*/ 66 h 145"/>
                <a:gd name="T40" fmla="*/ 59 w 185"/>
                <a:gd name="T41" fmla="*/ 64 h 145"/>
                <a:gd name="T42" fmla="*/ 51 w 185"/>
                <a:gd name="T43" fmla="*/ 60 h 145"/>
                <a:gd name="T44" fmla="*/ 44 w 185"/>
                <a:gd name="T45" fmla="*/ 57 h 145"/>
                <a:gd name="T46" fmla="*/ 37 w 185"/>
                <a:gd name="T47" fmla="*/ 53 h 145"/>
                <a:gd name="T48" fmla="*/ 31 w 185"/>
                <a:gd name="T49" fmla="*/ 48 h 145"/>
                <a:gd name="T50" fmla="*/ 25 w 185"/>
                <a:gd name="T51" fmla="*/ 43 h 145"/>
                <a:gd name="T52" fmla="*/ 19 w 185"/>
                <a:gd name="T53" fmla="*/ 38 h 145"/>
                <a:gd name="T54" fmla="*/ 15 w 185"/>
                <a:gd name="T55" fmla="*/ 33 h 145"/>
                <a:gd name="T56" fmla="*/ 11 w 185"/>
                <a:gd name="T57" fmla="*/ 27 h 145"/>
                <a:gd name="T58" fmla="*/ 7 w 185"/>
                <a:gd name="T59" fmla="*/ 21 h 145"/>
                <a:gd name="T60" fmla="*/ 4 w 185"/>
                <a:gd name="T61" fmla="*/ 14 h 145"/>
                <a:gd name="T62" fmla="*/ 2 w 185"/>
                <a:gd name="T63" fmla="*/ 7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1283" name="Freeform 1191"/>
            <p:cNvSpPr>
              <a:spLocks noChangeAspect="1"/>
            </p:cNvSpPr>
            <p:nvPr/>
          </p:nvSpPr>
          <p:spPr bwMode="auto">
            <a:xfrm>
              <a:off x="3800" y="2587"/>
              <a:ext cx="197" cy="213"/>
            </a:xfrm>
            <a:custGeom>
              <a:avLst/>
              <a:gdLst>
                <a:gd name="T0" fmla="*/ 49 w 394"/>
                <a:gd name="T1" fmla="*/ 0 h 427"/>
                <a:gd name="T2" fmla="*/ 55 w 394"/>
                <a:gd name="T3" fmla="*/ 1 h 427"/>
                <a:gd name="T4" fmla="*/ 13 w 394"/>
                <a:gd name="T5" fmla="*/ 168 h 427"/>
                <a:gd name="T6" fmla="*/ 18 w 394"/>
                <a:gd name="T7" fmla="*/ 177 h 427"/>
                <a:gd name="T8" fmla="*/ 25 w 394"/>
                <a:gd name="T9" fmla="*/ 185 h 427"/>
                <a:gd name="T10" fmla="*/ 31 w 394"/>
                <a:gd name="T11" fmla="*/ 191 h 427"/>
                <a:gd name="T12" fmla="*/ 40 w 394"/>
                <a:gd name="T13" fmla="*/ 195 h 427"/>
                <a:gd name="T14" fmla="*/ 49 w 394"/>
                <a:gd name="T15" fmla="*/ 198 h 427"/>
                <a:gd name="T16" fmla="*/ 59 w 394"/>
                <a:gd name="T17" fmla="*/ 200 h 427"/>
                <a:gd name="T18" fmla="*/ 70 w 394"/>
                <a:gd name="T19" fmla="*/ 201 h 427"/>
                <a:gd name="T20" fmla="*/ 81 w 394"/>
                <a:gd name="T21" fmla="*/ 200 h 427"/>
                <a:gd name="T22" fmla="*/ 92 w 394"/>
                <a:gd name="T23" fmla="*/ 199 h 427"/>
                <a:gd name="T24" fmla="*/ 103 w 394"/>
                <a:gd name="T25" fmla="*/ 198 h 427"/>
                <a:gd name="T26" fmla="*/ 114 w 394"/>
                <a:gd name="T27" fmla="*/ 196 h 427"/>
                <a:gd name="T28" fmla="*/ 124 w 394"/>
                <a:gd name="T29" fmla="*/ 194 h 427"/>
                <a:gd name="T30" fmla="*/ 136 w 394"/>
                <a:gd name="T31" fmla="*/ 191 h 427"/>
                <a:gd name="T32" fmla="*/ 146 w 394"/>
                <a:gd name="T33" fmla="*/ 189 h 427"/>
                <a:gd name="T34" fmla="*/ 155 w 394"/>
                <a:gd name="T35" fmla="*/ 187 h 427"/>
                <a:gd name="T36" fmla="*/ 164 w 394"/>
                <a:gd name="T37" fmla="*/ 185 h 427"/>
                <a:gd name="T38" fmla="*/ 168 w 394"/>
                <a:gd name="T39" fmla="*/ 185 h 427"/>
                <a:gd name="T40" fmla="*/ 172 w 394"/>
                <a:gd name="T41" fmla="*/ 186 h 427"/>
                <a:gd name="T42" fmla="*/ 176 w 394"/>
                <a:gd name="T43" fmla="*/ 186 h 427"/>
                <a:gd name="T44" fmla="*/ 180 w 394"/>
                <a:gd name="T45" fmla="*/ 187 h 427"/>
                <a:gd name="T46" fmla="*/ 184 w 394"/>
                <a:gd name="T47" fmla="*/ 188 h 427"/>
                <a:gd name="T48" fmla="*/ 188 w 394"/>
                <a:gd name="T49" fmla="*/ 188 h 427"/>
                <a:gd name="T50" fmla="*/ 192 w 394"/>
                <a:gd name="T51" fmla="*/ 189 h 427"/>
                <a:gd name="T52" fmla="*/ 197 w 394"/>
                <a:gd name="T53" fmla="*/ 191 h 427"/>
                <a:gd name="T54" fmla="*/ 182 w 394"/>
                <a:gd name="T55" fmla="*/ 191 h 427"/>
                <a:gd name="T56" fmla="*/ 167 w 394"/>
                <a:gd name="T57" fmla="*/ 192 h 427"/>
                <a:gd name="T58" fmla="*/ 154 w 394"/>
                <a:gd name="T59" fmla="*/ 194 h 427"/>
                <a:gd name="T60" fmla="*/ 142 w 394"/>
                <a:gd name="T61" fmla="*/ 196 h 427"/>
                <a:gd name="T62" fmla="*/ 130 w 394"/>
                <a:gd name="T63" fmla="*/ 199 h 427"/>
                <a:gd name="T64" fmla="*/ 119 w 394"/>
                <a:gd name="T65" fmla="*/ 202 h 427"/>
                <a:gd name="T66" fmla="*/ 108 w 394"/>
                <a:gd name="T67" fmla="*/ 204 h 427"/>
                <a:gd name="T68" fmla="*/ 98 w 394"/>
                <a:gd name="T69" fmla="*/ 207 h 427"/>
                <a:gd name="T70" fmla="*/ 88 w 394"/>
                <a:gd name="T71" fmla="*/ 210 h 427"/>
                <a:gd name="T72" fmla="*/ 77 w 394"/>
                <a:gd name="T73" fmla="*/ 212 h 427"/>
                <a:gd name="T74" fmla="*/ 66 w 394"/>
                <a:gd name="T75" fmla="*/ 213 h 427"/>
                <a:gd name="T76" fmla="*/ 54 w 394"/>
                <a:gd name="T77" fmla="*/ 213 h 427"/>
                <a:gd name="T78" fmla="*/ 43 w 394"/>
                <a:gd name="T79" fmla="*/ 213 h 427"/>
                <a:gd name="T80" fmla="*/ 29 w 394"/>
                <a:gd name="T81" fmla="*/ 210 h 427"/>
                <a:gd name="T82" fmla="*/ 15 w 394"/>
                <a:gd name="T83" fmla="*/ 206 h 427"/>
                <a:gd name="T84" fmla="*/ 0 w 394"/>
                <a:gd name="T85" fmla="*/ 201 h 427"/>
                <a:gd name="T86" fmla="*/ 4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1284" name="Freeform 1192"/>
            <p:cNvSpPr>
              <a:spLocks noChangeAspect="1"/>
            </p:cNvSpPr>
            <p:nvPr/>
          </p:nvSpPr>
          <p:spPr bwMode="auto">
            <a:xfrm>
              <a:off x="4072" y="2581"/>
              <a:ext cx="69" cy="224"/>
            </a:xfrm>
            <a:custGeom>
              <a:avLst/>
              <a:gdLst>
                <a:gd name="T0" fmla="*/ 0 w 138"/>
                <a:gd name="T1" fmla="*/ 38 h 448"/>
                <a:gd name="T2" fmla="*/ 10 w 138"/>
                <a:gd name="T3" fmla="*/ 28 h 448"/>
                <a:gd name="T4" fmla="*/ 20 w 138"/>
                <a:gd name="T5" fmla="*/ 20 h 448"/>
                <a:gd name="T6" fmla="*/ 29 w 138"/>
                <a:gd name="T7" fmla="*/ 13 h 448"/>
                <a:gd name="T8" fmla="*/ 38 w 138"/>
                <a:gd name="T9" fmla="*/ 8 h 448"/>
                <a:gd name="T10" fmla="*/ 46 w 138"/>
                <a:gd name="T11" fmla="*/ 5 h 448"/>
                <a:gd name="T12" fmla="*/ 54 w 138"/>
                <a:gd name="T13" fmla="*/ 2 h 448"/>
                <a:gd name="T14" fmla="*/ 62 w 138"/>
                <a:gd name="T15" fmla="*/ 1 h 448"/>
                <a:gd name="T16" fmla="*/ 69 w 138"/>
                <a:gd name="T17" fmla="*/ 0 h 448"/>
                <a:gd name="T18" fmla="*/ 69 w 138"/>
                <a:gd name="T19" fmla="*/ 193 h 448"/>
                <a:gd name="T20" fmla="*/ 61 w 138"/>
                <a:gd name="T21" fmla="*/ 194 h 448"/>
                <a:gd name="T22" fmla="*/ 52 w 138"/>
                <a:gd name="T23" fmla="*/ 196 h 448"/>
                <a:gd name="T24" fmla="*/ 44 w 138"/>
                <a:gd name="T25" fmla="*/ 199 h 448"/>
                <a:gd name="T26" fmla="*/ 35 w 138"/>
                <a:gd name="T27" fmla="*/ 202 h 448"/>
                <a:gd name="T28" fmla="*/ 27 w 138"/>
                <a:gd name="T29" fmla="*/ 206 h 448"/>
                <a:gd name="T30" fmla="*/ 17 w 138"/>
                <a:gd name="T31" fmla="*/ 211 h 448"/>
                <a:gd name="T32" fmla="*/ 9 w 138"/>
                <a:gd name="T33" fmla="*/ 217 h 448"/>
                <a:gd name="T34" fmla="*/ 0 w 138"/>
                <a:gd name="T35" fmla="*/ 224 h 448"/>
                <a:gd name="T36" fmla="*/ 0 w 138"/>
                <a:gd name="T37" fmla="*/ 38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1285" name="Freeform 1193"/>
            <p:cNvSpPr>
              <a:spLocks noChangeAspect="1"/>
            </p:cNvSpPr>
            <p:nvPr/>
          </p:nvSpPr>
          <p:spPr bwMode="auto">
            <a:xfrm>
              <a:off x="3820" y="2648"/>
              <a:ext cx="138" cy="135"/>
            </a:xfrm>
            <a:custGeom>
              <a:avLst/>
              <a:gdLst>
                <a:gd name="T0" fmla="*/ 26 w 276"/>
                <a:gd name="T1" fmla="*/ 0 h 268"/>
                <a:gd name="T2" fmla="*/ 24 w 276"/>
                <a:gd name="T3" fmla="*/ 8 h 268"/>
                <a:gd name="T4" fmla="*/ 21 w 276"/>
                <a:gd name="T5" fmla="*/ 22 h 268"/>
                <a:gd name="T6" fmla="*/ 17 w 276"/>
                <a:gd name="T7" fmla="*/ 39 h 268"/>
                <a:gd name="T8" fmla="*/ 12 w 276"/>
                <a:gd name="T9" fmla="*/ 58 h 268"/>
                <a:gd name="T10" fmla="*/ 7 w 276"/>
                <a:gd name="T11" fmla="*/ 77 h 268"/>
                <a:gd name="T12" fmla="*/ 3 w 276"/>
                <a:gd name="T13" fmla="*/ 92 h 268"/>
                <a:gd name="T14" fmla="*/ 1 w 276"/>
                <a:gd name="T15" fmla="*/ 103 h 268"/>
                <a:gd name="T16" fmla="*/ 0 w 276"/>
                <a:gd name="T17" fmla="*/ 107 h 268"/>
                <a:gd name="T18" fmla="*/ 4 w 276"/>
                <a:gd name="T19" fmla="*/ 116 h 268"/>
                <a:gd name="T20" fmla="*/ 11 w 276"/>
                <a:gd name="T21" fmla="*/ 123 h 268"/>
                <a:gd name="T22" fmla="*/ 18 w 276"/>
                <a:gd name="T23" fmla="*/ 128 h 268"/>
                <a:gd name="T24" fmla="*/ 27 w 276"/>
                <a:gd name="T25" fmla="*/ 131 h 268"/>
                <a:gd name="T26" fmla="*/ 37 w 276"/>
                <a:gd name="T27" fmla="*/ 134 h 268"/>
                <a:gd name="T28" fmla="*/ 47 w 276"/>
                <a:gd name="T29" fmla="*/ 135 h 268"/>
                <a:gd name="T30" fmla="*/ 58 w 276"/>
                <a:gd name="T31" fmla="*/ 135 h 268"/>
                <a:gd name="T32" fmla="*/ 69 w 276"/>
                <a:gd name="T33" fmla="*/ 134 h 268"/>
                <a:gd name="T34" fmla="*/ 80 w 276"/>
                <a:gd name="T35" fmla="*/ 133 h 268"/>
                <a:gd name="T36" fmla="*/ 91 w 276"/>
                <a:gd name="T37" fmla="*/ 131 h 268"/>
                <a:gd name="T38" fmla="*/ 102 w 276"/>
                <a:gd name="T39" fmla="*/ 130 h 268"/>
                <a:gd name="T40" fmla="*/ 111 w 276"/>
                <a:gd name="T41" fmla="*/ 127 h 268"/>
                <a:gd name="T42" fmla="*/ 120 w 276"/>
                <a:gd name="T43" fmla="*/ 126 h 268"/>
                <a:gd name="T44" fmla="*/ 127 w 276"/>
                <a:gd name="T45" fmla="*/ 124 h 268"/>
                <a:gd name="T46" fmla="*/ 134 w 276"/>
                <a:gd name="T47" fmla="*/ 123 h 268"/>
                <a:gd name="T48" fmla="*/ 138 w 276"/>
                <a:gd name="T49" fmla="*/ 123 h 268"/>
                <a:gd name="T50" fmla="*/ 125 w 276"/>
                <a:gd name="T51" fmla="*/ 121 h 268"/>
                <a:gd name="T52" fmla="*/ 112 w 276"/>
                <a:gd name="T53" fmla="*/ 119 h 268"/>
                <a:gd name="T54" fmla="*/ 100 w 276"/>
                <a:gd name="T55" fmla="*/ 116 h 268"/>
                <a:gd name="T56" fmla="*/ 88 w 276"/>
                <a:gd name="T57" fmla="*/ 112 h 268"/>
                <a:gd name="T58" fmla="*/ 78 w 276"/>
                <a:gd name="T59" fmla="*/ 108 h 268"/>
                <a:gd name="T60" fmla="*/ 69 w 276"/>
                <a:gd name="T61" fmla="*/ 102 h 268"/>
                <a:gd name="T62" fmla="*/ 60 w 276"/>
                <a:gd name="T63" fmla="*/ 97 h 268"/>
                <a:gd name="T64" fmla="*/ 52 w 276"/>
                <a:gd name="T65" fmla="*/ 90 h 268"/>
                <a:gd name="T66" fmla="*/ 45 w 276"/>
                <a:gd name="T67" fmla="*/ 82 h 268"/>
                <a:gd name="T68" fmla="*/ 39 w 276"/>
                <a:gd name="T69" fmla="*/ 74 h 268"/>
                <a:gd name="T70" fmla="*/ 35 w 276"/>
                <a:gd name="T71" fmla="*/ 64 h 268"/>
                <a:gd name="T72" fmla="*/ 30 w 276"/>
                <a:gd name="T73" fmla="*/ 53 h 268"/>
                <a:gd name="T74" fmla="*/ 27 w 276"/>
                <a:gd name="T75" fmla="*/ 42 h 268"/>
                <a:gd name="T76" fmla="*/ 26 w 276"/>
                <a:gd name="T77" fmla="*/ 29 h 268"/>
                <a:gd name="T78" fmla="*/ 26 w 276"/>
                <a:gd name="T79" fmla="*/ 15 h 268"/>
                <a:gd name="T80" fmla="*/ 2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479"/>
          <p:cNvSpPr>
            <a:spLocks noGrp="1" noChangeArrowheads="1"/>
          </p:cNvSpPr>
          <p:nvPr>
            <p:ph type="title"/>
          </p:nvPr>
        </p:nvSpPr>
        <p:spPr/>
        <p:txBody>
          <a:bodyPr/>
          <a:lstStyle/>
          <a:p>
            <a:pPr eaLnBrk="1" hangingPunct="1"/>
            <a:r>
              <a:rPr lang="en-US" altLang="zh-CN" smtClean="0">
                <a:ea typeface="宋体" charset="-122"/>
              </a:rPr>
              <a:t>Key Events</a:t>
            </a:r>
          </a:p>
        </p:txBody>
      </p:sp>
      <p:sp>
        <p:nvSpPr>
          <p:cNvPr id="12290" name="Footer Placeholder 2"/>
          <p:cNvSpPr>
            <a:spLocks noGrp="1"/>
          </p:cNvSpPr>
          <p:nvPr>
            <p:ph type="ftr" sz="quarter" idx="10"/>
          </p:nvPr>
        </p:nvSpPr>
        <p:spPr>
          <a:noFill/>
        </p:spPr>
        <p:txBody>
          <a:bodyPr/>
          <a:lstStyle/>
          <a:p>
            <a:pPr defTabSz="865188"/>
            <a:r>
              <a:rPr lang="en-US" altLang="zh-CN"/>
              <a:t>SFC-IN-050</a:t>
            </a:r>
          </a:p>
        </p:txBody>
      </p:sp>
      <p:sp>
        <p:nvSpPr>
          <p:cNvPr id="12291" name="Text Box 18"/>
          <p:cNvSpPr txBox="1">
            <a:spLocks noChangeArrowheads="1"/>
          </p:cNvSpPr>
          <p:nvPr/>
        </p:nvSpPr>
        <p:spPr bwMode="auto">
          <a:xfrm>
            <a:off x="901700" y="2283833"/>
            <a:ext cx="2746375" cy="641350"/>
          </a:xfrm>
          <a:prstGeom prst="rect">
            <a:avLst/>
          </a:prstGeom>
          <a:noFill/>
          <a:ln w="12700">
            <a:noFill/>
            <a:miter lim="800000"/>
            <a:headEnd/>
            <a:tailEnd/>
          </a:ln>
        </p:spPr>
        <p:txBody>
          <a:bodyPr lIns="91432" tIns="45716" rIns="91432" bIns="45716">
            <a:spAutoFit/>
          </a:bodyPr>
          <a:lstStyle/>
          <a:p>
            <a:r>
              <a:rPr kumimoji="0" lang="en-US" altLang="zh-CN" sz="1800" b="1" dirty="0">
                <a:solidFill>
                  <a:srgbClr val="5A87C6"/>
                </a:solidFill>
                <a:latin typeface="+mj-lt"/>
                <a:ea typeface="宋体" charset="-122"/>
              </a:rPr>
              <a:t>Work Order Release to Shop Floor</a:t>
            </a:r>
          </a:p>
        </p:txBody>
      </p:sp>
      <p:grpSp>
        <p:nvGrpSpPr>
          <p:cNvPr id="12292" name="Group 454"/>
          <p:cNvGrpSpPr>
            <a:grpSpLocks/>
          </p:cNvGrpSpPr>
          <p:nvPr/>
        </p:nvGrpSpPr>
        <p:grpSpPr bwMode="auto">
          <a:xfrm>
            <a:off x="5338764" y="4331709"/>
            <a:ext cx="2066248" cy="588393"/>
            <a:chOff x="4246" y="2653"/>
            <a:chExt cx="1661" cy="421"/>
          </a:xfrm>
        </p:grpSpPr>
        <p:sp>
          <p:nvSpPr>
            <p:cNvPr id="12382" name="Text Box 158"/>
            <p:cNvSpPr txBox="1">
              <a:spLocks noChangeArrowheads="1"/>
            </p:cNvSpPr>
            <p:nvPr/>
          </p:nvSpPr>
          <p:spPr bwMode="auto">
            <a:xfrm>
              <a:off x="4246" y="2653"/>
              <a:ext cx="1071" cy="261"/>
            </a:xfrm>
            <a:prstGeom prst="rect">
              <a:avLst/>
            </a:prstGeom>
            <a:noFill/>
            <a:ln w="12700">
              <a:noFill/>
              <a:miter lim="800000"/>
              <a:headEnd/>
              <a:tailEnd/>
            </a:ln>
          </p:spPr>
          <p:txBody>
            <a:bodyPr wrap="none" lIns="86486" tIns="43243" rIns="86486" bIns="43243">
              <a:spAutoFit/>
            </a:bodyPr>
            <a:lstStyle/>
            <a:p>
              <a:r>
                <a:rPr kumimoji="0" lang="en-US" altLang="zh-CN" sz="1800" b="1" dirty="0">
                  <a:solidFill>
                    <a:srgbClr val="5A87C6"/>
                  </a:solidFill>
                  <a:latin typeface="+mj-lt"/>
                  <a:ea typeface="宋体" charset="-122"/>
                </a:rPr>
                <a:t>Shop Floor</a:t>
              </a:r>
            </a:p>
          </p:txBody>
        </p:sp>
        <p:sp>
          <p:nvSpPr>
            <p:cNvPr id="12383" name="Text Box 392"/>
            <p:cNvSpPr txBox="1">
              <a:spLocks noChangeArrowheads="1"/>
            </p:cNvSpPr>
            <p:nvPr/>
          </p:nvSpPr>
          <p:spPr bwMode="auto">
            <a:xfrm>
              <a:off x="4532" y="2846"/>
              <a:ext cx="1375" cy="228"/>
            </a:xfrm>
            <a:prstGeom prst="rect">
              <a:avLst/>
            </a:prstGeom>
            <a:noFill/>
            <a:ln w="12700">
              <a:noFill/>
              <a:miter lim="800000"/>
              <a:headEnd/>
              <a:tailEnd/>
            </a:ln>
          </p:spPr>
          <p:txBody>
            <a:bodyPr wrap="none" lIns="86486" tIns="43243" rIns="86486" bIns="43243">
              <a:spAutoFit/>
            </a:bodyPr>
            <a:lstStyle/>
            <a:p>
              <a:pPr algn="l">
                <a:buFontTx/>
                <a:buChar char="•"/>
              </a:pPr>
              <a:r>
                <a:rPr kumimoji="0" lang="en-US" altLang="zh-CN" sz="1500" b="1">
                  <a:solidFill>
                    <a:srgbClr val="5A87C6"/>
                  </a:solidFill>
                  <a:latin typeface="+mj-lt"/>
                  <a:ea typeface="宋体" charset="-122"/>
                </a:rPr>
                <a:t>Labor reporting</a:t>
              </a:r>
            </a:p>
          </p:txBody>
        </p:sp>
      </p:grpSp>
      <p:grpSp>
        <p:nvGrpSpPr>
          <p:cNvPr id="12294" name="Group 480"/>
          <p:cNvGrpSpPr>
            <a:grpSpLocks noChangeAspect="1"/>
          </p:cNvGrpSpPr>
          <p:nvPr/>
        </p:nvGrpSpPr>
        <p:grpSpPr bwMode="auto">
          <a:xfrm>
            <a:off x="5753100" y="1715508"/>
            <a:ext cx="1527175" cy="2281237"/>
            <a:chOff x="3954" y="1919"/>
            <a:chExt cx="1341" cy="2002"/>
          </a:xfrm>
        </p:grpSpPr>
        <p:grpSp>
          <p:nvGrpSpPr>
            <p:cNvPr id="12341" name="Group 481"/>
            <p:cNvGrpSpPr>
              <a:grpSpLocks noChangeAspect="1"/>
            </p:cNvGrpSpPr>
            <p:nvPr/>
          </p:nvGrpSpPr>
          <p:grpSpPr bwMode="auto">
            <a:xfrm>
              <a:off x="3954" y="1919"/>
              <a:ext cx="1341" cy="2002"/>
              <a:chOff x="4230" y="2418"/>
              <a:chExt cx="1064" cy="1589"/>
            </a:xfrm>
          </p:grpSpPr>
          <p:sp>
            <p:nvSpPr>
              <p:cNvPr id="12343" name="Freeform 482"/>
              <p:cNvSpPr>
                <a:spLocks noChangeAspect="1"/>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12344" name="Freeform 483"/>
              <p:cNvSpPr>
                <a:spLocks noChangeAspect="1"/>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12345" name="Freeform 484"/>
              <p:cNvSpPr>
                <a:spLocks noChangeAspect="1"/>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12346" name="Freeform 485"/>
              <p:cNvSpPr>
                <a:spLocks noChangeAspect="1"/>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12347" name="Freeform 486"/>
              <p:cNvSpPr>
                <a:spLocks noChangeAspect="1"/>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12348" name="Freeform 487"/>
              <p:cNvSpPr>
                <a:spLocks noChangeAspect="1"/>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12349" name="Freeform 488"/>
              <p:cNvSpPr>
                <a:spLocks noChangeAspect="1"/>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12350" name="Freeform 489"/>
              <p:cNvSpPr>
                <a:spLocks noChangeAspect="1"/>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12351" name="Freeform 490"/>
              <p:cNvSpPr>
                <a:spLocks noChangeAspect="1"/>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12352" name="Freeform 491"/>
              <p:cNvSpPr>
                <a:spLocks noChangeAspect="1"/>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12353" name="Freeform 492"/>
              <p:cNvSpPr>
                <a:spLocks noChangeAspect="1"/>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12354" name="Freeform 493"/>
              <p:cNvSpPr>
                <a:spLocks noChangeAspect="1"/>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12355" name="Freeform 494"/>
              <p:cNvSpPr>
                <a:spLocks noChangeAspect="1"/>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12356" name="Freeform 495"/>
              <p:cNvSpPr>
                <a:spLocks noChangeAspect="1"/>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12357" name="Freeform 496"/>
              <p:cNvSpPr>
                <a:spLocks noChangeAspect="1"/>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12358" name="Freeform 497"/>
              <p:cNvSpPr>
                <a:spLocks noChangeAspect="1"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12359" name="Freeform 498"/>
              <p:cNvSpPr>
                <a:spLocks noChangeAspect="1"/>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12360" name="Freeform 499"/>
              <p:cNvSpPr>
                <a:spLocks noChangeAspect="1"/>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12361" name="Freeform 500"/>
              <p:cNvSpPr>
                <a:spLocks noChangeAspect="1"/>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12362" name="Freeform 501"/>
              <p:cNvSpPr>
                <a:spLocks noChangeAspect="1"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12363" name="Freeform 502"/>
              <p:cNvSpPr>
                <a:spLocks noChangeAspect="1"/>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2364" name="Freeform 503"/>
              <p:cNvSpPr>
                <a:spLocks noChangeAspect="1"/>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2365" name="Freeform 504"/>
              <p:cNvSpPr>
                <a:spLocks noChangeAspect="1"/>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12366" name="Freeform 505"/>
              <p:cNvSpPr>
                <a:spLocks noChangeAspect="1"/>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12367" name="Freeform 506"/>
              <p:cNvSpPr>
                <a:spLocks noChangeAspect="1"/>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12368" name="Freeform 507"/>
              <p:cNvSpPr>
                <a:spLocks noChangeAspect="1"/>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12369" name="Freeform 508"/>
              <p:cNvSpPr>
                <a:spLocks noChangeAspect="1"/>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70" name="Freeform 509"/>
              <p:cNvSpPr>
                <a:spLocks noChangeAspect="1"/>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71" name="Freeform 510"/>
              <p:cNvSpPr>
                <a:spLocks noChangeAspect="1"/>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72" name="Freeform 511"/>
              <p:cNvSpPr>
                <a:spLocks noChangeAspect="1"/>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73" name="Freeform 512"/>
              <p:cNvSpPr>
                <a:spLocks noChangeAspect="1"/>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12374" name="Freeform 513"/>
              <p:cNvSpPr>
                <a:spLocks noChangeAspect="1"/>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12375" name="Freeform 514"/>
              <p:cNvSpPr>
                <a:spLocks noChangeAspect="1"/>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76" name="Freeform 515"/>
              <p:cNvSpPr>
                <a:spLocks noChangeAspect="1"/>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77" name="Freeform 516"/>
              <p:cNvSpPr>
                <a:spLocks noChangeAspect="1"/>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78" name="Freeform 517"/>
              <p:cNvSpPr>
                <a:spLocks noChangeAspect="1"/>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79" name="Freeform 518"/>
              <p:cNvSpPr>
                <a:spLocks noChangeAspect="1"/>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12380" name="Freeform 519"/>
              <p:cNvSpPr>
                <a:spLocks noChangeAspect="1"/>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12381" name="Freeform 520"/>
              <p:cNvSpPr>
                <a:spLocks noChangeAspect="1"/>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12342" name="Text Box 521"/>
            <p:cNvSpPr txBox="1">
              <a:spLocks noChangeAspect="1" noChangeArrowheads="1"/>
            </p:cNvSpPr>
            <p:nvPr/>
          </p:nvSpPr>
          <p:spPr bwMode="auto">
            <a:xfrm>
              <a:off x="4076" y="2416"/>
              <a:ext cx="1100" cy="1249"/>
            </a:xfrm>
            <a:prstGeom prst="rect">
              <a:avLst/>
            </a:prstGeom>
            <a:noFill/>
            <a:ln w="38100">
              <a:noFill/>
              <a:miter lim="800000"/>
              <a:headEnd/>
              <a:tailEnd/>
            </a:ln>
          </p:spPr>
          <p:txBody>
            <a:bodyPr anchor="ctr"/>
            <a:lstStyle/>
            <a:p>
              <a:r>
                <a:rPr lang="en-US" altLang="zh-CN" sz="1600" b="1">
                  <a:latin typeface="+mj-lt"/>
                  <a:ea typeface="宋体" charset="-122"/>
                </a:rPr>
                <a:t>Work Order Dispatch Report</a:t>
              </a:r>
            </a:p>
          </p:txBody>
        </p:sp>
      </p:grpSp>
      <p:sp>
        <p:nvSpPr>
          <p:cNvPr id="12295" name="AutoShape 564"/>
          <p:cNvSpPr>
            <a:spLocks noChangeArrowheads="1"/>
          </p:cNvSpPr>
          <p:nvPr/>
        </p:nvSpPr>
        <p:spPr bwMode="auto">
          <a:xfrm>
            <a:off x="1828800" y="1283708"/>
            <a:ext cx="4570413" cy="914400"/>
          </a:xfrm>
          <a:prstGeom prst="curvedDownArrow">
            <a:avLst>
              <a:gd name="adj1" fmla="val 99965"/>
              <a:gd name="adj2" fmla="val 199931"/>
              <a:gd name="adj3" fmla="val 33333"/>
            </a:avLst>
          </a:prstGeom>
          <a:solidFill>
            <a:schemeClr val="bg1"/>
          </a:solidFill>
          <a:ln w="12700">
            <a:solidFill>
              <a:schemeClr val="tx1"/>
            </a:solidFill>
            <a:miter lim="800000"/>
            <a:headEnd/>
            <a:tailEnd/>
          </a:ln>
        </p:spPr>
        <p:txBody>
          <a:bodyPr wrap="none" anchor="ctr"/>
          <a:lstStyle/>
          <a:p>
            <a:endParaRPr lang="zh-CN" altLang="zh-CN">
              <a:ea typeface="宋体" charset="-122"/>
            </a:endParaRPr>
          </a:p>
        </p:txBody>
      </p:sp>
      <p:sp>
        <p:nvSpPr>
          <p:cNvPr id="12296" name="AutoShape 565"/>
          <p:cNvSpPr>
            <a:spLocks noChangeArrowheads="1"/>
          </p:cNvSpPr>
          <p:nvPr/>
        </p:nvSpPr>
        <p:spPr bwMode="auto">
          <a:xfrm>
            <a:off x="2828925" y="4941308"/>
            <a:ext cx="4570413" cy="914400"/>
          </a:xfrm>
          <a:prstGeom prst="curvedUpArrow">
            <a:avLst>
              <a:gd name="adj1" fmla="val 99965"/>
              <a:gd name="adj2" fmla="val 199931"/>
              <a:gd name="adj3" fmla="val 33333"/>
            </a:avLst>
          </a:prstGeom>
          <a:solidFill>
            <a:schemeClr val="bg1"/>
          </a:solidFill>
          <a:ln w="12700">
            <a:solidFill>
              <a:schemeClr val="tx1"/>
            </a:solidFill>
            <a:miter lim="800000"/>
            <a:headEnd/>
            <a:tailEnd/>
          </a:ln>
        </p:spPr>
        <p:txBody>
          <a:bodyPr wrap="none" anchor="ctr"/>
          <a:lstStyle/>
          <a:p>
            <a:endParaRPr lang="zh-CN" altLang="zh-CN">
              <a:ea typeface="宋体" charset="-122"/>
            </a:endParaRPr>
          </a:p>
        </p:txBody>
      </p:sp>
      <p:grpSp>
        <p:nvGrpSpPr>
          <p:cNvPr id="12297" name="Group 522"/>
          <p:cNvGrpSpPr>
            <a:grpSpLocks/>
          </p:cNvGrpSpPr>
          <p:nvPr/>
        </p:nvGrpSpPr>
        <p:grpSpPr bwMode="auto">
          <a:xfrm>
            <a:off x="1831975" y="3249033"/>
            <a:ext cx="1530350" cy="2282825"/>
            <a:chOff x="3954" y="1919"/>
            <a:chExt cx="1341" cy="2002"/>
          </a:xfrm>
        </p:grpSpPr>
        <p:grpSp>
          <p:nvGrpSpPr>
            <p:cNvPr id="12300" name="Group 523"/>
            <p:cNvGrpSpPr>
              <a:grpSpLocks/>
            </p:cNvGrpSpPr>
            <p:nvPr/>
          </p:nvGrpSpPr>
          <p:grpSpPr bwMode="auto">
            <a:xfrm>
              <a:off x="3954" y="1919"/>
              <a:ext cx="1341" cy="2002"/>
              <a:chOff x="4230" y="2418"/>
              <a:chExt cx="1064" cy="1589"/>
            </a:xfrm>
          </p:grpSpPr>
          <p:sp>
            <p:nvSpPr>
              <p:cNvPr id="12302" name="Freeform 524"/>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12303" name="Freeform 525"/>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12304" name="Freeform 526"/>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12305" name="Freeform 527"/>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12306" name="Freeform 528"/>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12307" name="Freeform 529"/>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12308" name="Freeform 530"/>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12309" name="Freeform 531"/>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12310" name="Freeform 532"/>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12311" name="Freeform 533"/>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12312" name="Freeform 534"/>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12313" name="Freeform 535"/>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12314" name="Freeform 536"/>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12315" name="Freeform 537"/>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12316" name="Freeform 538"/>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12317" name="Freeform 539"/>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12318" name="Freeform 540"/>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12319" name="Freeform 541"/>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12320" name="Freeform 542"/>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12321" name="Freeform 543"/>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12322" name="Freeform 544"/>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2323" name="Freeform 545"/>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2324" name="Freeform 546"/>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12325" name="Freeform 547"/>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12326" name="Freeform 548"/>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12327" name="Freeform 549"/>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12328" name="Freeform 550"/>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29" name="Freeform 551"/>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30" name="Freeform 552"/>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31" name="Freeform 553"/>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2332" name="Freeform 554"/>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12333" name="Freeform 555"/>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12334" name="Freeform 556"/>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35" name="Freeform 557"/>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36" name="Freeform 558"/>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37" name="Freeform 559"/>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2338" name="Freeform 560"/>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12339" name="Freeform 561"/>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12340" name="Freeform 562"/>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12301" name="Text Box 563"/>
            <p:cNvSpPr txBox="1">
              <a:spLocks noChangeArrowheads="1"/>
            </p:cNvSpPr>
            <p:nvPr/>
          </p:nvSpPr>
          <p:spPr bwMode="auto">
            <a:xfrm>
              <a:off x="4076" y="2416"/>
              <a:ext cx="1100" cy="1249"/>
            </a:xfrm>
            <a:prstGeom prst="rect">
              <a:avLst/>
            </a:prstGeom>
            <a:noFill/>
            <a:ln w="38100">
              <a:noFill/>
              <a:miter lim="800000"/>
              <a:headEnd/>
              <a:tailEnd/>
            </a:ln>
          </p:spPr>
          <p:txBody>
            <a:bodyPr anchor="ctr"/>
            <a:lstStyle/>
            <a:p>
              <a:r>
                <a:rPr lang="en-US" altLang="zh-CN" sz="1600" b="1">
                  <a:latin typeface="+mj-lt"/>
                  <a:ea typeface="宋体" charset="-122"/>
                </a:rPr>
                <a:t>Work Order Receipt from Shop Floor</a:t>
              </a:r>
            </a:p>
          </p:txBody>
        </p:sp>
      </p:grpSp>
      <p:sp>
        <p:nvSpPr>
          <p:cNvPr id="146437" name="Text Box 5"/>
          <p:cNvSpPr txBox="1">
            <a:spLocks noChangeArrowheads="1"/>
          </p:cNvSpPr>
          <p:nvPr/>
        </p:nvSpPr>
        <p:spPr bwMode="auto">
          <a:xfrm>
            <a:off x="3681413" y="1469445"/>
            <a:ext cx="1691169" cy="369332"/>
          </a:xfrm>
          <a:prstGeom prst="rect">
            <a:avLst/>
          </a:prstGeom>
          <a:noFill/>
          <a:ln w="12700">
            <a:noFill/>
            <a:miter lim="800000"/>
            <a:headEnd/>
            <a:tailEnd/>
          </a:ln>
          <a:effectLst>
            <a:outerShdw dist="35921" dir="2700000" algn="ctr" rotWithShape="0">
              <a:schemeClr val="bg1"/>
            </a:outerShdw>
          </a:effectLst>
        </p:spPr>
        <p:txBody>
          <a:bodyPr wrap="none" lIns="0" tIns="0" rIns="0" bIns="0">
            <a:spAutoFit/>
          </a:bodyPr>
          <a:lstStyle/>
          <a:p>
            <a:pPr>
              <a:defRPr/>
            </a:pPr>
            <a:r>
              <a:rPr kumimoji="0" lang="en-US" b="1" dirty="0">
                <a:solidFill>
                  <a:srgbClr val="FF3300"/>
                </a:solidFill>
                <a:latin typeface="+mj-lt"/>
              </a:rPr>
              <a:t>Work Order</a:t>
            </a:r>
          </a:p>
        </p:txBody>
      </p:sp>
      <p:sp>
        <p:nvSpPr>
          <p:cNvPr id="146440" name="Text Box 8"/>
          <p:cNvSpPr txBox="1">
            <a:spLocks noChangeArrowheads="1"/>
          </p:cNvSpPr>
          <p:nvPr/>
        </p:nvSpPr>
        <p:spPr bwMode="auto">
          <a:xfrm>
            <a:off x="3673475" y="5338183"/>
            <a:ext cx="1691169" cy="369332"/>
          </a:xfrm>
          <a:prstGeom prst="rect">
            <a:avLst/>
          </a:prstGeom>
          <a:noFill/>
          <a:ln w="12700">
            <a:noFill/>
            <a:miter lim="800000"/>
            <a:headEnd/>
            <a:tailEnd/>
          </a:ln>
          <a:effectLst>
            <a:outerShdw dist="35921" dir="2700000" algn="ctr" rotWithShape="0">
              <a:schemeClr val="bg1"/>
            </a:outerShdw>
          </a:effectLst>
        </p:spPr>
        <p:txBody>
          <a:bodyPr wrap="none" lIns="0" tIns="0" rIns="0" bIns="0">
            <a:spAutoFit/>
          </a:bodyPr>
          <a:lstStyle/>
          <a:p>
            <a:pPr>
              <a:defRPr/>
            </a:pPr>
            <a:r>
              <a:rPr kumimoji="0" lang="en-US" b="1">
                <a:solidFill>
                  <a:srgbClr val="FF3300"/>
                </a:solidFill>
                <a:latin typeface="+mj-lt"/>
              </a:rPr>
              <a:t>Work Order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75"/>
          <p:cNvSpPr>
            <a:spLocks noGrp="1" noChangeArrowheads="1"/>
          </p:cNvSpPr>
          <p:nvPr>
            <p:ph type="title"/>
          </p:nvPr>
        </p:nvSpPr>
        <p:spPr/>
        <p:txBody>
          <a:bodyPr/>
          <a:lstStyle/>
          <a:p>
            <a:pPr eaLnBrk="1" hangingPunct="1"/>
            <a:r>
              <a:rPr lang="en-US" altLang="zh-CN" smtClean="0">
                <a:ea typeface="宋体" charset="-122"/>
              </a:rPr>
              <a:t>Shop Floor Control Users</a:t>
            </a:r>
          </a:p>
        </p:txBody>
      </p:sp>
      <p:sp>
        <p:nvSpPr>
          <p:cNvPr id="13314" name="Footer Placeholder 2"/>
          <p:cNvSpPr>
            <a:spLocks noGrp="1"/>
          </p:cNvSpPr>
          <p:nvPr>
            <p:ph type="ftr" sz="quarter" idx="10"/>
          </p:nvPr>
        </p:nvSpPr>
        <p:spPr>
          <a:noFill/>
        </p:spPr>
        <p:txBody>
          <a:bodyPr/>
          <a:lstStyle/>
          <a:p>
            <a:pPr defTabSz="865188"/>
            <a:r>
              <a:rPr lang="en-US" altLang="zh-CN"/>
              <a:t>SFC-IN-070</a:t>
            </a:r>
          </a:p>
        </p:txBody>
      </p:sp>
      <p:sp>
        <p:nvSpPr>
          <p:cNvPr id="169036" name="AutoShape 76"/>
          <p:cNvSpPr>
            <a:spLocks noChangeArrowheads="1"/>
          </p:cNvSpPr>
          <p:nvPr/>
        </p:nvSpPr>
        <p:spPr bwMode="auto">
          <a:xfrm>
            <a:off x="4852988" y="1435096"/>
            <a:ext cx="2962275" cy="3986213"/>
          </a:xfrm>
          <a:prstGeom prst="roundRect">
            <a:avLst>
              <a:gd name="adj" fmla="val 6773"/>
            </a:avLst>
          </a:prstGeom>
          <a:solidFill>
            <a:schemeClr val="bg1"/>
          </a:solidFill>
          <a:ln w="38100">
            <a:solidFill>
              <a:schemeClr val="tx2"/>
            </a:solidFill>
            <a:round/>
            <a:headEnd/>
            <a:tailEnd/>
          </a:ln>
          <a:effectLst>
            <a:outerShdw dist="35921" dir="2700000" algn="ctr" rotWithShape="0">
              <a:srgbClr val="B2B2B2"/>
            </a:outerShdw>
          </a:effectLst>
        </p:spPr>
        <p:txBody>
          <a:bodyPr wrap="none" lIns="91423" tIns="0" rIns="91423" bIns="45713" anchorCtr="1"/>
          <a:lstStyle/>
          <a:p>
            <a:pPr>
              <a:lnSpc>
                <a:spcPct val="90000"/>
              </a:lnSpc>
              <a:defRPr/>
            </a:pPr>
            <a:r>
              <a:rPr kumimoji="0" lang="en-US" sz="2000" b="1">
                <a:latin typeface="+mj-lt"/>
              </a:rPr>
              <a:t>QAD Enterprise</a:t>
            </a:r>
            <a:br>
              <a:rPr kumimoji="0" lang="en-US" sz="2000" b="1">
                <a:latin typeface="+mj-lt"/>
              </a:rPr>
            </a:br>
            <a:r>
              <a:rPr kumimoji="0" lang="en-US" sz="2000" b="1">
                <a:latin typeface="+mj-lt"/>
              </a:rPr>
              <a:t>Applications</a:t>
            </a:r>
          </a:p>
        </p:txBody>
      </p:sp>
      <p:sp>
        <p:nvSpPr>
          <p:cNvPr id="169037" name="AutoShape 77"/>
          <p:cNvSpPr>
            <a:spLocks noChangeArrowheads="1"/>
          </p:cNvSpPr>
          <p:nvPr/>
        </p:nvSpPr>
        <p:spPr bwMode="auto">
          <a:xfrm>
            <a:off x="5092700" y="2174871"/>
            <a:ext cx="2484438" cy="914400"/>
          </a:xfrm>
          <a:prstGeom prst="roundRect">
            <a:avLst>
              <a:gd name="adj" fmla="val 16667"/>
            </a:avLst>
          </a:prstGeom>
          <a:solidFill>
            <a:schemeClr val="accent2">
              <a:lumMod val="20000"/>
              <a:lumOff val="80000"/>
            </a:schemeClr>
          </a:solidFill>
          <a:ln w="31750" algn="ctr">
            <a:solidFill>
              <a:srgbClr val="FFCC00"/>
            </a:solidFill>
            <a:round/>
            <a:headEnd/>
            <a:tailEnd/>
          </a:ln>
          <a:effectLst>
            <a:outerShdw dist="63500" dir="3187806" algn="ctr" rotWithShape="0">
              <a:srgbClr val="B2B2B2"/>
            </a:outerShdw>
          </a:effectLst>
        </p:spPr>
        <p:txBody>
          <a:bodyPr lIns="0" tIns="0" rIns="0" bIns="0" anchor="ctr" anchorCtr="1"/>
          <a:lstStyle/>
          <a:p>
            <a:pPr defTabSz="825500" eaLnBrk="1" hangingPunct="1">
              <a:defRPr/>
            </a:pPr>
            <a:r>
              <a:rPr lang="en-US" sz="2000">
                <a:latin typeface="+mj-lt"/>
              </a:rPr>
              <a:t>Enter Labor</a:t>
            </a:r>
          </a:p>
          <a:p>
            <a:pPr defTabSz="825500" eaLnBrk="1" hangingPunct="1">
              <a:defRPr/>
            </a:pPr>
            <a:r>
              <a:rPr lang="en-US" sz="2000">
                <a:latin typeface="+mj-lt"/>
              </a:rPr>
              <a:t>Feedback Data</a:t>
            </a:r>
          </a:p>
        </p:txBody>
      </p:sp>
      <p:sp>
        <p:nvSpPr>
          <p:cNvPr id="169038" name="AutoShape 78"/>
          <p:cNvSpPr>
            <a:spLocks noChangeArrowheads="1"/>
          </p:cNvSpPr>
          <p:nvPr/>
        </p:nvSpPr>
        <p:spPr bwMode="auto">
          <a:xfrm>
            <a:off x="5092700" y="3835396"/>
            <a:ext cx="2484438" cy="914400"/>
          </a:xfrm>
          <a:prstGeom prst="roundRect">
            <a:avLst>
              <a:gd name="adj" fmla="val 16667"/>
            </a:avLst>
          </a:prstGeom>
          <a:solidFill>
            <a:schemeClr val="accent1">
              <a:lumMod val="20000"/>
              <a:lumOff val="80000"/>
            </a:schemeClr>
          </a:solidFill>
          <a:ln w="31750" algn="ctr">
            <a:solidFill>
              <a:schemeClr val="tx2"/>
            </a:solidFill>
            <a:round/>
            <a:headEnd/>
            <a:tailEnd/>
          </a:ln>
          <a:effectLst>
            <a:outerShdw dist="63500" dir="3187806" algn="ctr" rotWithShape="0">
              <a:srgbClr val="B2B2B2"/>
            </a:outerShdw>
          </a:effectLst>
        </p:spPr>
        <p:txBody>
          <a:bodyPr lIns="0" tIns="0" rIns="0" bIns="0" anchor="ctr" anchorCtr="1"/>
          <a:lstStyle/>
          <a:p>
            <a:pPr defTabSz="825500">
              <a:defRPr/>
            </a:pPr>
            <a:r>
              <a:rPr lang="en-US" sz="2000">
                <a:latin typeface="+mj-lt"/>
              </a:rPr>
              <a:t>Review Reports</a:t>
            </a:r>
          </a:p>
        </p:txBody>
      </p:sp>
      <p:sp>
        <p:nvSpPr>
          <p:cNvPr id="169040" name="Text Box 80"/>
          <p:cNvSpPr txBox="1">
            <a:spLocks noChangeArrowheads="1"/>
          </p:cNvSpPr>
          <p:nvPr/>
        </p:nvSpPr>
        <p:spPr bwMode="auto">
          <a:xfrm>
            <a:off x="1317625" y="2174871"/>
            <a:ext cx="2105025" cy="914400"/>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tIns="91440" bIns="91440" anchor="ctr" anchorCtr="1"/>
          <a:lstStyle/>
          <a:p>
            <a:pPr>
              <a:lnSpc>
                <a:spcPct val="90000"/>
              </a:lnSpc>
              <a:defRPr/>
            </a:pPr>
            <a:r>
              <a:rPr kumimoji="0" lang="en-US" sz="2000" b="1" dirty="0">
                <a:latin typeface="+mj-lt"/>
              </a:rPr>
              <a:t>Operators Data Entry Clerks</a:t>
            </a:r>
          </a:p>
        </p:txBody>
      </p:sp>
      <p:grpSp>
        <p:nvGrpSpPr>
          <p:cNvPr id="13320" name="Group 81"/>
          <p:cNvGrpSpPr>
            <a:grpSpLocks/>
          </p:cNvGrpSpPr>
          <p:nvPr/>
        </p:nvGrpSpPr>
        <p:grpSpPr bwMode="auto">
          <a:xfrm>
            <a:off x="1314450" y="3271834"/>
            <a:ext cx="2105025" cy="2032000"/>
            <a:chOff x="570" y="2285"/>
            <a:chExt cx="1326" cy="1280"/>
          </a:xfrm>
        </p:grpSpPr>
        <p:sp>
          <p:nvSpPr>
            <p:cNvPr id="169042" name="Text Box 82"/>
            <p:cNvSpPr txBox="1">
              <a:spLocks noChangeArrowheads="1"/>
            </p:cNvSpPr>
            <p:nvPr/>
          </p:nvSpPr>
          <p:spPr bwMode="auto">
            <a:xfrm>
              <a:off x="570" y="2285"/>
              <a:ext cx="1326" cy="576"/>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tIns="91440" bIns="91440" anchor="ctr" anchorCtr="1"/>
            <a:lstStyle/>
            <a:p>
              <a:pPr>
                <a:lnSpc>
                  <a:spcPct val="90000"/>
                </a:lnSpc>
                <a:defRPr/>
              </a:pPr>
              <a:r>
                <a:rPr kumimoji="0" lang="en-US" sz="2000" b="1">
                  <a:latin typeface="+mj-lt"/>
                </a:rPr>
                <a:t>Managers Shop Floor Supervisors</a:t>
              </a:r>
            </a:p>
          </p:txBody>
        </p:sp>
        <p:sp>
          <p:nvSpPr>
            <p:cNvPr id="169043" name="Text Box 83"/>
            <p:cNvSpPr txBox="1">
              <a:spLocks noChangeArrowheads="1"/>
            </p:cNvSpPr>
            <p:nvPr/>
          </p:nvSpPr>
          <p:spPr bwMode="auto">
            <a:xfrm>
              <a:off x="570" y="2989"/>
              <a:ext cx="1326" cy="576"/>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tIns="91440" bIns="91440" anchor="ctr" anchorCtr="1"/>
            <a:lstStyle/>
            <a:p>
              <a:pPr>
                <a:lnSpc>
                  <a:spcPct val="90000"/>
                </a:lnSpc>
                <a:defRPr/>
              </a:pPr>
              <a:r>
                <a:rPr kumimoji="0" lang="en-US" sz="2000" b="1">
                  <a:latin typeface="+mj-lt"/>
                </a:rPr>
                <a:t>Accountants</a:t>
              </a:r>
            </a:p>
          </p:txBody>
        </p:sp>
      </p:grpSp>
      <p:cxnSp>
        <p:nvCxnSpPr>
          <p:cNvPr id="13321" name="AutoShape 79"/>
          <p:cNvCxnSpPr>
            <a:cxnSpLocks noChangeShapeType="1"/>
            <a:stCxn id="169040" idx="3"/>
            <a:endCxn id="169037" idx="1"/>
          </p:cNvCxnSpPr>
          <p:nvPr/>
        </p:nvCxnSpPr>
        <p:spPr bwMode="auto">
          <a:xfrm>
            <a:off x="3422650" y="2632071"/>
            <a:ext cx="1654175" cy="0"/>
          </a:xfrm>
          <a:prstGeom prst="straightConnector1">
            <a:avLst/>
          </a:prstGeom>
          <a:noFill/>
          <a:ln w="38100">
            <a:solidFill>
              <a:srgbClr val="FF9900"/>
            </a:solidFill>
            <a:round/>
            <a:headEnd/>
            <a:tailEnd type="triangle" w="med" len="med"/>
          </a:ln>
        </p:spPr>
      </p:cxnSp>
      <p:cxnSp>
        <p:nvCxnSpPr>
          <p:cNvPr id="13322" name="AutoShape 84"/>
          <p:cNvCxnSpPr>
            <a:cxnSpLocks noChangeShapeType="1"/>
          </p:cNvCxnSpPr>
          <p:nvPr/>
        </p:nvCxnSpPr>
        <p:spPr bwMode="auto">
          <a:xfrm flipV="1">
            <a:off x="3419475" y="4349746"/>
            <a:ext cx="1657350" cy="554038"/>
          </a:xfrm>
          <a:prstGeom prst="bentConnector3">
            <a:avLst>
              <a:gd name="adj1" fmla="val 50477"/>
            </a:avLst>
          </a:prstGeom>
          <a:noFill/>
          <a:ln w="38100">
            <a:solidFill>
              <a:srgbClr val="335991"/>
            </a:solidFill>
            <a:miter lim="800000"/>
            <a:headEnd/>
            <a:tailEnd type="triangle" w="med" len="med"/>
          </a:ln>
        </p:spPr>
      </p:cxnSp>
      <p:cxnSp>
        <p:nvCxnSpPr>
          <p:cNvPr id="13323" name="AutoShape 85"/>
          <p:cNvCxnSpPr>
            <a:cxnSpLocks noChangeShapeType="1"/>
          </p:cNvCxnSpPr>
          <p:nvPr/>
        </p:nvCxnSpPr>
        <p:spPr bwMode="auto">
          <a:xfrm>
            <a:off x="3419475" y="3681409"/>
            <a:ext cx="1657350" cy="563562"/>
          </a:xfrm>
          <a:prstGeom prst="bentConnector3">
            <a:avLst>
              <a:gd name="adj1" fmla="val 50477"/>
            </a:avLst>
          </a:prstGeom>
          <a:noFill/>
          <a:ln w="38100">
            <a:solidFill>
              <a:schemeClr val="tx2"/>
            </a:solidFill>
            <a:miter lim="800000"/>
            <a:headEnd/>
            <a:tailEnd type="triangle" w="med" len="med"/>
          </a:ln>
        </p:spPr>
      </p:cxn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0" cap="flat" cmpd="sng" algn="ctr">
          <a:solidFill>
            <a:schemeClr val="tx1"/>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31750" cap="flat" cmpd="sng" algn="ctr">
          <a:solidFill>
            <a:schemeClr val="tx1"/>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0" cap="flat" cmpd="sng" algn="ctr">
          <a:solidFill>
            <a:schemeClr val="tx1"/>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31750" cap="flat" cmpd="sng" algn="ctr">
          <a:solidFill>
            <a:schemeClr val="tx1"/>
          </a:solidFill>
          <a:prstDash val="solid"/>
          <a:round/>
          <a:headEnd type="none" w="med" len="med"/>
          <a:tailEnd type="triangl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18560</TotalTime>
  <Words>662</Words>
  <Application>Microsoft Office PowerPoint</Application>
  <PresentationFormat>On-screen Show (4:3)</PresentationFormat>
  <Paragraphs>157</Paragraphs>
  <Slides>17</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17</vt:i4>
      </vt:variant>
    </vt:vector>
  </HeadingPairs>
  <TitlesOfParts>
    <vt:vector size="28" baseType="lpstr">
      <vt:lpstr>Arial</vt:lpstr>
      <vt:lpstr>Century Gothic</vt:lpstr>
      <vt:lpstr>宋体</vt:lpstr>
      <vt:lpstr>Tahoma</vt:lpstr>
      <vt:lpstr>Wingdings</vt:lpstr>
      <vt:lpstr>Webdings</vt:lpstr>
      <vt:lpstr>Lucida Grande</vt:lpstr>
      <vt:lpstr>Times New Roman</vt:lpstr>
      <vt:lpstr>2_EX06PP_template</vt:lpstr>
      <vt:lpstr>1_EX06PP_template</vt:lpstr>
      <vt:lpstr>QAD 2010 Template</vt:lpstr>
      <vt:lpstr>Shop Floor Control</vt:lpstr>
      <vt:lpstr>Slide 2</vt:lpstr>
      <vt:lpstr>Facilities</vt:lpstr>
      <vt:lpstr>Course Overview</vt:lpstr>
      <vt:lpstr>Course Objectives</vt:lpstr>
      <vt:lpstr>Shop Floor Control Benefits</vt:lpstr>
      <vt:lpstr>Terminology</vt:lpstr>
      <vt:lpstr>Key Events</vt:lpstr>
      <vt:lpstr>Shop Floor Control Users</vt:lpstr>
      <vt:lpstr>Major Sub-functions of SFC</vt:lpstr>
      <vt:lpstr>Shop Floor Environment</vt:lpstr>
      <vt:lpstr>Understanding Scheduling &amp; Operating Status</vt:lpstr>
      <vt:lpstr>Work Order Scheduling</vt:lpstr>
      <vt:lpstr>Operating Scheduling</vt:lpstr>
      <vt:lpstr>Operation Status Codes</vt:lpstr>
      <vt:lpstr>Related Courses</vt:lpstr>
      <vt:lpstr>Summary of SFC Introduction</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Helen Ernst</cp:lastModifiedBy>
  <cp:revision>268</cp:revision>
  <cp:lastPrinted>1999-01-22T18:04:05Z</cp:lastPrinted>
  <dcterms:created xsi:type="dcterms:W3CDTF">1998-02-18T21:36:34Z</dcterms:created>
  <dcterms:modified xsi:type="dcterms:W3CDTF">2012-08-16T19:37:32Z</dcterms:modified>
</cp:coreProperties>
</file>