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handoutMasterIdLst>
    <p:handoutMasterId r:id="rId32"/>
  </p:handoutMasterIdLst>
  <p:sldIdLst>
    <p:sldId id="256" r:id="rId2"/>
    <p:sldId id="290" r:id="rId3"/>
    <p:sldId id="266" r:id="rId4"/>
    <p:sldId id="280" r:id="rId5"/>
    <p:sldId id="269" r:id="rId6"/>
    <p:sldId id="271" r:id="rId7"/>
    <p:sldId id="272" r:id="rId8"/>
    <p:sldId id="273" r:id="rId9"/>
    <p:sldId id="274" r:id="rId10"/>
    <p:sldId id="275" r:id="rId11"/>
    <p:sldId id="307" r:id="rId12"/>
    <p:sldId id="286" r:id="rId13"/>
    <p:sldId id="291" r:id="rId14"/>
    <p:sldId id="292" r:id="rId15"/>
    <p:sldId id="293" r:id="rId16"/>
    <p:sldId id="294" r:id="rId17"/>
    <p:sldId id="297" r:id="rId18"/>
    <p:sldId id="295" r:id="rId19"/>
    <p:sldId id="296" r:id="rId20"/>
    <p:sldId id="298" r:id="rId21"/>
    <p:sldId id="299" r:id="rId22"/>
    <p:sldId id="300" r:id="rId23"/>
    <p:sldId id="301" r:id="rId24"/>
    <p:sldId id="302" r:id="rId25"/>
    <p:sldId id="303" r:id="rId26"/>
    <p:sldId id="304" r:id="rId27"/>
    <p:sldId id="305" r:id="rId28"/>
    <p:sldId id="306" r:id="rId29"/>
    <p:sldId id="258" r:id="rId30"/>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396" autoAdjust="0"/>
    <p:restoredTop sz="59453" autoAdjust="0"/>
  </p:normalViewPr>
  <p:slideViewPr>
    <p:cSldViewPr snapToGrid="0">
      <p:cViewPr varScale="1">
        <p:scale>
          <a:sx n="69" d="100"/>
          <a:sy n="69" d="100"/>
        </p:scale>
        <p:origin x="-1948" y="-8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howGuides="1">
      <p:cViewPr varScale="1">
        <p:scale>
          <a:sx n="113" d="100"/>
          <a:sy n="113" d="100"/>
        </p:scale>
        <p:origin x="4092" y="114"/>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3019A13-B009-4E72-87BC-AF1F545DBEAA}" type="datetimeFigureOut">
              <a:rPr lang="en-US"/>
              <a:pPr/>
              <a:t>1/21/2020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21FD978-EB6F-43F0-AF06-547F3FE0E93E}" type="slidenum">
              <a:rPr lang="en-US"/>
              <a:pPr/>
              <a:t>‹#›</a:t>
            </a:fld>
            <a:endParaRPr lang="en-US"/>
          </a:p>
        </p:txBody>
      </p:sp>
    </p:spTree>
    <p:extLst>
      <p:ext uri="{BB962C8B-B14F-4D97-AF65-F5344CB8AC3E}">
        <p14:creationId xmlns="" xmlns:p14="http://schemas.microsoft.com/office/powerpoint/2010/main" val="1981626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A0309D-29A5-41EB-A21C-AA04AB83B0BF}" type="datetimeFigureOut">
              <a:rPr lang="en-US"/>
              <a:pPr/>
              <a:t>1/21/2020</a:t>
            </a:fld>
            <a:endParaRPr lang="en-US"/>
          </a:p>
        </p:txBody>
      </p:sp>
      <p:sp>
        <p:nvSpPr>
          <p:cNvPr id="4" name="Slide Image Placeholder 3"/>
          <p:cNvSpPr>
            <a:spLocks noGrp="1" noRot="1" noChangeAspect="1"/>
          </p:cNvSpPr>
          <p:nvPr>
            <p:ph type="sldImg" idx="2"/>
          </p:nvPr>
        </p:nvSpPr>
        <p:spPr>
          <a:xfrm>
            <a:off x="685800" y="630237"/>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3887785"/>
            <a:ext cx="5486400" cy="462597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C3D6E-2AFE-42F9-8E48-04913595993F}" type="slidenum">
              <a:rPr lang="en-US"/>
              <a:pPr/>
              <a:t>‹#›</a:t>
            </a:fld>
            <a:endParaRPr lang="en-US"/>
          </a:p>
        </p:txBody>
      </p:sp>
    </p:spTree>
    <p:extLst>
      <p:ext uri="{BB962C8B-B14F-4D97-AF65-F5344CB8AC3E}">
        <p14:creationId xmlns="" xmlns:p14="http://schemas.microsoft.com/office/powerpoint/2010/main" val="26217281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baseline="0" dirty="0" smtClean="0"/>
              <a:t>The slides in this session mark the start of a training series that demonstrates how to fully utilize QAD’s Label Printing Services product once you have installed it. </a:t>
            </a:r>
          </a:p>
          <a:p>
            <a:endParaRPr lang="en-US" baseline="0" dirty="0" smtClean="0"/>
          </a:p>
          <a:p>
            <a:r>
              <a:rPr lang="en-US" baseline="0" dirty="0" smtClean="0"/>
              <a:t>This video covers what is typically considered (or what QAD recommends as) the first step in configuring Label Printing Services: setting up printers.</a:t>
            </a:r>
          </a:p>
        </p:txBody>
      </p:sp>
      <p:sp>
        <p:nvSpPr>
          <p:cNvPr id="4" name="Slide Number Placeholder 3"/>
          <p:cNvSpPr>
            <a:spLocks noGrp="1"/>
          </p:cNvSpPr>
          <p:nvPr>
            <p:ph type="sldNum" sz="quarter" idx="10"/>
          </p:nvPr>
        </p:nvSpPr>
        <p:spPr/>
        <p:txBody>
          <a:bodyPr/>
          <a:lstStyle/>
          <a:p>
            <a:fld id="{D19C3D6E-2AFE-42F9-8E48-04913595993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At this point,</a:t>
            </a:r>
            <a:r>
              <a:rPr lang="en-US" baseline="0" dirty="0" smtClean="0"/>
              <a:t> you are ready to examine the last program in the printer setup process: Label Printer Maintenance. You use this program to define the individual printers in the system. First, assign the printer a Printer ID and optional description. </a:t>
            </a:r>
          </a:p>
          <a:p>
            <a:endParaRPr lang="en-US" baseline="0" dirty="0" smtClean="0"/>
          </a:p>
          <a:p>
            <a:r>
              <a:rPr lang="en-US" baseline="0" dirty="0" smtClean="0"/>
              <a:t>The External Device Printer field is used when you want to refer to a printer by a certain name internally, but externally, it is defined as something else. A common use case is when you’re using 3</a:t>
            </a:r>
            <a:r>
              <a:rPr lang="en-US" baseline="30000" dirty="0" smtClean="0"/>
              <a:t>rd</a:t>
            </a:r>
            <a:r>
              <a:rPr lang="en-US" baseline="0" dirty="0" smtClean="0"/>
              <a:t> party printing systems - you can identify their printer name while being able to use a different name internally for your printer definition. This particular field also points to what is known as a system token (which is covered in more depth in another training within this series).</a:t>
            </a:r>
          </a:p>
          <a:p>
            <a:endParaRPr lang="en-US" baseline="0" dirty="0" smtClean="0"/>
          </a:p>
          <a:p>
            <a:r>
              <a:rPr lang="en-US" b="0" dirty="0" smtClean="0"/>
              <a:t>Next, you assign a valid printer</a:t>
            </a:r>
            <a:r>
              <a:rPr lang="en-US" b="0" baseline="0" dirty="0" smtClean="0"/>
              <a:t> model defined in Printer Model Maintenance, and as mentioned earlier, this will additionally assign a default connection type. </a:t>
            </a:r>
          </a:p>
          <a:p>
            <a:endParaRPr lang="en-US" b="0" baseline="0" dirty="0" smtClean="0"/>
          </a:p>
          <a:p>
            <a:r>
              <a:rPr lang="en-US" b="0" dirty="0" smtClean="0"/>
              <a:t>After assigning</a:t>
            </a:r>
            <a:r>
              <a:rPr lang="en-US" b="0" baseline="0" dirty="0" smtClean="0"/>
              <a:t> the printer model, you must provide a valid syntax type that is to be used when sending finished labels to this printer for print. So, if you specify ZPL here, you will not be able to send labels configured using the IPL syntax to this printer as it will not be able to interpret the data. </a:t>
            </a:r>
          </a:p>
          <a:p>
            <a:endParaRPr lang="en-US" b="0" baseline="0" dirty="0" smtClean="0"/>
          </a:p>
          <a:p>
            <a:r>
              <a:rPr lang="en-US" b="0" dirty="0" smtClean="0"/>
              <a:t>If you want </a:t>
            </a:r>
            <a:r>
              <a:rPr lang="en-US" b="0" baseline="0" dirty="0" smtClean="0"/>
              <a:t>labels to enter a particular queue when sent to this printer for print, you can provide the queue name here. </a:t>
            </a:r>
          </a:p>
          <a:p>
            <a:endParaRPr lang="en-US" b="0" baseline="0"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b="0" baseline="0" dirty="0" smtClean="0"/>
              <a:t>Next, the program presents the details frame where you finish configuring the connection protocols that were selected in Printer Connection Maintenance. </a:t>
            </a:r>
          </a:p>
          <a:p>
            <a:endParaRPr lang="en-US" b="0" baseline="0" dirty="0" smtClean="0"/>
          </a:p>
          <a:p>
            <a:r>
              <a:rPr lang="en-US" b="0" baseline="0" dirty="0" smtClean="0"/>
              <a:t>Starting with the Connection Type that was defaulted from the printer model, you decide whether to keep it at the defaulted value or choose to override it by selecting another connection type from the lookup. As mentioned earlier in the Printer Connection Maintenance topic, the connection type defines which connection protocols are to be used for the printer, thus, determining which fields are configurable here in the printer details frame. In this example, a connection type by the name of </a:t>
            </a:r>
            <a:r>
              <a:rPr lang="en-US" b="0" baseline="0" dirty="0" err="1" smtClean="0"/>
              <a:t>FileDrop</a:t>
            </a:r>
            <a:r>
              <a:rPr lang="en-US" b="0" baseline="0" dirty="0" smtClean="0"/>
              <a:t> was selected, which, based on the connection definition, enables the default Destination Directory field.</a:t>
            </a:r>
          </a:p>
          <a:p>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The Port and Server fields are used when the connection type specifies the use of TCP. Server specifies either the IP address or host name to use, while Port specifies the port number used on the server for TCP communications. The most common port number used to directly connect network printers is 9100, when not using HTTP. Port 80 and 8080 are used for Tomcat, which is the </a:t>
            </a:r>
            <a:r>
              <a:rPr lang="en-US" b="0" baseline="0" dirty="0" err="1" smtClean="0"/>
              <a:t>webserver</a:t>
            </a:r>
            <a:r>
              <a:rPr lang="en-US" b="0" baseline="0" dirty="0" smtClean="0"/>
              <a:t> used for an HTTP call, when Use HTTP is specified on the connection definition. In this case, you would additionally specify a URL in the URL field to send information to a web server.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If, in Printer Connection Maintenance, you selected Use </a:t>
            </a:r>
            <a:r>
              <a:rPr lang="en-US" b="0" baseline="0" dirty="0" err="1" smtClean="0"/>
              <a:t>AppServer</a:t>
            </a:r>
            <a:r>
              <a:rPr lang="en-US" b="0" baseline="0" dirty="0" smtClean="0"/>
              <a:t>, the </a:t>
            </a:r>
            <a:r>
              <a:rPr lang="en-US" b="0" baseline="0" dirty="0" err="1" smtClean="0"/>
              <a:t>AppServer</a:t>
            </a:r>
            <a:r>
              <a:rPr lang="en-US" b="0" baseline="0" dirty="0" smtClean="0"/>
              <a:t> Name and Send Program fields would be enabled here. The </a:t>
            </a:r>
            <a:r>
              <a:rPr lang="en-US" b="0" baseline="0" dirty="0" err="1" smtClean="0"/>
              <a:t>AppServer</a:t>
            </a:r>
            <a:r>
              <a:rPr lang="en-US" b="0" baseline="0" dirty="0" smtClean="0"/>
              <a:t> Name specified must be a valid </a:t>
            </a:r>
            <a:r>
              <a:rPr lang="en-US" b="0" baseline="0" dirty="0" err="1" smtClean="0"/>
              <a:t>appserver</a:t>
            </a:r>
            <a:r>
              <a:rPr lang="en-US" b="0" baseline="0" dirty="0" smtClean="0"/>
              <a:t> name configured in </a:t>
            </a:r>
            <a:r>
              <a:rPr lang="en-US" b="0" baseline="0" dirty="0" err="1" smtClean="0"/>
              <a:t>AppServer</a:t>
            </a:r>
            <a:r>
              <a:rPr lang="en-US" b="0" baseline="0" dirty="0" smtClean="0"/>
              <a:t> Service Maintenance. The Send Program specifies the program to which the system delivers content for further processing and should exist on the </a:t>
            </a:r>
            <a:r>
              <a:rPr lang="en-US" b="0" baseline="0" dirty="0" err="1" smtClean="0"/>
              <a:t>appserver</a:t>
            </a:r>
            <a:r>
              <a:rPr lang="en-US" b="0" baseline="0" dirty="0" smtClean="0"/>
              <a:t> specified below.</a:t>
            </a:r>
          </a:p>
          <a:p>
            <a:endParaRPr lang="en-US" b="0" baseline="0" dirty="0" smtClean="0"/>
          </a:p>
          <a:p>
            <a:r>
              <a:rPr lang="en-US" b="0" baseline="0" dirty="0" smtClean="0"/>
              <a:t>If you had specified to use a script, the script field will be available to update. As mentioned before when discussing printer connections, scripts are often used to print labels on printers configured with CUPS using a combination of Linux/Unix and CUPS commands. When using scripts, you must specify some parameters in order to send the label info needed by the printer. To do this, the system uses what are known as script tokens. These tokens include %F (filename), %D (Date), %R (Request ID), %M (Format ID), %C (Copies), %L (Label ID), %N (Domain), %S (Source Application), %P (Purpose), and %1-3 (Label Keys 1-3). </a:t>
            </a:r>
            <a:r>
              <a:rPr lang="en-US" b="1" baseline="0" dirty="0" smtClean="0"/>
              <a:t>Note: </a:t>
            </a:r>
            <a:r>
              <a:rPr lang="en-US" b="0" baseline="0" dirty="0" smtClean="0"/>
              <a:t>when specifying CUPS commands, you must provide the full path to the location in which the commands reside. </a:t>
            </a:r>
            <a:endParaRPr lang="en-US" b="1" baseline="0" dirty="0" smtClean="0"/>
          </a:p>
          <a:p>
            <a:endParaRPr lang="en-US" b="0" baseline="0"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pPr marL="228573" marR="0" lvl="1" indent="-228573" algn="l" defTabSz="914400" rtl="0" eaLnBrk="1" fontAlgn="auto" latinLnBrk="0" hangingPunct="1">
              <a:lnSpc>
                <a:spcPct val="100000"/>
              </a:lnSpc>
              <a:spcBef>
                <a:spcPts val="0"/>
              </a:spcBef>
              <a:spcAft>
                <a:spcPts val="0"/>
              </a:spcAft>
              <a:buClrTx/>
              <a:buSzTx/>
              <a:buFont typeface="+mj-lt"/>
              <a:buNone/>
              <a:tabLst/>
              <a:defRPr/>
            </a:pPr>
            <a:r>
              <a:rPr lang="en-US" dirty="0" smtClean="0"/>
              <a:t>For</a:t>
            </a:r>
            <a:r>
              <a:rPr lang="en-US" baseline="0" dirty="0" smtClean="0"/>
              <a:t> more info, please refer to the LPS User Guide. You can send any questions to</a:t>
            </a:r>
            <a:r>
              <a:rPr lang="en-US" baseline="0" smtClean="0"/>
              <a:t>: Forum_AS_DCnLPS@qad.com.</a:t>
            </a:r>
            <a:endParaRPr lang="en-US" baseline="0" dirty="0" smtClean="0"/>
          </a:p>
          <a:p>
            <a:pPr marL="228573" marR="0" lvl="1" indent="-228573" algn="l" defTabSz="914400" rtl="0" eaLnBrk="1" fontAlgn="auto" latinLnBrk="0" hangingPunct="1">
              <a:lnSpc>
                <a:spcPct val="100000"/>
              </a:lnSpc>
              <a:spcBef>
                <a:spcPts val="0"/>
              </a:spcBef>
              <a:spcAft>
                <a:spcPts val="0"/>
              </a:spcAft>
              <a:buClrTx/>
              <a:buSzTx/>
              <a:buFont typeface="+mj-lt"/>
              <a:buNone/>
              <a:tabLst/>
              <a:defRPr/>
            </a:pPr>
            <a:endParaRPr lang="en-US" baseline="0" dirty="0" smtClean="0"/>
          </a:p>
          <a:p>
            <a:pPr marL="228573" indent="-228573">
              <a:buFont typeface="+mj-lt"/>
              <a:buNone/>
            </a:pPr>
            <a:endParaRPr lang="en-US" baseline="0"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Here is our safe harbor</a:t>
            </a:r>
            <a:r>
              <a:rPr lang="en-US" baseline="0" dirty="0" smtClean="0"/>
              <a:t> statement.</a:t>
            </a:r>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19C3D6E-2AFE-42F9-8E48-04913595993F}" type="slidenum">
              <a:rPr lang="en-US" smtClean="0"/>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The objectives of this training include understanding both how to set up printers within Label</a:t>
            </a:r>
            <a:r>
              <a:rPr lang="en-US" baseline="0" dirty="0" smtClean="0"/>
              <a:t> Printing Services (LPS)</a:t>
            </a:r>
            <a:r>
              <a:rPr lang="en-US" dirty="0" smtClean="0"/>
              <a:t> as well as how the printer setup relates to other LPS entities. </a:t>
            </a:r>
          </a:p>
          <a:p>
            <a:endParaRPr lang="en-US"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Before discussing how to set</a:t>
            </a:r>
            <a:r>
              <a:rPr lang="en-US" baseline="0" dirty="0" smtClean="0"/>
              <a:t> up printers, it’s important to get a general idea of what happens when LPS processes a print request. </a:t>
            </a:r>
            <a:r>
              <a:rPr lang="en-US" dirty="0" smtClean="0"/>
              <a:t>In this slide,</a:t>
            </a:r>
            <a:r>
              <a:rPr lang="en-US" baseline="0" dirty="0" smtClean="0"/>
              <a:t> you can view a simplified process flow for LPS. </a:t>
            </a:r>
          </a:p>
          <a:p>
            <a:endParaRPr lang="en-US" baseline="0" dirty="0" smtClean="0"/>
          </a:p>
          <a:p>
            <a:r>
              <a:rPr lang="en-US" baseline="0" dirty="0" smtClean="0"/>
              <a:t>Starting at the top-left corner, a QAD module makes a call to LPS to process a label print request. Once LPS receives the request, it determines whether or not the label should even be printed. Based on the configuration defined in the maintenance screens within the Label Extraction Configuration submenu --covered in a separate training– the system determines whether to continue with the print process. </a:t>
            </a:r>
          </a:p>
          <a:p>
            <a:endParaRPr lang="en-US" baseline="0" dirty="0" smtClean="0"/>
          </a:p>
          <a:p>
            <a:r>
              <a:rPr lang="en-US" baseline="0" dirty="0" smtClean="0"/>
              <a:t>When the system continues with the print, the next step is to call the extraction program. In the extraction program, the system creates a dynamic query for the App Data, which is then passed in a Label Request to the Label Engine. The label request specifies the printer and format to use for printing the label. </a:t>
            </a:r>
          </a:p>
          <a:p>
            <a:endParaRPr lang="en-US" baseline="0" dirty="0" smtClean="0"/>
          </a:p>
          <a:p>
            <a:r>
              <a:rPr lang="en-US" baseline="0" dirty="0" smtClean="0"/>
              <a:t>From the Label Engine, the next step moves on to the label merge process. During the label merge, the template defined in a template file on the server and the App Data provided in the Label Request combine to create a finished barcode label. </a:t>
            </a:r>
          </a:p>
          <a:p>
            <a:endParaRPr lang="en-US" baseline="0" dirty="0" smtClean="0"/>
          </a:p>
          <a:p>
            <a:r>
              <a:rPr lang="en-US" baseline="0" dirty="0" smtClean="0"/>
              <a:t>Once LPS produces a finished label, there are a few different options for printing. Labels can be printed immediately or sent to a queue. From the queue, you can then choose to release the label manually later, or you can release the label automatically on a certain basis using the polling services provided by the </a:t>
            </a:r>
            <a:r>
              <a:rPr lang="en-US" baseline="0" dirty="0" err="1" smtClean="0"/>
              <a:t>appserver</a:t>
            </a:r>
            <a:r>
              <a:rPr lang="en-US" baseline="0" dirty="0" smtClean="0"/>
              <a:t>.</a:t>
            </a:r>
          </a:p>
        </p:txBody>
      </p:sp>
      <p:sp>
        <p:nvSpPr>
          <p:cNvPr id="4" name="Slide Number Placeholder 3"/>
          <p:cNvSpPr>
            <a:spLocks noGrp="1"/>
          </p:cNvSpPr>
          <p:nvPr>
            <p:ph type="sldNum" sz="quarter" idx="10"/>
          </p:nvPr>
        </p:nvSpPr>
        <p:spPr/>
        <p:txBody>
          <a:bodyPr/>
          <a:lstStyle/>
          <a:p>
            <a:fld id="{D19C3D6E-2AFE-42F9-8E48-04913595993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The</a:t>
            </a:r>
            <a:r>
              <a:rPr lang="en-US" baseline="0" dirty="0" smtClean="0"/>
              <a:t> Label Printing Menu has 5 submenus within it:</a:t>
            </a:r>
          </a:p>
          <a:p>
            <a:pPr>
              <a:buFont typeface="Arial" pitchFamily="34" charset="0"/>
              <a:buChar char="•"/>
            </a:pPr>
            <a:r>
              <a:rPr lang="en-US" baseline="0" dirty="0" smtClean="0"/>
              <a:t>Label Printing Configuration</a:t>
            </a:r>
          </a:p>
          <a:p>
            <a:pPr>
              <a:buFont typeface="Arial" pitchFamily="34" charset="0"/>
              <a:buChar char="•"/>
            </a:pPr>
            <a:r>
              <a:rPr lang="en-US" baseline="0" dirty="0" smtClean="0"/>
              <a:t>Label Printing Operations</a:t>
            </a:r>
          </a:p>
          <a:p>
            <a:pPr>
              <a:buFont typeface="Arial" pitchFamily="34" charset="0"/>
              <a:buChar char="•"/>
            </a:pPr>
            <a:r>
              <a:rPr lang="en-US" baseline="0" dirty="0" smtClean="0"/>
              <a:t>Label Extraction Configuration</a:t>
            </a:r>
          </a:p>
          <a:p>
            <a:pPr>
              <a:buFont typeface="Arial" pitchFamily="34" charset="0"/>
              <a:buChar char="•"/>
            </a:pPr>
            <a:r>
              <a:rPr lang="en-US" baseline="0" dirty="0" smtClean="0"/>
              <a:t>Label Printing Utility Menu</a:t>
            </a:r>
          </a:p>
          <a:p>
            <a:pPr>
              <a:buFont typeface="Arial" pitchFamily="34" charset="0"/>
              <a:buChar char="•"/>
            </a:pPr>
            <a:r>
              <a:rPr lang="en-US" baseline="0" dirty="0" smtClean="0"/>
              <a:t>Label Printing Browses (available when using .NET)</a:t>
            </a:r>
          </a:p>
          <a:p>
            <a:endParaRPr lang="en-US" baseline="0" dirty="0" smtClean="0"/>
          </a:p>
          <a:p>
            <a:r>
              <a:rPr lang="en-US" baseline="0" dirty="0" smtClean="0"/>
              <a:t>Since printer setup is the topic, the slides that follow take a closer look at Label Printing Configuration programs, including (in order): Label Printer Connection Maintenance, Label Printer Syntax Type Maintenance, Printer Model Maintenance, Print Queue Maintenance, and Label Printer Maintenance.</a:t>
            </a:r>
          </a:p>
          <a:p>
            <a:endParaRPr lang="en-US" baseline="0"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lnSpcReduction="10000"/>
          </a:bodyPr>
          <a:lstStyle/>
          <a:p>
            <a:r>
              <a:rPr lang="en-US" dirty="0" smtClean="0"/>
              <a:t>The</a:t>
            </a:r>
            <a:r>
              <a:rPr lang="en-US" baseline="0" dirty="0" smtClean="0"/>
              <a:t> first program to examine is Label Printer Connection Maintenance. In this program, you can establish how you are going to communicate with the printer by selecting which protocol(s) to use once you’ve provided a Connection Type ID and optional description. The protocols for label print are listed on this screen, and each are marked by a checkbox. These protocols include Use Default Destination, Use Script, Use TCP Protocol, Use HTTP Headers, and Use App Server. You determine the number of protocols chosen for each printer connection.</a:t>
            </a:r>
          </a:p>
          <a:p>
            <a:endParaRPr lang="en-US" baseline="0" dirty="0" smtClean="0"/>
          </a:p>
          <a:p>
            <a:r>
              <a:rPr lang="en-US" baseline="0" dirty="0" smtClean="0"/>
              <a:t>Start by providing a name to identify the connection type along with an optional description. </a:t>
            </a:r>
          </a:p>
          <a:p>
            <a:endParaRPr lang="en-US" baseline="0" dirty="0" smtClean="0"/>
          </a:p>
          <a:p>
            <a:r>
              <a:rPr lang="en-US" baseline="0" dirty="0" smtClean="0"/>
              <a:t>You can select Use Default Destination if you would like the system to store the finished label files in a directory location.</a:t>
            </a:r>
          </a:p>
          <a:p>
            <a:endParaRPr lang="en-US" b="1" baseline="0" dirty="0" smtClean="0"/>
          </a:p>
          <a:p>
            <a:r>
              <a:rPr lang="en-US" b="0" baseline="0" dirty="0" smtClean="0"/>
              <a:t>The next option, Use Script, is the protocol most often used by QAD customers. With this option, you typically use CUPS, which is a </a:t>
            </a:r>
            <a:r>
              <a:rPr lang="en-US" sz="1200" b="0" i="0" kern="1200" dirty="0" smtClean="0">
                <a:solidFill>
                  <a:schemeClr val="tx1"/>
                </a:solidFill>
                <a:latin typeface="+mn-lt"/>
                <a:ea typeface="+mn-ea"/>
                <a:cs typeface="+mn-cs"/>
              </a:rPr>
              <a:t>modular printing system for Unix-based operating systems that</a:t>
            </a:r>
            <a:r>
              <a:rPr lang="en-US" sz="1200" b="0" i="0" kern="1200" baseline="0" dirty="0" smtClean="0">
                <a:solidFill>
                  <a:schemeClr val="tx1"/>
                </a:solidFill>
                <a:latin typeface="+mn-lt"/>
                <a:ea typeface="+mn-ea"/>
                <a:cs typeface="+mn-cs"/>
              </a:rPr>
              <a:t> allows the </a:t>
            </a:r>
            <a:r>
              <a:rPr lang="en-US" sz="1200" b="0" i="0" kern="1200" dirty="0" smtClean="0">
                <a:solidFill>
                  <a:schemeClr val="tx1"/>
                </a:solidFill>
                <a:latin typeface="+mn-lt"/>
                <a:ea typeface="+mn-ea"/>
                <a:cs typeface="+mn-cs"/>
              </a:rPr>
              <a:t>computer to act as a print server. So,</a:t>
            </a:r>
            <a:r>
              <a:rPr lang="en-US" sz="1200" b="0" i="0" kern="1200" baseline="0" dirty="0" smtClean="0">
                <a:solidFill>
                  <a:schemeClr val="tx1"/>
                </a:solidFill>
                <a:latin typeface="+mn-lt"/>
                <a:ea typeface="+mn-ea"/>
                <a:cs typeface="+mn-cs"/>
              </a:rPr>
              <a:t> upon print, a script is ran with certain parameters being passed to it that define the information needed by the printer for the label print.</a:t>
            </a:r>
          </a:p>
          <a:p>
            <a:endParaRPr lang="en-US" sz="1200" b="1"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Next are Use TCP and Use HTTP. You use TCP when you want to communicate directly to a printer. You specify yes for Use HTTP when the TCP settings incorporate an HTTP header before sending the content of the label.</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Lastly, you can specify Use App Server to run a program sitting on the </a:t>
            </a:r>
            <a:r>
              <a:rPr lang="en-US" sz="1200" b="0" i="0" kern="1200" baseline="0" dirty="0" err="1" smtClean="0">
                <a:solidFill>
                  <a:schemeClr val="tx1"/>
                </a:solidFill>
                <a:latin typeface="+mn-lt"/>
                <a:ea typeface="+mn-ea"/>
                <a:cs typeface="+mn-cs"/>
              </a:rPr>
              <a:t>appserver</a:t>
            </a:r>
            <a:r>
              <a:rPr lang="en-US" sz="1200" b="0" i="0" kern="1200" baseline="0" dirty="0" smtClean="0">
                <a:solidFill>
                  <a:schemeClr val="tx1"/>
                </a:solidFill>
                <a:latin typeface="+mn-lt"/>
                <a:ea typeface="+mn-ea"/>
                <a:cs typeface="+mn-cs"/>
              </a:rPr>
              <a:t> to handle the label print. </a:t>
            </a:r>
          </a:p>
          <a:p>
            <a:endParaRPr lang="en-US" baseline="0" dirty="0" smtClean="0"/>
          </a:p>
          <a:p>
            <a:r>
              <a:rPr lang="en-US" baseline="0" dirty="0" smtClean="0"/>
              <a:t>The protocols selected in this screen determine which fields will be configurable in Label Printer Maintenance, where you can further establish how a printer is to handle the label print.</a:t>
            </a:r>
          </a:p>
          <a:p>
            <a:endParaRPr lang="en-US" baseline="0"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Before you can fully configure a printer using Label Printer Maintenance, you have</a:t>
            </a:r>
            <a:r>
              <a:rPr lang="en-US" baseline="0" dirty="0" smtClean="0"/>
              <a:t> to first visit a few other screens, beginning with Label Printer Syntax Type Maintenance. In this program, you group the syntax that is used to send to printers. </a:t>
            </a:r>
          </a:p>
          <a:p>
            <a:endParaRPr lang="en-US" baseline="0" dirty="0" smtClean="0"/>
          </a:p>
          <a:p>
            <a:r>
              <a:rPr lang="en-US" baseline="0" dirty="0" smtClean="0"/>
              <a:t>The syntax defines the segmentation of relationships between structural elements used by the printer so that it can interpret what is to be printed. Since you can theoretically send different syntax types to different printers, you must ensure that the printers being used can process the syntax being passed to it. The different syntaxes created are based upon third-party software, printers, and segments in use by various syntax types that support different label printing software. Some of the more common syntaxes include ZPL, IPL, XML, CSV, PAS.</a:t>
            </a:r>
          </a:p>
          <a:p>
            <a:endParaRPr lang="en-US" baseline="0" dirty="0" smtClean="0"/>
          </a:p>
          <a:p>
            <a:r>
              <a:rPr lang="en-US" baseline="0" dirty="0" smtClean="0"/>
              <a:t>In this program, we simply provide a name to identify the syntax type along with a brief description.</a:t>
            </a:r>
          </a:p>
          <a:p>
            <a:endParaRPr lang="en-US" baseline="0"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Now that</a:t>
            </a:r>
            <a:r>
              <a:rPr lang="en-US" baseline="0" dirty="0" smtClean="0"/>
              <a:t> communication protocols are outlined and syntaxes defined, your next step is to define the printer models using Printer Model Maintenance.</a:t>
            </a:r>
          </a:p>
          <a:p>
            <a:endParaRPr lang="en-US" baseline="0" dirty="0" smtClean="0"/>
          </a:p>
          <a:p>
            <a:r>
              <a:rPr lang="en-US" baseline="0" dirty="0" smtClean="0"/>
              <a:t>In this program, you establish a grouping mechanism for the individual printers defined later on in Label Printer Maintenance. Each group, or model, defined in this screen will have a unique ID, optional description, and a default connection type that is to be inherited among the printers assigned to this model. The stock height and width are merely used as a reference, if desired.  </a:t>
            </a:r>
          </a:p>
          <a:p>
            <a:endParaRPr lang="en-US" baseline="0" dirty="0" smtClean="0"/>
          </a:p>
        </p:txBody>
      </p:sp>
      <p:sp>
        <p:nvSpPr>
          <p:cNvPr id="4" name="Slide Number Placeholder 3"/>
          <p:cNvSpPr>
            <a:spLocks noGrp="1"/>
          </p:cNvSpPr>
          <p:nvPr>
            <p:ph type="sldNum" sz="quarter" idx="10"/>
          </p:nvPr>
        </p:nvSpPr>
        <p:spPr/>
        <p:txBody>
          <a:bodyPr/>
          <a:lstStyle/>
          <a:p>
            <a:fld id="{D19C3D6E-2AFE-42F9-8E48-04913595993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0238"/>
            <a:ext cx="5486400" cy="3086100"/>
          </a:xfrm>
        </p:spPr>
      </p:sp>
      <p:sp>
        <p:nvSpPr>
          <p:cNvPr id="3" name="Notes Placeholder 2"/>
          <p:cNvSpPr>
            <a:spLocks noGrp="1"/>
          </p:cNvSpPr>
          <p:nvPr>
            <p:ph type="body" idx="1"/>
          </p:nvPr>
        </p:nvSpPr>
        <p:spPr/>
        <p:txBody>
          <a:bodyPr>
            <a:normAutofit/>
          </a:bodyPr>
          <a:lstStyle/>
          <a:p>
            <a:r>
              <a:rPr lang="en-US" dirty="0" smtClean="0"/>
              <a:t>As you</a:t>
            </a:r>
            <a:r>
              <a:rPr lang="en-US" baseline="0" dirty="0" smtClean="0"/>
              <a:t> saw before in the process flow for LPS, once you have the finished label, you have the option to issue an immediate print or to send the label to a queue to be printed at a later time. These queues are defined in Print Queue Maintenance when you define an ID for the print queue and an optional description. </a:t>
            </a:r>
          </a:p>
          <a:p>
            <a:endParaRPr lang="en-US" baseline="0" dirty="0" smtClean="0"/>
          </a:p>
          <a:p>
            <a:r>
              <a:rPr lang="en-US" baseline="0" dirty="0" smtClean="0"/>
              <a:t>There are two standard queues that you will need to configure: Error &amp; Print. When an error occurs during the print process, the label is moved to the Error queue to be processed at a later time. You can choose to use the Print queue for all other labels not yet ready to be printed, or you can additionally create more queues to provide some grouping for these finished labels. </a:t>
            </a:r>
          </a:p>
        </p:txBody>
      </p:sp>
      <p:sp>
        <p:nvSpPr>
          <p:cNvPr id="4" name="Slide Number Placeholder 3"/>
          <p:cNvSpPr>
            <a:spLocks noGrp="1"/>
          </p:cNvSpPr>
          <p:nvPr>
            <p:ph type="sldNum" sz="quarter" idx="10"/>
          </p:nvPr>
        </p:nvSpPr>
        <p:spPr/>
        <p:txBody>
          <a:bodyPr/>
          <a:lstStyle/>
          <a:p>
            <a:fld id="{D19C3D6E-2AFE-42F9-8E48-04913595993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
        <p:nvSpPr>
          <p:cNvPr id="12" name="Rounded Rectangle 7"/>
          <p:cNvSpPr/>
          <p:nvPr userDrawn="1"/>
        </p:nvSpPr>
        <p:spPr bwMode="gray">
          <a:xfrm>
            <a:off x="0" y="2570933"/>
            <a:ext cx="12193200" cy="108000"/>
          </a:xfrm>
          <a:prstGeom prst="rect">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12856594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Logo Web Slid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a:xfrm>
            <a:off x="0" y="0"/>
            <a:ext cx="12192000" cy="4125113"/>
          </a:xfrm>
          <a:prstGeom prst="rect">
            <a:avLst/>
          </a:prstGeom>
          <a:solidFill>
            <a:schemeClr val="bg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GB" sz="2000" b="0" i="0" u="none" strike="noStrike" kern="1200" spc="0" baseline="0">
              <a:solidFill>
                <a:srgbClr val="FFFFFF"/>
              </a:solidFill>
              <a:latin typeface="+mn-lt"/>
              <a:ea typeface="+mn-ea"/>
              <a:cs typeface="+mn-cs"/>
            </a:endParaRPr>
          </a:p>
        </p:txBody>
      </p:sp>
      <p:sp>
        <p:nvSpPr>
          <p:cNvPr id="9" name="Slide Number Placeholder 8"/>
          <p:cNvSpPr>
            <a:spLocks noGrp="1"/>
          </p:cNvSpPr>
          <p:nvPr>
            <p:ph type="sldNum" sz="quarter" idx="12"/>
          </p:nvPr>
        </p:nvSpPr>
        <p:spPr bwMode="hidden"/>
        <p:txBody>
          <a:bodyPr/>
          <a:lstStyle>
            <a:lvl1pPr>
              <a:defRPr>
                <a:solidFill>
                  <a:schemeClr val="tx1"/>
                </a:solidFill>
              </a:defRPr>
            </a:lvl1pPr>
          </a:lstStyle>
          <a:p>
            <a:fld id="{3253438A-7C34-4C00-93F5-28C2DC00B0E3}" type="slidenum">
              <a:rPr lang="en-US" smtClean="0"/>
              <a:pPr/>
              <a:t>‹#›</a:t>
            </a:fld>
            <a:endParaRPr lang="en-US"/>
          </a:p>
        </p:txBody>
      </p:sp>
      <p:pic>
        <p:nvPicPr>
          <p:cNvPr id="5" name="Picture 4"/>
          <p:cNvPicPr>
            <a:picLocks noChangeAspect="1"/>
          </p:cNvPicPr>
          <p:nvPr/>
        </p:nvPicPr>
        <p:blipFill>
          <a:blip r:embed="rId2" cstate="hqprint">
            <a:extLst>
              <a:ext uri="{28A0092B-C50C-407E-A947-70E740481C1C}">
                <a14:useLocalDpi xmlns="" xmlns:a14="http://schemas.microsoft.com/office/drawing/2010/main"/>
              </a:ext>
            </a:extLst>
          </a:blip>
          <a:stretch>
            <a:fillRect/>
          </a:stretch>
        </p:blipFill>
        <p:spPr>
          <a:xfrm>
            <a:off x="5003308" y="962991"/>
            <a:ext cx="2199130" cy="2199130"/>
          </a:xfrm>
          <a:prstGeom prst="rect">
            <a:avLst/>
          </a:prstGeom>
          <a:effectLst/>
        </p:spPr>
      </p:pic>
      <p:sp>
        <p:nvSpPr>
          <p:cNvPr id="7" name="Rectangle 6"/>
          <p:cNvSpPr/>
          <p:nvPr userDrawn="1"/>
        </p:nvSpPr>
        <p:spPr>
          <a:xfrm>
            <a:off x="3054873" y="4778256"/>
            <a:ext cx="6096000" cy="1393944"/>
          </a:xfrm>
          <a:prstGeom prst="rect">
            <a:avLst/>
          </a:prstGeom>
        </p:spPr>
        <p:txBody>
          <a:bodyPr>
            <a:noAutofit/>
          </a:bodyPr>
          <a:lstStyle/>
          <a:p>
            <a:pPr algn="ctr">
              <a:spcAft>
                <a:spcPts val="1200"/>
              </a:spcAft>
            </a:pPr>
            <a:r>
              <a:rPr lang="en-GB" altLang="en-US" sz="3600" spc="100" baseline="0" dirty="0">
                <a:solidFill>
                  <a:srgbClr val="5A87C5"/>
                </a:solidFill>
              </a:rPr>
              <a:t>www.qad.com</a:t>
            </a:r>
          </a:p>
          <a:p>
            <a:pPr algn="ctr">
              <a:spcAft>
                <a:spcPts val="1200"/>
              </a:spcAft>
            </a:pPr>
            <a:r>
              <a:rPr lang="en-GB" altLang="en-US" spc="0" baseline="0" dirty="0">
                <a:solidFill>
                  <a:srgbClr val="5A87C5"/>
                </a:solidFill>
              </a:rPr>
              <a:t>© QAD </a:t>
            </a:r>
            <a:r>
              <a:rPr lang="en-GB" altLang="en-US" spc="0" baseline="0" dirty="0" err="1">
                <a:solidFill>
                  <a:srgbClr val="5A87C5"/>
                </a:solidFill>
              </a:rPr>
              <a:t>Inc</a:t>
            </a:r>
            <a:endParaRPr lang="en-GB" altLang="en-US" spc="0" baseline="0" dirty="0">
              <a:solidFill>
                <a:srgbClr val="5A87C5"/>
              </a:solidFill>
            </a:endParaRPr>
          </a:p>
        </p:txBody>
      </p:sp>
    </p:spTree>
    <p:extLst>
      <p:ext uri="{BB962C8B-B14F-4D97-AF65-F5344CB8AC3E}">
        <p14:creationId xmlns="" xmlns:p14="http://schemas.microsoft.com/office/powerpoint/2010/main" val="16850885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a:solidFill>
                  <a:schemeClr val="tx1">
                    <a:lumMod val="75000"/>
                    <a:lumOff val="25000"/>
                  </a:schemeClr>
                </a:solidFill>
              </a:rPr>
              <a:t>ADDITIONAL VERTICAL </a:t>
            </a:r>
            <a:br>
              <a:rPr lang="en-US" sz="11500" b="1">
                <a:solidFill>
                  <a:schemeClr val="tx1">
                    <a:lumMod val="75000"/>
                    <a:lumOff val="25000"/>
                  </a:schemeClr>
                </a:solidFill>
              </a:rPr>
            </a:br>
            <a:r>
              <a:rPr lang="en-US" sz="11500" b="1">
                <a:solidFill>
                  <a:schemeClr val="tx1">
                    <a:lumMod val="75000"/>
                    <a:lumOff val="25000"/>
                  </a:schemeClr>
                </a:solidFill>
              </a:rPr>
              <a:t>TITLE SLIDES</a:t>
            </a:r>
          </a:p>
        </p:txBody>
      </p:sp>
    </p:spTree>
    <p:extLst>
      <p:ext uri="{BB962C8B-B14F-4D97-AF65-F5344CB8AC3E}">
        <p14:creationId xmlns="" xmlns:p14="http://schemas.microsoft.com/office/powerpoint/2010/main" val="28098870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Automotive 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C13A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2607181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onsumer Product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0" y="0"/>
            <a:ext cx="12192000" cy="2629646"/>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E67F2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87263671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Food and Beverage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F1C41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125833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High Tech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baseline="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20" y="6537960"/>
            <a:ext cx="2068832" cy="274320"/>
          </a:xfrm>
        </p:spPr>
        <p:txBody>
          <a:bodyPr/>
          <a:lstStyle/>
          <a:p>
            <a:fld id="{3253438A-7C34-4C00-93F5-28C2DC00B0E3}" type="slidenum">
              <a:rPr lang="en-US"/>
              <a:pPr/>
              <a:t>‹#›</a:t>
            </a:fld>
            <a:endParaRPr lang="en-US"/>
          </a:p>
        </p:txBody>
      </p:sp>
      <p:sp>
        <p:nvSpPr>
          <p:cNvPr id="8" name="Rounded Rectangle 7"/>
          <p:cNvSpPr/>
          <p:nvPr/>
        </p:nvSpPr>
        <p:spPr bwMode="gray">
          <a:xfrm>
            <a:off x="1524" y="2570933"/>
            <a:ext cx="12190476" cy="108000"/>
          </a:xfrm>
          <a:prstGeom prst="rect">
            <a:avLst/>
          </a:prstGeom>
          <a:solidFill>
            <a:srgbClr val="9959B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Picture Placeholder 9"/>
          <p:cNvSpPr>
            <a:spLocks noGrp="1"/>
          </p:cNvSpPr>
          <p:nvPr>
            <p:ph type="pic" sz="quarter" idx="13" hasCustomPrompt="1"/>
          </p:nvPr>
        </p:nvSpPr>
        <p:spPr>
          <a:xfrm>
            <a:off x="9875520" y="3108960"/>
            <a:ext cx="1897380"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11" name="Picture 10"/>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2491442554"/>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Industrial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0476" cy="2629317"/>
          </a:xfrm>
          <a:prstGeom prst="rect">
            <a:avLst/>
          </a:prstGeom>
        </p:spPr>
      </p:pic>
      <p:sp>
        <p:nvSpPr>
          <p:cNvPr id="13" name="Rounded Rectangle 7"/>
          <p:cNvSpPr/>
          <p:nvPr userDrawn="1"/>
        </p:nvSpPr>
        <p:spPr bwMode="gray">
          <a:xfrm>
            <a:off x="1524" y="2570933"/>
            <a:ext cx="12191676" cy="108000"/>
          </a:xfrm>
          <a:prstGeom prst="rect">
            <a:avLst/>
          </a:prstGeom>
          <a:solidFill>
            <a:srgbClr val="7CB8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90192743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Life Sciences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0"/>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38639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3987878197"/>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Generic Title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1524" y="-1"/>
            <a:ext cx="12191676" cy="2629576"/>
          </a:xfrm>
          <a:prstGeom prst="rect">
            <a:avLst/>
          </a:prstGeom>
        </p:spPr>
      </p:pic>
      <p:sp>
        <p:nvSpPr>
          <p:cNvPr id="13" name="Rounded Rectangle 7"/>
          <p:cNvSpPr/>
          <p:nvPr userDrawn="1"/>
        </p:nvSpPr>
        <p:spPr bwMode="gray">
          <a:xfrm>
            <a:off x="1524" y="2570933"/>
            <a:ext cx="12191676" cy="10800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19100" y="3108960"/>
            <a:ext cx="9182100" cy="1371600"/>
          </a:xfrm>
        </p:spPr>
        <p:txBody>
          <a:bodyPr anchor="b">
            <a:noAutofit/>
          </a:bodyPr>
          <a:lstStyle>
            <a:lvl1pPr algn="l">
              <a:lnSpc>
                <a:spcPct val="100000"/>
              </a:lnSpc>
              <a:defRPr sz="3600">
                <a:solidFill>
                  <a:schemeClr val="tx1"/>
                </a:solidFill>
              </a:defRPr>
            </a:lvl1pPr>
          </a:lstStyle>
          <a:p>
            <a:r>
              <a:rPr lang="en-US" dirty="0"/>
              <a:t>Click Here to Edit Title</a:t>
            </a:r>
          </a:p>
        </p:txBody>
      </p:sp>
      <p:sp>
        <p:nvSpPr>
          <p:cNvPr id="3" name="Subtitle 2"/>
          <p:cNvSpPr>
            <a:spLocks noGrp="1"/>
          </p:cNvSpPr>
          <p:nvPr>
            <p:ph type="subTitle" idx="1" hasCustomPrompt="1"/>
          </p:nvPr>
        </p:nvSpPr>
        <p:spPr>
          <a:xfrm>
            <a:off x="419100" y="4572000"/>
            <a:ext cx="9182100" cy="2011680"/>
          </a:xfrm>
        </p:spPr>
        <p:txBody>
          <a:bodyPr>
            <a:noAutofit/>
          </a:bodyPr>
          <a:lstStyle>
            <a:lvl1pPr marL="0" indent="0" algn="l">
              <a:spcBef>
                <a:spcPts val="0"/>
              </a:spcBef>
              <a:spcAft>
                <a:spcPts val="600"/>
              </a:spcAft>
              <a:buNone/>
              <a:defRPr sz="2000" spc="3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presenter name(s)</a:t>
            </a:r>
          </a:p>
        </p:txBody>
      </p:sp>
      <p:sp>
        <p:nvSpPr>
          <p:cNvPr id="6" name="Slide Number Placeholder 5"/>
          <p:cNvSpPr>
            <a:spLocks noGrp="1"/>
          </p:cNvSpPr>
          <p:nvPr>
            <p:ph type="sldNum" sz="quarter" idx="12"/>
          </p:nvPr>
        </p:nvSpPr>
        <p:spPr bwMode="hidden">
          <a:xfrm>
            <a:off x="9875518" y="6537960"/>
            <a:ext cx="2068833" cy="274320"/>
          </a:xfrm>
        </p:spPr>
        <p:txBody>
          <a:bodyPr/>
          <a:lstStyle/>
          <a:p>
            <a:fld id="{3253438A-7C34-4C00-93F5-28C2DC00B0E3}" type="slidenum">
              <a:rPr lang="en-US"/>
              <a:pPr/>
              <a:t>‹#›</a:t>
            </a:fld>
            <a:endParaRPr lang="en-US"/>
          </a:p>
        </p:txBody>
      </p:sp>
      <p:sp>
        <p:nvSpPr>
          <p:cNvPr id="10" name="Picture Placeholder 9"/>
          <p:cNvSpPr>
            <a:spLocks noGrp="1"/>
          </p:cNvSpPr>
          <p:nvPr>
            <p:ph type="pic" sz="quarter" idx="13" hasCustomPrompt="1"/>
          </p:nvPr>
        </p:nvSpPr>
        <p:spPr>
          <a:xfrm>
            <a:off x="9875519" y="3108960"/>
            <a:ext cx="1897381" cy="1371600"/>
          </a:xfrm>
        </p:spPr>
        <p:txBody>
          <a:bodyPr anchor="ctr" anchorCtr="0">
            <a:normAutofit/>
          </a:bodyPr>
          <a:lstStyle>
            <a:lvl1pPr marL="0" indent="0" algn="ctr">
              <a:buNone/>
              <a:defRPr sz="1800">
                <a:solidFill>
                  <a:schemeClr val="tx1"/>
                </a:solidFill>
              </a:defRPr>
            </a:lvl1pPr>
          </a:lstStyle>
          <a:p>
            <a:r>
              <a:rPr lang="en-US" dirty="0"/>
              <a:t>Customer Logo</a:t>
            </a:r>
            <a:br>
              <a:rPr lang="en-US" dirty="0"/>
            </a:br>
            <a:r>
              <a:rPr lang="en-US" dirty="0"/>
              <a:t>Crop to fit</a:t>
            </a:r>
          </a:p>
        </p:txBody>
      </p:sp>
      <p:pic>
        <p:nvPicPr>
          <p:cNvPr id="9" name="Picture 8"/>
          <p:cNvPicPr>
            <a:picLocks noChangeAspect="1"/>
          </p:cNvPicPr>
          <p:nvPr/>
        </p:nvPicPr>
        <p:blipFill>
          <a:blip r:embed="rId3" cstate="hqprint">
            <a:extLst>
              <a:ext uri="{28A0092B-C50C-407E-A947-70E740481C1C}">
                <a14:useLocalDpi xmlns="" xmlns:a14="http://schemas.microsoft.com/office/drawing/2010/main"/>
              </a:ext>
            </a:extLst>
          </a:blip>
          <a:stretch>
            <a:fillRect/>
          </a:stretch>
        </p:blipFill>
        <p:spPr>
          <a:xfrm>
            <a:off x="419100" y="381000"/>
            <a:ext cx="1136650" cy="1136650"/>
          </a:xfrm>
          <a:prstGeom prst="rect">
            <a:avLst/>
          </a:prstGeom>
          <a:effectLst/>
        </p:spPr>
      </p:pic>
    </p:spTree>
    <p:extLst>
      <p:ext uri="{BB962C8B-B14F-4D97-AF65-F5344CB8AC3E}">
        <p14:creationId xmlns="" xmlns:p14="http://schemas.microsoft.com/office/powerpoint/2010/main" val="1153184450"/>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Organizing Slate   (Do Not Use)">
    <p:bg>
      <p:bgPr>
        <a:solidFill>
          <a:schemeClr val="bg1">
            <a:lumMod val="50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 xmlns:a16="http://schemas.microsoft.com/office/drawing/2014/main" id="{A34609C8-327F-41E8-BB6E-79B7289C0CC8}"/>
              </a:ext>
            </a:extLst>
          </p:cNvPr>
          <p:cNvSpPr>
            <a:spLocks noGrp="1"/>
          </p:cNvSpPr>
          <p:nvPr>
            <p:ph type="sldNum" sz="quarter" idx="10"/>
          </p:nvPr>
        </p:nvSpPr>
        <p:spPr bwMode="hidden"/>
        <p:txBody>
          <a:bodyPr/>
          <a:lstStyle>
            <a:lvl1pPr>
              <a:defRPr>
                <a:solidFill>
                  <a:schemeClr val="bg1">
                    <a:lumMod val="50000"/>
                  </a:schemeClr>
                </a:solidFill>
              </a:defRPr>
            </a:lvl1pPr>
          </a:lstStyle>
          <a:p>
            <a:fld id="{3253438A-7C34-4C00-93F5-28C2DC00B0E3}" type="slidenum">
              <a:rPr lang="en-US"/>
              <a:pPr/>
              <a:t>‹#›</a:t>
            </a:fld>
            <a:endParaRPr lang="en-US"/>
          </a:p>
        </p:txBody>
      </p:sp>
      <p:sp>
        <p:nvSpPr>
          <p:cNvPr id="4" name="TextBox 3">
            <a:extLst>
              <a:ext uri="{FF2B5EF4-FFF2-40B4-BE49-F238E27FC236}">
                <a16:creationId xmlns="" xmlns:a16="http://schemas.microsoft.com/office/drawing/2014/main" id="{7984D4A0-B732-4C9D-BFA9-F13361DB8D85}"/>
              </a:ext>
            </a:extLst>
          </p:cNvPr>
          <p:cNvSpPr txBox="1"/>
          <p:nvPr/>
        </p:nvSpPr>
        <p:spPr>
          <a:xfrm>
            <a:off x="1194620" y="907156"/>
            <a:ext cx="9802761" cy="5043688"/>
          </a:xfrm>
          <a:prstGeom prst="rect">
            <a:avLst/>
          </a:prstGeom>
          <a:noFill/>
        </p:spPr>
        <p:txBody>
          <a:bodyPr wrap="square" lIns="0" tIns="0" rIns="0" bIns="0" rtlCol="0">
            <a:spAutoFit/>
          </a:bodyPr>
          <a:lstStyle/>
          <a:p>
            <a:pPr algn="ctr">
              <a:lnSpc>
                <a:spcPct val="95000"/>
              </a:lnSpc>
              <a:spcAft>
                <a:spcPts val="600"/>
              </a:spcAft>
            </a:pPr>
            <a:r>
              <a:rPr lang="en-US" sz="11500" b="1" dirty="0">
                <a:solidFill>
                  <a:schemeClr val="tx1">
                    <a:lumMod val="75000"/>
                    <a:lumOff val="25000"/>
                  </a:schemeClr>
                </a:solidFill>
              </a:rPr>
              <a:t>DO NOT USE ANY LAYOUTS AFTER THIS</a:t>
            </a:r>
          </a:p>
        </p:txBody>
      </p:sp>
    </p:spTree>
    <p:extLst>
      <p:ext uri="{BB962C8B-B14F-4D97-AF65-F5344CB8AC3E}">
        <p14:creationId xmlns="" xmlns:p14="http://schemas.microsoft.com/office/powerpoint/2010/main" val="240589951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1800" b="0"/>
            </a:lvl1pPr>
          </a:lstStyle>
          <a:p>
            <a:fld id="{D295FD85-0E9A-9A4B-AEA4-CF6493BFD0E6}" type="slidenum">
              <a:rPr lang="en-US" smtClean="0"/>
              <a:pPr/>
              <a:t>‹#›</a:t>
            </a:fld>
            <a:endParaRPr lang="en-US"/>
          </a:p>
        </p:txBody>
      </p:sp>
      <p:sp>
        <p:nvSpPr>
          <p:cNvPr id="3" name="Content Placeholder 2"/>
          <p:cNvSpPr>
            <a:spLocks noGrp="1"/>
          </p:cNvSpPr>
          <p:nvPr>
            <p:ph idx="1" hasCustomPrompt="1"/>
          </p:nvPr>
        </p:nvSpPr>
        <p:spPr>
          <a:xfrm>
            <a:off x="419100" y="1562100"/>
            <a:ext cx="11353800" cy="4779532"/>
          </a:xfrm>
        </p:spPr>
        <p:txBody>
          <a:bodyPr/>
          <a:lstStyle>
            <a:lvl1pPr>
              <a:defRPr>
                <a:solidFill>
                  <a:schemeClr val="tx1">
                    <a:lumMod val="75000"/>
                  </a:schemeClr>
                </a:solidFill>
              </a:defRPr>
            </a:lvl1pPr>
            <a:lvl2pPr>
              <a:defRPr>
                <a:solidFill>
                  <a:schemeClr val="tx1">
                    <a:lumMod val="75000"/>
                  </a:schemeClr>
                </a:solidFill>
              </a:defRPr>
            </a:lvl2pPr>
            <a:lvl3pPr>
              <a:defRPr>
                <a:solidFill>
                  <a:schemeClr val="tx1">
                    <a:lumMod val="75000"/>
                  </a:schemeClr>
                </a:solidFill>
              </a:defRPr>
            </a:lvl3pPr>
            <a:lvl4pPr>
              <a:defRPr>
                <a:solidFill>
                  <a:schemeClr val="tx1"/>
                </a:solidFill>
              </a:defRPr>
            </a:lvl4pPr>
            <a:lvl5pPr>
              <a:defRPr>
                <a:solidFill>
                  <a:schemeClr val="tx1"/>
                </a:solidFill>
              </a:defRPr>
            </a:lvl5pPr>
          </a:lstStyle>
          <a:p>
            <a:pPr lvl="0"/>
            <a:r>
              <a:rPr lang="en-US" dirty="0"/>
              <a:t>Click to add text or choose icon below to </a:t>
            </a:r>
            <a:r>
              <a:rPr lang="en-US" dirty="0" smtClean="0"/>
              <a:t>insert </a:t>
            </a:r>
            <a:r>
              <a:rPr lang="en-US" dirty="0"/>
              <a:t>content</a:t>
            </a:r>
          </a:p>
          <a:p>
            <a:pPr lvl="1"/>
            <a:r>
              <a:rPr lang="en-US" dirty="0"/>
              <a:t>Second level</a:t>
            </a:r>
          </a:p>
          <a:p>
            <a:pPr lvl="2"/>
            <a:r>
              <a:rPr lang="en-US" dirty="0"/>
              <a:t>Third level</a:t>
            </a:r>
          </a:p>
        </p:txBody>
      </p:sp>
      <p:sp>
        <p:nvSpPr>
          <p:cNvPr id="16" name="Text Placeholder 15"/>
          <p:cNvSpPr>
            <a:spLocks noGrp="1"/>
          </p:cNvSpPr>
          <p:nvPr>
            <p:ph type="body" sz="quarter" idx="11"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 </a:t>
            </a:r>
          </a:p>
        </p:txBody>
      </p:sp>
      <p:sp>
        <p:nvSpPr>
          <p:cNvPr id="7" name="Title 6">
            <a:extLst>
              <a:ext uri="{FF2B5EF4-FFF2-40B4-BE49-F238E27FC236}">
                <a16:creationId xmlns="" xmlns:a16="http://schemas.microsoft.com/office/drawing/2014/main" id="{05055C74-50FE-442E-B00D-27CCC9271A0E}"/>
              </a:ext>
            </a:extLst>
          </p:cNvPr>
          <p:cNvSpPr>
            <a:spLocks noGrp="1"/>
          </p:cNvSpPr>
          <p:nvPr>
            <p:ph type="title" hasCustomPrompt="1"/>
          </p:nvPr>
        </p:nvSpPr>
        <p:spPr>
          <a:xfrm>
            <a:off x="419100" y="680944"/>
            <a:ext cx="11353800" cy="457200"/>
          </a:xfrm>
        </p:spPr>
        <p:txBody>
          <a:bodyPr/>
          <a:lstStyle>
            <a:lvl1pPr>
              <a:defRPr baseline="0"/>
            </a:lvl1pPr>
          </a:lstStyle>
          <a:p>
            <a:r>
              <a:rPr lang="en-US" dirty="0"/>
              <a:t>Click Here to Edit Title</a:t>
            </a:r>
          </a:p>
        </p:txBody>
      </p:sp>
    </p:spTree>
    <p:extLst>
      <p:ext uri="{BB962C8B-B14F-4D97-AF65-F5344CB8AC3E}">
        <p14:creationId xmlns="" xmlns:p14="http://schemas.microsoft.com/office/powerpoint/2010/main" val="2196513436"/>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Content Dark BG">
    <p:bg>
      <p:bgPr>
        <a:solidFill>
          <a:srgbClr val="38639F"/>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19100" y="203200"/>
            <a:ext cx="11330940" cy="365760"/>
          </a:xfrm>
        </p:spPr>
        <p:txBody>
          <a:bodyPr anchor="b">
            <a:noAutofit/>
          </a:bodyPr>
          <a:lstStyle>
            <a:lvl1pPr marL="0" indent="0">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419100" y="1524000"/>
            <a:ext cx="11353800" cy="4817632"/>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stStyle>
          <a:p>
            <a:pPr lvl="0"/>
            <a:r>
              <a:rPr lang="en-US" dirty="0"/>
              <a:t>Click to add text or </a:t>
            </a:r>
            <a:r>
              <a:rPr lang="en-US" dirty="0" smtClean="0"/>
              <a:t>choose icon </a:t>
            </a:r>
            <a:r>
              <a:rPr lang="en-US" dirty="0"/>
              <a:t>below to insert other content</a:t>
            </a:r>
          </a:p>
          <a:p>
            <a:pPr lvl="1"/>
            <a:r>
              <a:rPr lang="en-US" dirty="0"/>
              <a:t>Second level</a:t>
            </a:r>
          </a:p>
          <a:p>
            <a:pPr lvl="2"/>
            <a:r>
              <a:rPr lang="en-US" dirty="0"/>
              <a:t>Third level</a:t>
            </a:r>
          </a:p>
        </p:txBody>
      </p:sp>
      <p:sp>
        <p:nvSpPr>
          <p:cNvPr id="9" name="Slide Number Placeholder 8"/>
          <p:cNvSpPr>
            <a:spLocks noGrp="1"/>
          </p:cNvSpPr>
          <p:nvPr>
            <p:ph type="sldNum" sz="quarter" idx="12"/>
          </p:nvPr>
        </p:nvSpPr>
        <p:spPr bwMode="hidden"/>
        <p:txBody>
          <a:bodyPr/>
          <a:lstStyle>
            <a:lvl1pPr>
              <a:defRPr>
                <a:solidFill>
                  <a:schemeClr val="accent1"/>
                </a:solidFill>
              </a:defRPr>
            </a:lvl1pPr>
          </a:lstStyle>
          <a:p>
            <a:fld id="{3253438A-7C34-4C00-93F5-28C2DC00B0E3}" type="slidenum">
              <a:rPr lang="en-US"/>
              <a:pPr/>
              <a:t>‹#›</a:t>
            </a:fld>
            <a:endParaRPr lang="en-US" dirty="0"/>
          </a:p>
        </p:txBody>
      </p:sp>
      <p:sp>
        <p:nvSpPr>
          <p:cNvPr id="5" name="Title 4">
            <a:extLst>
              <a:ext uri="{FF2B5EF4-FFF2-40B4-BE49-F238E27FC236}">
                <a16:creationId xmlns="" xmlns:a16="http://schemas.microsoft.com/office/drawing/2014/main" id="{01BF302C-8174-4A35-8899-28A2601F7029}"/>
              </a:ext>
            </a:extLst>
          </p:cNvPr>
          <p:cNvSpPr>
            <a:spLocks noGrp="1"/>
          </p:cNvSpPr>
          <p:nvPr>
            <p:ph type="title" hasCustomPrompt="1"/>
          </p:nvPr>
        </p:nvSpPr>
        <p:spPr>
          <a:xfrm>
            <a:off x="419100" y="680944"/>
            <a:ext cx="1133094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0071713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Do not remove" hidden="1">
            <a:extLst>
              <a:ext uri="{FF2B5EF4-FFF2-40B4-BE49-F238E27FC236}">
                <a16:creationId xmlns="" xmlns:a16="http://schemas.microsoft.com/office/drawing/2014/main" id="{6C46BFC5-1A56-42B5-8116-4D93F25F1301}"/>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hasCustomPrompt="1"/>
          </p:nvPr>
        </p:nvSpPr>
        <p:spPr>
          <a:xfrm>
            <a:off x="41910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4" name="Content Placeholder 3"/>
          <p:cNvSpPr>
            <a:spLocks noGrp="1"/>
          </p:cNvSpPr>
          <p:nvPr>
            <p:ph sz="half" idx="2" hasCustomPrompt="1"/>
          </p:nvPr>
        </p:nvSpPr>
        <p:spPr>
          <a:xfrm>
            <a:off x="6195060" y="1562100"/>
            <a:ext cx="5577840" cy="4806248"/>
          </a:xfrm>
        </p:spPr>
        <p:txBody>
          <a:bodyPr>
            <a:noAutofit/>
          </a:bodyPr>
          <a:lstStyle>
            <a:lvl1pPr>
              <a:defRPr sz="2800">
                <a:solidFill>
                  <a:schemeClr val="tx1">
                    <a:lumMod val="75000"/>
                  </a:schemeClr>
                </a:solidFill>
              </a:defRPr>
            </a:lvl1pPr>
            <a:lvl2pPr>
              <a:defRPr sz="2400">
                <a:solidFill>
                  <a:schemeClr val="tx1">
                    <a:lumMod val="75000"/>
                  </a:schemeClr>
                </a:solidFill>
              </a:defRPr>
            </a:lvl2pPr>
            <a:lvl3pPr>
              <a:defRPr sz="2000">
                <a:solidFill>
                  <a:schemeClr val="tx1">
                    <a:lumMod val="75000"/>
                  </a:schemeClr>
                </a:solidFill>
              </a:defRPr>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2" name="Title 1"/>
          <p:cNvSpPr>
            <a:spLocks noGrp="1"/>
          </p:cNvSpPr>
          <p:nvPr>
            <p:ph type="title" hasCustomPrompt="1"/>
          </p:nvPr>
        </p:nvSpPr>
        <p:spPr/>
        <p:txBody>
          <a:bodyPr/>
          <a:lstStyle>
            <a:lvl1pPr>
              <a:defRPr>
                <a:solidFill>
                  <a:schemeClr val="tx1">
                    <a:lumMod val="75000"/>
                  </a:schemeClr>
                </a:solidFill>
              </a:defRPr>
            </a:lvl1pPr>
          </a:lstStyle>
          <a:p>
            <a:r>
              <a:rPr lang="en-US" dirty="0"/>
              <a:t>Click Here to Edit Title</a:t>
            </a:r>
          </a:p>
        </p:txBody>
      </p:sp>
      <p:sp>
        <p:nvSpPr>
          <p:cNvPr id="8" name="Text Placeholder 15"/>
          <p:cNvSpPr>
            <a:spLocks noGrp="1"/>
          </p:cNvSpPr>
          <p:nvPr>
            <p:ph type="body" sz="quarter" idx="13" hasCustomPrompt="1"/>
          </p:nvPr>
        </p:nvSpPr>
        <p:spPr>
          <a:xfrm>
            <a:off x="419100" y="203200"/>
            <a:ext cx="11330940" cy="365760"/>
          </a:xfrm>
        </p:spPr>
        <p:txBody>
          <a:bodyPr anchor="b" anchorCtr="0">
            <a:noAutofit/>
          </a:bodyPr>
          <a:lstStyle>
            <a:lvl1pPr marL="0" indent="0">
              <a:buFontTx/>
              <a:buNone/>
              <a:defRPr sz="1800" b="0" spc="-30" baseline="0">
                <a:solidFill>
                  <a:schemeClr val="tx1"/>
                </a:solidFill>
              </a:defRPr>
            </a:lvl1pPr>
          </a:lstStyle>
          <a:p>
            <a:pPr lvl="0"/>
            <a:r>
              <a:rPr lang="en-US" dirty="0"/>
              <a:t>Click Here to Edit Section Header</a:t>
            </a:r>
          </a:p>
        </p:txBody>
      </p:sp>
    </p:spTree>
    <p:extLst>
      <p:ext uri="{BB962C8B-B14F-4D97-AF65-F5344CB8AC3E}">
        <p14:creationId xmlns="" xmlns:p14="http://schemas.microsoft.com/office/powerpoint/2010/main" val="38509697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o not remove" hidden="1">
            <a:extLst>
              <a:ext uri="{FF2B5EF4-FFF2-40B4-BE49-F238E27FC236}">
                <a16:creationId xmlns="" xmlns:a16="http://schemas.microsoft.com/office/drawing/2014/main" id="{806BABD6-553A-4DA8-A7D5-8683352EC768}"/>
              </a:ext>
            </a:extLst>
          </p:cNvPr>
          <p:cNvSpPr/>
          <p:nvPr userDrawn="1">
            <p:custDataLst>
              <p:tags r:id="rId1"/>
            </p:custDataLst>
          </p:nvPr>
        </p:nvSpPr>
        <p:spPr>
          <a:xfrm>
            <a:off x="0" y="0"/>
            <a:ext cx="12700" cy="12700"/>
          </a:xfrm>
          <a:prstGeom prst="octagon">
            <a:avLst/>
          </a:prstGeom>
          <a:noFill/>
          <a:ln w="9525">
            <a:noFill/>
          </a:ln>
          <a:extLst>
            <a:ext uri="{909E8E84-426E-40DD-AFC4-6F175D3DCCD1}">
              <a14:hiddenFill xmlns=""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000" b="0" i="0" u="none" strike="noStrike" kern="1200" spc="0" baseline="0">
              <a:solidFill>
                <a:srgbClr val="FFFFFF"/>
              </a:solidFill>
              <a:latin typeface="+mn-lt"/>
              <a:ea typeface="+mn-ea"/>
              <a:cs typeface="+mn-cs"/>
            </a:endParaRPr>
          </a:p>
        </p:txBody>
      </p:sp>
      <p:sp>
        <p:nvSpPr>
          <p:cNvPr id="2" name="Title 1"/>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
        <p:nvSpPr>
          <p:cNvPr id="6" name="Text Placeholder 15"/>
          <p:cNvSpPr>
            <a:spLocks noGrp="1"/>
          </p:cNvSpPr>
          <p:nvPr>
            <p:ph type="body" sz="quarter" idx="13" hasCustomPrompt="1"/>
          </p:nvPr>
        </p:nvSpPr>
        <p:spPr>
          <a:xfrm>
            <a:off x="419100" y="203200"/>
            <a:ext cx="11353800" cy="365760"/>
          </a:xfrm>
        </p:spPr>
        <p:txBody>
          <a:bodyPr anchor="b">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4" name="Slide Number Placeholder 5"/>
          <p:cNvSpPr>
            <a:spLocks noGrp="1"/>
          </p:cNvSpPr>
          <p:nvPr>
            <p:ph type="sldNum" sz="quarter" idx="14"/>
          </p:nvPr>
        </p:nvSpPr>
        <p:spPr/>
        <p:txBody>
          <a:bodyPr/>
          <a:lstStyle>
            <a:lvl1pPr>
              <a:defRPr/>
            </a:lvl1pPr>
          </a:lstStyle>
          <a:p>
            <a:fld id="{E24082F4-053A-445D-80E9-D47974E285C2}" type="slidenum">
              <a:rPr lang="en-US" altLang="en-US"/>
              <a:pPr/>
              <a:t>‹#›</a:t>
            </a:fld>
            <a:endParaRPr lang="en-US" altLang="en-US"/>
          </a:p>
        </p:txBody>
      </p:sp>
    </p:spTree>
    <p:extLst>
      <p:ext uri="{BB962C8B-B14F-4D97-AF65-F5344CB8AC3E}">
        <p14:creationId xmlns="" xmlns:p14="http://schemas.microsoft.com/office/powerpoint/2010/main" val="228227615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extLst mod="1">
    <p:ext uri="{DCECCB84-F9BA-43D5-87BE-67443E8EF086}">
      <p15:sldGuideLst xmlns=""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Section Header">
    <p:bg>
      <p:bgPr>
        <a:solidFill>
          <a:srgbClr val="38639F"/>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bwMode="hidden"/>
        <p:txBody>
          <a:bodyPr/>
          <a:lstStyle>
            <a:lvl1pPr>
              <a:defRPr>
                <a:solidFill>
                  <a:srgbClr val="38639F"/>
                </a:solidFill>
              </a:defRPr>
            </a:lvl1pPr>
          </a:lstStyle>
          <a:p>
            <a:fld id="{D295FD85-0E9A-9A4B-AEA4-CF6493BFD0E6}" type="slidenum">
              <a:rPr lang="en-US"/>
              <a:pPr/>
              <a:t>‹#›</a:t>
            </a:fld>
            <a:endParaRPr lang="en-US"/>
          </a:p>
        </p:txBody>
      </p:sp>
      <p:sp>
        <p:nvSpPr>
          <p:cNvPr id="8" name="Text Placeholder 13"/>
          <p:cNvSpPr>
            <a:spLocks noGrp="1"/>
          </p:cNvSpPr>
          <p:nvPr>
            <p:ph type="body" sz="quarter" idx="10" hasCustomPrompt="1"/>
          </p:nvPr>
        </p:nvSpPr>
        <p:spPr>
          <a:xfrm>
            <a:off x="609600" y="3585118"/>
            <a:ext cx="10972800" cy="1988611"/>
          </a:xfrm>
        </p:spPr>
        <p:txBody>
          <a:bodyPr>
            <a:noAutofit/>
          </a:bodyPr>
          <a:lstStyle>
            <a:lvl1pPr marL="0" indent="0" algn="ctr">
              <a:buFontTx/>
              <a:buNone/>
              <a:defRPr sz="2000" b="0" spc="-30" baseline="0">
                <a:solidFill>
                  <a:schemeClr val="tx1"/>
                </a:solidFill>
              </a:defRPr>
            </a:lvl1pPr>
          </a:lstStyle>
          <a:p>
            <a:pPr lvl="0"/>
            <a:r>
              <a:rPr lang="en-US" dirty="0"/>
              <a:t>Author/Date</a:t>
            </a:r>
          </a:p>
        </p:txBody>
      </p:sp>
      <p:sp>
        <p:nvSpPr>
          <p:cNvPr id="7" name="Title Placeholder 1"/>
          <p:cNvSpPr>
            <a:spLocks noGrp="1"/>
          </p:cNvSpPr>
          <p:nvPr>
            <p:ph type="title" hasCustomPrompt="1"/>
          </p:nvPr>
        </p:nvSpPr>
        <p:spPr>
          <a:xfrm>
            <a:off x="609600" y="2049593"/>
            <a:ext cx="10972800" cy="1450342"/>
          </a:xfrm>
          <a:prstGeom prst="rect">
            <a:avLst/>
          </a:prstGeom>
        </p:spPr>
        <p:txBody>
          <a:bodyPr vert="horz" lIns="91440" tIns="45720" rIns="91440" bIns="45720" rtlCol="0" anchor="t" anchorCtr="0">
            <a:noAutofit/>
          </a:bodyPr>
          <a:lstStyle>
            <a:lvl1pPr algn="ctr">
              <a:lnSpc>
                <a:spcPct val="100000"/>
              </a:lnSpc>
              <a:defRPr sz="3600" baseline="0">
                <a:solidFill>
                  <a:schemeClr val="tx1"/>
                </a:solidFill>
              </a:defRPr>
            </a:lvl1pPr>
          </a:lstStyle>
          <a:p>
            <a:r>
              <a:rPr lang="en-US" dirty="0"/>
              <a:t>Click Here to Edit Title</a:t>
            </a:r>
          </a:p>
        </p:txBody>
      </p:sp>
      <p:sp>
        <p:nvSpPr>
          <p:cNvPr id="9" name="Text Placeholder 15"/>
          <p:cNvSpPr>
            <a:spLocks noGrp="1"/>
          </p:cNvSpPr>
          <p:nvPr>
            <p:ph type="body" sz="quarter" idx="11" hasCustomPrompt="1"/>
          </p:nvPr>
        </p:nvSpPr>
        <p:spPr>
          <a:xfrm>
            <a:off x="609600" y="1554480"/>
            <a:ext cx="10972800" cy="428625"/>
          </a:xfrm>
        </p:spPr>
        <p:txBody>
          <a:bodyPr lIns="0" rIns="0" anchor="b" anchorCtr="0">
            <a:noAutofit/>
          </a:bodyPr>
          <a:lstStyle>
            <a:lvl1pPr marL="0" indent="0" algn="ctr">
              <a:buFontTx/>
              <a:buNone/>
              <a:defRPr sz="1800" b="0" spc="-30" baseline="0">
                <a:solidFill>
                  <a:schemeClr val="tx1"/>
                </a:solidFill>
              </a:defRPr>
            </a:lvl1pPr>
          </a:lstStyle>
          <a:p>
            <a:pPr lvl="0"/>
            <a:r>
              <a:rPr lang="en-US" dirty="0"/>
              <a:t>Edit master text styles</a:t>
            </a:r>
          </a:p>
        </p:txBody>
      </p:sp>
    </p:spTree>
    <p:extLst>
      <p:ext uri="{BB962C8B-B14F-4D97-AF65-F5344CB8AC3E}">
        <p14:creationId xmlns="" xmlns:p14="http://schemas.microsoft.com/office/powerpoint/2010/main" val="25214143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a:pPr/>
              <a:t>‹#›</a:t>
            </a:fld>
            <a:endParaRPr lang="en-US"/>
          </a:p>
        </p:txBody>
      </p:sp>
      <p:sp>
        <p:nvSpPr>
          <p:cNvPr id="8" name="Content Placeholder 3"/>
          <p:cNvSpPr>
            <a:spLocks noGrp="1"/>
          </p:cNvSpPr>
          <p:nvPr>
            <p:ph sz="half" idx="16" hasCustomPrompt="1"/>
          </p:nvPr>
        </p:nvSpPr>
        <p:spPr>
          <a:xfrm>
            <a:off x="8038731" y="1562100"/>
            <a:ext cx="3734169"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9" name="Content Placeholder 3"/>
          <p:cNvSpPr>
            <a:spLocks noGrp="1"/>
          </p:cNvSpPr>
          <p:nvPr>
            <p:ph sz="half" idx="17" hasCustomPrompt="1"/>
          </p:nvPr>
        </p:nvSpPr>
        <p:spPr>
          <a:xfrm>
            <a:off x="4314682" y="1562100"/>
            <a:ext cx="3533913" cy="4774692"/>
          </a:xfrm>
          <a:prstGeom prst="rect">
            <a:avLst/>
          </a:prstGeom>
        </p:spPr>
        <p:txBody>
          <a:bodyPr>
            <a:noAutofit/>
          </a:bodyPr>
          <a:lstStyle>
            <a:lvl1pPr marL="0" indent="0">
              <a:spcBef>
                <a:spcPts val="0"/>
              </a:spcBef>
              <a:buClr>
                <a:schemeClr val="accent6"/>
              </a:buClr>
              <a:buFont typeface="Arial" panose="020B0604020202020204" pitchFamily="34" charset="0"/>
              <a:buChar char="​"/>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7" name="Content Placeholder 3"/>
          <p:cNvSpPr>
            <a:spLocks noGrp="1"/>
          </p:cNvSpPr>
          <p:nvPr>
            <p:ph sz="half" idx="15" hasCustomPrompt="1"/>
          </p:nvPr>
        </p:nvSpPr>
        <p:spPr>
          <a:xfrm>
            <a:off x="419100" y="1562100"/>
            <a:ext cx="3705445" cy="4774692"/>
          </a:xfrm>
          <a:prstGeom prst="rect">
            <a:avLst/>
          </a:prstGeom>
        </p:spPr>
        <p:txBody>
          <a:bodyPr>
            <a:noAutofit/>
          </a:bodyPr>
          <a:lstStyle>
            <a:lvl1pPr marL="0" indent="0">
              <a:spcBef>
                <a:spcPts val="0"/>
              </a:spcBef>
              <a:buClr>
                <a:schemeClr val="accent6"/>
              </a:buClr>
              <a:buFont typeface="Arial" panose="020B0604020202020204" pitchFamily="34" charset="0"/>
              <a:buNone/>
              <a:defRPr sz="2000" baseline="0">
                <a:solidFill>
                  <a:schemeClr val="tx1"/>
                </a:solidFill>
                <a:latin typeface="Century Gothic" pitchFamily="34" charset="0"/>
              </a:defRPr>
            </a:lvl1pPr>
            <a:lvl2pPr marL="566928" indent="-228600">
              <a:spcBef>
                <a:spcPts val="0"/>
              </a:spcBef>
              <a:buClr>
                <a:srgbClr val="5A87C5"/>
              </a:buClr>
              <a:buFont typeface="Century Gothic" panose="020B0502020202020204" pitchFamily="34" charset="0"/>
              <a:buChar char="­"/>
              <a:defRPr sz="1800">
                <a:solidFill>
                  <a:schemeClr val="tx1"/>
                </a:solidFill>
                <a:latin typeface="Century Gothic" pitchFamily="34" charset="0"/>
              </a:defRPr>
            </a:lvl2pPr>
            <a:lvl3pPr marL="859536" indent="-228600">
              <a:spcBef>
                <a:spcPts val="0"/>
              </a:spcBef>
              <a:buClr>
                <a:srgbClr val="5A87C5"/>
              </a:buClr>
              <a:buFont typeface="Century Gothic" panose="020B0502020202020204" pitchFamily="34" charset="0"/>
              <a:buChar char="­"/>
              <a:defRPr sz="1600">
                <a:solidFill>
                  <a:schemeClr val="tx1"/>
                </a:solidFill>
                <a:latin typeface="+mn-lt"/>
              </a:defRPr>
            </a:lvl3pPr>
            <a:lvl4pPr marL="859536" indent="-228600">
              <a:spcBef>
                <a:spcPts val="0"/>
              </a:spcBef>
              <a:buClr>
                <a:srgbClr val="5A87C5"/>
              </a:buClr>
              <a:buFont typeface="Century Gothic" panose="020B0502020202020204" pitchFamily="34" charset="0"/>
              <a:buChar char="­"/>
              <a:defRPr sz="1600">
                <a:solidFill>
                  <a:schemeClr val="tx1"/>
                </a:solidFill>
                <a:latin typeface="+mn-lt"/>
              </a:defRPr>
            </a:lvl4pPr>
            <a:lvl5pPr marL="859536" indent="-228600">
              <a:spcBef>
                <a:spcPts val="0"/>
              </a:spcBef>
              <a:buClr>
                <a:srgbClr val="5A87C5"/>
              </a:buClr>
              <a:buFont typeface="Century Gothic" panose="020B0502020202020204" pitchFamily="34" charset="0"/>
              <a:buChar char="­"/>
              <a:defRPr sz="1600">
                <a:solidFill>
                  <a:schemeClr val="tx1"/>
                </a:solidFill>
                <a:latin typeface="+mn-lt"/>
              </a:defRPr>
            </a:lvl5pPr>
            <a:lvl6pPr marL="859536" indent="-228600">
              <a:spcBef>
                <a:spcPts val="0"/>
              </a:spcBef>
              <a:buClr>
                <a:srgbClr val="5A87C5"/>
              </a:buClr>
              <a:buFont typeface="Century Gothic" panose="020B0502020202020204" pitchFamily="34" charset="0"/>
              <a:buChar char="­"/>
              <a:defRPr sz="1600">
                <a:solidFill>
                  <a:schemeClr val="tx1"/>
                </a:solidFill>
                <a:latin typeface="+mn-lt"/>
              </a:defRPr>
            </a:lvl6pPr>
            <a:lvl7pPr marL="859536" indent="-228600">
              <a:spcBef>
                <a:spcPts val="0"/>
              </a:spcBef>
              <a:buClr>
                <a:srgbClr val="5A87C5"/>
              </a:buClr>
              <a:buFont typeface="Century Gothic" panose="020B0502020202020204" pitchFamily="34" charset="0"/>
              <a:buChar char="­"/>
              <a:defRPr sz="1600">
                <a:solidFill>
                  <a:schemeClr val="tx1"/>
                </a:solidFill>
                <a:latin typeface="+mn-lt"/>
              </a:defRPr>
            </a:lvl7pPr>
            <a:lvl8pPr marL="859536" indent="-228600">
              <a:spcBef>
                <a:spcPts val="0"/>
              </a:spcBef>
              <a:buClr>
                <a:srgbClr val="5A87C5"/>
              </a:buClr>
              <a:buFont typeface="Century Gothic" panose="020B0502020202020204" pitchFamily="34" charset="0"/>
              <a:buChar char="­"/>
              <a:defRPr sz="1600">
                <a:solidFill>
                  <a:schemeClr val="tx1"/>
                </a:solidFill>
                <a:latin typeface="+mn-lt"/>
              </a:defRPr>
            </a:lvl8pPr>
            <a:lvl9pPr marL="859536" indent="-228600">
              <a:spcBef>
                <a:spcPts val="0"/>
              </a:spcBef>
              <a:buClr>
                <a:srgbClr val="5A87C5"/>
              </a:buClr>
              <a:buFont typeface="Century Gothic" panose="020B0502020202020204" pitchFamily="34" charset="0"/>
              <a:buChar char="­"/>
              <a:defRPr sz="1600">
                <a:solidFill>
                  <a:schemeClr val="tx1"/>
                </a:solidFill>
                <a:latin typeface="+mn-lt"/>
              </a:defRPr>
            </a:lvl9pPr>
          </a:lstStyle>
          <a:p>
            <a:pPr lvl="0"/>
            <a:r>
              <a:rPr lang="en-US" dirty="0"/>
              <a:t>Click to edit Un-bulleted List</a:t>
            </a:r>
          </a:p>
        </p:txBody>
      </p:sp>
      <p:sp>
        <p:nvSpPr>
          <p:cNvPr id="6" name="Text Placeholder 15"/>
          <p:cNvSpPr>
            <a:spLocks noGrp="1"/>
          </p:cNvSpPr>
          <p:nvPr>
            <p:ph type="body" sz="quarter" idx="13" hasCustomPrompt="1"/>
          </p:nvPr>
        </p:nvSpPr>
        <p:spPr>
          <a:xfrm>
            <a:off x="419100" y="203200"/>
            <a:ext cx="11353800" cy="365760"/>
          </a:xfrm>
        </p:spPr>
        <p:txBody>
          <a:bodyPr anchor="b" anchorCtr="0">
            <a:noAutofit/>
          </a:bodyPr>
          <a:lstStyle>
            <a:lvl1pPr marL="0" indent="0">
              <a:spcAft>
                <a:spcPts val="0"/>
              </a:spcAft>
              <a:buFontTx/>
              <a:buNone/>
              <a:defRPr sz="1800" b="0" spc="-30" baseline="0">
                <a:solidFill>
                  <a:schemeClr val="tx1"/>
                </a:solidFill>
              </a:defRPr>
            </a:lvl1pPr>
          </a:lstStyle>
          <a:p>
            <a:pPr lvl="0"/>
            <a:r>
              <a:rPr lang="en-US" dirty="0"/>
              <a:t>Click Here to Edit Section Header</a:t>
            </a:r>
          </a:p>
        </p:txBody>
      </p:sp>
      <p:sp>
        <p:nvSpPr>
          <p:cNvPr id="3" name="Title 2">
            <a:extLst>
              <a:ext uri="{FF2B5EF4-FFF2-40B4-BE49-F238E27FC236}">
                <a16:creationId xmlns="" xmlns:a16="http://schemas.microsoft.com/office/drawing/2014/main" id="{ADCEA576-9606-4290-9ACE-FF0A990B8E66}"/>
              </a:ext>
            </a:extLst>
          </p:cNvPr>
          <p:cNvSpPr>
            <a:spLocks noGrp="1"/>
          </p:cNvSpPr>
          <p:nvPr>
            <p:ph type="title" hasCustomPrompt="1"/>
          </p:nvPr>
        </p:nvSpPr>
        <p:spPr>
          <a:xfrm>
            <a:off x="419100" y="680944"/>
            <a:ext cx="11353800" cy="457200"/>
          </a:xfrm>
        </p:spPr>
        <p:txBody>
          <a:bodyPr/>
          <a:lstStyle>
            <a:lvl1pPr>
              <a:defRPr>
                <a:solidFill>
                  <a:schemeClr val="tx1"/>
                </a:solidFill>
              </a:defRPr>
            </a:lvl1pPr>
          </a:lstStyle>
          <a:p>
            <a:r>
              <a:rPr lang="en-US" dirty="0"/>
              <a:t>Click Here to Edit Title</a:t>
            </a:r>
          </a:p>
        </p:txBody>
      </p:sp>
    </p:spTree>
    <p:extLst>
      <p:ext uri="{BB962C8B-B14F-4D97-AF65-F5344CB8AC3E}">
        <p14:creationId xmlns="" xmlns:p14="http://schemas.microsoft.com/office/powerpoint/2010/main" val="134208295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Left Side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134" y="2895344"/>
            <a:ext cx="5071826" cy="3276856"/>
          </a:xfrm>
        </p:spPr>
        <p:txBody>
          <a:bodyPr>
            <a:noAutofit/>
          </a:bodyPr>
          <a:lstStyle>
            <a:lvl1pPr algn="ctr">
              <a:lnSpc>
                <a:spcPct val="90000"/>
              </a:lnSpc>
              <a:defRPr baseline="0">
                <a:solidFill>
                  <a:schemeClr val="tx1"/>
                </a:solidFill>
              </a:defRPr>
            </a:lvl1pPr>
          </a:lstStyle>
          <a:p>
            <a:r>
              <a:rPr lang="en-US"/>
              <a:t>Click to Edit Title</a:t>
            </a:r>
          </a:p>
        </p:txBody>
      </p:sp>
      <p:sp>
        <p:nvSpPr>
          <p:cNvPr id="3" name="Text Placeholder 2"/>
          <p:cNvSpPr>
            <a:spLocks noGrp="1"/>
          </p:cNvSpPr>
          <p:nvPr>
            <p:ph type="body" idx="1" hasCustomPrompt="1"/>
          </p:nvPr>
        </p:nvSpPr>
        <p:spPr>
          <a:xfrm>
            <a:off x="323134" y="381001"/>
            <a:ext cx="5071826" cy="2447562"/>
          </a:xfrm>
        </p:spPr>
        <p:txBody>
          <a:bodyPr anchor="b">
            <a:noAutofit/>
          </a:bodyPr>
          <a:lstStyle>
            <a:lvl1pPr marL="0" indent="0" algn="ctr">
              <a:buNone/>
              <a:defRPr sz="1800" b="0" cap="none" spc="-30" baseline="0">
                <a:solidFill>
                  <a:schemeClr val="tx1"/>
                </a:solidFill>
                <a:latin typeface="Century Gothic" panose="020B0502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here to edit Section Header</a:t>
            </a:r>
          </a:p>
        </p:txBody>
      </p:sp>
      <p:sp>
        <p:nvSpPr>
          <p:cNvPr id="4" name="Content Placeholder 3"/>
          <p:cNvSpPr>
            <a:spLocks noGrp="1"/>
          </p:cNvSpPr>
          <p:nvPr>
            <p:ph sz="half" idx="2" hasCustomPrompt="1"/>
          </p:nvPr>
        </p:nvSpPr>
        <p:spPr>
          <a:xfrm>
            <a:off x="5672030" y="381002"/>
            <a:ext cx="6100870" cy="5791198"/>
          </a:xfrm>
        </p:spPr>
        <p:txBody>
          <a:bodyPr bIns="0" anchor="ctr" anchorCtr="0">
            <a:noAutofit/>
          </a:bodyPr>
          <a:lstStyle>
            <a:lvl1pPr marL="0" indent="0" algn="ctr">
              <a:buFont typeface="Arial" panose="020B0604020202020204" pitchFamily="34" charset="0"/>
              <a:buChar char="​"/>
              <a:defRPr sz="2800">
                <a:solidFill>
                  <a:schemeClr val="tx1"/>
                </a:solidFill>
              </a:defRPr>
            </a:lvl1pPr>
            <a:lvl2pPr marL="0" indent="0" algn="ctr">
              <a:buFont typeface="Arial" panose="020B0604020202020204" pitchFamily="34" charset="0"/>
              <a:buChar char="​"/>
              <a:defRPr sz="2400">
                <a:solidFill>
                  <a:schemeClr val="tx1"/>
                </a:solidFill>
              </a:defRPr>
            </a:lvl2pPr>
            <a:lvl3pPr marL="0" indent="0" algn="ctr">
              <a:buFont typeface="Arial" panose="020B0604020202020204" pitchFamily="34" charset="0"/>
              <a:buChar char="​"/>
              <a:defRPr sz="2000">
                <a:solidFill>
                  <a:schemeClr val="tx1"/>
                </a:solidFill>
              </a:defRPr>
            </a:lvl3pPr>
            <a:lvl4pPr marL="0" indent="0" algn="ctr">
              <a:buFont typeface="Arial" panose="020B0604020202020204" pitchFamily="34" charset="0"/>
              <a:buChar char="​"/>
              <a:defRPr sz="2000"/>
            </a:lvl4pPr>
            <a:lvl5pPr marL="0" indent="0" algn="ctr">
              <a:buFont typeface="Arial" panose="020B0604020202020204" pitchFamily="34" charset="0"/>
              <a:buChar char="​"/>
              <a:defRPr sz="2000"/>
            </a:lvl5pPr>
            <a:lvl6pPr marL="0" indent="0" algn="ctr">
              <a:buFont typeface="Arial" panose="020B0604020202020204" pitchFamily="34" charset="0"/>
              <a:buChar char="​"/>
              <a:defRPr sz="2000"/>
            </a:lvl6pPr>
            <a:lvl7pPr marL="0" indent="0" algn="ctr">
              <a:buFont typeface="Arial" panose="020B0604020202020204" pitchFamily="34" charset="0"/>
              <a:buChar char="​"/>
              <a:defRPr sz="2000"/>
            </a:lvl7pPr>
            <a:lvl8pPr marL="0" indent="0" algn="ctr">
              <a:buFont typeface="Arial" panose="020B0604020202020204" pitchFamily="34" charset="0"/>
              <a:buChar char="​"/>
              <a:defRPr sz="2000"/>
            </a:lvl8pPr>
            <a:lvl9pPr marL="0" indent="0" algn="ctr">
              <a:buFont typeface="Arial" panose="020B0604020202020204" pitchFamily="34" charset="0"/>
              <a:buChar char="​"/>
              <a:defRPr sz="2000"/>
            </a:lvl9pPr>
          </a:lstStyle>
          <a:p>
            <a:pPr lvl="0"/>
            <a:r>
              <a:rPr lang="en-US" dirty="0"/>
              <a:t>Click icon to add content</a:t>
            </a:r>
          </a:p>
        </p:txBody>
      </p:sp>
      <p:sp>
        <p:nvSpPr>
          <p:cNvPr id="9" name="Slide Number Placeholder 8"/>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115916207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3253438A-7C34-4C00-93F5-28C2DC00B0E3}" type="slidenum">
              <a:rPr lang="en-US"/>
              <a:pPr/>
              <a:t>‹#›</a:t>
            </a:fld>
            <a:endParaRPr lang="en-US"/>
          </a:p>
        </p:txBody>
      </p:sp>
    </p:spTree>
    <p:extLst>
      <p:ext uri="{BB962C8B-B14F-4D97-AF65-F5344CB8AC3E}">
        <p14:creationId xmlns="" xmlns:p14="http://schemas.microsoft.com/office/powerpoint/2010/main" val="3922155818"/>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ounded Rectangle 6"/>
          <p:cNvSpPr/>
          <p:nvPr/>
        </p:nvSpPr>
        <p:spPr bwMode="gray">
          <a:xfrm>
            <a:off x="0" y="6492240"/>
            <a:ext cx="12192000" cy="365760"/>
          </a:xfrm>
          <a:prstGeom prst="rect">
            <a:avLst/>
          </a:prstGeom>
          <a:solidFill>
            <a:srgbClr val="5A87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21" cstate="print">
            <a:extLst>
              <a:ext uri="{28A0092B-C50C-407E-A947-70E740481C1C}">
                <a14:useLocalDpi xmlns="" xmlns:a14="http://schemas.microsoft.com/office/drawing/2010/main" val="0"/>
              </a:ext>
            </a:extLst>
          </a:blip>
          <a:stretch>
            <a:fillRect/>
          </a:stretch>
        </p:blipFill>
        <p:spPr>
          <a:xfrm>
            <a:off x="169048" y="6533797"/>
            <a:ext cx="977624" cy="282646"/>
          </a:xfrm>
          <a:prstGeom prst="rect">
            <a:avLst/>
          </a:prstGeom>
        </p:spPr>
      </p:pic>
      <p:sp>
        <p:nvSpPr>
          <p:cNvPr id="2" name="Title Placeholder 1"/>
          <p:cNvSpPr>
            <a:spLocks noGrp="1"/>
          </p:cNvSpPr>
          <p:nvPr>
            <p:ph type="title"/>
          </p:nvPr>
        </p:nvSpPr>
        <p:spPr>
          <a:xfrm>
            <a:off x="419100" y="680944"/>
            <a:ext cx="11330940" cy="457200"/>
          </a:xfrm>
          <a:prstGeom prst="rect">
            <a:avLst/>
          </a:prstGeom>
        </p:spPr>
        <p:txBody>
          <a:bodyPr vert="horz" lIns="0" tIns="0" rIns="0" bIns="0" rtlCol="0" anchor="t" anchorCtr="0">
            <a:noAutofit/>
          </a:bodyPr>
          <a:lstStyle/>
          <a:p>
            <a:r>
              <a:rPr lang="en-US" dirty="0"/>
              <a:t>Click Here to Edit Title</a:t>
            </a:r>
          </a:p>
        </p:txBody>
      </p:sp>
      <p:sp>
        <p:nvSpPr>
          <p:cNvPr id="3" name="Text Placeholder 2"/>
          <p:cNvSpPr>
            <a:spLocks noGrp="1"/>
          </p:cNvSpPr>
          <p:nvPr>
            <p:ph type="body" idx="1"/>
          </p:nvPr>
        </p:nvSpPr>
        <p:spPr>
          <a:xfrm>
            <a:off x="419100" y="1562100"/>
            <a:ext cx="11353800" cy="4771912"/>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6" name="Slide Number Placeholder 5"/>
          <p:cNvSpPr>
            <a:spLocks noGrp="1"/>
          </p:cNvSpPr>
          <p:nvPr>
            <p:ph type="sldNum" sz="quarter" idx="4"/>
          </p:nvPr>
        </p:nvSpPr>
        <p:spPr bwMode="white">
          <a:xfrm>
            <a:off x="9918700" y="6537960"/>
            <a:ext cx="2025652" cy="274320"/>
          </a:xfrm>
          <a:prstGeom prst="rect">
            <a:avLst/>
          </a:prstGeom>
        </p:spPr>
        <p:txBody>
          <a:bodyPr vert="horz" lIns="0" tIns="45720" rIns="0" bIns="45720" rtlCol="0" anchor="ctr"/>
          <a:lstStyle>
            <a:lvl1pPr algn="r">
              <a:defRPr sz="1800">
                <a:solidFill>
                  <a:schemeClr val="bg1"/>
                </a:solidFill>
              </a:defRPr>
            </a:lvl1pPr>
          </a:lstStyle>
          <a:p>
            <a:fld id="{3253438A-7C34-4C00-93F5-28C2DC00B0E3}" type="slidenum">
              <a:rPr lang="en-US"/>
              <a:pPr/>
              <a:t>‹#›</a:t>
            </a:fld>
            <a:endParaRPr lang="en-US" dirty="0"/>
          </a:p>
        </p:txBody>
      </p:sp>
    </p:spTree>
    <p:extLst>
      <p:ext uri="{BB962C8B-B14F-4D97-AF65-F5344CB8AC3E}">
        <p14:creationId xmlns="" xmlns:p14="http://schemas.microsoft.com/office/powerpoint/2010/main" val="477395174"/>
      </p:ext>
    </p:extLst>
  </p:cSld>
  <p:clrMap bg1="lt1" tx1="dk1" bg2="lt2" tx2="dk2" accent1="accent1" accent2="accent2" accent3="accent3" accent4="accent4" accent5="accent5" accent6="accent6" hlink="hlink" folHlink="folHlink"/>
  <p:sldLayoutIdLst>
    <p:sldLayoutId id="2147483649" r:id="rId1"/>
    <p:sldLayoutId id="2147483704" r:id="rId2"/>
    <p:sldLayoutId id="2147483703" r:id="rId3"/>
    <p:sldLayoutId id="2147483716" r:id="rId4"/>
    <p:sldLayoutId id="2147483708" r:id="rId5"/>
    <p:sldLayoutId id="2147483697" r:id="rId6"/>
    <p:sldLayoutId id="2147483701" r:id="rId7"/>
    <p:sldLayoutId id="2147483693" r:id="rId8"/>
    <p:sldLayoutId id="2147483655" r:id="rId9"/>
    <p:sldLayoutId id="2147483692" r:id="rId10"/>
    <p:sldLayoutId id="2147483705" r:id="rId11"/>
    <p:sldLayoutId id="2147483662" r:id="rId12"/>
    <p:sldLayoutId id="2147483713" r:id="rId13"/>
    <p:sldLayoutId id="2147483712" r:id="rId14"/>
    <p:sldLayoutId id="2147483715" r:id="rId15"/>
    <p:sldLayoutId id="2147483663" r:id="rId16"/>
    <p:sldLayoutId id="2147483710" r:id="rId17"/>
    <p:sldLayoutId id="2147483717" r:id="rId18"/>
    <p:sldLayoutId id="2147483706" r:id="rId19"/>
  </p:sldLayoutIdLst>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hf hdr="0" ftr="0" dt="0"/>
  <p:txStyles>
    <p:titleStyle>
      <a:lvl1pPr algn="l" defTabSz="914400" rtl="0" eaLnBrk="1" latinLnBrk="0" hangingPunct="1">
        <a:lnSpc>
          <a:spcPct val="90000"/>
        </a:lnSpc>
        <a:spcBef>
          <a:spcPct val="0"/>
        </a:spcBef>
        <a:buNone/>
        <a:defRPr sz="3200" b="1" kern="1200" cap="none" spc="10" baseline="0">
          <a:solidFill>
            <a:srgbClr val="000000"/>
          </a:solidFill>
          <a:latin typeface="+mj-lt"/>
          <a:ea typeface="+mj-ea"/>
          <a:cs typeface="+mj-cs"/>
        </a:defRPr>
      </a:lvl1pPr>
    </p:titleStyle>
    <p:bodyStyle>
      <a:lvl1pPr marL="287338" indent="-287338" algn="l" defTabSz="914400" rtl="0" eaLnBrk="1" latinLnBrk="0" hangingPunct="1">
        <a:lnSpc>
          <a:spcPct val="95000"/>
        </a:lnSpc>
        <a:spcBef>
          <a:spcPts val="0"/>
        </a:spcBef>
        <a:spcAft>
          <a:spcPts val="600"/>
        </a:spcAft>
        <a:buClr>
          <a:schemeClr val="accent6"/>
        </a:buClr>
        <a:buFont typeface="Arial" panose="020B0604020202020204" pitchFamily="34" charset="0"/>
        <a:buChar char="•"/>
        <a:defRPr sz="2800" kern="1200" spc="20" baseline="0">
          <a:solidFill>
            <a:schemeClr val="tx1"/>
          </a:solidFill>
          <a:latin typeface="+mn-lt"/>
          <a:ea typeface="+mn-ea"/>
          <a:cs typeface="+mn-cs"/>
        </a:defRPr>
      </a:lvl1pPr>
      <a:lvl2pPr marL="569913" indent="-225425"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400" kern="1200" spc="20" baseline="0">
          <a:solidFill>
            <a:schemeClr val="tx1"/>
          </a:solidFill>
          <a:latin typeface="+mn-lt"/>
          <a:ea typeface="+mn-ea"/>
          <a:cs typeface="+mn-cs"/>
        </a:defRPr>
      </a:lvl2pPr>
      <a:lvl3pPr marL="857250" indent="-230188"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spc="20" baseline="0">
          <a:solidFill>
            <a:schemeClr val="tx1"/>
          </a:solidFill>
          <a:latin typeface="+mn-lt"/>
          <a:ea typeface="+mn-ea"/>
          <a:cs typeface="+mn-cs"/>
        </a:defRPr>
      </a:lvl3pPr>
      <a:lvl4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4pPr>
      <a:lvl5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5pPr>
      <a:lvl6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6pPr>
      <a:lvl7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7pPr>
      <a:lvl8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8pPr>
      <a:lvl9pPr marL="859536" indent="-228600" algn="l" defTabSz="914400" rtl="0" eaLnBrk="1" latinLnBrk="0" hangingPunct="1">
        <a:lnSpc>
          <a:spcPct val="95000"/>
        </a:lnSpc>
        <a:spcBef>
          <a:spcPts val="0"/>
        </a:spcBef>
        <a:spcAft>
          <a:spcPts val="600"/>
        </a:spcAft>
        <a:buClr>
          <a:schemeClr val="accent6"/>
        </a:buClr>
        <a:buFont typeface="Century Gothic" panose="020B0502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pos="3840" userDrawn="1">
          <p15:clr>
            <a:srgbClr val="C35EA4"/>
          </p15:clr>
        </p15:guide>
        <p15:guide id="2" pos="264" userDrawn="1">
          <p15:clr>
            <a:srgbClr val="C35EA4"/>
          </p15:clr>
        </p15:guide>
        <p15:guide id="3" pos="7416" userDrawn="1">
          <p15:clr>
            <a:srgbClr val="C35EA4"/>
          </p15:clr>
        </p15:guide>
        <p15:guide id="4" orient="horz" pos="984" userDrawn="1">
          <p15:clr>
            <a:srgbClr val="C35EA4"/>
          </p15:clr>
        </p15:guide>
        <p15:guide id="5" orient="horz" pos="3888" userDrawn="1">
          <p15:clr>
            <a:srgbClr val="C35EA4"/>
          </p15:clr>
        </p15:guide>
        <p15:guide id="6" orient="horz" pos="216" userDrawn="1">
          <p15:clr>
            <a:srgbClr val="C35EA4"/>
          </p15:clr>
        </p15:guide>
        <p15:guide id="7" orient="horz" pos="648" userDrawn="1">
          <p15:clr>
            <a:srgbClr val="C35EA4"/>
          </p15:clr>
        </p15:guide>
        <p15:guide id="8" orient="horz" pos="432" userDrawn="1">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s://documentlibrary.qad.com/documentation/LPS/index.html"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mailto:Forum_AS_DCnLPS@qad.com"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4CE0DCB-D864-404B-AFD4-AB9E8A25FDA2}"/>
              </a:ext>
            </a:extLst>
          </p:cNvPr>
          <p:cNvSpPr>
            <a:spLocks noGrp="1"/>
          </p:cNvSpPr>
          <p:nvPr>
            <p:ph type="ctrTitle"/>
          </p:nvPr>
        </p:nvSpPr>
        <p:spPr/>
        <p:txBody>
          <a:bodyPr/>
          <a:lstStyle/>
          <a:p>
            <a:r>
              <a:rPr lang="en-US" sz="3200" dirty="0" smtClean="0"/>
              <a:t>Automation Solutions - Label Printing Services Printer Setup</a:t>
            </a:r>
            <a:endParaRPr lang="en-US" sz="3200" dirty="0"/>
          </a:p>
        </p:txBody>
      </p:sp>
      <p:sp>
        <p:nvSpPr>
          <p:cNvPr id="3" name="Subtitle 2">
            <a:extLst>
              <a:ext uri="{FF2B5EF4-FFF2-40B4-BE49-F238E27FC236}">
                <a16:creationId xmlns="" xmlns:a16="http://schemas.microsoft.com/office/drawing/2014/main" id="{92EF489B-5D97-416C-B13F-E7DD1022DAD0}"/>
              </a:ext>
            </a:extLst>
          </p:cNvPr>
          <p:cNvSpPr>
            <a:spLocks noGrp="1"/>
          </p:cNvSpPr>
          <p:nvPr>
            <p:ph type="subTitle" idx="1"/>
          </p:nvPr>
        </p:nvSpPr>
        <p:spPr>
          <a:xfrm>
            <a:off x="419100" y="4710546"/>
            <a:ext cx="9182100" cy="1873134"/>
          </a:xfrm>
        </p:spPr>
        <p:txBody>
          <a:bodyPr/>
          <a:lstStyle/>
          <a:p>
            <a:r>
              <a:rPr lang="en-US" dirty="0" smtClean="0"/>
              <a:t>Matt Escalante</a:t>
            </a:r>
          </a:p>
          <a:p>
            <a:r>
              <a:rPr lang="en-US" dirty="0" smtClean="0"/>
              <a:t>December 2019</a:t>
            </a:r>
            <a:endParaRPr lang="en-US" dirty="0"/>
          </a:p>
        </p:txBody>
      </p:sp>
      <p:sp>
        <p:nvSpPr>
          <p:cNvPr id="4" name="Slide Number Placeholder 3">
            <a:extLst>
              <a:ext uri="{FF2B5EF4-FFF2-40B4-BE49-F238E27FC236}">
                <a16:creationId xmlns="" xmlns:a16="http://schemas.microsoft.com/office/drawing/2014/main" id="{340096DC-3BB6-47D4-B0B5-F66BDAC17467}"/>
              </a:ext>
            </a:extLst>
          </p:cNvPr>
          <p:cNvSpPr>
            <a:spLocks noGrp="1"/>
          </p:cNvSpPr>
          <p:nvPr>
            <p:ph type="sldNum" sz="quarter" idx="12"/>
          </p:nvPr>
        </p:nvSpPr>
        <p:spPr/>
        <p:txBody>
          <a:bodyPr/>
          <a:lstStyle/>
          <a:p>
            <a:fld id="{3253438A-7C34-4C00-93F5-28C2DC00B0E3}" type="slidenum">
              <a:rPr lang="en-US" smtClean="0"/>
              <a:pPr/>
              <a:t>1</a:t>
            </a:fld>
            <a:endParaRPr lang="en-US"/>
          </a:p>
        </p:txBody>
      </p:sp>
      <p:pic>
        <p:nvPicPr>
          <p:cNvPr id="6" name="Picture 3"/>
          <p:cNvPicPr>
            <a:picLocks noGrp="1" noChangeAspect="1" noChangeArrowheads="1"/>
          </p:cNvPicPr>
          <p:nvPr>
            <p:ph type="pic" sz="quarter" idx="13"/>
          </p:nvPr>
        </p:nvPicPr>
        <p:blipFill>
          <a:blip r:embed="rId3"/>
          <a:srcRect t="11029" b="11029"/>
          <a:stretch>
            <a:fillRect/>
          </a:stretch>
        </p:blipFill>
        <p:spPr bwMode="auto">
          <a:prstGeom prst="rect">
            <a:avLst/>
          </a:prstGeom>
          <a:noFill/>
          <a:ln w="9525">
            <a:noFill/>
            <a:miter lim="800000"/>
            <a:headEnd/>
            <a:tailEnd/>
          </a:ln>
        </p:spPr>
      </p:pic>
    </p:spTree>
    <p:extLst>
      <p:ext uri="{BB962C8B-B14F-4D97-AF65-F5344CB8AC3E}">
        <p14:creationId xmlns="" xmlns:p14="http://schemas.microsoft.com/office/powerpoint/2010/main" val="1784866325"/>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10</a:t>
            </a:fld>
            <a:endParaRPr lang="en-US"/>
          </a:p>
        </p:txBody>
      </p:sp>
      <p:sp>
        <p:nvSpPr>
          <p:cNvPr id="6" name="Content Placeholder 5"/>
          <p:cNvSpPr>
            <a:spLocks noGrp="1"/>
          </p:cNvSpPr>
          <p:nvPr>
            <p:ph sz="half" idx="1"/>
          </p:nvPr>
        </p:nvSpPr>
        <p:spPr/>
        <p:txBody>
          <a:bodyPr/>
          <a:lstStyle/>
          <a:p>
            <a:r>
              <a:rPr lang="en-US" dirty="0" smtClean="0"/>
              <a:t>Used for setting up individual printers</a:t>
            </a:r>
          </a:p>
          <a:p>
            <a:endParaRPr lang="en-US" dirty="0" smtClean="0"/>
          </a:p>
          <a:p>
            <a:r>
              <a:rPr lang="en-US" dirty="0" smtClean="0"/>
              <a:t>External Device Printer used for identifying 3</a:t>
            </a:r>
            <a:r>
              <a:rPr lang="en-US" baseline="30000" dirty="0" smtClean="0"/>
              <a:t>rd</a:t>
            </a:r>
            <a:r>
              <a:rPr lang="en-US" dirty="0" smtClean="0"/>
              <a:t> party printing systems</a:t>
            </a:r>
          </a:p>
          <a:p>
            <a:endParaRPr lang="en-US" dirty="0" smtClean="0"/>
          </a:p>
          <a:p>
            <a:r>
              <a:rPr lang="en-US" dirty="0" smtClean="0"/>
              <a:t>Format Prefix/Suffix defined here and/or on label format</a:t>
            </a:r>
          </a:p>
          <a:p>
            <a:endParaRPr lang="en-US" dirty="0" smtClean="0"/>
          </a:p>
          <a:p>
            <a:endParaRPr lang="en-US" dirty="0" smtClean="0"/>
          </a:p>
        </p:txBody>
      </p:sp>
      <p:sp>
        <p:nvSpPr>
          <p:cNvPr id="5" name="Title 4"/>
          <p:cNvSpPr>
            <a:spLocks noGrp="1"/>
          </p:cNvSpPr>
          <p:nvPr>
            <p:ph type="title"/>
          </p:nvPr>
        </p:nvSpPr>
        <p:spPr/>
        <p:txBody>
          <a:bodyPr/>
          <a:lstStyle/>
          <a:p>
            <a:r>
              <a:rPr lang="en-US" dirty="0" smtClean="0"/>
              <a:t>Label Printer Maintenance</a:t>
            </a:r>
            <a:endParaRPr lang="en-US" dirty="0"/>
          </a:p>
        </p:txBody>
      </p:sp>
      <p:sp>
        <p:nvSpPr>
          <p:cNvPr id="8" name="Text Placeholder 7"/>
          <p:cNvSpPr>
            <a:spLocks noGrp="1"/>
          </p:cNvSpPr>
          <p:nvPr>
            <p:ph type="body" sz="quarter" idx="13"/>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5122" name="Picture 2"/>
          <p:cNvPicPr>
            <a:picLocks noGrp="1" noChangeAspect="1" noChangeArrowheads="1"/>
          </p:cNvPicPr>
          <p:nvPr>
            <p:ph sz="half" idx="2"/>
          </p:nvPr>
        </p:nvPicPr>
        <p:blipFill>
          <a:blip r:embed="rId3"/>
          <a:srcRect/>
          <a:stretch>
            <a:fillRect/>
          </a:stretch>
        </p:blipFill>
        <p:spPr bwMode="auto">
          <a:xfrm>
            <a:off x="6620590" y="1881957"/>
            <a:ext cx="4687975" cy="3467711"/>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11</a:t>
            </a:fld>
            <a:endParaRPr lang="en-US"/>
          </a:p>
        </p:txBody>
      </p:sp>
      <p:sp>
        <p:nvSpPr>
          <p:cNvPr id="6" name="Content Placeholder 5"/>
          <p:cNvSpPr>
            <a:spLocks noGrp="1"/>
          </p:cNvSpPr>
          <p:nvPr>
            <p:ph sz="half" idx="1"/>
          </p:nvPr>
        </p:nvSpPr>
        <p:spPr/>
        <p:txBody>
          <a:bodyPr/>
          <a:lstStyle/>
          <a:p>
            <a:r>
              <a:rPr lang="en-US" sz="1800" dirty="0" smtClean="0"/>
              <a:t>Details frame configures protocols selected in Printer Connection Maintenance</a:t>
            </a:r>
          </a:p>
          <a:p>
            <a:r>
              <a:rPr lang="en-US" sz="1800" dirty="0" smtClean="0"/>
              <a:t>Use Default Directory -&gt; </a:t>
            </a:r>
            <a:r>
              <a:rPr lang="en-US" sz="1800" dirty="0" err="1" smtClean="0"/>
              <a:t>Dest</a:t>
            </a:r>
            <a:r>
              <a:rPr lang="en-US" sz="1800" dirty="0" smtClean="0"/>
              <a:t> Dir</a:t>
            </a:r>
          </a:p>
          <a:p>
            <a:r>
              <a:rPr lang="en-US" sz="1800" dirty="0" smtClean="0"/>
              <a:t>Use TCP -&gt; Port, Server</a:t>
            </a:r>
          </a:p>
          <a:p>
            <a:pPr lvl="1"/>
            <a:r>
              <a:rPr lang="en-US" sz="1600" dirty="0" smtClean="0"/>
              <a:t>Port 9100; TCP (w/o HTTP)</a:t>
            </a:r>
          </a:p>
          <a:p>
            <a:pPr lvl="1"/>
            <a:r>
              <a:rPr lang="en-US" sz="1600" dirty="0" smtClean="0"/>
              <a:t>Port 80, 8080; Tomcat</a:t>
            </a:r>
          </a:p>
          <a:p>
            <a:r>
              <a:rPr lang="en-US" sz="1800" dirty="0" smtClean="0"/>
              <a:t>Use </a:t>
            </a:r>
            <a:r>
              <a:rPr lang="en-US" sz="1800" dirty="0" err="1" smtClean="0"/>
              <a:t>AppServer</a:t>
            </a:r>
            <a:r>
              <a:rPr lang="en-US" sz="1800" dirty="0" smtClean="0"/>
              <a:t> -&gt; </a:t>
            </a:r>
            <a:r>
              <a:rPr lang="en-US" sz="1800" dirty="0" err="1" smtClean="0"/>
              <a:t>AppServer</a:t>
            </a:r>
            <a:r>
              <a:rPr lang="en-US" sz="1800" dirty="0" smtClean="0"/>
              <a:t> Name, Send Program</a:t>
            </a:r>
          </a:p>
          <a:p>
            <a:pPr lvl="1"/>
            <a:r>
              <a:rPr lang="en-US" sz="1600" dirty="0" err="1" smtClean="0"/>
              <a:t>AppServer</a:t>
            </a:r>
            <a:r>
              <a:rPr lang="en-US" sz="1600" dirty="0" smtClean="0"/>
              <a:t> runs Send Program</a:t>
            </a:r>
          </a:p>
          <a:p>
            <a:pPr lvl="1"/>
            <a:r>
              <a:rPr lang="en-US" sz="1600" dirty="0" smtClean="0"/>
              <a:t>System delivers content to program for processing</a:t>
            </a:r>
          </a:p>
          <a:p>
            <a:r>
              <a:rPr lang="en-US" sz="1800" dirty="0" smtClean="0"/>
              <a:t>Use Script -&gt; Script</a:t>
            </a:r>
          </a:p>
          <a:p>
            <a:pPr lvl="1"/>
            <a:r>
              <a:rPr lang="en-US" sz="1600" dirty="0" smtClean="0"/>
              <a:t>Script Tokens (</a:t>
            </a:r>
            <a:r>
              <a:rPr lang="en-US" sz="1600" dirty="0" err="1" smtClean="0"/>
              <a:t>params</a:t>
            </a:r>
            <a:r>
              <a:rPr lang="en-US" sz="1600" dirty="0" smtClean="0"/>
              <a:t>): %F, %D, %R, %M, %C, %L, %N, %S, %P, %1-%3</a:t>
            </a:r>
          </a:p>
          <a:p>
            <a:pPr lvl="1"/>
            <a:r>
              <a:rPr lang="en-US" sz="1600" dirty="0" smtClean="0"/>
              <a:t>Example:  “</a:t>
            </a:r>
            <a:r>
              <a:rPr lang="en-US" sz="1600" dirty="0" err="1" smtClean="0">
                <a:solidFill>
                  <a:schemeClr val="tx1"/>
                </a:solidFill>
              </a:rPr>
              <a:t>lp</a:t>
            </a:r>
            <a:r>
              <a:rPr lang="en-US" sz="1600" dirty="0" smtClean="0">
                <a:solidFill>
                  <a:schemeClr val="tx1"/>
                </a:solidFill>
              </a:rPr>
              <a:t> –s –d printer %F” -&gt; “/</a:t>
            </a:r>
            <a:r>
              <a:rPr lang="en-US" sz="1600" dirty="0" err="1" smtClean="0">
                <a:solidFill>
                  <a:schemeClr val="tx1"/>
                </a:solidFill>
              </a:rPr>
              <a:t>usr</a:t>
            </a:r>
            <a:r>
              <a:rPr lang="en-US" sz="1600" dirty="0" smtClean="0">
                <a:solidFill>
                  <a:schemeClr val="tx1"/>
                </a:solidFill>
              </a:rPr>
              <a:t>/bin/</a:t>
            </a:r>
            <a:r>
              <a:rPr lang="en-US" sz="1600" dirty="0" err="1" smtClean="0">
                <a:solidFill>
                  <a:schemeClr val="tx1"/>
                </a:solidFill>
              </a:rPr>
              <a:t>lp</a:t>
            </a:r>
            <a:r>
              <a:rPr lang="en-US" sz="1600" dirty="0" smtClean="0">
                <a:solidFill>
                  <a:schemeClr val="tx1"/>
                </a:solidFill>
              </a:rPr>
              <a:t> –s –d printer %F”</a:t>
            </a:r>
            <a:endParaRPr lang="en-US" sz="1600" dirty="0" smtClean="0"/>
          </a:p>
          <a:p>
            <a:pPr lvl="1"/>
            <a:endParaRPr lang="en-US" sz="1800" dirty="0" smtClean="0"/>
          </a:p>
          <a:p>
            <a:endParaRPr lang="en-US" dirty="0" smtClean="0"/>
          </a:p>
          <a:p>
            <a:endParaRPr lang="en-US" dirty="0" smtClean="0"/>
          </a:p>
          <a:p>
            <a:endParaRPr lang="en-US" dirty="0" smtClean="0"/>
          </a:p>
          <a:p>
            <a:endParaRPr lang="en-US" dirty="0" smtClean="0"/>
          </a:p>
          <a:p>
            <a:endParaRPr lang="en-US" dirty="0" smtClean="0"/>
          </a:p>
        </p:txBody>
      </p:sp>
      <p:sp>
        <p:nvSpPr>
          <p:cNvPr id="5" name="Title 4"/>
          <p:cNvSpPr>
            <a:spLocks noGrp="1"/>
          </p:cNvSpPr>
          <p:nvPr>
            <p:ph type="title"/>
          </p:nvPr>
        </p:nvSpPr>
        <p:spPr/>
        <p:txBody>
          <a:bodyPr/>
          <a:lstStyle/>
          <a:p>
            <a:r>
              <a:rPr lang="en-US" dirty="0" smtClean="0"/>
              <a:t>Label Printer Maintenance – cont’d</a:t>
            </a:r>
            <a:endParaRPr lang="en-US" dirty="0"/>
          </a:p>
        </p:txBody>
      </p:sp>
      <p:sp>
        <p:nvSpPr>
          <p:cNvPr id="8" name="Text Placeholder 7"/>
          <p:cNvSpPr>
            <a:spLocks noGrp="1"/>
          </p:cNvSpPr>
          <p:nvPr>
            <p:ph type="body" sz="quarter" idx="13"/>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5124" name="Picture 4"/>
          <p:cNvPicPr>
            <a:picLocks noChangeAspect="1" noChangeArrowheads="1"/>
          </p:cNvPicPr>
          <p:nvPr/>
        </p:nvPicPr>
        <p:blipFill>
          <a:blip r:embed="rId3"/>
          <a:srcRect/>
          <a:stretch>
            <a:fillRect/>
          </a:stretch>
        </p:blipFill>
        <p:spPr bwMode="auto">
          <a:xfrm>
            <a:off x="6734016" y="1717803"/>
            <a:ext cx="4486898" cy="4110428"/>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p14="http://schemas.microsoft.com/office/powerpoint/2010/main" xmlns=""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a:t>
            </a:fld>
            <a:endParaRPr lang="en-US"/>
          </a:p>
        </p:txBody>
      </p:sp>
      <p:sp>
        <p:nvSpPr>
          <p:cNvPr id="3" name="Content Placeholder 2"/>
          <p:cNvSpPr>
            <a:spLocks noGrp="1"/>
          </p:cNvSpPr>
          <p:nvPr>
            <p:ph idx="1"/>
          </p:nvPr>
        </p:nvSpPr>
        <p:spPr>
          <a:xfrm>
            <a:off x="419100" y="1209176"/>
            <a:ext cx="11353800" cy="5071308"/>
          </a:xfrm>
        </p:spPr>
        <p:txBody>
          <a:bodyPr/>
          <a:lstStyle/>
          <a:p>
            <a:r>
              <a:rPr lang="en-GB" dirty="0" smtClean="0"/>
              <a:t>LPS </a:t>
            </a:r>
            <a:r>
              <a:rPr lang="en-GB" dirty="0" smtClean="0"/>
              <a:t>User Guide</a:t>
            </a:r>
          </a:p>
          <a:p>
            <a:pPr lvl="1"/>
            <a:r>
              <a:rPr lang="en-US" dirty="0" smtClean="0">
                <a:hlinkClick r:id="rId3"/>
              </a:rPr>
              <a:t>https://</a:t>
            </a:r>
            <a:r>
              <a:rPr lang="en-US" dirty="0" smtClean="0">
                <a:hlinkClick r:id="rId3"/>
              </a:rPr>
              <a:t>documentlibrary.qad.com/documentation/LPS/index.html</a:t>
            </a:r>
            <a:endParaRPr lang="en-US" dirty="0" smtClean="0"/>
          </a:p>
          <a:p>
            <a:pPr marL="287338" lvl="1" indent="-287338">
              <a:buFont typeface="Arial" panose="020B0604020202020204" pitchFamily="34" charset="0"/>
              <a:buChar char="•"/>
            </a:pPr>
            <a:r>
              <a:rPr lang="en-US" dirty="0" smtClean="0"/>
              <a:t>Email</a:t>
            </a:r>
            <a:r>
              <a:rPr lang="en-US" smtClean="0"/>
              <a:t>: </a:t>
            </a:r>
            <a:r>
              <a:rPr lang="en-US" smtClean="0">
                <a:hlinkClick r:id="rId4"/>
              </a:rPr>
              <a:t>Forum_AS_DCnLPS@qad.com</a:t>
            </a:r>
            <a:endParaRPr lang="en-US" dirty="0" smtClean="0"/>
          </a:p>
          <a:p>
            <a:pPr marL="287338" lvl="1" indent="-287338">
              <a:buFont typeface="Arial" panose="020B0604020202020204" pitchFamily="34" charset="0"/>
              <a:buChar char="•"/>
            </a:pPr>
            <a:endParaRPr lang="en-US" dirty="0" smtClean="0"/>
          </a:p>
          <a:p>
            <a:pPr lvl="1"/>
            <a:endParaRPr lang="en-US" dirty="0" smtClean="0"/>
          </a:p>
        </p:txBody>
      </p:sp>
      <p:sp>
        <p:nvSpPr>
          <p:cNvPr id="4" name="Text Placeholder 3"/>
          <p:cNvSpPr>
            <a:spLocks noGrp="1"/>
          </p:cNvSpPr>
          <p:nvPr>
            <p:ph type="body" sz="quarter" idx="11"/>
          </p:nvPr>
        </p:nvSpPr>
        <p:spPr/>
        <p:txBody>
          <a:bodyPr/>
          <a:lstStyle/>
          <a:p>
            <a:r>
              <a:rPr lang="en-US" dirty="0" smtClean="0">
                <a:solidFill>
                  <a:srgbClr val="7CA0D1"/>
                </a:solidFill>
              </a:rPr>
              <a:t>Automation Solutions – Label Printing Services: </a:t>
            </a:r>
            <a:r>
              <a:rPr lang="en-US" smtClean="0">
                <a:solidFill>
                  <a:srgbClr val="7CA0D1"/>
                </a:solidFill>
              </a:rPr>
              <a:t>Printer Setup</a:t>
            </a:r>
            <a:endParaRPr lang="en-GB" dirty="0" smtClean="0">
              <a:solidFill>
                <a:srgbClr val="7CA0D1"/>
              </a:solidFill>
            </a:endParaRPr>
          </a:p>
        </p:txBody>
      </p:sp>
      <p:sp>
        <p:nvSpPr>
          <p:cNvPr id="5" name="Title 4"/>
          <p:cNvSpPr>
            <a:spLocks noGrp="1"/>
          </p:cNvSpPr>
          <p:nvPr>
            <p:ph type="title"/>
          </p:nvPr>
        </p:nvSpPr>
        <p:spPr/>
        <p:txBody>
          <a:bodyPr/>
          <a:lstStyle/>
          <a:p>
            <a:r>
              <a:rPr lang="en-GB" dirty="0" smtClean="0"/>
              <a:t>More Information</a:t>
            </a:r>
            <a:endParaRPr lang="en-GB" dirty="0"/>
          </a:p>
        </p:txBody>
      </p:sp>
    </p:spTree>
    <p:extLst>
      <p:ext uri="{BB962C8B-B14F-4D97-AF65-F5344CB8AC3E}">
        <p14:creationId xmlns="" xmlns:p14="http://schemas.microsoft.com/office/powerpoint/2010/main" val="3629943003"/>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a:p>
        </p:txBody>
      </p:sp>
      <p:sp>
        <p:nvSpPr>
          <p:cNvPr id="5" name="Title 4"/>
          <p:cNvSpPr>
            <a:spLocks noGrp="1"/>
          </p:cNvSpPr>
          <p:nvPr>
            <p:ph type="title"/>
          </p:nvPr>
        </p:nvSpPr>
        <p:spPr/>
        <p:txBody>
          <a:bodyPr/>
          <a:lstStyle/>
          <a:p>
            <a:r>
              <a:rPr lang="en-US" dirty="0" smtClean="0"/>
              <a:t>Labs</a:t>
            </a:r>
            <a:endParaRPr lang="en-US" dirty="0"/>
          </a:p>
        </p:txBody>
      </p:sp>
      <p:sp>
        <p:nvSpPr>
          <p:cNvPr id="8" name="Text Placeholder 7"/>
          <p:cNvSpPr>
            <a:spLocks noGrp="1"/>
          </p:cNvSpPr>
          <p:nvPr>
            <p:ph type="body" sz="quarter" idx="11"/>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1026" name="Picture 2" descr="Image result for hands typing"/>
          <p:cNvPicPr>
            <a:picLocks noChangeAspect="1" noChangeArrowheads="1"/>
          </p:cNvPicPr>
          <p:nvPr/>
        </p:nvPicPr>
        <p:blipFill>
          <a:blip r:embed="rId2"/>
          <a:srcRect/>
          <a:stretch>
            <a:fillRect/>
          </a:stretch>
        </p:blipFill>
        <p:spPr bwMode="auto">
          <a:xfrm>
            <a:off x="3337188" y="2879115"/>
            <a:ext cx="5593870" cy="3151476"/>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14</a:t>
            </a:fld>
            <a:endParaRPr lang="en-US"/>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Define two printer connections: </a:t>
            </a:r>
            <a:r>
              <a:rPr lang="en-US" dirty="0" smtClean="0">
                <a:latin typeface="Courier New" pitchFamily="49" charset="0"/>
                <a:cs typeface="Courier New" pitchFamily="49" charset="0"/>
              </a:rPr>
              <a:t>TCP</a:t>
            </a:r>
            <a:r>
              <a:rPr lang="en-US" dirty="0" smtClean="0"/>
              <a:t> and </a:t>
            </a:r>
            <a:r>
              <a:rPr lang="en-US" dirty="0" err="1" smtClean="0">
                <a:latin typeface="Courier New" pitchFamily="49" charset="0"/>
                <a:cs typeface="Courier New" pitchFamily="49" charset="0"/>
              </a:rPr>
              <a:t>FileDrop</a:t>
            </a:r>
            <a:r>
              <a:rPr lang="en-US" dirty="0" smtClean="0">
                <a:latin typeface="Courier New" pitchFamily="49" charset="0"/>
                <a:cs typeface="Courier New" pitchFamily="49" charset="0"/>
              </a:rPr>
              <a:t>-Script</a:t>
            </a:r>
            <a:r>
              <a:rPr lang="en-US" dirty="0" smtClean="0"/>
              <a:t>. The </a:t>
            </a:r>
            <a:r>
              <a:rPr lang="en-US" dirty="0" smtClean="0">
                <a:latin typeface="Courier New" pitchFamily="49" charset="0"/>
                <a:cs typeface="Courier New" pitchFamily="49" charset="0"/>
              </a:rPr>
              <a:t>TCP </a:t>
            </a:r>
            <a:r>
              <a:rPr lang="en-US" dirty="0" smtClean="0"/>
              <a:t>printer connection  uses TCP, while the </a:t>
            </a:r>
            <a:r>
              <a:rPr lang="en-US" dirty="0" err="1" smtClean="0">
                <a:latin typeface="Courier New" pitchFamily="49" charset="0"/>
                <a:cs typeface="Courier New" pitchFamily="49" charset="0"/>
              </a:rPr>
              <a:t>FileDrop</a:t>
            </a:r>
            <a:r>
              <a:rPr lang="en-US" dirty="0" smtClean="0">
                <a:latin typeface="Courier New" pitchFamily="49" charset="0"/>
                <a:cs typeface="Courier New" pitchFamily="49" charset="0"/>
              </a:rPr>
              <a:t>-Script </a:t>
            </a:r>
            <a:r>
              <a:rPr lang="en-US" dirty="0" smtClean="0"/>
              <a:t>printer connection uses both a default destination and a script.</a:t>
            </a:r>
          </a:p>
          <a:p>
            <a:pPr marL="514350" indent="-514350">
              <a:buFont typeface="+mj-lt"/>
              <a:buAutoNum type="arabicPeriod"/>
            </a:pPr>
            <a:endParaRPr lang="en-US" dirty="0" smtClean="0"/>
          </a:p>
          <a:p>
            <a:pPr marL="514350" lvl="0" indent="-514350">
              <a:buClr>
                <a:srgbClr val="5A87C5"/>
              </a:buClr>
              <a:buFont typeface="+mj-lt"/>
              <a:buAutoNum type="arabicPeriod"/>
            </a:pPr>
            <a:r>
              <a:rPr lang="en-US" dirty="0" smtClean="0">
                <a:solidFill>
                  <a:srgbClr val="000000">
                    <a:lumMod val="75000"/>
                  </a:srgbClr>
                </a:solidFill>
              </a:rPr>
              <a:t>Define two syntax types: </a:t>
            </a:r>
            <a:r>
              <a:rPr lang="en-US" dirty="0" smtClean="0">
                <a:solidFill>
                  <a:srgbClr val="000000">
                    <a:lumMod val="75000"/>
                  </a:srgbClr>
                </a:solidFill>
                <a:latin typeface="Courier New" pitchFamily="49" charset="0"/>
                <a:cs typeface="Courier New" pitchFamily="49" charset="0"/>
              </a:rPr>
              <a:t>TXT</a:t>
            </a:r>
            <a:r>
              <a:rPr lang="en-US" dirty="0" smtClean="0">
                <a:solidFill>
                  <a:srgbClr val="000000">
                    <a:lumMod val="75000"/>
                  </a:srgbClr>
                </a:solidFill>
              </a:rPr>
              <a:t> and </a:t>
            </a:r>
            <a:r>
              <a:rPr lang="en-US" dirty="0" smtClean="0">
                <a:solidFill>
                  <a:srgbClr val="000000">
                    <a:lumMod val="75000"/>
                  </a:srgbClr>
                </a:solidFill>
                <a:latin typeface="Courier New" pitchFamily="49" charset="0"/>
                <a:cs typeface="Courier New" pitchFamily="49" charset="0"/>
              </a:rPr>
              <a:t>ZPL</a:t>
            </a:r>
            <a:r>
              <a:rPr lang="en-US" dirty="0" smtClean="0">
                <a:solidFill>
                  <a:srgbClr val="000000">
                    <a:lumMod val="75000"/>
                  </a:srgbClr>
                </a:solidFill>
              </a:rPr>
              <a:t>.</a:t>
            </a:r>
          </a:p>
          <a:p>
            <a:pPr marL="801688" lvl="1" indent="-457200">
              <a:buClr>
                <a:srgbClr val="5A87C5"/>
              </a:buClr>
              <a:buFont typeface="+mj-lt"/>
              <a:buAutoNum type="arabicPeriod"/>
            </a:pPr>
            <a:endParaRPr lang="en-US" dirty="0" smtClean="0">
              <a:solidFill>
                <a:srgbClr val="000000">
                  <a:lumMod val="75000"/>
                </a:srgbClr>
              </a:solidFill>
            </a:endParaRPr>
          </a:p>
          <a:p>
            <a:pPr marL="514350" lvl="0" indent="-514350">
              <a:buClr>
                <a:srgbClr val="5A87C5"/>
              </a:buClr>
              <a:buFont typeface="+mj-lt"/>
              <a:buAutoNum type="arabicPeriod"/>
            </a:pPr>
            <a:r>
              <a:rPr lang="en-US" dirty="0" smtClean="0">
                <a:solidFill>
                  <a:srgbClr val="000000">
                    <a:lumMod val="75000"/>
                  </a:srgbClr>
                </a:solidFill>
              </a:rPr>
              <a:t>Define one printer model: </a:t>
            </a:r>
            <a:r>
              <a:rPr lang="en-US" dirty="0" err="1" smtClean="0">
                <a:solidFill>
                  <a:srgbClr val="000000">
                    <a:lumMod val="75000"/>
                  </a:srgbClr>
                </a:solidFill>
                <a:latin typeface="Courier New" pitchFamily="49" charset="0"/>
                <a:cs typeface="Courier New" pitchFamily="49" charset="0"/>
              </a:rPr>
              <a:t>MyPrinterModel</a:t>
            </a:r>
            <a:r>
              <a:rPr lang="en-US" dirty="0" smtClean="0">
                <a:solidFill>
                  <a:srgbClr val="000000">
                    <a:lumMod val="75000"/>
                  </a:srgbClr>
                </a:solidFill>
                <a:latin typeface="Courier New" pitchFamily="49" charset="0"/>
                <a:cs typeface="Courier New" pitchFamily="49" charset="0"/>
              </a:rPr>
              <a:t> </a:t>
            </a:r>
            <a:r>
              <a:rPr lang="en-US" dirty="0" smtClean="0">
                <a:solidFill>
                  <a:srgbClr val="000000">
                    <a:lumMod val="75000"/>
                  </a:srgbClr>
                </a:solidFill>
              </a:rPr>
              <a:t>that references the </a:t>
            </a:r>
            <a:r>
              <a:rPr lang="en-US" dirty="0" err="1" smtClean="0">
                <a:latin typeface="Courier New" pitchFamily="49" charset="0"/>
                <a:cs typeface="Courier New" pitchFamily="49" charset="0"/>
              </a:rPr>
              <a:t>FileDrop</a:t>
            </a:r>
            <a:r>
              <a:rPr lang="en-US" dirty="0" smtClean="0">
                <a:latin typeface="Courier New" pitchFamily="49" charset="0"/>
                <a:cs typeface="Courier New" pitchFamily="49" charset="0"/>
              </a:rPr>
              <a:t>-Script </a:t>
            </a:r>
            <a:r>
              <a:rPr lang="en-US" dirty="0" smtClean="0">
                <a:solidFill>
                  <a:srgbClr val="000000">
                    <a:lumMod val="75000"/>
                  </a:srgbClr>
                </a:solidFill>
              </a:rPr>
              <a:t>printer connection.</a:t>
            </a:r>
          </a:p>
          <a:p>
            <a:pPr lvl="0">
              <a:buClr>
                <a:srgbClr val="5A87C5"/>
              </a:buClr>
            </a:pPr>
            <a:endParaRPr lang="en-US" dirty="0" smtClean="0">
              <a:solidFill>
                <a:srgbClr val="000000">
                  <a:lumMod val="75000"/>
                </a:srgbClr>
              </a:solidFill>
            </a:endParaRPr>
          </a:p>
          <a:p>
            <a:pPr lvl="1">
              <a:buClr>
                <a:srgbClr val="5A87C5"/>
              </a:buClr>
            </a:pPr>
            <a:endParaRPr lang="en-US" dirty="0" smtClean="0">
              <a:solidFill>
                <a:srgbClr val="000000">
                  <a:lumMod val="75000"/>
                </a:srgbClr>
              </a:solidFill>
            </a:endParaRPr>
          </a:p>
          <a:p>
            <a:pPr lvl="1"/>
            <a:endParaRPr lang="en-US" dirty="0" smtClean="0"/>
          </a:p>
          <a:p>
            <a:pPr lvl="1"/>
            <a:endParaRPr lang="en-US" dirty="0"/>
          </a:p>
        </p:txBody>
      </p:sp>
      <p:sp>
        <p:nvSpPr>
          <p:cNvPr id="4" name="Text Placeholder 3"/>
          <p:cNvSpPr>
            <a:spLocks noGrp="1"/>
          </p:cNvSpPr>
          <p:nvPr>
            <p:ph type="body" sz="quarter" idx="11"/>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sp>
        <p:nvSpPr>
          <p:cNvPr id="5" name="Title 4"/>
          <p:cNvSpPr>
            <a:spLocks noGrp="1"/>
          </p:cNvSpPr>
          <p:nvPr>
            <p:ph type="title"/>
          </p:nvPr>
        </p:nvSpPr>
        <p:spPr/>
        <p:txBody>
          <a:bodyPr/>
          <a:lstStyle/>
          <a:p>
            <a:r>
              <a:rPr lang="en-US" dirty="0" smtClean="0"/>
              <a:t>Labs 1-3</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15</a:t>
            </a:fld>
            <a:endParaRPr lang="en-US" dirty="0"/>
          </a:p>
        </p:txBody>
      </p:sp>
      <p:sp>
        <p:nvSpPr>
          <p:cNvPr id="3" name="Content Placeholder 2"/>
          <p:cNvSpPr>
            <a:spLocks noGrp="1"/>
          </p:cNvSpPr>
          <p:nvPr>
            <p:ph idx="1"/>
          </p:nvPr>
        </p:nvSpPr>
        <p:spPr/>
        <p:txBody>
          <a:bodyPr/>
          <a:lstStyle/>
          <a:p>
            <a:pPr marL="514350" indent="-514350">
              <a:buClr>
                <a:srgbClr val="5A87C5"/>
              </a:buClr>
              <a:buFont typeface="+mj-lt"/>
              <a:buAutoNum type="arabicParenR" startAt="4"/>
            </a:pPr>
            <a:r>
              <a:rPr lang="en-US" dirty="0" smtClean="0">
                <a:solidFill>
                  <a:srgbClr val="000000">
                    <a:lumMod val="75000"/>
                  </a:srgbClr>
                </a:solidFill>
              </a:rPr>
              <a:t>Define two print queues: </a:t>
            </a:r>
            <a:r>
              <a:rPr lang="en-US" dirty="0" smtClean="0">
                <a:solidFill>
                  <a:srgbClr val="000000">
                    <a:lumMod val="75000"/>
                  </a:srgbClr>
                </a:solidFill>
                <a:latin typeface="Courier New" pitchFamily="49" charset="0"/>
                <a:cs typeface="Courier New" pitchFamily="49" charset="0"/>
              </a:rPr>
              <a:t>ERROR</a:t>
            </a:r>
            <a:r>
              <a:rPr lang="en-US" dirty="0" smtClean="0">
                <a:solidFill>
                  <a:srgbClr val="000000">
                    <a:lumMod val="75000"/>
                  </a:srgbClr>
                </a:solidFill>
              </a:rPr>
              <a:t> and </a:t>
            </a:r>
            <a:r>
              <a:rPr lang="en-US" dirty="0" smtClean="0">
                <a:solidFill>
                  <a:srgbClr val="000000">
                    <a:lumMod val="75000"/>
                  </a:srgbClr>
                </a:solidFill>
                <a:latin typeface="Courier New" pitchFamily="49" charset="0"/>
                <a:cs typeface="Courier New" pitchFamily="49" charset="0"/>
              </a:rPr>
              <a:t>PRINT</a:t>
            </a:r>
            <a:r>
              <a:rPr lang="en-US" dirty="0" smtClean="0">
                <a:solidFill>
                  <a:srgbClr val="000000">
                    <a:lumMod val="75000"/>
                  </a:srgbClr>
                </a:solidFill>
              </a:rPr>
              <a:t>.</a:t>
            </a:r>
          </a:p>
          <a:p>
            <a:pPr marL="801688" lvl="1" indent="-457200">
              <a:buClr>
                <a:srgbClr val="5A87C5"/>
              </a:buClr>
              <a:buNone/>
            </a:pPr>
            <a:endParaRPr lang="en-US" dirty="0" smtClean="0">
              <a:solidFill>
                <a:srgbClr val="000000">
                  <a:lumMod val="75000"/>
                </a:srgbClr>
              </a:solidFill>
            </a:endParaRPr>
          </a:p>
          <a:p>
            <a:pPr marL="514350" indent="-514350">
              <a:buClr>
                <a:srgbClr val="5A87C5"/>
              </a:buClr>
              <a:buFont typeface="+mj-lt"/>
              <a:buAutoNum type="arabicParenR" startAt="5"/>
            </a:pPr>
            <a:r>
              <a:rPr lang="en-US" dirty="0" smtClean="0">
                <a:solidFill>
                  <a:srgbClr val="000000">
                    <a:lumMod val="75000"/>
                  </a:srgbClr>
                </a:solidFill>
              </a:rPr>
              <a:t>Define two printers:</a:t>
            </a:r>
          </a:p>
          <a:p>
            <a:pPr marL="801688" lvl="1" indent="-457200">
              <a:buClr>
                <a:srgbClr val="5A87C5"/>
              </a:buClr>
              <a:buFont typeface="+mj-lt"/>
              <a:buAutoNum type="alphaLcParenR"/>
            </a:pPr>
            <a:r>
              <a:rPr lang="en-US" sz="2200" dirty="0" smtClean="0">
                <a:solidFill>
                  <a:srgbClr val="000000">
                    <a:lumMod val="75000"/>
                  </a:srgbClr>
                </a:solidFill>
              </a:rPr>
              <a:t>The </a:t>
            </a:r>
            <a:r>
              <a:rPr lang="en-US" sz="2200" dirty="0" err="1" smtClean="0">
                <a:solidFill>
                  <a:srgbClr val="000000">
                    <a:lumMod val="75000"/>
                  </a:srgbClr>
                </a:solidFill>
                <a:latin typeface="Courier New" pitchFamily="49" charset="0"/>
                <a:cs typeface="Courier New" pitchFamily="49" charset="0"/>
              </a:rPr>
              <a:t>MyFDScriptPrinter</a:t>
            </a:r>
            <a:r>
              <a:rPr lang="en-US" sz="2200" dirty="0" smtClean="0">
                <a:solidFill>
                  <a:srgbClr val="000000">
                    <a:lumMod val="75000"/>
                  </a:srgbClr>
                </a:solidFill>
              </a:rPr>
              <a:t> printer references the </a:t>
            </a:r>
            <a:r>
              <a:rPr lang="en-US" sz="2200" dirty="0" err="1" smtClean="0">
                <a:solidFill>
                  <a:srgbClr val="000000">
                    <a:lumMod val="75000"/>
                  </a:srgbClr>
                </a:solidFill>
                <a:latin typeface="Courier New" pitchFamily="49" charset="0"/>
                <a:cs typeface="Courier New" pitchFamily="49" charset="0"/>
              </a:rPr>
              <a:t>MyPrinterModel</a:t>
            </a:r>
            <a:r>
              <a:rPr lang="en-US" sz="2200" dirty="0" smtClean="0">
                <a:solidFill>
                  <a:srgbClr val="000000">
                    <a:lumMod val="75000"/>
                  </a:srgbClr>
                </a:solidFill>
              </a:rPr>
              <a:t> printer model, references the</a:t>
            </a:r>
            <a:r>
              <a:rPr lang="en-US" sz="2200" dirty="0" smtClean="0">
                <a:solidFill>
                  <a:srgbClr val="000000">
                    <a:lumMod val="75000"/>
                  </a:srgbClr>
                </a:solidFill>
                <a:latin typeface="Courier New" pitchFamily="49" charset="0"/>
                <a:cs typeface="Courier New" pitchFamily="49" charset="0"/>
              </a:rPr>
              <a:t> ZPL </a:t>
            </a:r>
            <a:r>
              <a:rPr lang="en-US" sz="2200" dirty="0" smtClean="0">
                <a:solidFill>
                  <a:srgbClr val="000000">
                    <a:lumMod val="75000"/>
                  </a:srgbClr>
                </a:solidFill>
              </a:rPr>
              <a:t>syntax type, references the</a:t>
            </a:r>
            <a:r>
              <a:rPr lang="en-US" sz="2200" dirty="0" smtClean="0">
                <a:solidFill>
                  <a:srgbClr val="000000">
                    <a:lumMod val="75000"/>
                  </a:srgbClr>
                </a:solidFill>
                <a:latin typeface="Courier New" pitchFamily="49" charset="0"/>
                <a:cs typeface="Courier New" pitchFamily="49" charset="0"/>
              </a:rPr>
              <a:t> PRINT </a:t>
            </a:r>
            <a:r>
              <a:rPr lang="en-US" sz="2200" dirty="0" smtClean="0">
                <a:solidFill>
                  <a:srgbClr val="000000">
                    <a:lumMod val="75000"/>
                  </a:srgbClr>
                </a:solidFill>
              </a:rPr>
              <a:t>queue, references the </a:t>
            </a:r>
            <a:r>
              <a:rPr lang="en-US" sz="2200" dirty="0" err="1" smtClean="0">
                <a:solidFill>
                  <a:srgbClr val="000000">
                    <a:lumMod val="75000"/>
                  </a:srgbClr>
                </a:solidFill>
                <a:latin typeface="Courier New" pitchFamily="49" charset="0"/>
                <a:cs typeface="Courier New" pitchFamily="49" charset="0"/>
              </a:rPr>
              <a:t>FileDrop</a:t>
            </a:r>
            <a:r>
              <a:rPr lang="en-US" sz="2200" dirty="0" smtClean="0">
                <a:solidFill>
                  <a:srgbClr val="000000">
                    <a:lumMod val="75000"/>
                  </a:srgbClr>
                </a:solidFill>
                <a:latin typeface="Courier New" pitchFamily="49" charset="0"/>
                <a:cs typeface="Courier New" pitchFamily="49" charset="0"/>
              </a:rPr>
              <a:t>-Script</a:t>
            </a:r>
            <a:r>
              <a:rPr lang="en-US" sz="2200" dirty="0" smtClean="0">
                <a:solidFill>
                  <a:srgbClr val="000000">
                    <a:lumMod val="75000"/>
                  </a:srgbClr>
                </a:solidFill>
              </a:rPr>
              <a:t> connection type, places the label file in the specified destination directory, and runs a script to print the label file on a CUPS printer.</a:t>
            </a:r>
          </a:p>
          <a:p>
            <a:pPr marL="801688" lvl="1" indent="-457200">
              <a:buClr>
                <a:srgbClr val="5A87C5"/>
              </a:buClr>
              <a:buFont typeface="+mj-lt"/>
              <a:buAutoNum type="alphaLcParenR"/>
            </a:pPr>
            <a:r>
              <a:rPr lang="en-US" sz="2200" dirty="0" smtClean="0">
                <a:solidFill>
                  <a:srgbClr val="000000">
                    <a:lumMod val="75000"/>
                  </a:srgbClr>
                </a:solidFill>
              </a:rPr>
              <a:t>The </a:t>
            </a:r>
            <a:r>
              <a:rPr lang="en-US" sz="2200" dirty="0" err="1" smtClean="0">
                <a:solidFill>
                  <a:srgbClr val="000000">
                    <a:lumMod val="75000"/>
                  </a:srgbClr>
                </a:solidFill>
                <a:latin typeface="Courier New" pitchFamily="49" charset="0"/>
                <a:cs typeface="Courier New" pitchFamily="49" charset="0"/>
              </a:rPr>
              <a:t>MyTCPPrinter</a:t>
            </a:r>
            <a:r>
              <a:rPr lang="en-US" sz="2200" dirty="0" smtClean="0">
                <a:solidFill>
                  <a:srgbClr val="000000">
                    <a:lumMod val="75000"/>
                  </a:srgbClr>
                </a:solidFill>
              </a:rPr>
              <a:t> printer references </a:t>
            </a:r>
            <a:r>
              <a:rPr lang="en-US" sz="2200" dirty="0" err="1" smtClean="0">
                <a:solidFill>
                  <a:srgbClr val="000000">
                    <a:lumMod val="75000"/>
                  </a:srgbClr>
                </a:solidFill>
                <a:latin typeface="Courier New" pitchFamily="49" charset="0"/>
                <a:cs typeface="Courier New" pitchFamily="49" charset="0"/>
              </a:rPr>
              <a:t>MyPrinterMode</a:t>
            </a:r>
            <a:r>
              <a:rPr lang="en-US" sz="2200" dirty="0" err="1" smtClean="0">
                <a:solidFill>
                  <a:srgbClr val="000000">
                    <a:lumMod val="75000"/>
                  </a:srgbClr>
                </a:solidFill>
              </a:rPr>
              <a:t>l</a:t>
            </a:r>
            <a:r>
              <a:rPr lang="en-US" sz="2200" dirty="0" smtClean="0">
                <a:solidFill>
                  <a:srgbClr val="000000">
                    <a:lumMod val="75000"/>
                  </a:srgbClr>
                </a:solidFill>
              </a:rPr>
              <a:t> printer model, references the </a:t>
            </a:r>
            <a:r>
              <a:rPr lang="en-US" sz="2200" dirty="0" smtClean="0">
                <a:solidFill>
                  <a:srgbClr val="000000">
                    <a:lumMod val="75000"/>
                  </a:srgbClr>
                </a:solidFill>
                <a:latin typeface="Courier New" pitchFamily="49" charset="0"/>
                <a:cs typeface="Courier New" pitchFamily="49" charset="0"/>
              </a:rPr>
              <a:t>TXT</a:t>
            </a:r>
            <a:r>
              <a:rPr lang="en-US" sz="2200" dirty="0" smtClean="0">
                <a:solidFill>
                  <a:srgbClr val="000000">
                    <a:lumMod val="75000"/>
                  </a:srgbClr>
                </a:solidFill>
              </a:rPr>
              <a:t> syntax type, references the </a:t>
            </a:r>
            <a:r>
              <a:rPr lang="en-US" sz="2200" dirty="0" smtClean="0">
                <a:solidFill>
                  <a:srgbClr val="000000">
                    <a:lumMod val="75000"/>
                  </a:srgbClr>
                </a:solidFill>
                <a:latin typeface="Courier New" pitchFamily="49" charset="0"/>
                <a:cs typeface="Courier New" pitchFamily="49" charset="0"/>
              </a:rPr>
              <a:t>PRINT </a:t>
            </a:r>
            <a:r>
              <a:rPr lang="en-US" sz="2200" dirty="0" smtClean="0">
                <a:solidFill>
                  <a:srgbClr val="000000">
                    <a:lumMod val="75000"/>
                  </a:srgbClr>
                </a:solidFill>
              </a:rPr>
              <a:t>queue, references the </a:t>
            </a:r>
            <a:r>
              <a:rPr lang="en-US" sz="2200" dirty="0" smtClean="0">
                <a:solidFill>
                  <a:srgbClr val="000000">
                    <a:lumMod val="75000"/>
                  </a:srgbClr>
                </a:solidFill>
                <a:latin typeface="Courier New" pitchFamily="49" charset="0"/>
                <a:cs typeface="Courier New" pitchFamily="49" charset="0"/>
              </a:rPr>
              <a:t>TCP </a:t>
            </a:r>
            <a:r>
              <a:rPr lang="en-US" sz="2200" dirty="0" smtClean="0">
                <a:solidFill>
                  <a:srgbClr val="000000">
                    <a:lumMod val="75000"/>
                  </a:srgbClr>
                </a:solidFill>
              </a:rPr>
              <a:t>connection type, and communicates using the specified server and port.</a:t>
            </a:r>
          </a:p>
          <a:p>
            <a:pPr lvl="1">
              <a:buClr>
                <a:srgbClr val="5A87C5"/>
              </a:buClr>
            </a:pPr>
            <a:endParaRPr lang="en-US" dirty="0" smtClean="0">
              <a:solidFill>
                <a:srgbClr val="000000">
                  <a:lumMod val="75000"/>
                </a:srgbClr>
              </a:solidFill>
            </a:endParaRPr>
          </a:p>
          <a:p>
            <a:pPr lvl="0">
              <a:buClr>
                <a:srgbClr val="5A87C5"/>
              </a:buClr>
            </a:pPr>
            <a:endParaRPr lang="en-US" dirty="0" smtClean="0">
              <a:solidFill>
                <a:srgbClr val="000000">
                  <a:lumMod val="75000"/>
                </a:srgbClr>
              </a:solidFill>
            </a:endParaRPr>
          </a:p>
          <a:p>
            <a:pPr lvl="1">
              <a:buClr>
                <a:srgbClr val="5A87C5"/>
              </a:buClr>
            </a:pPr>
            <a:endParaRPr lang="en-US" dirty="0" smtClean="0">
              <a:solidFill>
                <a:srgbClr val="000000">
                  <a:lumMod val="75000"/>
                </a:srgbClr>
              </a:solidFill>
            </a:endParaRPr>
          </a:p>
          <a:p>
            <a:pPr lvl="1"/>
            <a:endParaRPr lang="en-US" dirty="0" smtClean="0"/>
          </a:p>
          <a:p>
            <a:pPr lvl="1"/>
            <a:endParaRPr lang="en-US" dirty="0"/>
          </a:p>
        </p:txBody>
      </p:sp>
      <p:sp>
        <p:nvSpPr>
          <p:cNvPr id="4" name="Text Placeholder 3"/>
          <p:cNvSpPr>
            <a:spLocks noGrp="1"/>
          </p:cNvSpPr>
          <p:nvPr>
            <p:ph type="body" sz="quarter" idx="11"/>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sp>
        <p:nvSpPr>
          <p:cNvPr id="5" name="Title 4"/>
          <p:cNvSpPr>
            <a:spLocks noGrp="1"/>
          </p:cNvSpPr>
          <p:nvPr>
            <p:ph type="title"/>
          </p:nvPr>
        </p:nvSpPr>
        <p:spPr/>
        <p:txBody>
          <a:bodyPr/>
          <a:lstStyle/>
          <a:p>
            <a:r>
              <a:rPr lang="en-US" dirty="0" smtClean="0"/>
              <a:t>Labs 4&amp;5</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a:p>
        </p:txBody>
      </p:sp>
      <p:sp>
        <p:nvSpPr>
          <p:cNvPr id="5" name="Title 4"/>
          <p:cNvSpPr>
            <a:spLocks noGrp="1"/>
          </p:cNvSpPr>
          <p:nvPr>
            <p:ph type="title"/>
          </p:nvPr>
        </p:nvSpPr>
        <p:spPr/>
        <p:txBody>
          <a:bodyPr/>
          <a:lstStyle/>
          <a:p>
            <a:r>
              <a:rPr lang="en-US" dirty="0" smtClean="0"/>
              <a:t>Lab Solutions</a:t>
            </a:r>
            <a:endParaRPr lang="en-US" dirty="0"/>
          </a:p>
        </p:txBody>
      </p:sp>
      <p:sp>
        <p:nvSpPr>
          <p:cNvPr id="8" name="Text Placeholder 7"/>
          <p:cNvSpPr>
            <a:spLocks noGrp="1"/>
          </p:cNvSpPr>
          <p:nvPr>
            <p:ph type="body" sz="quarter" idx="11"/>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6" name="Picture 2"/>
          <p:cNvPicPr>
            <a:picLocks noChangeAspect="1" noChangeArrowheads="1"/>
          </p:cNvPicPr>
          <p:nvPr/>
        </p:nvPicPr>
        <p:blipFill>
          <a:blip r:embed="rId2"/>
          <a:srcRect/>
          <a:stretch>
            <a:fillRect/>
          </a:stretch>
        </p:blipFill>
        <p:spPr bwMode="auto">
          <a:xfrm>
            <a:off x="3722914" y="2895850"/>
            <a:ext cx="4448174" cy="2890588"/>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17</a:t>
            </a:fld>
            <a:endParaRPr lang="en-US"/>
          </a:p>
        </p:txBody>
      </p:sp>
      <p:sp>
        <p:nvSpPr>
          <p:cNvPr id="3" name="Content Placeholder 2"/>
          <p:cNvSpPr>
            <a:spLocks noGrp="1"/>
          </p:cNvSpPr>
          <p:nvPr>
            <p:ph idx="1"/>
          </p:nvPr>
        </p:nvSpPr>
        <p:spPr>
          <a:xfrm>
            <a:off x="353785" y="1366157"/>
            <a:ext cx="11353800" cy="4779532"/>
          </a:xfrm>
        </p:spPr>
        <p:txBody>
          <a:bodyPr/>
          <a:lstStyle/>
          <a:p>
            <a:pPr marL="457200" indent="-457200">
              <a:buFont typeface="+mj-lt"/>
              <a:buAutoNum type="arabicPeriod"/>
            </a:pPr>
            <a:r>
              <a:rPr lang="en-US" sz="2000" dirty="0" smtClean="0"/>
              <a:t>Use Label Printer Connection Maintenance to define the two printer connections. </a:t>
            </a:r>
          </a:p>
          <a:p>
            <a:pPr marL="457200" indent="-457200">
              <a:buFont typeface="+mj-lt"/>
              <a:buAutoNum type="arabicPeriod"/>
            </a:pPr>
            <a:r>
              <a:rPr lang="en-US" sz="2000" dirty="0" smtClean="0"/>
              <a:t>For one connection, specify </a:t>
            </a:r>
            <a:r>
              <a:rPr lang="en-US" sz="2000" dirty="0" smtClean="0">
                <a:latin typeface="Courier New" pitchFamily="49" charset="0"/>
                <a:cs typeface="Courier New" pitchFamily="49" charset="0"/>
              </a:rPr>
              <a:t>TCP</a:t>
            </a:r>
            <a:r>
              <a:rPr lang="en-US" sz="2000" dirty="0" smtClean="0"/>
              <a:t> in the Connection Type field; then, set the Use TCP field to Yes. </a:t>
            </a:r>
          </a:p>
          <a:p>
            <a:pPr marL="457200" indent="-457200">
              <a:buNone/>
            </a:pPr>
            <a:r>
              <a:rPr lang="en-US" sz="2000" dirty="0" smtClean="0"/>
              <a:t>	</a:t>
            </a:r>
          </a:p>
          <a:p>
            <a:pPr marL="457200" indent="-457200">
              <a:buNone/>
            </a:pPr>
            <a:r>
              <a:rPr lang="en-US" sz="2000" dirty="0" smtClean="0"/>
              <a:t>	The Connection Type Description field is optional. </a:t>
            </a:r>
          </a:p>
          <a:p>
            <a:pPr>
              <a:buNone/>
            </a:pPr>
            <a:endParaRPr lang="en-US" dirty="0" smtClean="0"/>
          </a:p>
        </p:txBody>
      </p:sp>
      <p:sp>
        <p:nvSpPr>
          <p:cNvPr id="5" name="Title 4"/>
          <p:cNvSpPr>
            <a:spLocks noGrp="1"/>
          </p:cNvSpPr>
          <p:nvPr>
            <p:ph type="title"/>
          </p:nvPr>
        </p:nvSpPr>
        <p:spPr/>
        <p:txBody>
          <a:bodyPr/>
          <a:lstStyle/>
          <a:p>
            <a:r>
              <a:rPr lang="en-US" dirty="0" smtClean="0"/>
              <a:t>Lab 1 Solution</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 Printer Setup</a:t>
            </a:r>
            <a:endParaRPr lang="en-GB" dirty="0" smtClean="0">
              <a:solidFill>
                <a:srgbClr val="7CA0D1"/>
              </a:solidFill>
            </a:endParaRPr>
          </a:p>
        </p:txBody>
      </p:sp>
      <p:sp>
        <p:nvSpPr>
          <p:cNvPr id="9" name="Rectangle 8"/>
          <p:cNvSpPr/>
          <p:nvPr/>
        </p:nvSpPr>
        <p:spPr>
          <a:xfrm>
            <a:off x="2672080" y="3556000"/>
            <a:ext cx="6888480" cy="2184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400" b="0" i="0" u="none" strike="noStrike" kern="1200" spc="0" baseline="0" dirty="0" smtClean="0">
              <a:solidFill>
                <a:srgbClr val="FFFFFF"/>
              </a:solidFill>
              <a:latin typeface="+mn-lt"/>
              <a:ea typeface="+mn-ea"/>
              <a:cs typeface="+mn-cs"/>
            </a:endParaRPr>
          </a:p>
        </p:txBody>
      </p:sp>
      <p:pic>
        <p:nvPicPr>
          <p:cNvPr id="7" name="Picture 6"/>
          <p:cNvPicPr/>
          <p:nvPr/>
        </p:nvPicPr>
        <p:blipFill>
          <a:blip r:embed="rId3" cstate="print"/>
          <a:srcRect/>
          <a:stretch>
            <a:fillRect/>
          </a:stretch>
        </p:blipFill>
        <p:spPr bwMode="auto">
          <a:xfrm>
            <a:off x="3195521" y="3317615"/>
            <a:ext cx="5219065" cy="2799715"/>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18</a:t>
            </a:fld>
            <a:endParaRPr lang="en-US"/>
          </a:p>
        </p:txBody>
      </p:sp>
      <p:sp>
        <p:nvSpPr>
          <p:cNvPr id="3" name="Content Placeholder 2"/>
          <p:cNvSpPr>
            <a:spLocks noGrp="1"/>
          </p:cNvSpPr>
          <p:nvPr>
            <p:ph idx="1"/>
          </p:nvPr>
        </p:nvSpPr>
        <p:spPr>
          <a:xfrm>
            <a:off x="353785" y="1366157"/>
            <a:ext cx="11353800" cy="4779532"/>
          </a:xfrm>
        </p:spPr>
        <p:txBody>
          <a:bodyPr/>
          <a:lstStyle/>
          <a:p>
            <a:pPr marL="457200" indent="-457200">
              <a:buFont typeface="+mj-lt"/>
              <a:buAutoNum type="arabicPeriod" startAt="3"/>
            </a:pPr>
            <a:r>
              <a:rPr lang="en-US" sz="2000" dirty="0" smtClean="0"/>
              <a:t>For the other connection, specify </a:t>
            </a:r>
            <a:r>
              <a:rPr lang="en-US" sz="2000" dirty="0" err="1" smtClean="0">
                <a:latin typeface="Courier New" pitchFamily="49" charset="0"/>
                <a:cs typeface="Courier New" pitchFamily="49" charset="0"/>
              </a:rPr>
              <a:t>FileDrop</a:t>
            </a:r>
            <a:r>
              <a:rPr lang="en-US" sz="2000" dirty="0" smtClean="0">
                <a:latin typeface="Courier New" pitchFamily="49" charset="0"/>
                <a:cs typeface="Courier New" pitchFamily="49" charset="0"/>
              </a:rPr>
              <a:t>-Script</a:t>
            </a:r>
            <a:r>
              <a:rPr lang="en-US" sz="2000" dirty="0" smtClean="0"/>
              <a:t> in the Connection Type field; then, set the Use Default Destination and Use Script fields to Yes. </a:t>
            </a:r>
            <a:br>
              <a:rPr lang="en-US" sz="2000" dirty="0" smtClean="0"/>
            </a:br>
            <a:r>
              <a:rPr lang="en-US" sz="2000" dirty="0" smtClean="0"/>
              <a:t/>
            </a:r>
            <a:br>
              <a:rPr lang="en-US" sz="2000" dirty="0" smtClean="0"/>
            </a:br>
            <a:r>
              <a:rPr lang="en-US" sz="2000" dirty="0" smtClean="0"/>
              <a:t>The Connection Type Description field is optional.</a:t>
            </a:r>
          </a:p>
          <a:p>
            <a:pPr>
              <a:buNone/>
            </a:pPr>
            <a:endParaRPr lang="en-US" dirty="0" smtClean="0"/>
          </a:p>
        </p:txBody>
      </p:sp>
      <p:sp>
        <p:nvSpPr>
          <p:cNvPr id="5" name="Title 4"/>
          <p:cNvSpPr>
            <a:spLocks noGrp="1"/>
          </p:cNvSpPr>
          <p:nvPr>
            <p:ph type="title"/>
          </p:nvPr>
        </p:nvSpPr>
        <p:spPr/>
        <p:txBody>
          <a:bodyPr/>
          <a:lstStyle/>
          <a:p>
            <a:r>
              <a:rPr lang="en-US" dirty="0" smtClean="0"/>
              <a:t>Lab 1 Solution (continued)</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 Printer Setup</a:t>
            </a:r>
            <a:endParaRPr lang="en-GB" dirty="0" smtClean="0">
              <a:solidFill>
                <a:srgbClr val="7CA0D1"/>
              </a:solidFill>
            </a:endParaRPr>
          </a:p>
        </p:txBody>
      </p:sp>
      <p:sp>
        <p:nvSpPr>
          <p:cNvPr id="9" name="Rectangle 8"/>
          <p:cNvSpPr/>
          <p:nvPr/>
        </p:nvSpPr>
        <p:spPr>
          <a:xfrm>
            <a:off x="2672080" y="3556000"/>
            <a:ext cx="6888480" cy="218440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vert="horz" lIns="91440" tIns="91440" rIns="91440" bIns="91440" rtlCol="0" anchor="ctr" anchorCtr="0"/>
          <a:lstStyle/>
          <a:p>
            <a:pPr algn="ctr"/>
            <a:endParaRPr lang="en-US" sz="2400" b="0" i="0" u="none" strike="noStrike" kern="1200" spc="0" baseline="0" dirty="0" smtClean="0">
              <a:solidFill>
                <a:srgbClr val="FFFFFF"/>
              </a:solidFill>
              <a:latin typeface="+mn-lt"/>
              <a:ea typeface="+mn-ea"/>
              <a:cs typeface="+mn-cs"/>
            </a:endParaRPr>
          </a:p>
        </p:txBody>
      </p:sp>
      <p:pic>
        <p:nvPicPr>
          <p:cNvPr id="7" name="Picture 6"/>
          <p:cNvPicPr/>
          <p:nvPr/>
        </p:nvPicPr>
        <p:blipFill>
          <a:blip r:embed="rId3" cstate="print"/>
          <a:srcRect/>
          <a:stretch>
            <a:fillRect/>
          </a:stretch>
        </p:blipFill>
        <p:spPr bwMode="auto">
          <a:xfrm>
            <a:off x="3292388" y="3059805"/>
            <a:ext cx="5247005" cy="3010535"/>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19</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a:pPr>
            <a:r>
              <a:rPr lang="en-US" sz="2000" dirty="0" smtClean="0"/>
              <a:t>Use Label Printer Syntax Type Maintenance to define the two syntax types.  </a:t>
            </a:r>
          </a:p>
          <a:p>
            <a:pPr marL="514350" indent="-514350">
              <a:buFont typeface="+mj-lt"/>
              <a:buAutoNum type="arabicPeriod"/>
            </a:pPr>
            <a:r>
              <a:rPr lang="en-US" sz="2000" dirty="0" smtClean="0"/>
              <a:t>For one syntax type, specify </a:t>
            </a:r>
            <a:r>
              <a:rPr lang="en-US" sz="2000" dirty="0" smtClean="0">
                <a:latin typeface="Courier New" pitchFamily="49" charset="0"/>
                <a:cs typeface="Courier New" pitchFamily="49" charset="0"/>
              </a:rPr>
              <a:t>TXT</a:t>
            </a:r>
            <a:r>
              <a:rPr lang="en-US" sz="2000" dirty="0" smtClean="0"/>
              <a:t> in the Syntax Type field.</a:t>
            </a:r>
            <a:br>
              <a:rPr lang="en-US" sz="2000" dirty="0" smtClean="0"/>
            </a:br>
            <a:r>
              <a:rPr lang="en-US" sz="2000" dirty="0" smtClean="0"/>
              <a:t/>
            </a:r>
            <a:br>
              <a:rPr lang="en-US" sz="2000" dirty="0" smtClean="0"/>
            </a:br>
            <a:r>
              <a:rPr lang="en-US" sz="2000" dirty="0" smtClean="0"/>
              <a:t>The Description field is optional. </a:t>
            </a:r>
          </a:p>
          <a:p>
            <a:pPr marL="514350" indent="-514350">
              <a:buNone/>
            </a:pPr>
            <a:r>
              <a:rPr lang="en-US" sz="2000" dirty="0" smtClean="0"/>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2 Solution</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7" name="Picture 6"/>
          <p:cNvPicPr/>
          <p:nvPr/>
        </p:nvPicPr>
        <p:blipFill>
          <a:blip r:embed="rId3" cstate="print"/>
          <a:srcRect/>
          <a:stretch>
            <a:fillRect/>
          </a:stretch>
        </p:blipFill>
        <p:spPr bwMode="auto">
          <a:xfrm>
            <a:off x="2313773" y="3408217"/>
            <a:ext cx="6693731" cy="1661997"/>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a:t>
            </a:fld>
            <a:endParaRPr lang="en-US"/>
          </a:p>
        </p:txBody>
      </p:sp>
      <p:sp>
        <p:nvSpPr>
          <p:cNvPr id="3" name="Content Placeholder 2"/>
          <p:cNvSpPr>
            <a:spLocks noGrp="1"/>
          </p:cNvSpPr>
          <p:nvPr>
            <p:ph idx="1"/>
          </p:nvPr>
        </p:nvSpPr>
        <p:spPr/>
        <p:txBody>
          <a:bodyPr/>
          <a:lstStyle/>
          <a:p>
            <a:pPr marL="0" indent="0">
              <a:buNone/>
            </a:pPr>
            <a:r>
              <a:rPr lang="en-US" sz="1500" dirty="0"/>
              <a:t>This presentation includes forward-looking statements within the meaning of the Private Securities Litigation Reform Act of 1995.  These statements are subject to significant</a:t>
            </a:r>
            <a:r>
              <a:rPr lang="en-US" sz="1500" u="dbl" dirty="0"/>
              <a:t> </a:t>
            </a:r>
            <a:r>
              <a:rPr lang="en-US" sz="1500" dirty="0"/>
              <a:t>risks and uncertainties.  Actual results and events may differ materially from those set forth in these forward-looking statements.  These risks and uncertainties are detailed in QAD’s SEC filings, including its latest Annual Report on Form 10-K and in particular the section titled “Risk Factors” therein and other periodic reports subsequently filed by QAD with the Securities and Exchange Commission. </a:t>
            </a:r>
          </a:p>
          <a:p>
            <a:pPr marL="0" indent="0">
              <a:buNone/>
            </a:pPr>
            <a:r>
              <a:rPr lang="en-US" sz="1500" dirty="0"/>
              <a:t>This presentation contains references to certain financial measures that have been adjusted to exclude certain expenses and other specified items. These financial measures differ from comparable measures calculated and presented in accordance with accounting principles generally accepted in the United States of America (“GAAP”) in that they exclude unusual or non-recurring charges, losses, credits or gains.  Management believes that financial presentations excluding the impact of these items provide useful supplemental information that is important to a proper understanding of the Company’s results. These presentations should not be viewed as a substitute for results determined in accordance with GAAP, nor are they necessarily comparable to non-GAAP financial measures presented by other companies</a:t>
            </a:r>
            <a:r>
              <a:rPr lang="en-US" sz="1500" dirty="0" smtClean="0"/>
              <a:t>.</a:t>
            </a:r>
            <a:endParaRPr lang="en-US" sz="1500" dirty="0"/>
          </a:p>
          <a:p>
            <a:pPr marL="0" indent="0">
              <a:buNone/>
            </a:pPr>
            <a:r>
              <a:rPr lang="en-US" sz="1500" dirty="0"/>
              <a:t>This presentation is intended to outline QAD’s general product direction. It is intended for information purposes only, and may not be incorporated into any contract. It is not a commitment to deliver any material, code, functional capabilities, and should not be relied upon in making purchasing decisions. The development, release, and timing of any features or functional capabilities described for QAD’s products remains at the sole discretion of QAD</a:t>
            </a:r>
            <a:r>
              <a:rPr lang="en-US" sz="1500" dirty="0" smtClean="0"/>
              <a:t>.</a:t>
            </a:r>
            <a:endParaRPr lang="en-US" sz="1500" dirty="0"/>
          </a:p>
          <a:p>
            <a:pPr marL="0" indent="0">
              <a:buNone/>
            </a:pPr>
            <a:r>
              <a:rPr lang="en-US" sz="1500" dirty="0"/>
              <a:t>QAD undertakes no obligation to update forward-looking statements.</a:t>
            </a:r>
          </a:p>
        </p:txBody>
      </p:sp>
      <p:sp>
        <p:nvSpPr>
          <p:cNvPr id="4" name="Text Placeholder 3"/>
          <p:cNvSpPr>
            <a:spLocks noGrp="1"/>
          </p:cNvSpPr>
          <p:nvPr>
            <p:ph type="body" sz="quarter" idx="11"/>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sp>
        <p:nvSpPr>
          <p:cNvPr id="5" name="Title 4"/>
          <p:cNvSpPr>
            <a:spLocks noGrp="1"/>
          </p:cNvSpPr>
          <p:nvPr>
            <p:ph type="title"/>
          </p:nvPr>
        </p:nvSpPr>
        <p:spPr/>
        <p:txBody>
          <a:bodyPr/>
          <a:lstStyle/>
          <a:p>
            <a:r>
              <a:rPr lang="en-GB" dirty="0" smtClean="0"/>
              <a:t>Safe </a:t>
            </a:r>
            <a:r>
              <a:rPr lang="en-GB" dirty="0" err="1" smtClean="0"/>
              <a:t>Harbor</a:t>
            </a:r>
            <a:endParaRPr lang="en-GB" dirty="0"/>
          </a:p>
        </p:txBody>
      </p:sp>
    </p:spTree>
    <p:extLst>
      <p:ext uri="{BB962C8B-B14F-4D97-AF65-F5344CB8AC3E}">
        <p14:creationId xmlns="" xmlns:p14="http://schemas.microsoft.com/office/powerpoint/2010/main" val="1057866241"/>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20</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startAt="3"/>
            </a:pPr>
            <a:r>
              <a:rPr lang="en-US" sz="2000" dirty="0" smtClean="0"/>
              <a:t>For the other syntax type, specify </a:t>
            </a:r>
            <a:r>
              <a:rPr lang="en-US" sz="2000" dirty="0" smtClean="0">
                <a:latin typeface="Courier New" pitchFamily="49" charset="0"/>
                <a:cs typeface="Courier New" pitchFamily="49" charset="0"/>
              </a:rPr>
              <a:t>ZPL</a:t>
            </a:r>
            <a:r>
              <a:rPr lang="en-US" sz="2000" dirty="0" smtClean="0"/>
              <a:t> in the Syntax Type field. </a:t>
            </a:r>
            <a:br>
              <a:rPr lang="en-US" sz="2000" dirty="0" smtClean="0"/>
            </a:br>
            <a:r>
              <a:rPr lang="en-US" sz="2000" dirty="0" smtClean="0"/>
              <a:t/>
            </a:r>
            <a:br>
              <a:rPr lang="en-US" sz="2000" dirty="0" smtClean="0"/>
            </a:br>
            <a:r>
              <a:rPr lang="en-US" sz="2000" dirty="0" smtClean="0"/>
              <a:t>The Description field is optional. </a:t>
            </a:r>
          </a:p>
          <a:p>
            <a:pPr marL="514350" indent="-514350">
              <a:buNone/>
            </a:pPr>
            <a:r>
              <a:rPr lang="en-US" sz="2000" dirty="0" smtClean="0"/>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2 Solution (continued)</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7" name="Picture 6"/>
          <p:cNvPicPr/>
          <p:nvPr/>
        </p:nvPicPr>
        <p:blipFill>
          <a:blip r:embed="rId3" cstate="print"/>
          <a:srcRect/>
          <a:stretch>
            <a:fillRect/>
          </a:stretch>
        </p:blipFill>
        <p:spPr bwMode="auto">
          <a:xfrm>
            <a:off x="1966085" y="3020291"/>
            <a:ext cx="7883053" cy="1970290"/>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21</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a:pPr>
            <a:r>
              <a:rPr lang="en-US" sz="2000" dirty="0" smtClean="0"/>
              <a:t>Use Printer Model Maintenance to define one printer model. </a:t>
            </a:r>
          </a:p>
          <a:p>
            <a:pPr marL="514350" indent="-514350">
              <a:buFont typeface="+mj-lt"/>
              <a:buAutoNum type="arabicPeriod"/>
            </a:pPr>
            <a:r>
              <a:rPr lang="en-US" sz="2000" dirty="0" smtClean="0"/>
              <a:t>Specify</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MyPrinterModel</a:t>
            </a:r>
            <a:r>
              <a:rPr lang="en-US" sz="2000" dirty="0" smtClean="0">
                <a:latin typeface="Courier New" pitchFamily="49" charset="0"/>
                <a:cs typeface="Courier New" pitchFamily="49" charset="0"/>
              </a:rPr>
              <a:t> </a:t>
            </a:r>
            <a:r>
              <a:rPr lang="en-US" sz="2000" dirty="0" smtClean="0"/>
              <a:t>in the Model ID field.</a:t>
            </a:r>
          </a:p>
          <a:p>
            <a:pPr marL="514350" indent="-514350">
              <a:buFont typeface="+mj-lt"/>
              <a:buAutoNum type="arabicPeriod"/>
            </a:pPr>
            <a:r>
              <a:rPr lang="en-US" sz="2000" dirty="0" smtClean="0"/>
              <a:t>Use the lookup provided in the Connection Type field to select the </a:t>
            </a:r>
            <a:r>
              <a:rPr lang="en-US" sz="2000" dirty="0" err="1" smtClean="0">
                <a:latin typeface="Courier New" pitchFamily="49" charset="0"/>
                <a:cs typeface="Courier New" pitchFamily="49" charset="0"/>
              </a:rPr>
              <a:t>FileDrop</a:t>
            </a:r>
            <a:r>
              <a:rPr lang="en-US" sz="2000" dirty="0" smtClean="0">
                <a:latin typeface="Courier New" pitchFamily="49" charset="0"/>
                <a:cs typeface="Courier New" pitchFamily="49" charset="0"/>
              </a:rPr>
              <a:t>-Script</a:t>
            </a:r>
            <a:r>
              <a:rPr lang="en-US" sz="2000" dirty="0" smtClean="0"/>
              <a:t> connection type defined in Lab 1. </a:t>
            </a:r>
            <a:br>
              <a:rPr lang="en-US" sz="2000" dirty="0" smtClean="0"/>
            </a:br>
            <a:r>
              <a:rPr lang="en-US" sz="2000" dirty="0" smtClean="0"/>
              <a:t/>
            </a:r>
            <a:br>
              <a:rPr lang="en-US" sz="2000" dirty="0" smtClean="0"/>
            </a:br>
            <a:r>
              <a:rPr lang="en-US" sz="2000" dirty="0" smtClean="0"/>
              <a:t>The Description field is optional.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3 Solution</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9" name="Picture 8"/>
          <p:cNvPicPr/>
          <p:nvPr/>
        </p:nvPicPr>
        <p:blipFill>
          <a:blip r:embed="rId3" cstate="print"/>
          <a:srcRect/>
          <a:stretch>
            <a:fillRect/>
          </a:stretch>
        </p:blipFill>
        <p:spPr bwMode="auto">
          <a:xfrm>
            <a:off x="2454477" y="3449782"/>
            <a:ext cx="6772650" cy="2438400"/>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22</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a:pPr>
            <a:r>
              <a:rPr lang="en-US" sz="2000" dirty="0" smtClean="0"/>
              <a:t>Use Print Queue Maintenance to define the two print queues. </a:t>
            </a:r>
          </a:p>
          <a:p>
            <a:pPr marL="514350" indent="-514350">
              <a:buFont typeface="+mj-lt"/>
              <a:buAutoNum type="arabicPeriod"/>
            </a:pPr>
            <a:r>
              <a:rPr lang="en-US" sz="2000" dirty="0" smtClean="0"/>
              <a:t>For one of the print queues, specify </a:t>
            </a:r>
            <a:r>
              <a:rPr lang="en-US" sz="2000" dirty="0" smtClean="0">
                <a:latin typeface="Courier New" pitchFamily="49" charset="0"/>
                <a:cs typeface="Courier New" pitchFamily="49" charset="0"/>
              </a:rPr>
              <a:t>ERROR </a:t>
            </a:r>
            <a:r>
              <a:rPr lang="en-US" sz="2000" dirty="0" smtClean="0"/>
              <a:t>in the Print Queue field. </a:t>
            </a:r>
          </a:p>
          <a:p>
            <a:pPr marL="514350" indent="-514350">
              <a:buNone/>
            </a:pPr>
            <a:r>
              <a:rPr lang="en-US" sz="2000" dirty="0" smtClean="0"/>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4 Solution</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10" name="Picture 9"/>
          <p:cNvPicPr/>
          <p:nvPr/>
        </p:nvPicPr>
        <p:blipFill>
          <a:blip r:embed="rId3" cstate="print"/>
          <a:srcRect/>
          <a:stretch>
            <a:fillRect/>
          </a:stretch>
        </p:blipFill>
        <p:spPr bwMode="auto">
          <a:xfrm>
            <a:off x="2037830" y="2524355"/>
            <a:ext cx="8217890" cy="2227753"/>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23</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startAt="3"/>
            </a:pPr>
            <a:r>
              <a:rPr lang="en-US" sz="2000" dirty="0" smtClean="0"/>
              <a:t>For the other print queue, specify </a:t>
            </a:r>
            <a:r>
              <a:rPr lang="en-US" sz="2000" dirty="0" smtClean="0">
                <a:latin typeface="Courier New" pitchFamily="49" charset="0"/>
                <a:cs typeface="Courier New" pitchFamily="49" charset="0"/>
              </a:rPr>
              <a:t>PRINT</a:t>
            </a:r>
            <a:r>
              <a:rPr lang="en-US" sz="2000" dirty="0" smtClean="0"/>
              <a:t> in the Print Queue field.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4 Solution (continued)</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7" name="Picture 6"/>
          <p:cNvPicPr/>
          <p:nvPr/>
        </p:nvPicPr>
        <p:blipFill>
          <a:blip r:embed="rId3" cstate="print"/>
          <a:srcRect/>
          <a:stretch>
            <a:fillRect/>
          </a:stretch>
        </p:blipFill>
        <p:spPr bwMode="auto">
          <a:xfrm>
            <a:off x="1984863" y="2396836"/>
            <a:ext cx="7434784" cy="1838614"/>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24</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a:pPr>
            <a:r>
              <a:rPr lang="en-US" sz="2000" dirty="0" smtClean="0"/>
              <a:t>Use Label Printer Maintenance to define two printers.</a:t>
            </a:r>
          </a:p>
          <a:p>
            <a:pPr marL="514350" indent="-514350">
              <a:buFont typeface="+mj-lt"/>
              <a:buAutoNum type="arabicPeriod"/>
            </a:pPr>
            <a:r>
              <a:rPr lang="en-US" sz="2000" dirty="0" smtClean="0"/>
              <a:t>For the first printer, specify </a:t>
            </a:r>
            <a:r>
              <a:rPr lang="en-US" sz="2000" dirty="0" err="1" smtClean="0">
                <a:latin typeface="Courier New" pitchFamily="49" charset="0"/>
                <a:cs typeface="Courier New" pitchFamily="49" charset="0"/>
              </a:rPr>
              <a:t>MyFDScriptPrinter</a:t>
            </a:r>
            <a:r>
              <a:rPr lang="en-US" sz="2000" dirty="0" smtClean="0"/>
              <a:t> in the Printer field.</a:t>
            </a:r>
          </a:p>
          <a:p>
            <a:pPr marL="514350" indent="-514350">
              <a:buFont typeface="+mj-lt"/>
              <a:buAutoNum type="arabicPeriod"/>
            </a:pPr>
            <a:r>
              <a:rPr lang="en-US" sz="2000" dirty="0" smtClean="0"/>
              <a:t>Use the lookup provided in the Printer Model field to select the </a:t>
            </a:r>
            <a:r>
              <a:rPr lang="en-US" sz="2000" dirty="0" err="1" smtClean="0">
                <a:latin typeface="Courier New" pitchFamily="49" charset="0"/>
                <a:cs typeface="Courier New" pitchFamily="49" charset="0"/>
              </a:rPr>
              <a:t>MyPrinterModel</a:t>
            </a:r>
            <a:r>
              <a:rPr lang="en-US" sz="2000" dirty="0" smtClean="0"/>
              <a:t> printer model defined in Lab 3. </a:t>
            </a:r>
          </a:p>
          <a:p>
            <a:pPr marL="514350" indent="-514350">
              <a:buFont typeface="+mj-lt"/>
              <a:buAutoNum type="arabicPeriod"/>
            </a:pPr>
            <a:r>
              <a:rPr lang="en-US" sz="2000" dirty="0" smtClean="0"/>
              <a:t>Use the lookup provided in the Syntax Type field to select the </a:t>
            </a:r>
            <a:r>
              <a:rPr lang="en-US" sz="2000" dirty="0" smtClean="0">
                <a:latin typeface="Courier New" pitchFamily="49" charset="0"/>
                <a:cs typeface="Courier New" pitchFamily="49" charset="0"/>
              </a:rPr>
              <a:t>ZPL </a:t>
            </a:r>
            <a:r>
              <a:rPr lang="en-US" sz="2000" dirty="0" smtClean="0"/>
              <a:t>syntax type defined in Lab 2 . </a:t>
            </a:r>
          </a:p>
          <a:p>
            <a:pPr marL="514350" indent="-514350">
              <a:buFont typeface="+mj-lt"/>
              <a:buAutoNum type="arabicPeriod"/>
            </a:pPr>
            <a:r>
              <a:rPr lang="en-US" sz="2000" dirty="0" smtClean="0"/>
              <a:t>Use the lookup provided in the Print Queue field to select the </a:t>
            </a:r>
            <a:r>
              <a:rPr lang="en-US" sz="2000" dirty="0" smtClean="0">
                <a:latin typeface="Courier New" pitchFamily="49" charset="0"/>
                <a:cs typeface="Courier New" pitchFamily="49" charset="0"/>
              </a:rPr>
              <a:t>PRINT</a:t>
            </a:r>
            <a:r>
              <a:rPr lang="en-US" sz="2000" dirty="0" smtClean="0"/>
              <a:t> </a:t>
            </a:r>
            <a:r>
              <a:rPr lang="en-US" sz="2000" dirty="0" err="1" smtClean="0"/>
              <a:t>print</a:t>
            </a:r>
            <a:r>
              <a:rPr lang="en-US" sz="2000" dirty="0" smtClean="0"/>
              <a:t> queue.</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5 Solution</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8" name="Picture 7"/>
          <p:cNvPicPr/>
          <p:nvPr/>
        </p:nvPicPr>
        <p:blipFill>
          <a:blip r:embed="rId3" cstate="print"/>
          <a:srcRect/>
          <a:stretch>
            <a:fillRect/>
          </a:stretch>
        </p:blipFill>
        <p:spPr bwMode="auto">
          <a:xfrm>
            <a:off x="3128472" y="3917890"/>
            <a:ext cx="5680365" cy="2341418"/>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25</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startAt="6"/>
            </a:pPr>
            <a:r>
              <a:rPr lang="en-US" sz="2000" dirty="0" smtClean="0"/>
              <a:t>Click Next button to move onto the Printer Details frame. </a:t>
            </a:r>
          </a:p>
          <a:p>
            <a:pPr marL="514350" indent="-514350">
              <a:buFont typeface="+mj-lt"/>
              <a:buAutoNum type="arabicPeriod" startAt="6"/>
            </a:pPr>
            <a:r>
              <a:rPr lang="en-US" sz="2000" dirty="0" smtClean="0"/>
              <a:t>Use the lookup provided in the Connection Type field to select the </a:t>
            </a:r>
            <a:r>
              <a:rPr lang="en-US" sz="2000" dirty="0" err="1" smtClean="0">
                <a:latin typeface="Courier New" pitchFamily="49" charset="0"/>
                <a:cs typeface="Courier New" pitchFamily="49" charset="0"/>
              </a:rPr>
              <a:t>FileDrop</a:t>
            </a:r>
            <a:r>
              <a:rPr lang="en-US" sz="2000" dirty="0" smtClean="0">
                <a:latin typeface="Courier New" pitchFamily="49" charset="0"/>
                <a:cs typeface="Courier New" pitchFamily="49" charset="0"/>
              </a:rPr>
              <a:t>-Script</a:t>
            </a:r>
            <a:r>
              <a:rPr lang="en-US" sz="2000" dirty="0" smtClean="0"/>
              <a:t> connection type.</a:t>
            </a:r>
          </a:p>
          <a:p>
            <a:pPr marL="514350" indent="-514350">
              <a:buFont typeface="+mj-lt"/>
              <a:buAutoNum type="arabicPeriod" startAt="8"/>
            </a:pPr>
            <a:r>
              <a:rPr lang="en-US" sz="2000" dirty="0" smtClean="0"/>
              <a:t> In the Destination Directory field, specify a directory in which you would like to have the system place the label file that gets generated during the print process.</a:t>
            </a:r>
          </a:p>
          <a:p>
            <a:pPr marL="514350" indent="-514350">
              <a:buFont typeface="+mj-lt"/>
              <a:buAutoNum type="arabicPeriod" startAt="8"/>
            </a:pPr>
            <a:r>
              <a:rPr lang="en-US" sz="2000" dirty="0" smtClean="0"/>
              <a:t>In the Script field, specify the script used to print the generated label file on a CUPS printer.</a:t>
            </a:r>
          </a:p>
          <a:p>
            <a:pPr marL="514350" indent="-514350">
              <a:buFont typeface="+mj-lt"/>
              <a:buAutoNum type="arabicPeriod" startAt="8"/>
            </a:pPr>
            <a:endParaRPr lang="en-US" sz="2000" dirty="0" smtClean="0"/>
          </a:p>
          <a:p>
            <a:pPr marL="514350" indent="-514350">
              <a:buNone/>
            </a:pPr>
            <a:r>
              <a:rPr lang="en-US" sz="2000" b="1" dirty="0" smtClean="0"/>
              <a:t>	</a:t>
            </a:r>
            <a:endParaRPr lang="en-US" sz="2000" dirty="0" smtClean="0"/>
          </a:p>
          <a:p>
            <a:pPr marL="514350" indent="-514350">
              <a:buNone/>
            </a:pPr>
            <a:r>
              <a:rPr lang="en-US" sz="2000" dirty="0" smtClean="0"/>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5 Solution (continued)</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26</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None/>
            </a:pPr>
            <a:r>
              <a:rPr lang="en-US" sz="2000" dirty="0" smtClean="0"/>
              <a:t>	</a:t>
            </a:r>
          </a:p>
          <a:p>
            <a:pPr marL="514350" indent="-514350">
              <a:buNone/>
            </a:pPr>
            <a:endParaRPr lang="en-US" sz="2000" dirty="0" smtClean="0"/>
          </a:p>
          <a:p>
            <a:pPr marL="514350" indent="-514350">
              <a:buNone/>
            </a:pPr>
            <a:endParaRPr lang="en-US" sz="2000" dirty="0" smtClean="0"/>
          </a:p>
          <a:p>
            <a:pPr marL="514350" indent="-514350">
              <a:buNone/>
            </a:pPr>
            <a:endParaRPr lang="en-US" sz="2000" dirty="0" smtClean="0"/>
          </a:p>
          <a:p>
            <a:pPr marL="514350" indent="-514350">
              <a:buNone/>
            </a:pPr>
            <a:endParaRPr lang="en-US" sz="2000" dirty="0" smtClean="0"/>
          </a:p>
          <a:p>
            <a:pPr marL="514350" indent="-514350">
              <a:buNone/>
            </a:pPr>
            <a:r>
              <a:rPr lang="en-US" sz="2000" dirty="0" smtClean="0"/>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5 Solution (continued)</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7" name="Picture 6"/>
          <p:cNvPicPr/>
          <p:nvPr/>
        </p:nvPicPr>
        <p:blipFill>
          <a:blip r:embed="rId3" cstate="print"/>
          <a:srcRect/>
          <a:stretch>
            <a:fillRect/>
          </a:stretch>
        </p:blipFill>
        <p:spPr bwMode="auto">
          <a:xfrm>
            <a:off x="2778572" y="1566155"/>
            <a:ext cx="6359236" cy="2784764"/>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
        <p:nvSpPr>
          <p:cNvPr id="11" name="Rectangle 10"/>
          <p:cNvSpPr/>
          <p:nvPr/>
        </p:nvSpPr>
        <p:spPr>
          <a:xfrm>
            <a:off x="2723745" y="4604425"/>
            <a:ext cx="6478622" cy="1754326"/>
          </a:xfrm>
          <a:prstGeom prst="rect">
            <a:avLst/>
          </a:prstGeom>
        </p:spPr>
        <p:txBody>
          <a:bodyPr wrap="square">
            <a:spAutoFit/>
          </a:bodyPr>
          <a:lstStyle/>
          <a:p>
            <a:r>
              <a:rPr lang="en-US" b="1" dirty="0" smtClean="0"/>
              <a:t>Note: </a:t>
            </a:r>
            <a:r>
              <a:rPr lang="en-US" i="1" dirty="0" smtClean="0"/>
              <a:t>/</a:t>
            </a:r>
            <a:r>
              <a:rPr lang="en-US" i="1" dirty="0" err="1" smtClean="0"/>
              <a:t>usr</a:t>
            </a:r>
            <a:r>
              <a:rPr lang="en-US" i="1" dirty="0" smtClean="0"/>
              <a:t>/bin/</a:t>
            </a:r>
            <a:r>
              <a:rPr lang="en-US" i="1" dirty="0" err="1" smtClean="0"/>
              <a:t>lp</a:t>
            </a:r>
            <a:r>
              <a:rPr lang="en-US" i="1" dirty="0" smtClean="0"/>
              <a:t> </a:t>
            </a:r>
            <a:r>
              <a:rPr lang="en-US" dirty="0" smtClean="0"/>
              <a:t>refers to the script used to print a particular label file, and it becomes available once CUPS is installed. </a:t>
            </a:r>
            <a:r>
              <a:rPr lang="en-US" i="1" dirty="0" smtClean="0"/>
              <a:t>lp0</a:t>
            </a:r>
            <a:r>
              <a:rPr lang="en-US" dirty="0" smtClean="0"/>
              <a:t> refers to a printer which has been registered through CUPS; therefore, you need CUPS installed on your system; then, you define a printer that CUPS will recognize.</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27</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startAt="10"/>
            </a:pPr>
            <a:r>
              <a:rPr lang="en-US" sz="2000" dirty="0" smtClean="0"/>
              <a:t>For the second printer, specify</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MyTCPPrinter</a:t>
            </a:r>
            <a:r>
              <a:rPr lang="en-US" sz="2000" dirty="0" smtClean="0">
                <a:latin typeface="Courier New" pitchFamily="49" charset="0"/>
                <a:cs typeface="Courier New" pitchFamily="49" charset="0"/>
              </a:rPr>
              <a:t> </a:t>
            </a:r>
            <a:r>
              <a:rPr lang="en-US" sz="2000" dirty="0" smtClean="0"/>
              <a:t>in the Printer field. </a:t>
            </a:r>
          </a:p>
          <a:p>
            <a:pPr marL="514350" indent="-514350">
              <a:buFont typeface="+mj-lt"/>
              <a:buAutoNum type="arabicPeriod" startAt="10"/>
            </a:pPr>
            <a:r>
              <a:rPr lang="en-US" sz="2000" dirty="0" smtClean="0"/>
              <a:t>Use the lookup provided in the Printer Model field to select the </a:t>
            </a:r>
            <a:r>
              <a:rPr lang="en-US" sz="2000" dirty="0" err="1" smtClean="0">
                <a:latin typeface="Courier New" pitchFamily="49" charset="0"/>
                <a:cs typeface="Courier New" pitchFamily="49" charset="0"/>
              </a:rPr>
              <a:t>MyPrinterModel</a:t>
            </a:r>
            <a:r>
              <a:rPr lang="en-US" sz="2000" dirty="0" smtClean="0"/>
              <a:t> printer model defined in Lab 3. </a:t>
            </a:r>
          </a:p>
          <a:p>
            <a:pPr marL="514350" indent="-514350">
              <a:buFont typeface="+mj-lt"/>
              <a:buAutoNum type="arabicPeriod" startAt="10"/>
            </a:pPr>
            <a:r>
              <a:rPr lang="en-US" sz="2000" dirty="0" smtClean="0"/>
              <a:t>Use the lookup provided in the Syntax Type field to select the </a:t>
            </a:r>
            <a:r>
              <a:rPr lang="en-US" sz="2000" dirty="0" smtClean="0">
                <a:latin typeface="Courier New" pitchFamily="49" charset="0"/>
                <a:cs typeface="Courier New" pitchFamily="49" charset="0"/>
              </a:rPr>
              <a:t>TXT </a:t>
            </a:r>
            <a:r>
              <a:rPr lang="en-US" sz="2000" dirty="0" smtClean="0"/>
              <a:t>syntax type defined in Lab 2. </a:t>
            </a:r>
          </a:p>
          <a:p>
            <a:pPr marL="514350" indent="-514350">
              <a:buFont typeface="+mj-lt"/>
              <a:buAutoNum type="arabicPeriod" startAt="10"/>
            </a:pPr>
            <a:r>
              <a:rPr lang="en-US" sz="2000" dirty="0" smtClean="0"/>
              <a:t>Use the lookup provided in the Print Queue field to select the </a:t>
            </a:r>
            <a:r>
              <a:rPr lang="en-US" sz="2000" dirty="0" smtClean="0">
                <a:latin typeface="Courier New" pitchFamily="49" charset="0"/>
                <a:cs typeface="Courier New" pitchFamily="49" charset="0"/>
              </a:rPr>
              <a:t>PRINT </a:t>
            </a:r>
            <a:r>
              <a:rPr lang="en-US" sz="2000" dirty="0" err="1" smtClean="0"/>
              <a:t>print</a:t>
            </a:r>
            <a:r>
              <a:rPr lang="en-US" sz="2000" dirty="0" smtClean="0"/>
              <a:t> queue. </a:t>
            </a:r>
          </a:p>
          <a:p>
            <a:pPr marL="514350" indent="-514350">
              <a:buNone/>
            </a:pPr>
            <a:r>
              <a:rPr lang="en-US" sz="2000" dirty="0" smtClean="0"/>
              <a:t/>
            </a:r>
            <a:br>
              <a:rPr lang="en-US" sz="2000" dirty="0" smtClean="0"/>
            </a:br>
            <a:endParaRPr lang="en-US" sz="2000" dirty="0" smtClean="0"/>
          </a:p>
          <a:p>
            <a:pPr marL="514350" indent="-514350">
              <a:buNone/>
            </a:pPr>
            <a:r>
              <a:rPr lang="en-US" sz="2000" dirty="0" smtClean="0"/>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5 Solution (continued)</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7" name="Picture 6"/>
          <p:cNvPicPr/>
          <p:nvPr/>
        </p:nvPicPr>
        <p:blipFill>
          <a:blip r:embed="rId3" cstate="print"/>
          <a:srcRect/>
          <a:stretch>
            <a:fillRect/>
          </a:stretch>
        </p:blipFill>
        <p:spPr bwMode="auto">
          <a:xfrm>
            <a:off x="2957945" y="3477148"/>
            <a:ext cx="5943600" cy="2831638"/>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28</a:t>
            </a:fld>
            <a:endParaRPr lang="en-US"/>
          </a:p>
        </p:txBody>
      </p:sp>
      <p:sp>
        <p:nvSpPr>
          <p:cNvPr id="3" name="Content Placeholder 2"/>
          <p:cNvSpPr>
            <a:spLocks noGrp="1"/>
          </p:cNvSpPr>
          <p:nvPr>
            <p:ph idx="1"/>
          </p:nvPr>
        </p:nvSpPr>
        <p:spPr>
          <a:xfrm>
            <a:off x="353785" y="1366157"/>
            <a:ext cx="11353800" cy="4779532"/>
          </a:xfrm>
        </p:spPr>
        <p:txBody>
          <a:bodyPr/>
          <a:lstStyle/>
          <a:p>
            <a:pPr marL="514350" indent="-514350">
              <a:buFont typeface="+mj-lt"/>
              <a:buAutoNum type="arabicPeriod" startAt="14"/>
            </a:pPr>
            <a:r>
              <a:rPr lang="en-US" sz="2000" dirty="0" smtClean="0"/>
              <a:t>Click Next to move onto the Printer </a:t>
            </a:r>
            <a:r>
              <a:rPr lang="en-US" sz="2000" smtClean="0"/>
              <a:t>Details frame</a:t>
            </a:r>
            <a:r>
              <a:rPr lang="en-US" sz="2000" dirty="0" smtClean="0"/>
              <a:t>. </a:t>
            </a:r>
          </a:p>
          <a:p>
            <a:pPr marL="514350" indent="-514350">
              <a:buFont typeface="+mj-lt"/>
              <a:buAutoNum type="arabicPeriod" startAt="14"/>
            </a:pPr>
            <a:r>
              <a:rPr lang="en-US" sz="2000" dirty="0" smtClean="0"/>
              <a:t>Use the lookup provided in the Connection Type field to select the </a:t>
            </a:r>
            <a:r>
              <a:rPr lang="en-US" sz="2000" dirty="0" smtClean="0">
                <a:latin typeface="Courier New" pitchFamily="49" charset="0"/>
                <a:cs typeface="Courier New" pitchFamily="49" charset="0"/>
              </a:rPr>
              <a:t>TCP</a:t>
            </a:r>
            <a:r>
              <a:rPr lang="en-US" sz="2000" dirty="0" smtClean="0"/>
              <a:t> connection type. </a:t>
            </a:r>
          </a:p>
          <a:p>
            <a:pPr marL="514350" indent="-514350">
              <a:buFont typeface="+mj-lt"/>
              <a:buAutoNum type="arabicPeriod" startAt="14"/>
            </a:pPr>
            <a:r>
              <a:rPr lang="en-US" sz="2000" dirty="0" smtClean="0"/>
              <a:t>In the Server field, specify either the IP address or host name for the printer that the system uses to print labels.</a:t>
            </a:r>
          </a:p>
          <a:p>
            <a:pPr marL="514350" indent="-514350">
              <a:buFont typeface="+mj-lt"/>
              <a:buAutoNum type="arabicPeriod" startAt="14"/>
            </a:pPr>
            <a:r>
              <a:rPr lang="en-US" sz="2000" dirty="0" smtClean="0"/>
              <a:t>In the Port field, specify the port number to use for that printer. </a:t>
            </a:r>
          </a:p>
          <a:p>
            <a:pPr marL="514350" indent="-514350">
              <a:buNone/>
            </a:pPr>
            <a:r>
              <a:rPr lang="en-US" sz="2000" dirty="0" smtClean="0"/>
              <a:t/>
            </a:r>
            <a:br>
              <a:rPr lang="en-US" sz="2000" dirty="0" smtClean="0"/>
            </a:br>
            <a:endParaRPr lang="en-US" sz="2000" dirty="0" smtClean="0"/>
          </a:p>
          <a:p>
            <a:pPr marL="514350" indent="-514350">
              <a:buNone/>
            </a:pPr>
            <a:r>
              <a:rPr lang="en-US" sz="2000" dirty="0" smtClean="0"/>
              <a:t/>
            </a:r>
            <a:br>
              <a:rPr lang="en-US" sz="2000" dirty="0" smtClean="0"/>
            </a:br>
            <a:r>
              <a:rPr lang="en-US" sz="2000" dirty="0" smtClean="0"/>
              <a:t/>
            </a:r>
            <a:br>
              <a:rPr lang="en-US" sz="2000" dirty="0" smtClean="0"/>
            </a:br>
            <a:endParaRPr lang="en-US" sz="2000" i="1" dirty="0" smtClean="0"/>
          </a:p>
          <a:p>
            <a:pPr marL="514350" indent="-514350">
              <a:buNone/>
            </a:pPr>
            <a:endParaRPr lang="en-US" sz="2000" dirty="0" smtClean="0"/>
          </a:p>
        </p:txBody>
      </p:sp>
      <p:sp>
        <p:nvSpPr>
          <p:cNvPr id="5" name="Title 4"/>
          <p:cNvSpPr>
            <a:spLocks noGrp="1"/>
          </p:cNvSpPr>
          <p:nvPr>
            <p:ph type="title"/>
          </p:nvPr>
        </p:nvSpPr>
        <p:spPr/>
        <p:txBody>
          <a:bodyPr/>
          <a:lstStyle/>
          <a:p>
            <a:r>
              <a:rPr lang="en-US" dirty="0" smtClean="0"/>
              <a:t>Lab 5 Solution (continued)</a:t>
            </a:r>
            <a:endParaRPr lang="en-US" dirty="0"/>
          </a:p>
        </p:txBody>
      </p:sp>
      <p:sp>
        <p:nvSpPr>
          <p:cNvPr id="6" name="Rectangle 5"/>
          <p:cNvSpPr/>
          <p:nvPr/>
        </p:nvSpPr>
        <p:spPr>
          <a:xfrm>
            <a:off x="424068" y="238539"/>
            <a:ext cx="11363739" cy="369332"/>
          </a:xfrm>
          <a:prstGeom prst="rect">
            <a:avLst/>
          </a:prstGeom>
        </p:spPr>
        <p:txBody>
          <a:bodyPr wrap="square">
            <a:spAutoFit/>
          </a:bodyPr>
          <a:lstStyle/>
          <a:p>
            <a:r>
              <a:rPr lang="en-US" dirty="0" smtClean="0">
                <a:solidFill>
                  <a:srgbClr val="7CA0D1"/>
                </a:solidFill>
              </a:rPr>
              <a:t>Automation Solutions – Label Printing Services</a:t>
            </a:r>
            <a:r>
              <a:rPr lang="en-US" smtClean="0">
                <a:solidFill>
                  <a:srgbClr val="7CA0D1"/>
                </a:solidFill>
              </a:rPr>
              <a:t>:  Printer Setup</a:t>
            </a:r>
            <a:endParaRPr lang="en-GB" dirty="0" smtClean="0">
              <a:solidFill>
                <a:srgbClr val="7CA0D1"/>
              </a:solidFill>
            </a:endParaRPr>
          </a:p>
        </p:txBody>
      </p:sp>
      <p:pic>
        <p:nvPicPr>
          <p:cNvPr id="9" name="Picture 8"/>
          <p:cNvPicPr/>
          <p:nvPr/>
        </p:nvPicPr>
        <p:blipFill>
          <a:blip r:embed="rId3" cstate="print"/>
          <a:srcRect/>
          <a:stretch>
            <a:fillRect/>
          </a:stretch>
        </p:blipFill>
        <p:spPr bwMode="auto">
          <a:xfrm>
            <a:off x="3412835" y="3478284"/>
            <a:ext cx="5417128" cy="2737787"/>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253438A-7C34-4C00-93F5-28C2DC00B0E3}" type="slidenum">
              <a:rPr lang="en-US" smtClean="0"/>
              <a:pPr/>
              <a:t>29</a:t>
            </a:fld>
            <a:endParaRPr lang="en-US"/>
          </a:p>
        </p:txBody>
      </p:sp>
    </p:spTree>
    <p:extLst>
      <p:ext uri="{BB962C8B-B14F-4D97-AF65-F5344CB8AC3E}">
        <p14:creationId xmlns="" xmlns:p14="http://schemas.microsoft.com/office/powerpoint/2010/main" val="1645377122"/>
      </p:ext>
    </p:extLst>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a:t>
            </a:fld>
            <a:endParaRPr lang="en-US"/>
          </a:p>
        </p:txBody>
      </p:sp>
      <p:sp>
        <p:nvSpPr>
          <p:cNvPr id="3" name="Content Placeholder 2"/>
          <p:cNvSpPr>
            <a:spLocks noGrp="1"/>
          </p:cNvSpPr>
          <p:nvPr>
            <p:ph idx="1"/>
          </p:nvPr>
        </p:nvSpPr>
        <p:spPr/>
        <p:txBody>
          <a:bodyPr/>
          <a:lstStyle/>
          <a:p>
            <a:r>
              <a:rPr lang="en-US" dirty="0" smtClean="0"/>
              <a:t>Understand the general process flow for Label Printing Services</a:t>
            </a:r>
          </a:p>
          <a:p>
            <a:endParaRPr lang="en-US" dirty="0" smtClean="0"/>
          </a:p>
          <a:p>
            <a:r>
              <a:rPr lang="en-US" dirty="0" smtClean="0"/>
              <a:t>Understand how to set up printers</a:t>
            </a:r>
          </a:p>
          <a:p>
            <a:endParaRPr lang="en-US" dirty="0" smtClean="0"/>
          </a:p>
          <a:p>
            <a:endParaRPr lang="en-US" i="1" dirty="0" smtClean="0"/>
          </a:p>
          <a:p>
            <a:endParaRPr lang="en-US" dirty="0" smtClean="0"/>
          </a:p>
          <a:p>
            <a:endParaRPr lang="en-US" dirty="0"/>
          </a:p>
        </p:txBody>
      </p:sp>
      <p:sp>
        <p:nvSpPr>
          <p:cNvPr id="4" name="Text Placeholder 3"/>
          <p:cNvSpPr>
            <a:spLocks noGrp="1"/>
          </p:cNvSpPr>
          <p:nvPr>
            <p:ph type="body" sz="quarter" idx="11"/>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sp>
        <p:nvSpPr>
          <p:cNvPr id="5" name="Title 4"/>
          <p:cNvSpPr>
            <a:spLocks noGrp="1"/>
          </p:cNvSpPr>
          <p:nvPr>
            <p:ph type="title"/>
          </p:nvPr>
        </p:nvSpPr>
        <p:spPr/>
        <p:txBody>
          <a:bodyPr/>
          <a:lstStyle/>
          <a:p>
            <a:r>
              <a:rPr lang="en-US" dirty="0" smtClean="0"/>
              <a:t>Objectives</a:t>
            </a:r>
            <a:endParaRPr lang="en-US" dirty="0"/>
          </a:p>
        </p:txBody>
      </p:sp>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a:t>
            </a:fld>
            <a:endParaRPr lang="en-US"/>
          </a:p>
        </p:txBody>
      </p:sp>
      <p:sp>
        <p:nvSpPr>
          <p:cNvPr id="4" name="Text Placeholder 3"/>
          <p:cNvSpPr>
            <a:spLocks noGrp="1"/>
          </p:cNvSpPr>
          <p:nvPr>
            <p:ph type="body" sz="quarter" idx="11"/>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sp>
        <p:nvSpPr>
          <p:cNvPr id="5" name="Title 4"/>
          <p:cNvSpPr>
            <a:spLocks noGrp="1"/>
          </p:cNvSpPr>
          <p:nvPr>
            <p:ph type="title"/>
          </p:nvPr>
        </p:nvSpPr>
        <p:spPr/>
        <p:txBody>
          <a:bodyPr/>
          <a:lstStyle/>
          <a:p>
            <a:r>
              <a:rPr lang="en-US" dirty="0" smtClean="0"/>
              <a:t>Process Flow for Label Printing Services</a:t>
            </a:r>
            <a:endParaRPr lang="en-US" dirty="0"/>
          </a:p>
        </p:txBody>
      </p:sp>
      <p:pic>
        <p:nvPicPr>
          <p:cNvPr id="1027" name="Picture 3"/>
          <p:cNvPicPr>
            <a:picLocks noChangeAspect="1" noChangeArrowheads="1"/>
          </p:cNvPicPr>
          <p:nvPr/>
        </p:nvPicPr>
        <p:blipFill>
          <a:blip r:embed="rId3"/>
          <a:srcRect/>
          <a:stretch>
            <a:fillRect/>
          </a:stretch>
        </p:blipFill>
        <p:spPr bwMode="auto">
          <a:xfrm>
            <a:off x="1956988" y="1257585"/>
            <a:ext cx="8385863" cy="4980251"/>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a:t>
            </a:fld>
            <a:endParaRPr lang="en-US"/>
          </a:p>
        </p:txBody>
      </p:sp>
      <p:sp>
        <p:nvSpPr>
          <p:cNvPr id="8" name="Content Placeholder 7"/>
          <p:cNvSpPr>
            <a:spLocks noGrp="1"/>
          </p:cNvSpPr>
          <p:nvPr>
            <p:ph sz="half" idx="1"/>
          </p:nvPr>
        </p:nvSpPr>
        <p:spPr/>
        <p:txBody>
          <a:bodyPr/>
          <a:lstStyle/>
          <a:p>
            <a:r>
              <a:rPr lang="en-US" dirty="0" smtClean="0"/>
              <a:t>Label Printing Menu</a:t>
            </a:r>
          </a:p>
          <a:p>
            <a:pPr lvl="1"/>
            <a:r>
              <a:rPr lang="en-US" dirty="0" smtClean="0"/>
              <a:t>Label Printing Configuration</a:t>
            </a:r>
          </a:p>
          <a:p>
            <a:pPr lvl="1"/>
            <a:r>
              <a:rPr lang="en-US" dirty="0" smtClean="0"/>
              <a:t>Label Printing Operations</a:t>
            </a:r>
          </a:p>
          <a:p>
            <a:pPr lvl="1"/>
            <a:r>
              <a:rPr lang="en-US" dirty="0" smtClean="0"/>
              <a:t>Label Extraction Configuration</a:t>
            </a:r>
          </a:p>
          <a:p>
            <a:pPr lvl="1"/>
            <a:r>
              <a:rPr lang="en-US" dirty="0" smtClean="0"/>
              <a:t>Label Printing Utility Menu</a:t>
            </a:r>
          </a:p>
          <a:p>
            <a:pPr lvl="1"/>
            <a:r>
              <a:rPr lang="en-US" dirty="0" smtClean="0"/>
              <a:t>Label Printing Browses</a:t>
            </a:r>
          </a:p>
          <a:p>
            <a:pPr lvl="1">
              <a:buNone/>
            </a:pPr>
            <a:endParaRPr lang="en-US" dirty="0" smtClean="0"/>
          </a:p>
          <a:p>
            <a:pPr lvl="1"/>
            <a:endParaRPr lang="en-US" dirty="0"/>
          </a:p>
        </p:txBody>
      </p:sp>
      <p:sp>
        <p:nvSpPr>
          <p:cNvPr id="9" name="Content Placeholder 8"/>
          <p:cNvSpPr>
            <a:spLocks noGrp="1"/>
          </p:cNvSpPr>
          <p:nvPr>
            <p:ph sz="half" idx="2"/>
          </p:nvPr>
        </p:nvSpPr>
        <p:spPr/>
        <p:txBody>
          <a:bodyPr/>
          <a:lstStyle/>
          <a:p>
            <a:endParaRPr lang="en-US"/>
          </a:p>
        </p:txBody>
      </p:sp>
      <p:sp>
        <p:nvSpPr>
          <p:cNvPr id="5" name="Title 4"/>
          <p:cNvSpPr>
            <a:spLocks noGrp="1"/>
          </p:cNvSpPr>
          <p:nvPr>
            <p:ph type="title"/>
          </p:nvPr>
        </p:nvSpPr>
        <p:spPr/>
        <p:txBody>
          <a:bodyPr/>
          <a:lstStyle/>
          <a:p>
            <a:r>
              <a:rPr lang="en-US" dirty="0" smtClean="0"/>
              <a:t>Menu Items</a:t>
            </a:r>
            <a:endParaRPr lang="en-US" dirty="0"/>
          </a:p>
        </p:txBody>
      </p:sp>
      <p:sp>
        <p:nvSpPr>
          <p:cNvPr id="10" name="Text Placeholder 9"/>
          <p:cNvSpPr>
            <a:spLocks noGrp="1"/>
          </p:cNvSpPr>
          <p:nvPr>
            <p:ph type="body" sz="quarter" idx="13"/>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6" name="Picture 2"/>
          <p:cNvPicPr>
            <a:picLocks noChangeAspect="1" noChangeArrowheads="1"/>
          </p:cNvPicPr>
          <p:nvPr/>
        </p:nvPicPr>
        <p:blipFill>
          <a:blip r:embed="rId3"/>
          <a:srcRect/>
          <a:stretch>
            <a:fillRect/>
          </a:stretch>
        </p:blipFill>
        <p:spPr bwMode="auto">
          <a:xfrm>
            <a:off x="7762859" y="1960075"/>
            <a:ext cx="2188577" cy="3944842"/>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a:t>
            </a:fld>
            <a:endParaRPr lang="en-US"/>
          </a:p>
        </p:txBody>
      </p:sp>
      <p:sp>
        <p:nvSpPr>
          <p:cNvPr id="6" name="Content Placeholder 5"/>
          <p:cNvSpPr>
            <a:spLocks noGrp="1"/>
          </p:cNvSpPr>
          <p:nvPr>
            <p:ph sz="half" idx="1"/>
          </p:nvPr>
        </p:nvSpPr>
        <p:spPr/>
        <p:txBody>
          <a:bodyPr/>
          <a:lstStyle/>
          <a:p>
            <a:r>
              <a:rPr lang="en-US" dirty="0" smtClean="0"/>
              <a:t>Used to establish how we plan to communicate with the printer</a:t>
            </a:r>
          </a:p>
          <a:p>
            <a:endParaRPr lang="en-US" dirty="0" smtClean="0"/>
          </a:p>
          <a:p>
            <a:r>
              <a:rPr lang="en-US" dirty="0" smtClean="0"/>
              <a:t>Checkboxes indicate which fields will be configurable in Label Printer Maintenance</a:t>
            </a:r>
            <a:endParaRPr lang="en-US" dirty="0"/>
          </a:p>
        </p:txBody>
      </p:sp>
      <p:sp>
        <p:nvSpPr>
          <p:cNvPr id="5" name="Title 4"/>
          <p:cNvSpPr>
            <a:spLocks noGrp="1"/>
          </p:cNvSpPr>
          <p:nvPr>
            <p:ph type="title"/>
          </p:nvPr>
        </p:nvSpPr>
        <p:spPr/>
        <p:txBody>
          <a:bodyPr/>
          <a:lstStyle/>
          <a:p>
            <a:r>
              <a:rPr lang="en-US" dirty="0" smtClean="0"/>
              <a:t>Label Printer Connection Maintenance</a:t>
            </a:r>
            <a:endParaRPr lang="en-US" dirty="0"/>
          </a:p>
        </p:txBody>
      </p:sp>
      <p:sp>
        <p:nvSpPr>
          <p:cNvPr id="4" name="Text Placeholder 3"/>
          <p:cNvSpPr>
            <a:spLocks noGrp="1"/>
          </p:cNvSpPr>
          <p:nvPr>
            <p:ph type="body" sz="quarter" idx="13"/>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1027" name="Picture 3"/>
          <p:cNvPicPr>
            <a:picLocks noGrp="1" noChangeAspect="1" noChangeArrowheads="1"/>
          </p:cNvPicPr>
          <p:nvPr>
            <p:ph sz="half" idx="2"/>
          </p:nvPr>
        </p:nvPicPr>
        <p:blipFill>
          <a:blip r:embed="rId3"/>
          <a:srcRect/>
          <a:stretch>
            <a:fillRect/>
          </a:stretch>
        </p:blipFill>
        <p:spPr bwMode="auto">
          <a:xfrm>
            <a:off x="6700505" y="1617131"/>
            <a:ext cx="4586078" cy="3366615"/>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a:t>
            </a:fld>
            <a:endParaRPr lang="en-US"/>
          </a:p>
        </p:txBody>
      </p:sp>
      <p:sp>
        <p:nvSpPr>
          <p:cNvPr id="15" name="Content Placeholder 14"/>
          <p:cNvSpPr>
            <a:spLocks noGrp="1"/>
          </p:cNvSpPr>
          <p:nvPr>
            <p:ph sz="half" idx="1"/>
          </p:nvPr>
        </p:nvSpPr>
        <p:spPr/>
        <p:txBody>
          <a:bodyPr/>
          <a:lstStyle/>
          <a:p>
            <a:r>
              <a:rPr lang="en-US" dirty="0" smtClean="0"/>
              <a:t>Used to group the syntax that is used to send to printers</a:t>
            </a:r>
          </a:p>
          <a:p>
            <a:endParaRPr lang="en-US" dirty="0" smtClean="0"/>
          </a:p>
          <a:p>
            <a:r>
              <a:rPr lang="en-US" dirty="0" smtClean="0"/>
              <a:t>Printers use the syntax to interpret what is being printed</a:t>
            </a:r>
          </a:p>
          <a:p>
            <a:endParaRPr lang="en-US" dirty="0" smtClean="0"/>
          </a:p>
          <a:p>
            <a:r>
              <a:rPr lang="en-US" dirty="0" smtClean="0"/>
              <a:t>Several known syntaxes available – ZPL, IPL, XML, CSV, PAS, &amp; more</a:t>
            </a:r>
            <a:endParaRPr lang="en-US" dirty="0"/>
          </a:p>
        </p:txBody>
      </p:sp>
      <p:sp>
        <p:nvSpPr>
          <p:cNvPr id="5" name="Title 4"/>
          <p:cNvSpPr>
            <a:spLocks noGrp="1"/>
          </p:cNvSpPr>
          <p:nvPr>
            <p:ph type="title"/>
          </p:nvPr>
        </p:nvSpPr>
        <p:spPr/>
        <p:txBody>
          <a:bodyPr/>
          <a:lstStyle/>
          <a:p>
            <a:r>
              <a:rPr lang="en-US" dirty="0" smtClean="0"/>
              <a:t>Label Printer Syntax Type Maintenance</a:t>
            </a:r>
            <a:endParaRPr lang="en-US" dirty="0"/>
          </a:p>
        </p:txBody>
      </p:sp>
      <p:sp>
        <p:nvSpPr>
          <p:cNvPr id="17" name="Text Placeholder 16"/>
          <p:cNvSpPr>
            <a:spLocks noGrp="1"/>
          </p:cNvSpPr>
          <p:nvPr>
            <p:ph type="body" sz="quarter" idx="13"/>
          </p:nvPr>
        </p:nvSpPr>
        <p:spPr/>
        <p:txBody>
          <a:bodyPr/>
          <a:lstStyle/>
          <a:p>
            <a:r>
              <a:rPr lang="en-US" dirty="0" smtClean="0">
                <a:solidFill>
                  <a:srgbClr val="7CA0D1"/>
                </a:solidFill>
              </a:rPr>
              <a:t>Automation Solutions - Label Printing Services: Printer Setup</a:t>
            </a:r>
            <a:endParaRPr lang="en-US" dirty="0" smtClean="0"/>
          </a:p>
        </p:txBody>
      </p:sp>
      <p:pic>
        <p:nvPicPr>
          <p:cNvPr id="18" name="Picture 4"/>
          <p:cNvPicPr>
            <a:picLocks noGrp="1" noChangeAspect="1" noChangeArrowheads="1"/>
          </p:cNvPicPr>
          <p:nvPr>
            <p:ph sz="half" idx="2"/>
          </p:nvPr>
        </p:nvPicPr>
        <p:blipFill>
          <a:blip r:embed="rId3"/>
          <a:srcRect/>
          <a:stretch>
            <a:fillRect/>
          </a:stretch>
        </p:blipFill>
        <p:spPr bwMode="auto">
          <a:xfrm>
            <a:off x="6513725" y="2769865"/>
            <a:ext cx="5054353" cy="1612476"/>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a:t>
            </a:fld>
            <a:endParaRPr lang="en-US"/>
          </a:p>
        </p:txBody>
      </p:sp>
      <p:sp>
        <p:nvSpPr>
          <p:cNvPr id="6" name="Content Placeholder 5"/>
          <p:cNvSpPr>
            <a:spLocks noGrp="1"/>
          </p:cNvSpPr>
          <p:nvPr>
            <p:ph sz="half" idx="1"/>
          </p:nvPr>
        </p:nvSpPr>
        <p:spPr/>
        <p:txBody>
          <a:bodyPr/>
          <a:lstStyle/>
          <a:p>
            <a:r>
              <a:rPr lang="en-US" dirty="0" smtClean="0"/>
              <a:t>Used for grouping individual printers defined in Label Printer Maintenance</a:t>
            </a:r>
          </a:p>
          <a:p>
            <a:endParaRPr lang="en-US" dirty="0" smtClean="0"/>
          </a:p>
          <a:p>
            <a:r>
              <a:rPr lang="en-US" dirty="0" smtClean="0"/>
              <a:t>Defines a default connection type for printers</a:t>
            </a:r>
          </a:p>
          <a:p>
            <a:pPr>
              <a:buNone/>
            </a:pPr>
            <a:endParaRPr lang="en-US" dirty="0" smtClean="0"/>
          </a:p>
          <a:p>
            <a:r>
              <a:rPr lang="en-US" dirty="0" smtClean="0"/>
              <a:t>Stock Height/Width used as a reference</a:t>
            </a:r>
          </a:p>
          <a:p>
            <a:endParaRPr lang="en-US" dirty="0" smtClean="0"/>
          </a:p>
          <a:p>
            <a:endParaRPr lang="en-US" dirty="0"/>
          </a:p>
        </p:txBody>
      </p:sp>
      <p:sp>
        <p:nvSpPr>
          <p:cNvPr id="5" name="Title 4"/>
          <p:cNvSpPr>
            <a:spLocks noGrp="1"/>
          </p:cNvSpPr>
          <p:nvPr>
            <p:ph type="title"/>
          </p:nvPr>
        </p:nvSpPr>
        <p:spPr/>
        <p:txBody>
          <a:bodyPr/>
          <a:lstStyle/>
          <a:p>
            <a:r>
              <a:rPr lang="en-US" dirty="0" smtClean="0"/>
              <a:t>Printer Model Maintenance</a:t>
            </a:r>
            <a:endParaRPr lang="en-US" dirty="0"/>
          </a:p>
        </p:txBody>
      </p:sp>
      <p:sp>
        <p:nvSpPr>
          <p:cNvPr id="8" name="Text Placeholder 7"/>
          <p:cNvSpPr>
            <a:spLocks noGrp="1"/>
          </p:cNvSpPr>
          <p:nvPr>
            <p:ph type="body" sz="quarter" idx="13"/>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3075" name="Picture 3"/>
          <p:cNvPicPr>
            <a:picLocks noGrp="1" noChangeAspect="1" noChangeArrowheads="1"/>
          </p:cNvPicPr>
          <p:nvPr>
            <p:ph sz="half" idx="2"/>
          </p:nvPr>
        </p:nvPicPr>
        <p:blipFill>
          <a:blip r:embed="rId3"/>
          <a:srcRect/>
          <a:stretch>
            <a:fillRect/>
          </a:stretch>
        </p:blipFill>
        <p:spPr bwMode="auto">
          <a:xfrm>
            <a:off x="6043015" y="2612548"/>
            <a:ext cx="5807237" cy="2062649"/>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a:t>
            </a:fld>
            <a:endParaRPr lang="en-US"/>
          </a:p>
        </p:txBody>
      </p:sp>
      <p:sp>
        <p:nvSpPr>
          <p:cNvPr id="6" name="Content Placeholder 5"/>
          <p:cNvSpPr>
            <a:spLocks noGrp="1"/>
          </p:cNvSpPr>
          <p:nvPr>
            <p:ph sz="half" idx="1"/>
          </p:nvPr>
        </p:nvSpPr>
        <p:spPr/>
        <p:txBody>
          <a:bodyPr/>
          <a:lstStyle/>
          <a:p>
            <a:r>
              <a:rPr lang="en-US" dirty="0" smtClean="0"/>
              <a:t>Create new queues for labels to be released from</a:t>
            </a:r>
          </a:p>
          <a:p>
            <a:endParaRPr lang="en-US" dirty="0" smtClean="0"/>
          </a:p>
          <a:p>
            <a:r>
              <a:rPr lang="en-US" dirty="0" smtClean="0"/>
              <a:t>Standard Queues: Error &amp; Print</a:t>
            </a:r>
          </a:p>
          <a:p>
            <a:endParaRPr lang="en-US" dirty="0"/>
          </a:p>
        </p:txBody>
      </p:sp>
      <p:sp>
        <p:nvSpPr>
          <p:cNvPr id="5" name="Title 4"/>
          <p:cNvSpPr>
            <a:spLocks noGrp="1"/>
          </p:cNvSpPr>
          <p:nvPr>
            <p:ph type="title"/>
          </p:nvPr>
        </p:nvSpPr>
        <p:spPr/>
        <p:txBody>
          <a:bodyPr/>
          <a:lstStyle/>
          <a:p>
            <a:r>
              <a:rPr lang="en-US" dirty="0" smtClean="0"/>
              <a:t>Print Queue Maintenance</a:t>
            </a:r>
            <a:endParaRPr lang="en-US" dirty="0"/>
          </a:p>
        </p:txBody>
      </p:sp>
      <p:sp>
        <p:nvSpPr>
          <p:cNvPr id="8" name="Text Placeholder 7"/>
          <p:cNvSpPr>
            <a:spLocks noGrp="1"/>
          </p:cNvSpPr>
          <p:nvPr>
            <p:ph type="body" sz="quarter" idx="13"/>
          </p:nvPr>
        </p:nvSpPr>
        <p:spPr/>
        <p:txBody>
          <a:bodyPr/>
          <a:lstStyle/>
          <a:p>
            <a:r>
              <a:rPr lang="en-US" dirty="0" smtClean="0">
                <a:solidFill>
                  <a:srgbClr val="7CA0D1"/>
                </a:solidFill>
              </a:rPr>
              <a:t>Automation Solutions - Label Printing Services: Printer Setup</a:t>
            </a:r>
            <a:endParaRPr lang="en-GB" dirty="0" smtClean="0">
              <a:solidFill>
                <a:srgbClr val="7CA0D1"/>
              </a:solidFill>
            </a:endParaRPr>
          </a:p>
        </p:txBody>
      </p:sp>
      <p:pic>
        <p:nvPicPr>
          <p:cNvPr id="4098" name="Picture 2"/>
          <p:cNvPicPr>
            <a:picLocks noGrp="1" noChangeAspect="1" noChangeArrowheads="1"/>
          </p:cNvPicPr>
          <p:nvPr>
            <p:ph sz="half" idx="2"/>
          </p:nvPr>
        </p:nvPicPr>
        <p:blipFill>
          <a:blip r:embed="rId3"/>
          <a:srcRect/>
          <a:stretch>
            <a:fillRect/>
          </a:stretch>
        </p:blipFill>
        <p:spPr bwMode="auto">
          <a:xfrm>
            <a:off x="6305132" y="1716338"/>
            <a:ext cx="5378450" cy="1397000"/>
          </a:xfrm>
          <a:prstGeom prst="rect">
            <a:avLst/>
          </a:prstGeom>
          <a:noFill/>
          <a:ln w="3175" cap="sq">
            <a:solidFill>
              <a:schemeClr val="tx1"/>
            </a:solidFill>
            <a:miter lim="800000"/>
            <a:headEnd/>
            <a:tailEnd/>
          </a:ln>
          <a:effectLst>
            <a:outerShdw blurRad="50800" dist="38100" dir="2700000" algn="ctr" rotWithShape="0">
              <a:schemeClr val="tx1">
                <a:alpha val="43000"/>
              </a:schemeClr>
            </a:outerShdw>
          </a:effectLst>
        </p:spPr>
      </p:pic>
    </p:spTree>
  </p:cSld>
  <p:clrMapOvr>
    <a:masterClrMapping/>
  </p:clrMapOvr>
  <mc:AlternateContent xmlns:mc="http://schemas.openxmlformats.org/markup-compatibility/2006">
    <mc:Choice xmlns=""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YEAR" val="2018"/>
</p:tagLst>
</file>

<file path=ppt/tags/tag2.xml><?xml version="1.0" encoding="utf-8"?>
<p:tagLst xmlns:a="http://schemas.openxmlformats.org/drawingml/2006/main" xmlns:r="http://schemas.openxmlformats.org/officeDocument/2006/relationships" xmlns:p="http://schemas.openxmlformats.org/presentationml/2006/main">
  <p:tag name="MM_SLIDE_TYPE" val="6"/>
</p:tagLst>
</file>

<file path=ppt/tags/tag3.xml><?xml version="1.0" encoding="utf-8"?>
<p:tagLst xmlns:a="http://schemas.openxmlformats.org/drawingml/2006/main" xmlns:r="http://schemas.openxmlformats.org/officeDocument/2006/relationships" xmlns:p="http://schemas.openxmlformats.org/presentationml/2006/main">
  <p:tag name="MM_SLIDE_TYPE" val="6"/>
</p:tagLst>
</file>

<file path=ppt/theme/theme1.xml><?xml version="1.0" encoding="utf-8"?>
<a:theme xmlns:a="http://schemas.openxmlformats.org/drawingml/2006/main" name="Automation Solutions - Label Printing Services Product Overview">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w="9525">
          <a:noFill/>
        </a:ln>
      </a:spPr>
      <a:bodyPr vert="horz" lIns="91440" tIns="91440" rIns="91440" bIns="91440" rtlCol="0" anchor="ctr" anchorCtr="0"/>
      <a:lstStyle>
        <a:defPPr algn="ctr">
          <a:defRPr sz="2400" b="0" i="0" u="none" strike="noStrike" kern="1200" spc="0" baseline="0" dirty="0" smtClean="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9050" cap="rnd">
          <a:solidFill>
            <a:srgbClr val="7F7F7F"/>
          </a:solidFill>
          <a:round/>
          <a:tailEnd type="triangl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91440" tIns="91440" rIns="91440" bIns="91440" rtlCol="0">
        <a:noAutofit/>
      </a:bodyPr>
      <a:lstStyle>
        <a:defPPr algn="l">
          <a:lnSpc>
            <a:spcPct val="95000"/>
          </a:lnSpc>
          <a:spcAft>
            <a:spcPts val="600"/>
          </a:spcAft>
          <a:defRPr sz="2400" dirty="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Presentation1" id="{0D04CF96-1805-41C0-9491-C522A2D67598}" vid="{FACC1BAA-E0F1-495D-8F6C-ECDC329692DA}"/>
    </a:ext>
  </a:extLst>
</a:theme>
</file>

<file path=ppt/theme/theme2.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AD 2018 Theme">
      <a:dk1>
        <a:srgbClr val="000000"/>
      </a:dk1>
      <a:lt1>
        <a:sysClr val="window" lastClr="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w="9525">
          <a:noFill/>
        </a:ln>
      </a:spPr>
      <a:bodyPr vert="horz" lIns="91440" tIns="91440" rIns="91440" bIns="91440" rtlCol="0" anchor="ctr" anchorCtr="0"/>
      <a:lstStyle>
        <a:defPPr algn="ctr">
          <a:defRPr sz="2000" b="0" i="0" u="none" strike="noStrike" kern="1200" spc="0" baseline="0">
            <a:solidFill>
              <a:srgbClr val="FFFFFF"/>
            </a:solidFill>
            <a:latin typeface="+mn-lt"/>
            <a:ea typeface="+mn-ea"/>
            <a:cs typeface="+mn-cs"/>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bg1">
              <a:lumMod val="50000"/>
            </a:schemeClr>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lnSpc>
            <a:spcPct val="95000"/>
          </a:lnSpc>
          <a:spcAft>
            <a:spcPts val="600"/>
          </a:spcAft>
          <a:defRPr sz="2600"/>
        </a:defPPr>
      </a:lstStyle>
    </a:txDef>
  </a:objectDefaults>
  <a:extraClrSchemeLst/>
  <a:custClrLst>
    <a:custClr name="Black (Text) 0 / 0 / 0">
      <a:srgbClr val="000000"/>
    </a:custClr>
    <a:custClr name="White (Text dark backgrounds) 255 / 255 / 255">
      <a:srgbClr val="FFFFFF"/>
    </a:custClr>
    <a:custClr name="Dark Blue (Life Sciences) 56 / 99 / 159">
      <a:srgbClr val="38639F"/>
    </a:custClr>
    <a:custClr name="Orange (Consumer Products) 230 / 127 / 35">
      <a:srgbClr val="E67F23"/>
    </a:custClr>
    <a:custClr name="Green (Industrial) 124 / 184 / 84">
      <a:srgbClr val="7CB854"/>
    </a:custClr>
    <a:custClr name="Purple (High Tech) 153 / 89 / 179">
      <a:srgbClr val="9959B3"/>
    </a:custClr>
    <a:custClr name="Turquoise (Accent Color) 55 / 122 / 129">
      <a:srgbClr val="377A81"/>
    </a:custClr>
    <a:custClr name="Blue (QAD Blue) 90 / 135 / 197">
      <a:srgbClr val="5A87C5"/>
    </a:custClr>
    <a:custClr name="Red (Automotive) 193 / 58 / 43">
      <a:srgbClr val="C13A2B"/>
    </a:custClr>
    <a:custClr name="Yellow (Food and Beverage) 241 / 196 / 16">
      <a:srgbClr val="F1C410"/>
    </a:custClr>
    <a:custClr name="Grey 25% Lighter 64 / 64 / 64">
      <a:srgbClr val="404040"/>
    </a:custClr>
    <a:custClr name="Light Grey 25% Darker 166 / 166 / 166">
      <a:srgbClr val="A6A6A6"/>
    </a:custClr>
    <a:custClr name="Dark Blue 25% Darker 42 / 74 / 119">
      <a:srgbClr val="2A4A77"/>
    </a:custClr>
    <a:custClr name="Orange 25% Darker 179 / 95 / 20">
      <a:srgbClr val="B35F14"/>
    </a:custClr>
    <a:custClr name="Green 25% Darker 92 / 142 / 59">
      <a:srgbClr val="5C8E3B"/>
    </a:custClr>
    <a:custClr name="Purple 25% Darker 116 / 63 / 138">
      <a:srgbClr val="743F8A"/>
    </a:custClr>
    <a:custClr name="Turquoise 25% Darker 41 / 92 / 97">
      <a:srgbClr val="295C61"/>
    </a:custClr>
    <a:custClr name="QAD Blue 25% Darker 56 / 99 / 159">
      <a:srgbClr val="38639F"/>
    </a:custClr>
    <a:custClr name="Red 25% Darker 145 / 44 / 32">
      <a:srgbClr val="912C20"/>
    </a:custClr>
    <a:custClr name="Yellow 25% Darker 182 / 148 / 11">
      <a:srgbClr val="B6940B"/>
    </a:custClr>
    <a:custClr name="Grey 50% Lighter 127 / 127 / 127">
      <a:srgbClr val="7F7F7F"/>
    </a:custClr>
    <a:custClr name="Light Grey 217 / 217 / 217">
      <a:srgbClr val="D9D9D9"/>
    </a:custClr>
    <a:custClr name="Dark Blue 40% Lighter 124 / 160 / 209">
      <a:srgbClr val="7CA0D1"/>
    </a:custClr>
    <a:custClr name="Orange 40% Lighter 240 / 178 / 123">
      <a:srgbClr val="F0B27B"/>
    </a:custClr>
    <a:custClr name="Green 40% Lighter 176 / 212 / 152">
      <a:srgbClr val="B0D498"/>
    </a:custClr>
    <a:custClr name="Purple 40% Lighter 194 / 155 / 209">
      <a:srgbClr val="C29BD1"/>
    </a:custClr>
    <a:custClr name="Turquoise 40% Lighter 118 / 189 / 197">
      <a:srgbClr val="76BDC5"/>
    </a:custClr>
    <a:custClr name="QAD Blue 40% Lighter 156 / 183 / 220">
      <a:srgbClr val="9CB7DC"/>
    </a:custClr>
    <a:custClr name="Red 40% Lighter 225 / 131 / 121">
      <a:srgbClr val="E18379"/>
    </a:custClr>
    <a:custClr name="Yellow 40% Lighter 247 / 220 / 112">
      <a:srgbClr val="F7DC70"/>
    </a:custClr>
  </a:custClr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Automation Solutions - Label Printing Services Product Overview</Template>
  <TotalTime>16534</TotalTime>
  <Words>3584</Words>
  <Application>Microsoft Office PowerPoint</Application>
  <PresentationFormat>Custom</PresentationFormat>
  <Paragraphs>294</Paragraphs>
  <Slides>29</Slides>
  <Notes>26</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Automation Solutions - Label Printing Services Product Overview</vt:lpstr>
      <vt:lpstr>Automation Solutions - Label Printing Services Printer Setup</vt:lpstr>
      <vt:lpstr>Safe Harbor</vt:lpstr>
      <vt:lpstr>Objectives</vt:lpstr>
      <vt:lpstr>Process Flow for Label Printing Services</vt:lpstr>
      <vt:lpstr>Menu Items</vt:lpstr>
      <vt:lpstr>Label Printer Connection Maintenance</vt:lpstr>
      <vt:lpstr>Label Printer Syntax Type Maintenance</vt:lpstr>
      <vt:lpstr>Printer Model Maintenance</vt:lpstr>
      <vt:lpstr>Print Queue Maintenance</vt:lpstr>
      <vt:lpstr>Label Printer Maintenance</vt:lpstr>
      <vt:lpstr>Label Printer Maintenance – cont’d</vt:lpstr>
      <vt:lpstr>More Information</vt:lpstr>
      <vt:lpstr>Labs</vt:lpstr>
      <vt:lpstr>Labs 1-3</vt:lpstr>
      <vt:lpstr>Labs 4&amp;5</vt:lpstr>
      <vt:lpstr>Lab Solutions</vt:lpstr>
      <vt:lpstr>Lab 1 Solution</vt:lpstr>
      <vt:lpstr>Lab 1 Solution (continued)</vt:lpstr>
      <vt:lpstr>Lab 2 Solution</vt:lpstr>
      <vt:lpstr>Lab 2 Solution (continued)</vt:lpstr>
      <vt:lpstr>Lab 3 Solution</vt:lpstr>
      <vt:lpstr>Lab 4 Solution</vt:lpstr>
      <vt:lpstr>Lab 4 Solution (continued)</vt:lpstr>
      <vt:lpstr>Lab 5 Solution</vt:lpstr>
      <vt:lpstr>Lab 5 Solution (continued)</vt:lpstr>
      <vt:lpstr>Lab 5 Solution (continued)</vt:lpstr>
      <vt:lpstr>Lab 5 Solution (continued)</vt:lpstr>
      <vt:lpstr>Lab 5 Solution (continued)</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Automation Solutions - Label Printing Services Set Up Printers</dc:title>
  <dc:creator>Windows User</dc:creator>
  <cp:lastModifiedBy>Windows User</cp:lastModifiedBy>
  <cp:revision>810</cp:revision>
  <dcterms:created xsi:type="dcterms:W3CDTF">2019-10-02T15:24:48Z</dcterms:created>
  <dcterms:modified xsi:type="dcterms:W3CDTF">2020-01-21T20:14:58Z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