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48" r:id="rId4"/>
    <p:sldMasterId id="214748366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Lst>
  <p:sldSz cy="6858000" cx="12192000"/>
  <p:notesSz cx="6858000" cy="9144000"/>
  <p:embeddedFontLst>
    <p:embeddedFont>
      <p:font typeface="Century Gothic"/>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http://customooxmlschemas.google.com/">
      <go:slidesCustomData xmlns:go="http://customooxmlschemas.google.com/" r:id="rId43" roundtripDataSignature="AMtx7mhi7ntatpu/x1qmqy55OlS6wlqjL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CenturyGothic-bold.fntdata"/><Relationship Id="rId20" Type="http://schemas.openxmlformats.org/officeDocument/2006/relationships/slide" Target="slides/slide14.xml"/><Relationship Id="rId42" Type="http://schemas.openxmlformats.org/officeDocument/2006/relationships/font" Target="fonts/CenturyGothic-boldItalic.fntdata"/><Relationship Id="rId41" Type="http://schemas.openxmlformats.org/officeDocument/2006/relationships/font" Target="fonts/CenturyGothic-italic.fntdata"/><Relationship Id="rId22" Type="http://schemas.openxmlformats.org/officeDocument/2006/relationships/slide" Target="slides/slide16.xml"/><Relationship Id="rId21" Type="http://schemas.openxmlformats.org/officeDocument/2006/relationships/slide" Target="slides/slide15.xml"/><Relationship Id="rId43" Type="http://customschemas.google.com/relationships/presentationmetadata" Target="metadata"/><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CenturyGothic-regular.fntdata"/><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 name="Shape 145"/>
        <p:cNvGrpSpPr/>
        <p:nvPr/>
      </p:nvGrpSpPr>
      <p:grpSpPr>
        <a:xfrm>
          <a:off x="0" y="0"/>
          <a:ext cx="0" cy="0"/>
          <a:chOff x="0" y="0"/>
          <a:chExt cx="0" cy="0"/>
        </a:xfrm>
      </p:grpSpPr>
      <p:sp>
        <p:nvSpPr>
          <p:cNvPr id="146" name="Google Shape;146;p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The slides in this training mark the fourth installment of a training series that demonstrates how to fully utilize QAD’s Label Printing Services product once you have installed it. These slides will cover the next step in the LPS setup process known as the label routing.</a:t>
            </a:r>
            <a:endParaRPr/>
          </a:p>
          <a:p>
            <a:pPr indent="0" lvl="0" marL="0" marR="0" rtl="0" algn="l">
              <a:lnSpc>
                <a:spcPct val="100000"/>
              </a:lnSpc>
              <a:spcBef>
                <a:spcPts val="0"/>
              </a:spcBef>
              <a:spcAft>
                <a:spcPts val="0"/>
              </a:spcAft>
              <a:buClr>
                <a:schemeClr val="dk1"/>
              </a:buClr>
              <a:buSzPts val="1200"/>
              <a:buFont typeface="Century Gothic"/>
              <a:buNone/>
            </a:pPr>
            <a:r>
              <a:t/>
            </a:r>
            <a:endParaRPr/>
          </a:p>
        </p:txBody>
      </p:sp>
      <p:sp>
        <p:nvSpPr>
          <p:cNvPr id="148" name="Google Shape;148;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 name="Shape 237"/>
        <p:cNvGrpSpPr/>
        <p:nvPr/>
      </p:nvGrpSpPr>
      <p:grpSpPr>
        <a:xfrm>
          <a:off x="0" y="0"/>
          <a:ext cx="0" cy="0"/>
          <a:chOff x="0" y="0"/>
          <a:chExt cx="0" cy="0"/>
        </a:xfrm>
      </p:grpSpPr>
      <p:sp>
        <p:nvSpPr>
          <p:cNvPr id="238" name="Google Shape;238;p1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1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As indicated in this next screenshot, the user checked only the Child field for the current record, so the system then displays the frame for configuring the level 2 exception. The frame title would then be updated with the configuration level number and field name from the setup definition. </a:t>
            </a:r>
            <a:endParaRPr/>
          </a:p>
          <a:p>
            <a:pPr indent="0" lvl="0" marL="0" rtl="0" algn="l">
              <a:spcBef>
                <a:spcPts val="0"/>
              </a:spcBef>
              <a:spcAft>
                <a:spcPts val="0"/>
              </a:spcAft>
              <a:buNone/>
            </a:pPr>
            <a:r>
              <a:t/>
            </a:r>
            <a:endParaRPr b="0"/>
          </a:p>
          <a:p>
            <a:pPr indent="0" lvl="0" marL="0" rtl="0" algn="l">
              <a:spcBef>
                <a:spcPts val="0"/>
              </a:spcBef>
              <a:spcAft>
                <a:spcPts val="0"/>
              </a:spcAft>
              <a:buNone/>
            </a:pPr>
            <a:r>
              <a:rPr b="0" lang="en-US"/>
              <a:t>Again, these records are all processed using an exception-basis.  </a:t>
            </a:r>
            <a:r>
              <a:rPr lang="en-US"/>
              <a:t>So, in this example, the user is telling the system that when the domain field from the incoming dataset has a value </a:t>
            </a:r>
            <a:r>
              <a:rPr b="0" lang="en-US"/>
              <a:t>of </a:t>
            </a:r>
            <a:r>
              <a:rPr b="0" i="1" lang="en-US"/>
              <a:t>10USA </a:t>
            </a:r>
            <a:r>
              <a:rPr b="0" lang="en-US" u="sng"/>
              <a:t>and</a:t>
            </a:r>
            <a:r>
              <a:rPr b="0" lang="en-US"/>
              <a:t> the site field has a value of </a:t>
            </a:r>
            <a:r>
              <a:rPr b="0" i="1" lang="en-US"/>
              <a:t>10-100</a:t>
            </a:r>
            <a:r>
              <a:rPr b="0" lang="en-US"/>
              <a:t>, the system uses the following printer and format for the routing; otherwise, if the domain value was </a:t>
            </a:r>
            <a:r>
              <a:rPr b="0" i="1" lang="en-US"/>
              <a:t>10USA  </a:t>
            </a:r>
            <a:r>
              <a:rPr b="0" lang="en-US"/>
              <a:t>and the site was anything but </a:t>
            </a:r>
            <a:r>
              <a:rPr b="0" i="1" lang="en-US"/>
              <a:t>10-100</a:t>
            </a:r>
            <a:r>
              <a:rPr b="0" lang="en-US"/>
              <a:t>, the system uses the routing defined in the level 1 exception. </a:t>
            </a:r>
            <a:endParaRPr/>
          </a:p>
          <a:p>
            <a:pPr indent="0" lvl="0" marL="0" rtl="0" algn="l">
              <a:spcBef>
                <a:spcPts val="0"/>
              </a:spcBef>
              <a:spcAft>
                <a:spcPts val="0"/>
              </a:spcAft>
              <a:buNone/>
            </a:pPr>
            <a:r>
              <a:t/>
            </a:r>
            <a:endParaRPr b="0"/>
          </a:p>
          <a:p>
            <a:pPr indent="0" lvl="0" marL="0" rtl="0" algn="l">
              <a:spcBef>
                <a:spcPts val="0"/>
              </a:spcBef>
              <a:spcAft>
                <a:spcPts val="0"/>
              </a:spcAft>
              <a:buNone/>
            </a:pPr>
            <a:r>
              <a:rPr b="0" lang="en-US"/>
              <a:t>If the user were to then check the Child field and click Next, the </a:t>
            </a:r>
            <a:r>
              <a:rPr lang="en-US"/>
              <a:t>system displays the frame for configuring the level 3 exception which uses the device field. In this case, since there are no more levels defined for this routing setup, the Child field is set to No and cannot be updated. One more note to add here is that, just as you can create multiple records for different field values at each exception level, you can create multiple records for different printers and formats to use for a particular exception level. So, here the user has specified that when the device field is equal to DEV002, the system sends the label data to these two printers using the specified formats.</a:t>
            </a:r>
            <a:endParaRPr/>
          </a:p>
        </p:txBody>
      </p:sp>
      <p:sp>
        <p:nvSpPr>
          <p:cNvPr id="240" name="Google Shape;24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 name="Shape 251"/>
        <p:cNvGrpSpPr/>
        <p:nvPr/>
      </p:nvGrpSpPr>
      <p:grpSpPr>
        <a:xfrm>
          <a:off x="0" y="0"/>
          <a:ext cx="0" cy="0"/>
          <a:chOff x="0" y="0"/>
          <a:chExt cx="0" cy="0"/>
        </a:xfrm>
      </p:grpSpPr>
      <p:sp>
        <p:nvSpPr>
          <p:cNvPr id="252" name="Google Shape;252;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 name="Google Shape;253;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At this point, the relationship between content routing setup and content routing config as well as the underlying logic for defining these records might still be a bit unclear. To help clarify these topics, here is an additional breakdown of this information: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content routing setup defines the default printer and format for a particular label type.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content routing setup also defines which dataset fields are to be examined for determining exception cases.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The content routing config finishes defining the exception cases, specified by the content routing setup by defining specific values for the dataset fields to determine which printer and format to use.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As stated previously, the configuration details are processed on an exception basis. Look at the example below. The content routing setup definition states that there are three dataset fields that should be examined when determining exception cases. These dataset fields are Domain, Site, and Part Type. Then, the content routing config definition states that if the incoming label data indicates the </a:t>
            </a:r>
            <a:r>
              <a:rPr i="1" lang="en-US"/>
              <a:t>ABC </a:t>
            </a:r>
            <a:r>
              <a:rPr lang="en-US"/>
              <a:t>domain; then, the system uses the </a:t>
            </a:r>
            <a:r>
              <a:rPr i="1" lang="en-US"/>
              <a:t>A </a:t>
            </a:r>
            <a:r>
              <a:rPr lang="en-US"/>
              <a:t>printer and </a:t>
            </a:r>
            <a:r>
              <a:rPr i="1" lang="en-US"/>
              <a:t>A </a:t>
            </a:r>
            <a:r>
              <a:rPr lang="en-US"/>
              <a:t>format</a:t>
            </a:r>
            <a:r>
              <a:rPr i="1" lang="en-US"/>
              <a:t>; </a:t>
            </a:r>
            <a:r>
              <a:rPr i="0" lang="en-US"/>
              <a:t>o</a:t>
            </a:r>
            <a:r>
              <a:rPr lang="en-US"/>
              <a:t>therwise, the system uses the defaults defined in the content routing setup.</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Additionally, if the incoming label data indicates the </a:t>
            </a:r>
            <a:r>
              <a:rPr i="1" lang="en-US"/>
              <a:t>ABC</a:t>
            </a:r>
            <a:r>
              <a:rPr lang="en-US"/>
              <a:t>  </a:t>
            </a:r>
            <a:r>
              <a:rPr b="0" lang="en-US"/>
              <a:t>domain </a:t>
            </a:r>
            <a:r>
              <a:rPr b="0" lang="en-US" u="sng"/>
              <a:t>and </a:t>
            </a:r>
            <a:r>
              <a:rPr b="0" lang="en-US"/>
              <a:t>a site beginning with the letter </a:t>
            </a:r>
            <a:r>
              <a:rPr b="0" i="1" lang="en-US"/>
              <a:t>A</a:t>
            </a:r>
            <a:r>
              <a:rPr b="0" lang="en-US"/>
              <a:t>, the system uses the </a:t>
            </a:r>
            <a:r>
              <a:rPr b="0" i="1" lang="en-US"/>
              <a:t>SA</a:t>
            </a:r>
            <a:r>
              <a:rPr b="0" lang="en-US"/>
              <a:t> printer and the </a:t>
            </a:r>
            <a:r>
              <a:rPr b="0" i="1" lang="en-US"/>
              <a:t>SA</a:t>
            </a:r>
            <a:r>
              <a:rPr b="0" lang="en-US"/>
              <a:t> format; otherwise, if the </a:t>
            </a:r>
            <a:r>
              <a:rPr b="0" i="1" lang="en-US"/>
              <a:t>ABC</a:t>
            </a:r>
            <a:r>
              <a:rPr b="0" lang="en-US"/>
              <a:t> domain and the site that did not start with the letter </a:t>
            </a:r>
            <a:r>
              <a:rPr b="0" i="1" lang="en-US"/>
              <a:t>A</a:t>
            </a:r>
            <a:r>
              <a:rPr b="0" lang="en-US"/>
              <a:t>, the system would use the</a:t>
            </a:r>
            <a:r>
              <a:rPr b="0" i="1" lang="en-US"/>
              <a:t> A </a:t>
            </a:r>
            <a:r>
              <a:rPr b="0" lang="en-US"/>
              <a:t>printer and </a:t>
            </a:r>
            <a:r>
              <a:rPr b="0" i="1" lang="en-US"/>
              <a:t>A</a:t>
            </a:r>
            <a:r>
              <a:rPr b="0" lang="en-US"/>
              <a:t> format as per the definition of the level one configuration.</a:t>
            </a:r>
            <a:endParaRPr/>
          </a:p>
          <a:p>
            <a:pPr indent="0" lvl="0" marL="0" rtl="0" algn="l">
              <a:spcBef>
                <a:spcPts val="0"/>
              </a:spcBef>
              <a:spcAft>
                <a:spcPts val="0"/>
              </a:spcAft>
              <a:buNone/>
            </a:pPr>
            <a:r>
              <a:t/>
            </a:r>
            <a:endParaRPr b="0"/>
          </a:p>
          <a:p>
            <a:pPr indent="0" lvl="0" marL="0" rtl="0" algn="l">
              <a:spcBef>
                <a:spcPts val="0"/>
              </a:spcBef>
              <a:spcAft>
                <a:spcPts val="0"/>
              </a:spcAft>
              <a:buNone/>
            </a:pPr>
            <a:r>
              <a:rPr b="0" lang="en-US"/>
              <a:t>Additionally, if the incoming label data indicates the </a:t>
            </a:r>
            <a:r>
              <a:rPr b="0" i="1" lang="en-US"/>
              <a:t>ABC</a:t>
            </a:r>
            <a:r>
              <a:rPr b="0" lang="en-US"/>
              <a:t> domain </a:t>
            </a:r>
            <a:r>
              <a:rPr b="0" lang="en-US" u="sng"/>
              <a:t>and</a:t>
            </a:r>
            <a:r>
              <a:rPr b="1" lang="en-US"/>
              <a:t> </a:t>
            </a:r>
            <a:r>
              <a:rPr b="0" lang="en-US"/>
              <a:t>a site beginning with the letter </a:t>
            </a:r>
            <a:r>
              <a:rPr b="0" i="1" lang="en-US"/>
              <a:t>A</a:t>
            </a:r>
            <a:r>
              <a:rPr b="0" lang="en-US"/>
              <a:t>, </a:t>
            </a:r>
            <a:r>
              <a:rPr b="0" lang="en-US" u="sng"/>
              <a:t>and </a:t>
            </a:r>
            <a:r>
              <a:rPr b="0" lang="en-US"/>
              <a:t>the part type was </a:t>
            </a:r>
            <a:r>
              <a:rPr b="0" i="1" lang="en-US"/>
              <a:t>Liquid</a:t>
            </a:r>
            <a:r>
              <a:rPr b="0" lang="en-US"/>
              <a:t>, the system used the</a:t>
            </a:r>
            <a:r>
              <a:rPr b="0" i="1" lang="en-US"/>
              <a:t> PL </a:t>
            </a:r>
            <a:r>
              <a:rPr b="0" lang="en-US"/>
              <a:t>printer and </a:t>
            </a:r>
            <a:r>
              <a:rPr b="0" i="1" lang="en-US"/>
              <a:t>FL</a:t>
            </a:r>
            <a:r>
              <a:rPr b="0" lang="en-US"/>
              <a:t> format.  If the incoming label data indicates the </a:t>
            </a:r>
            <a:r>
              <a:rPr b="0" i="1" lang="en-US"/>
              <a:t>ABC</a:t>
            </a:r>
            <a:r>
              <a:rPr b="0" lang="en-US"/>
              <a:t> domain of </a:t>
            </a:r>
            <a:r>
              <a:rPr b="0" lang="en-US" u="sng"/>
              <a:t>and</a:t>
            </a:r>
            <a:r>
              <a:rPr b="1" lang="en-US"/>
              <a:t> </a:t>
            </a:r>
            <a:r>
              <a:rPr b="0" lang="en-US"/>
              <a:t>a site beginning with the letter </a:t>
            </a:r>
            <a:r>
              <a:rPr b="0" i="1" lang="en-US"/>
              <a:t>A</a:t>
            </a:r>
            <a:r>
              <a:rPr b="0" lang="en-US"/>
              <a:t> </a:t>
            </a:r>
            <a:r>
              <a:rPr b="0" lang="en-US" u="sng"/>
              <a:t>and</a:t>
            </a:r>
            <a:r>
              <a:rPr b="1" lang="en-US"/>
              <a:t> </a:t>
            </a:r>
            <a:r>
              <a:rPr b="0" lang="en-US"/>
              <a:t>the </a:t>
            </a:r>
            <a:r>
              <a:rPr b="0" i="1" lang="en-US"/>
              <a:t>Hazard </a:t>
            </a:r>
            <a:r>
              <a:rPr b="0" lang="en-US"/>
              <a:t>part type, the system uses the </a:t>
            </a:r>
            <a:r>
              <a:rPr b="0" i="1" lang="en-US"/>
              <a:t>PH </a:t>
            </a:r>
            <a:r>
              <a:rPr b="0" lang="en-US"/>
              <a:t>printer  and </a:t>
            </a:r>
            <a:r>
              <a:rPr b="0" i="1" lang="en-US"/>
              <a:t>FH</a:t>
            </a:r>
            <a:r>
              <a:rPr b="0" lang="en-US"/>
              <a:t> format. If the incoming label data indicates the </a:t>
            </a:r>
            <a:r>
              <a:rPr b="0" i="1" lang="en-US"/>
              <a:t>ABC</a:t>
            </a:r>
            <a:r>
              <a:rPr b="0" lang="en-US"/>
              <a:t> domain </a:t>
            </a:r>
            <a:r>
              <a:rPr b="0" lang="en-US" u="sng"/>
              <a:t>and</a:t>
            </a:r>
            <a:r>
              <a:rPr b="1" lang="en-US"/>
              <a:t> </a:t>
            </a:r>
            <a:r>
              <a:rPr b="0" lang="en-US"/>
              <a:t>a site beginning with the letter </a:t>
            </a:r>
            <a:r>
              <a:rPr b="0" i="1" lang="en-US"/>
              <a:t>A</a:t>
            </a:r>
            <a:r>
              <a:rPr b="0" lang="en-US"/>
              <a:t> </a:t>
            </a:r>
            <a:r>
              <a:rPr b="0" lang="en-US" u="sng"/>
              <a:t>and</a:t>
            </a:r>
            <a:r>
              <a:rPr b="1" lang="en-US"/>
              <a:t> </a:t>
            </a:r>
            <a:r>
              <a:rPr b="0" lang="en-US"/>
              <a:t>the part type was anything but </a:t>
            </a:r>
            <a:r>
              <a:rPr b="0" i="1" lang="en-US"/>
              <a:t>Liquid</a:t>
            </a:r>
            <a:r>
              <a:rPr b="0" lang="en-US"/>
              <a:t> or </a:t>
            </a:r>
            <a:r>
              <a:rPr b="0" i="1" lang="en-US"/>
              <a:t>Hazard</a:t>
            </a:r>
            <a:r>
              <a:rPr b="0" lang="en-US"/>
              <a:t>,  the system uses the </a:t>
            </a:r>
            <a:r>
              <a:rPr b="0" i="1" lang="en-US"/>
              <a:t>PX </a:t>
            </a:r>
            <a:r>
              <a:rPr b="0" lang="en-US"/>
              <a:t>printer  and</a:t>
            </a:r>
            <a:r>
              <a:rPr b="0" i="1" lang="en-US"/>
              <a:t> FX </a:t>
            </a:r>
            <a:r>
              <a:rPr b="0" lang="en-US"/>
              <a:t>format.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254" name="Google Shape;254;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1" name="Shape 281"/>
        <p:cNvGrpSpPr/>
        <p:nvPr/>
      </p:nvGrpSpPr>
      <p:grpSpPr>
        <a:xfrm>
          <a:off x="0" y="0"/>
          <a:ext cx="0" cy="0"/>
          <a:chOff x="0" y="0"/>
          <a:chExt cx="0" cy="0"/>
        </a:xfrm>
      </p:grpSpPr>
      <p:sp>
        <p:nvSpPr>
          <p:cNvPr id="282" name="Google Shape;282;p1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p1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lang="en-US"/>
              <a:t>If you recall from the updated process flow chart at the beginning of the presentation, the lbcrpp.p pre-parsing routing program uses information from both the Label Content Routing Setup/Config tables and the Label Printer Routing Setup/Config tables to determine the routings for the labels before sending that information to the print engine. The key distinction to make between these two different sets of routing information is that defining label printer routing setup/config data is purely optional. The printer routing information is used to </a:t>
            </a:r>
            <a:r>
              <a:rPr i="0" lang="en-US"/>
              <a:t>provide </a:t>
            </a:r>
            <a:r>
              <a:rPr i="0" lang="en-US" u="sng"/>
              <a:t>additional</a:t>
            </a:r>
            <a:r>
              <a:rPr i="0" lang="en-US"/>
              <a:t> routing criteria that takes precedence over the content routing under certain circumstances. </a:t>
            </a:r>
            <a:endParaRPr/>
          </a:p>
          <a:p>
            <a:pPr indent="0" lvl="0" marL="0" rtl="0" algn="l">
              <a:lnSpc>
                <a:spcPct val="90000"/>
              </a:lnSpc>
              <a:spcBef>
                <a:spcPts val="0"/>
              </a:spcBef>
              <a:spcAft>
                <a:spcPts val="0"/>
              </a:spcAft>
              <a:buNone/>
            </a:pPr>
            <a:r>
              <a:t/>
            </a:r>
            <a:endParaRPr i="0"/>
          </a:p>
          <a:p>
            <a:pPr indent="0" lvl="0" marL="0" rtl="0" algn="l">
              <a:lnSpc>
                <a:spcPct val="90000"/>
              </a:lnSpc>
              <a:spcBef>
                <a:spcPts val="0"/>
              </a:spcBef>
              <a:spcAft>
                <a:spcPts val="0"/>
              </a:spcAft>
              <a:buNone/>
            </a:pPr>
            <a:r>
              <a:rPr i="0" lang="en-US"/>
              <a:t>In Label Printer Routing Setup, start by providing a valid format ID and dataset name. The format and dataset specified here should match the format/dataset combination from the content routing for which you want to provide hat you additional routing criteria. </a:t>
            </a:r>
            <a:endParaRPr/>
          </a:p>
          <a:p>
            <a:pPr indent="0" lvl="0" marL="0" rtl="0" algn="l">
              <a:lnSpc>
                <a:spcPct val="90000"/>
              </a:lnSpc>
              <a:spcBef>
                <a:spcPts val="0"/>
              </a:spcBef>
              <a:spcAft>
                <a:spcPts val="0"/>
              </a:spcAft>
              <a:buNone/>
            </a:pPr>
            <a:r>
              <a:t/>
            </a:r>
            <a:endParaRPr i="0"/>
          </a:p>
          <a:p>
            <a:pPr indent="0" lvl="0" marL="0" rtl="0" algn="l">
              <a:lnSpc>
                <a:spcPct val="90000"/>
              </a:lnSpc>
              <a:spcBef>
                <a:spcPts val="0"/>
              </a:spcBef>
              <a:spcAft>
                <a:spcPts val="0"/>
              </a:spcAft>
              <a:buNone/>
            </a:pPr>
            <a:r>
              <a:rPr i="0" lang="en-US"/>
              <a:t>Next, provide a valid printer name, which defaults a value for the syntax type. The printer specified then acts as the default for the printer routing setup, just as the printer and format acted as the defaults for the content routing setup. Once again, the system validates the format/printer combination based on the definitions for each. </a:t>
            </a:r>
            <a:endParaRPr/>
          </a:p>
          <a:p>
            <a:pPr indent="0" lvl="0" marL="0" rtl="0" algn="l">
              <a:lnSpc>
                <a:spcPct val="90000"/>
              </a:lnSpc>
              <a:spcBef>
                <a:spcPts val="0"/>
              </a:spcBef>
              <a:spcAft>
                <a:spcPts val="0"/>
              </a:spcAft>
              <a:buNone/>
            </a:pPr>
            <a:r>
              <a:t/>
            </a:r>
            <a:endParaRPr i="0"/>
          </a:p>
          <a:p>
            <a:pPr indent="0" lvl="0" marL="0" rtl="0" algn="l">
              <a:lnSpc>
                <a:spcPct val="90000"/>
              </a:lnSpc>
              <a:spcBef>
                <a:spcPts val="0"/>
              </a:spcBef>
              <a:spcAft>
                <a:spcPts val="0"/>
              </a:spcAft>
              <a:buNone/>
            </a:pPr>
            <a:r>
              <a:rPr i="0" lang="en-US"/>
              <a:t>And, just as the details frame in Label Content Routing Setup was used to define the levels of exceptions for the routing, this is also the  case for Label Printer Routing Setup. In the screenshot example, the user has specified that when the </a:t>
            </a:r>
            <a:r>
              <a:rPr i="1" lang="en-US"/>
              <a:t>LOOSEPRTLBL</a:t>
            </a:r>
            <a:r>
              <a:rPr i="0" lang="en-US"/>
              <a:t> format was applied by the content routing, which used the </a:t>
            </a:r>
            <a:r>
              <a:rPr i="1" lang="en-US"/>
              <a:t>dsCpItem </a:t>
            </a:r>
            <a:r>
              <a:rPr i="0" lang="en-US"/>
              <a:t>dataset, the system should additionally examine the part number field (cp_part) to make a final determination as to which printer the routing should use. </a:t>
            </a:r>
            <a:endParaRPr/>
          </a:p>
        </p:txBody>
      </p:sp>
      <p:sp>
        <p:nvSpPr>
          <p:cNvPr id="284" name="Google Shape;284;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p1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 name="Google Shape;294;p1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In Label Printer Routing Config, as you may have guessed, you finish defining the printer routing by specifying the values for the fields listed in Label Printer Routing Setup. Generally speaking, the flow for this screen is fairly similar to Label Content Routing Config.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Start by providing the format ID and dataset name, which uniquely identify the printer routing setup you want to configure. The printer and syntax type are then defaulted and cannot be updated. The key distinction to make here is that when defining the routing for a particular exception level, you are only providing an alternative printer instead of both printer and format. This is because you are only looking to provide additional printer routing criteria for a specific format/dataset combination from the content routing. </a:t>
            </a:r>
            <a:endParaRPr/>
          </a:p>
        </p:txBody>
      </p:sp>
      <p:sp>
        <p:nvSpPr>
          <p:cNvPr id="295" name="Google Shape;295;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Google Shape;304;p1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5" name="Google Shape;305;p1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Lastly, you may use the Label Format Router Browse and Label Printer Router Browse to quickly skim for information regarding Label Content Routing and Label Printer Routing as opposed to scrolling through each individual records within the maintenance screens themselves.</a:t>
            </a:r>
            <a:endParaRPr/>
          </a:p>
        </p:txBody>
      </p:sp>
      <p:sp>
        <p:nvSpPr>
          <p:cNvPr id="306" name="Google Shape;306;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Google Shape;316;p1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p1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228572" lvl="1" marL="228572" marR="0" rtl="0" algn="l">
              <a:lnSpc>
                <a:spcPct val="100000"/>
              </a:lnSpc>
              <a:spcBef>
                <a:spcPts val="0"/>
              </a:spcBef>
              <a:spcAft>
                <a:spcPts val="0"/>
              </a:spcAft>
              <a:buClr>
                <a:schemeClr val="dk1"/>
              </a:buClr>
              <a:buSzPts val="1200"/>
              <a:buFont typeface="Century Gothic"/>
              <a:buNone/>
            </a:pPr>
            <a:r>
              <a:rPr lang="en-US"/>
              <a:t>For more info, please refer to the LPS User Guide. You can send any questions to: Forum_AS_DCnLPS@qad.com.</a:t>
            </a:r>
            <a:endParaRPr/>
          </a:p>
          <a:p>
            <a:pPr indent="-228572" lvl="1" marL="228572" marR="0" rtl="0" algn="l">
              <a:lnSpc>
                <a:spcPct val="100000"/>
              </a:lnSpc>
              <a:spcBef>
                <a:spcPts val="0"/>
              </a:spcBef>
              <a:spcAft>
                <a:spcPts val="0"/>
              </a:spcAft>
              <a:buClr>
                <a:schemeClr val="dk1"/>
              </a:buClr>
              <a:buSzPts val="1200"/>
              <a:buFont typeface="Century Gothic"/>
              <a:buNone/>
            </a:pPr>
            <a:r>
              <a:t/>
            </a:r>
            <a:endParaRPr/>
          </a:p>
          <a:p>
            <a:pPr indent="-228572" lvl="0" marL="228572" rtl="0" algn="l">
              <a:spcBef>
                <a:spcPts val="0"/>
              </a:spcBef>
              <a:spcAft>
                <a:spcPts val="0"/>
              </a:spcAft>
              <a:buClr>
                <a:schemeClr val="dk1"/>
              </a:buClr>
              <a:buSzPts val="1200"/>
              <a:buFont typeface="Century Gothic"/>
              <a:buNone/>
            </a:pPr>
            <a:r>
              <a:t/>
            </a:r>
            <a:endParaRPr/>
          </a:p>
        </p:txBody>
      </p:sp>
      <p:sp>
        <p:nvSpPr>
          <p:cNvPr id="318" name="Google Shape;318;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4" name="Shape 324"/>
        <p:cNvGrpSpPr/>
        <p:nvPr/>
      </p:nvGrpSpPr>
      <p:grpSpPr>
        <a:xfrm>
          <a:off x="0" y="0"/>
          <a:ext cx="0" cy="0"/>
          <a:chOff x="0" y="0"/>
          <a:chExt cx="0" cy="0"/>
        </a:xfrm>
      </p:grpSpPr>
      <p:sp>
        <p:nvSpPr>
          <p:cNvPr id="325" name="Google Shape;325;p16: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p1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2" name="Shape 332"/>
        <p:cNvGrpSpPr/>
        <p:nvPr/>
      </p:nvGrpSpPr>
      <p:grpSpPr>
        <a:xfrm>
          <a:off x="0" y="0"/>
          <a:ext cx="0" cy="0"/>
          <a:chOff x="0" y="0"/>
          <a:chExt cx="0" cy="0"/>
        </a:xfrm>
      </p:grpSpPr>
      <p:sp>
        <p:nvSpPr>
          <p:cNvPr id="333" name="Google Shape;333;p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4" name="Google Shape;334;p1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35" name="Google Shape;335;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p1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p1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44" name="Google Shape;344;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Google Shape;351;p1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2" name="Google Shape;352;p1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53" name="Google Shape;353;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p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p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Here is our safe harbor statement.</a:t>
            </a:r>
            <a:endParaRPr/>
          </a:p>
        </p:txBody>
      </p:sp>
      <p:sp>
        <p:nvSpPr>
          <p:cNvPr id="158" name="Google Shape;158;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Google Shape;360;p20: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1" name="Google Shape;361;p20: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Google Shape;368;p2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9" name="Google Shape;369;p2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70" name="Google Shape;370;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6" name="Shape 376"/>
        <p:cNvGrpSpPr/>
        <p:nvPr/>
      </p:nvGrpSpPr>
      <p:grpSpPr>
        <a:xfrm>
          <a:off x="0" y="0"/>
          <a:ext cx="0" cy="0"/>
          <a:chOff x="0" y="0"/>
          <a:chExt cx="0" cy="0"/>
        </a:xfrm>
      </p:grpSpPr>
      <p:sp>
        <p:nvSpPr>
          <p:cNvPr id="377" name="Google Shape;377;p2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8" name="Google Shape;378;p2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79" name="Google Shape;379;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6" name="Shape 386"/>
        <p:cNvGrpSpPr/>
        <p:nvPr/>
      </p:nvGrpSpPr>
      <p:grpSpPr>
        <a:xfrm>
          <a:off x="0" y="0"/>
          <a:ext cx="0" cy="0"/>
          <a:chOff x="0" y="0"/>
          <a:chExt cx="0" cy="0"/>
        </a:xfrm>
      </p:grpSpPr>
      <p:sp>
        <p:nvSpPr>
          <p:cNvPr id="387" name="Google Shape;387;p2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8" name="Google Shape;388;p2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89" name="Google Shape;389;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p2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8" name="Google Shape;398;p2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99" name="Google Shape;399;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5" name="Shape 405"/>
        <p:cNvGrpSpPr/>
        <p:nvPr/>
      </p:nvGrpSpPr>
      <p:grpSpPr>
        <a:xfrm>
          <a:off x="0" y="0"/>
          <a:ext cx="0" cy="0"/>
          <a:chOff x="0" y="0"/>
          <a:chExt cx="0" cy="0"/>
        </a:xfrm>
      </p:grpSpPr>
      <p:sp>
        <p:nvSpPr>
          <p:cNvPr id="406" name="Google Shape;406;p2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p2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08" name="Google Shape;408;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 name="Shape 415"/>
        <p:cNvGrpSpPr/>
        <p:nvPr/>
      </p:nvGrpSpPr>
      <p:grpSpPr>
        <a:xfrm>
          <a:off x="0" y="0"/>
          <a:ext cx="0" cy="0"/>
          <a:chOff x="0" y="0"/>
          <a:chExt cx="0" cy="0"/>
        </a:xfrm>
      </p:grpSpPr>
      <p:sp>
        <p:nvSpPr>
          <p:cNvPr id="416" name="Google Shape;416;p2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 name="Google Shape;417;p2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18" name="Google Shape;418;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4" name="Shape 424"/>
        <p:cNvGrpSpPr/>
        <p:nvPr/>
      </p:nvGrpSpPr>
      <p:grpSpPr>
        <a:xfrm>
          <a:off x="0" y="0"/>
          <a:ext cx="0" cy="0"/>
          <a:chOff x="0" y="0"/>
          <a:chExt cx="0" cy="0"/>
        </a:xfrm>
      </p:grpSpPr>
      <p:sp>
        <p:nvSpPr>
          <p:cNvPr id="425" name="Google Shape;425;p2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6" name="Google Shape;426;p2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27" name="Google Shape;427;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4" name="Shape 434"/>
        <p:cNvGrpSpPr/>
        <p:nvPr/>
      </p:nvGrpSpPr>
      <p:grpSpPr>
        <a:xfrm>
          <a:off x="0" y="0"/>
          <a:ext cx="0" cy="0"/>
          <a:chOff x="0" y="0"/>
          <a:chExt cx="0" cy="0"/>
        </a:xfrm>
      </p:grpSpPr>
      <p:sp>
        <p:nvSpPr>
          <p:cNvPr id="435" name="Google Shape;435;p2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6" name="Google Shape;436;p2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37" name="Google Shape;437;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3" name="Shape 443"/>
        <p:cNvGrpSpPr/>
        <p:nvPr/>
      </p:nvGrpSpPr>
      <p:grpSpPr>
        <a:xfrm>
          <a:off x="0" y="0"/>
          <a:ext cx="0" cy="0"/>
          <a:chOff x="0" y="0"/>
          <a:chExt cx="0" cy="0"/>
        </a:xfrm>
      </p:grpSpPr>
      <p:sp>
        <p:nvSpPr>
          <p:cNvPr id="444" name="Google Shape;444;p2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5" name="Google Shape;445;p2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46" name="Google Shape;446;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p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 name="Google Shape;166;p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The objectives of this training include understanding how label routing relates to other LPS entities as well as how the process itself works.</a:t>
            </a:r>
            <a:endParaRPr/>
          </a:p>
          <a:p>
            <a:pPr indent="0" lvl="0" marL="0" marR="0" rtl="0" algn="l">
              <a:lnSpc>
                <a:spcPct val="100000"/>
              </a:lnSpc>
              <a:spcBef>
                <a:spcPts val="0"/>
              </a:spcBef>
              <a:spcAft>
                <a:spcPts val="0"/>
              </a:spcAft>
              <a:buClr>
                <a:schemeClr val="dk1"/>
              </a:buClr>
              <a:buSzPts val="1200"/>
              <a:buFont typeface="Century Gothic"/>
              <a:buNone/>
            </a:pPr>
            <a:r>
              <a:t/>
            </a:r>
            <a:endParaRPr/>
          </a:p>
        </p:txBody>
      </p:sp>
      <p:sp>
        <p:nvSpPr>
          <p:cNvPr id="167" name="Google Shape;167;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2" name="Shape 452"/>
        <p:cNvGrpSpPr/>
        <p:nvPr/>
      </p:nvGrpSpPr>
      <p:grpSpPr>
        <a:xfrm>
          <a:off x="0" y="0"/>
          <a:ext cx="0" cy="0"/>
          <a:chOff x="0" y="0"/>
          <a:chExt cx="0" cy="0"/>
        </a:xfrm>
      </p:grpSpPr>
      <p:sp>
        <p:nvSpPr>
          <p:cNvPr id="453" name="Google Shape;453;p3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4" name="Google Shape;454;p3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55" name="Google Shape;455;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1" name="Shape 461"/>
        <p:cNvGrpSpPr/>
        <p:nvPr/>
      </p:nvGrpSpPr>
      <p:grpSpPr>
        <a:xfrm>
          <a:off x="0" y="0"/>
          <a:ext cx="0" cy="0"/>
          <a:chOff x="0" y="0"/>
          <a:chExt cx="0" cy="0"/>
        </a:xfrm>
      </p:grpSpPr>
      <p:sp>
        <p:nvSpPr>
          <p:cNvPr id="462" name="Google Shape;462;p3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3" name="Google Shape;463;p3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464" name="Google Shape;464;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1" name="Shape 471"/>
        <p:cNvGrpSpPr/>
        <p:nvPr/>
      </p:nvGrpSpPr>
      <p:grpSpPr>
        <a:xfrm>
          <a:off x="0" y="0"/>
          <a:ext cx="0" cy="0"/>
          <a:chOff x="0" y="0"/>
          <a:chExt cx="0" cy="0"/>
        </a:xfrm>
      </p:grpSpPr>
      <p:sp>
        <p:nvSpPr>
          <p:cNvPr id="472" name="Google Shape;472;p32: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3" name="Google Shape;473;p3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3" name="Shape 173"/>
        <p:cNvGrpSpPr/>
        <p:nvPr/>
      </p:nvGrpSpPr>
      <p:grpSpPr>
        <a:xfrm>
          <a:off x="0" y="0"/>
          <a:ext cx="0" cy="0"/>
          <a:chOff x="0" y="0"/>
          <a:chExt cx="0" cy="0"/>
        </a:xfrm>
      </p:grpSpPr>
      <p:sp>
        <p:nvSpPr>
          <p:cNvPr id="174" name="Google Shape;174;p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5" name="Google Shape;175;p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By this point in the training series, you should be fairly familiar with this particular image, and, by extent, the general process flow for Label Printing Services. In this training, however, the process discussed is not mentioned in the flow. To understand where label routing fits into the process, you need to view a more detailed process image. </a:t>
            </a:r>
            <a:endParaRPr/>
          </a:p>
          <a:p>
            <a:pPr indent="0" lvl="0" marL="0" rtl="0" algn="l">
              <a:spcBef>
                <a:spcPts val="0"/>
              </a:spcBef>
              <a:spcAft>
                <a:spcPts val="0"/>
              </a:spcAft>
              <a:buNone/>
            </a:pPr>
            <a:r>
              <a:rPr lang="en-US"/>
              <a:t> </a:t>
            </a:r>
            <a:endParaRPr/>
          </a:p>
          <a:p>
            <a:pPr indent="0" lvl="0" marL="0" rtl="0" algn="l">
              <a:spcBef>
                <a:spcPts val="0"/>
              </a:spcBef>
              <a:spcAft>
                <a:spcPts val="0"/>
              </a:spcAft>
              <a:buNone/>
            </a:pPr>
            <a:r>
              <a:rPr lang="en-US"/>
              <a:t>Starting from the top-left corner again, there is the source request coming in to generate a label print from LPS. This request typically comes from the polling process configured on the appserver, but it can also come from a direct call, which specifies which format and printer to use for the print engine (shown by the top-most arrow).</a:t>
            </a:r>
            <a:endParaRPr b="0"/>
          </a:p>
          <a:p>
            <a:pPr indent="0" lvl="0" marL="0" rtl="0" algn="l">
              <a:spcBef>
                <a:spcPts val="0"/>
              </a:spcBef>
              <a:spcAft>
                <a:spcPts val="0"/>
              </a:spcAft>
              <a:buNone/>
            </a:pPr>
            <a:r>
              <a:t/>
            </a:r>
            <a:endParaRPr b="1"/>
          </a:p>
          <a:p>
            <a:pPr indent="0" lvl="0" marL="0" marR="0" rtl="0" algn="l">
              <a:lnSpc>
                <a:spcPct val="100000"/>
              </a:lnSpc>
              <a:spcBef>
                <a:spcPts val="0"/>
              </a:spcBef>
              <a:spcAft>
                <a:spcPts val="0"/>
              </a:spcAft>
              <a:buClr>
                <a:schemeClr val="dk1"/>
              </a:buClr>
              <a:buSzPts val="1200"/>
              <a:buFont typeface="Century Gothic"/>
              <a:buNone/>
            </a:pPr>
            <a:r>
              <a:rPr lang="en-US"/>
              <a:t>From the source request, if it is not coming from a direct call, the next step is to create a record in the labelEventWkfl table. As covered in the previous training on the label extraction process, when that record is created with the event and label data, the lbsubscr.p program is called, which then processes the relevant data in the label extraction tables to determine which extraction program(s) to run. From the extraction program, a call is made to the Pre-parsing Routing program, lbcrpp.p, which then examines the data defined in the Label Content/Printer Routing Setup &amp; Config tables to determine which printer receives the label and which format to use. This brings us to this session: how to use the maintenance screens provided to define how different label types are routed in the system. </a:t>
            </a:r>
            <a:endParaRPr/>
          </a:p>
          <a:p>
            <a:pPr indent="0" lvl="0" marL="0" marR="0" rtl="0" algn="l">
              <a:lnSpc>
                <a:spcPct val="100000"/>
              </a:lnSpc>
              <a:spcBef>
                <a:spcPts val="0"/>
              </a:spcBef>
              <a:spcAft>
                <a:spcPts val="0"/>
              </a:spcAft>
              <a:buClr>
                <a:schemeClr val="dk1"/>
              </a:buClr>
              <a:buSzPts val="1200"/>
              <a:buFont typeface="Century Gothic"/>
              <a:buNone/>
            </a:pPr>
            <a:r>
              <a:t/>
            </a:r>
            <a:endParaRPr/>
          </a:p>
          <a:p>
            <a:pPr indent="0" lvl="0" marL="0" rtl="0" algn="l">
              <a:spcBef>
                <a:spcPts val="0"/>
              </a:spcBef>
              <a:spcAft>
                <a:spcPts val="0"/>
              </a:spcAft>
              <a:buNone/>
            </a:pPr>
            <a:r>
              <a:rPr lang="en-US"/>
              <a:t>Once the system gathers that information, a call is made to the print engine before moving on to the merge process to finish creating the label, which is then either moved to a print queue or printed immediately.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76" name="Google Shape;176;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4" name="Shape 184"/>
        <p:cNvGrpSpPr/>
        <p:nvPr/>
      </p:nvGrpSpPr>
      <p:grpSpPr>
        <a:xfrm>
          <a:off x="0" y="0"/>
          <a:ext cx="0" cy="0"/>
          <a:chOff x="0" y="0"/>
          <a:chExt cx="0" cy="0"/>
        </a:xfrm>
      </p:grpSpPr>
      <p:sp>
        <p:nvSpPr>
          <p:cNvPr id="185" name="Google Shape;185;p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This session moves back to the Label Printing Configuration submenu and covers the following screens (in order): Label Content Routing Setup, Label Content Routing Config, Label Printer Routing Setup, Label Printer Routing Config, Label Format Router Browse, and Label Printer Router Browse.</a:t>
            </a:r>
            <a:endParaRPr/>
          </a:p>
        </p:txBody>
      </p:sp>
      <p:sp>
        <p:nvSpPr>
          <p:cNvPr id="187" name="Google Shape;187;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Google Shape;194;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Google Shape;195;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The first step in defining the routing for the different label types is to visit the Label Content Routing Setup program.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In the header frame, start by providing the name of a valid dataset that has been imported into the system using Label Dataset Import. The dataset specified here should have the same name as the dataset that was dynamically created in the extraction program and that is tied to the label type with the routing to configure. The same logic should be applied to the purpose field. Although this field is free-form, the value should be equal to the purpose referenced by the label type whose routing you are configuring. For example, in the last session, there was a </a:t>
            </a:r>
            <a:r>
              <a:rPr i="1" lang="en-US"/>
              <a:t>cpItem </a:t>
            </a:r>
            <a:r>
              <a:rPr lang="en-US"/>
              <a:t>event, which, when called, processes the </a:t>
            </a:r>
            <a:r>
              <a:rPr i="1" lang="en-US"/>
              <a:t>cpItem</a:t>
            </a:r>
            <a:r>
              <a:rPr lang="en-US"/>
              <a:t> label type, which has a </a:t>
            </a:r>
            <a:r>
              <a:rPr i="1" lang="en-US"/>
              <a:t>Customer Item Info </a:t>
            </a:r>
            <a:r>
              <a:rPr lang="en-US"/>
              <a:t>purpose and whose extraction program dynamically creates a dataset with the name, </a:t>
            </a:r>
            <a:r>
              <a:rPr i="1" lang="en-US"/>
              <a:t>dsCpItem</a:t>
            </a:r>
            <a:r>
              <a:rPr lang="en-US"/>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Once the dataset and purpose have been specified, the next frame displays, where you can define the default printer and format ID for this particular label type’s routing. Enter a valid printer that has been defined in Label Printer Maintenance. The syntax type field is display-only, and its value defaults from the printer definition.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specify a valid format defined in Label Format Maintenance. The format specified should have a format detail which uses the same syntax type as the one used by the printer specified above; otherwise, the system displays an error message and prompts for re-entry. Once the printer and format have been specified, the Details Frame displays.</a:t>
            </a:r>
            <a:endParaRPr/>
          </a:p>
        </p:txBody>
      </p:sp>
      <p:sp>
        <p:nvSpPr>
          <p:cNvPr id="196" name="Google Shape;196;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4" name="Shape 204"/>
        <p:cNvGrpSpPr/>
        <p:nvPr/>
      </p:nvGrpSpPr>
      <p:grpSpPr>
        <a:xfrm>
          <a:off x="0" y="0"/>
          <a:ext cx="0" cy="0"/>
          <a:chOff x="0" y="0"/>
          <a:chExt cx="0" cy="0"/>
        </a:xfrm>
      </p:grpSpPr>
      <p:sp>
        <p:nvSpPr>
          <p:cNvPr id="205" name="Google Shape;205;p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Just as the label extraction process used the label data coming in to determine whether or not the system should proceed with the print, the routing process examines the label data to determine from where the label should be printed and which format to use. Additionally, like the extraction process, the system makes its selection on an exception basis. Here, in the Label Route Setup Details frame, you define the levels of exceptions for the routing using fields from the dataset specified in the header frame.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Start by specifying a dataset field the system considers when determining the routing.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specify the level (starting with 1) at which the system should be using this field to determine the routing. Users can define as many fields as needed for the system to determine routing, and the levels are processed in a hierarchical fashion.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Look at the screenshot for an example. In the header, you specified that the default routing uses the </a:t>
            </a:r>
            <a:r>
              <a:rPr i="1" lang="en-US"/>
              <a:t>FileDrop</a:t>
            </a:r>
            <a:r>
              <a:rPr lang="en-US"/>
              <a:t> printer and </a:t>
            </a:r>
            <a:r>
              <a:rPr i="1" lang="en-US"/>
              <a:t>Customer Item  </a:t>
            </a:r>
            <a:r>
              <a:rPr lang="en-US"/>
              <a:t>format. </a:t>
            </a:r>
            <a:r>
              <a:rPr i="0" lang="en-US"/>
              <a:t>That is, </a:t>
            </a:r>
            <a:r>
              <a:rPr i="0" lang="en-US" u="sng"/>
              <a:t>unless</a:t>
            </a:r>
            <a:r>
              <a:rPr i="0" lang="en-US" u="none"/>
              <a:t> the domain has a particular value. The actual field values determining the routing is defined in Label Content Routing Config, which this training covers next. So, if the domain is a certain value, the system should use the printer and format defined for this level in Label Content Routing Config. That is, </a:t>
            </a:r>
            <a:r>
              <a:rPr i="0" lang="en-US" u="sng"/>
              <a:t>unless </a:t>
            </a:r>
            <a:r>
              <a:rPr i="0" lang="en-US" u="none"/>
              <a:t>the site has a particular value;  in this case, the system uses the printer and format defined for that level in Routing Config. The same logic is then applied for the device field. So, the routing works best when the levels start with the broader criteria and become more specific as the levels progress. </a:t>
            </a:r>
            <a:endParaRPr/>
          </a:p>
          <a:p>
            <a:pPr indent="0" lvl="0" marL="0" rtl="0" algn="l">
              <a:spcBef>
                <a:spcPts val="0"/>
              </a:spcBef>
              <a:spcAft>
                <a:spcPts val="0"/>
              </a:spcAft>
              <a:buNone/>
            </a:pPr>
            <a:r>
              <a:t/>
            </a:r>
            <a:endParaRPr i="0" u="none"/>
          </a:p>
        </p:txBody>
      </p:sp>
      <p:sp>
        <p:nvSpPr>
          <p:cNvPr id="207" name="Google Shape;207;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 name="Shape 214"/>
        <p:cNvGrpSpPr/>
        <p:nvPr/>
      </p:nvGrpSpPr>
      <p:grpSpPr>
        <a:xfrm>
          <a:off x="0" y="0"/>
          <a:ext cx="0" cy="0"/>
          <a:chOff x="0" y="0"/>
          <a:chExt cx="0" cy="0"/>
        </a:xfrm>
      </p:grpSpPr>
      <p:sp>
        <p:nvSpPr>
          <p:cNvPr id="215" name="Google Shape;215;p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p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As mentioned on the previous slide, you use Label Content Routing Config to finish defining the content routing by defining both the values for the fields specified in Label Content Routing Setup as well as which printer and format to use when the fields have these particular values.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Start by specifying the dataset and purpose that is unique to the content routing setup definition to configure. Once specified, the default Printer, Syntax Type, and Format ID default from the setup definition will be displayed, and these values are read-only.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After specifying the dataset and purpose, click Next to move to the configuration frame.</a:t>
            </a:r>
            <a:endParaRPr/>
          </a:p>
        </p:txBody>
      </p:sp>
      <p:sp>
        <p:nvSpPr>
          <p:cNvPr id="217" name="Google Shape;217;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 name="Shape 225"/>
        <p:cNvGrpSpPr/>
        <p:nvPr/>
      </p:nvGrpSpPr>
      <p:grpSpPr>
        <a:xfrm>
          <a:off x="0" y="0"/>
          <a:ext cx="0" cy="0"/>
          <a:chOff x="0" y="0"/>
          <a:chExt cx="0" cy="0"/>
        </a:xfrm>
      </p:grpSpPr>
      <p:sp>
        <p:nvSpPr>
          <p:cNvPr id="226" name="Google Shape;226;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 name="Google Shape;227;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lang="en-US"/>
              <a:t>First, enter the field value for the level 1 exception, which tells the system to use an alternative printer and format instead of the defaults defined on the routing setup.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Next, use the Child and Printer fields to determine which to configure next. When the Child field is checked, it tells the system to present the frame used to configure the level 2 exception from the routing setup definition. If you recall from the example on the previous slide, this would be for the site field. When the Printer field is checked, it tells the system to present the frame used to define the printer and format to use when the level 1 exception criteria is met. When both fields are checked, the system presents the frame for configuring the next level’s exception, and when you are done, the printer/format frame for the current exception level displays.</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Here in the screenshot, since the user has specified a field value of </a:t>
            </a:r>
            <a:r>
              <a:rPr i="1" lang="en-US"/>
              <a:t>10USA </a:t>
            </a:r>
            <a:r>
              <a:rPr lang="en-US"/>
              <a:t>and checked only the Printer field, the Printer/Format Frame displays. The user then specified that when the domain field from the incoming dataset has a value of </a:t>
            </a:r>
            <a:r>
              <a:rPr i="1" lang="en-US"/>
              <a:t>10USA</a:t>
            </a:r>
            <a:r>
              <a:rPr lang="en-US"/>
              <a:t>, the system should use the following printer and format. Optionally, you can provide a description in this frame. As was the case when defining the printer/format combination in Label Content Routing Setup, the system validates that the format specified has a detail which uses the same syntax type as the printer specified in this frame.</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As indicated in this next screenshot, you can specify multiple records for each of the different field values that would need to result in a different routing being used. </a:t>
            </a:r>
            <a:endParaRPr/>
          </a:p>
          <a:p>
            <a:pPr indent="0" lvl="0" marL="0" rtl="0" algn="l">
              <a:lnSpc>
                <a:spcPct val="90000"/>
              </a:lnSpc>
              <a:spcBef>
                <a:spcPts val="0"/>
              </a:spcBef>
              <a:spcAft>
                <a:spcPts val="0"/>
              </a:spcAft>
              <a:buNone/>
            </a:pPr>
            <a:r>
              <a:t/>
            </a:r>
            <a:endParaRPr/>
          </a:p>
        </p:txBody>
      </p:sp>
      <p:sp>
        <p:nvSpPr>
          <p:cNvPr id="228" name="Google Shape;228;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showMasterSp="0">
  <p:cSld name="Title Slide">
    <p:spTree>
      <p:nvGrpSpPr>
        <p:cNvPr id="15" name="Shape 15"/>
        <p:cNvGrpSpPr/>
        <p:nvPr/>
      </p:nvGrpSpPr>
      <p:grpSpPr>
        <a:xfrm>
          <a:off x="0" y="0"/>
          <a:ext cx="0" cy="0"/>
          <a:chOff x="0" y="0"/>
          <a:chExt cx="0" cy="0"/>
        </a:xfrm>
      </p:grpSpPr>
      <p:pic>
        <p:nvPicPr>
          <p:cNvPr id="16" name="Google Shape;16;p34"/>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17" name="Google Shape;17;p3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3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9" name="Google Shape;19;p34"/>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34"/>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21" name="Google Shape;21;p34"/>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
        <p:nvSpPr>
          <p:cNvPr id="22" name="Google Shape;22;p34"/>
          <p:cNvSpPr/>
          <p:nvPr/>
        </p:nvSpPr>
        <p:spPr>
          <a:xfrm>
            <a:off x="0" y="2570933"/>
            <a:ext cx="12193201" cy="10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62" name="Shape 62"/>
        <p:cNvGrpSpPr/>
        <p:nvPr/>
      </p:nvGrpSpPr>
      <p:grpSpPr>
        <a:xfrm>
          <a:off x="0" y="0"/>
          <a:ext cx="0" cy="0"/>
          <a:chOff x="0" y="0"/>
          <a:chExt cx="0" cy="0"/>
        </a:xfrm>
      </p:grpSpPr>
      <p:sp>
        <p:nvSpPr>
          <p:cNvPr id="63" name="Google Shape;63;p40"/>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sp>
        <p:nvSpPr>
          <p:cNvPr id="64" name="Google Shape;64;p4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65" name="Google Shape;65;p40"/>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66" name="Google Shape;66;p40"/>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ganizing Slate (Do Not Use)" showMasterSp="0">
  <p:cSld name="Organizing Slate (Do Not Use)">
    <p:bg>
      <p:bgPr>
        <a:solidFill>
          <a:srgbClr val="7F7F7F"/>
        </a:solidFill>
      </p:bgPr>
    </p:bg>
    <p:spTree>
      <p:nvGrpSpPr>
        <p:cNvPr id="67" name="Shape 67"/>
        <p:cNvGrpSpPr/>
        <p:nvPr/>
      </p:nvGrpSpPr>
      <p:grpSpPr>
        <a:xfrm>
          <a:off x="0" y="0"/>
          <a:ext cx="0" cy="0"/>
          <a:chOff x="0" y="0"/>
          <a:chExt cx="0" cy="0"/>
        </a:xfrm>
      </p:grpSpPr>
      <p:sp>
        <p:nvSpPr>
          <p:cNvPr id="68" name="Google Shape;68;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69" name="Google Shape;69;p47"/>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ADDITIONAL VERTICAL </a:t>
            </a:r>
            <a:br>
              <a:rPr b="1" i="0" lang="en-US" sz="11500" u="none" cap="none" strike="noStrike">
                <a:solidFill>
                  <a:srgbClr val="3F3F3F"/>
                </a:solidFill>
                <a:latin typeface="Century Gothic"/>
                <a:ea typeface="Century Gothic"/>
                <a:cs typeface="Century Gothic"/>
                <a:sym typeface="Century Gothic"/>
              </a:rPr>
            </a:br>
            <a:r>
              <a:rPr b="1" i="0" lang="en-US" sz="11500" u="none" cap="none" strike="noStrike">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utomotive Title Slide" showMasterSp="0">
  <p:cSld name="Automotive Title Slide">
    <p:spTree>
      <p:nvGrpSpPr>
        <p:cNvPr id="70" name="Shape 70"/>
        <p:cNvGrpSpPr/>
        <p:nvPr/>
      </p:nvGrpSpPr>
      <p:grpSpPr>
        <a:xfrm>
          <a:off x="0" y="0"/>
          <a:ext cx="0" cy="0"/>
          <a:chOff x="0" y="0"/>
          <a:chExt cx="0" cy="0"/>
        </a:xfrm>
      </p:grpSpPr>
      <p:pic>
        <p:nvPicPr>
          <p:cNvPr id="71" name="Google Shape;71;p48"/>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72" name="Google Shape;72;p48"/>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48"/>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74" name="Google Shape;74;p48"/>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48"/>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76" name="Google Shape;76;p48"/>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77" name="Google Shape;77;p48"/>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sumer Products Title Slide" showMasterSp="0">
  <p:cSld name="Consumer Products Title Slide">
    <p:spTree>
      <p:nvGrpSpPr>
        <p:cNvPr id="78" name="Shape 78"/>
        <p:cNvGrpSpPr/>
        <p:nvPr/>
      </p:nvGrpSpPr>
      <p:grpSpPr>
        <a:xfrm>
          <a:off x="0" y="0"/>
          <a:ext cx="0" cy="0"/>
          <a:chOff x="0" y="0"/>
          <a:chExt cx="0" cy="0"/>
        </a:xfrm>
      </p:grpSpPr>
      <p:pic>
        <p:nvPicPr>
          <p:cNvPr id="79" name="Google Shape;79;p49"/>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0" name="Google Shape;80;p49"/>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49"/>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82" name="Google Shape;82;p49"/>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49"/>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84" name="Google Shape;84;p49"/>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5" name="Google Shape;85;p49"/>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ood and Beverage Title Slide" showMasterSp="0">
  <p:cSld name="Food and Beverage Title Slide">
    <p:spTree>
      <p:nvGrpSpPr>
        <p:cNvPr id="86" name="Shape 86"/>
        <p:cNvGrpSpPr/>
        <p:nvPr/>
      </p:nvGrpSpPr>
      <p:grpSpPr>
        <a:xfrm>
          <a:off x="0" y="0"/>
          <a:ext cx="0" cy="0"/>
          <a:chOff x="0" y="0"/>
          <a:chExt cx="0" cy="0"/>
        </a:xfrm>
      </p:grpSpPr>
      <p:pic>
        <p:nvPicPr>
          <p:cNvPr id="87" name="Google Shape;87;p50"/>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88" name="Google Shape;88;p5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5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0" name="Google Shape;90;p5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50"/>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92" name="Google Shape;92;p50"/>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93" name="Google Shape;93;p50"/>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High Tech Title Slide" showMasterSp="0">
  <p:cSld name="High Tech Title Slide">
    <p:spTree>
      <p:nvGrpSpPr>
        <p:cNvPr id="94" name="Shape 94"/>
        <p:cNvGrpSpPr/>
        <p:nvPr/>
      </p:nvGrpSpPr>
      <p:grpSpPr>
        <a:xfrm>
          <a:off x="0" y="0"/>
          <a:ext cx="0" cy="0"/>
          <a:chOff x="0" y="0"/>
          <a:chExt cx="0" cy="0"/>
        </a:xfrm>
      </p:grpSpPr>
      <p:pic>
        <p:nvPicPr>
          <p:cNvPr id="95" name="Google Shape;95;p51"/>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96" name="Google Shape;96;p5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5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8" name="Google Shape;98;p5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9" name="Google Shape;99;p51"/>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entury Gothic"/>
              <a:ea typeface="Century Gothic"/>
              <a:cs typeface="Century Gothic"/>
              <a:sym typeface="Century Gothic"/>
            </a:endParaRPr>
          </a:p>
        </p:txBody>
      </p:sp>
      <p:sp>
        <p:nvSpPr>
          <p:cNvPr id="100" name="Google Shape;100;p51"/>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1" name="Google Shape;101;p51"/>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ndustrial Title Slide" showMasterSp="0">
  <p:cSld name="Industrial Title Slide">
    <p:spTree>
      <p:nvGrpSpPr>
        <p:cNvPr id="102" name="Shape 102"/>
        <p:cNvGrpSpPr/>
        <p:nvPr/>
      </p:nvGrpSpPr>
      <p:grpSpPr>
        <a:xfrm>
          <a:off x="0" y="0"/>
          <a:ext cx="0" cy="0"/>
          <a:chOff x="0" y="0"/>
          <a:chExt cx="0" cy="0"/>
        </a:xfrm>
      </p:grpSpPr>
      <p:pic>
        <p:nvPicPr>
          <p:cNvPr id="103" name="Google Shape;103;p52"/>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04" name="Google Shape;104;p52"/>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
        <p:nvSpPr>
          <p:cNvPr id="105" name="Google Shape;105;p5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5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07" name="Google Shape;107;p52"/>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8" name="Google Shape;108;p52"/>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9" name="Google Shape;109;p52"/>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ife Sciences Title Slide" showMasterSp="0">
  <p:cSld name="Life Sciences Title Slide">
    <p:spTree>
      <p:nvGrpSpPr>
        <p:cNvPr id="110" name="Shape 110"/>
        <p:cNvGrpSpPr/>
        <p:nvPr/>
      </p:nvGrpSpPr>
      <p:grpSpPr>
        <a:xfrm>
          <a:off x="0" y="0"/>
          <a:ext cx="0" cy="0"/>
          <a:chOff x="0" y="0"/>
          <a:chExt cx="0" cy="0"/>
        </a:xfrm>
      </p:grpSpPr>
      <p:pic>
        <p:nvPicPr>
          <p:cNvPr id="111" name="Google Shape;111;p53"/>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12" name="Google Shape;112;p53"/>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
        <p:nvSpPr>
          <p:cNvPr id="113" name="Google Shape;113;p5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5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5" name="Google Shape;115;p53"/>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6" name="Google Shape;116;p53"/>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17" name="Google Shape;117;p53"/>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Generic Title Slide" showMasterSp="0">
  <p:cSld name="Generic Title Slide">
    <p:spTree>
      <p:nvGrpSpPr>
        <p:cNvPr id="118" name="Shape 118"/>
        <p:cNvGrpSpPr/>
        <p:nvPr/>
      </p:nvGrpSpPr>
      <p:grpSpPr>
        <a:xfrm>
          <a:off x="0" y="0"/>
          <a:ext cx="0" cy="0"/>
          <a:chOff x="0" y="0"/>
          <a:chExt cx="0" cy="0"/>
        </a:xfrm>
      </p:grpSpPr>
      <p:pic>
        <p:nvPicPr>
          <p:cNvPr id="119" name="Google Shape;119;p54"/>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120" name="Google Shape;120;p54"/>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
        <p:nvSpPr>
          <p:cNvPr id="121" name="Google Shape;121;p5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5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23" name="Google Shape;123;p5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4" name="Google Shape;124;p54"/>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5" name="Google Shape;125;p54"/>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rganizing Slate   (Do Not Use)" showMasterSp="0">
  <p:cSld name="Organizing Slate   (Do Not Use)">
    <p:bg>
      <p:bgPr>
        <a:solidFill>
          <a:srgbClr val="7F7F7F"/>
        </a:solidFill>
      </p:bgPr>
    </p:bg>
    <p:spTree>
      <p:nvGrpSpPr>
        <p:cNvPr id="126" name="Shape 126"/>
        <p:cNvGrpSpPr/>
        <p:nvPr/>
      </p:nvGrpSpPr>
      <p:grpSpPr>
        <a:xfrm>
          <a:off x="0" y="0"/>
          <a:ext cx="0" cy="0"/>
          <a:chOff x="0" y="0"/>
          <a:chExt cx="0" cy="0"/>
        </a:xfrm>
      </p:grpSpPr>
      <p:sp>
        <p:nvSpPr>
          <p:cNvPr id="127" name="Google Shape;127;p5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7F7F7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7F7F7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7F7F7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7F7F7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7F7F7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7F7F7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7F7F7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7F7F7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8" name="Google Shape;128;p55"/>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i="0" lang="en-US" sz="11500" u="none" cap="none" strike="noStrike">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23" name="Shape 23"/>
        <p:cNvGrpSpPr/>
        <p:nvPr/>
      </p:nvGrpSpPr>
      <p:grpSpPr>
        <a:xfrm>
          <a:off x="0" y="0"/>
          <a:ext cx="0" cy="0"/>
          <a:chOff x="0" y="0"/>
          <a:chExt cx="0" cy="0"/>
        </a:xfrm>
      </p:grpSpPr>
      <p:sp>
        <p:nvSpPr>
          <p:cNvPr id="24" name="Google Shape;24;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35"/>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dk1"/>
                </a:solidFill>
              </a:defRPr>
            </a:lvl1pPr>
            <a:lvl2pPr indent="-381000" lvl="1" marL="914400" algn="l">
              <a:lnSpc>
                <a:spcPct val="95000"/>
              </a:lnSpc>
              <a:spcBef>
                <a:spcPts val="600"/>
              </a:spcBef>
              <a:spcAft>
                <a:spcPts val="0"/>
              </a:spcAft>
              <a:buSzPts val="2400"/>
              <a:buChar char="­"/>
              <a:defRPr>
                <a:solidFill>
                  <a:schemeClr val="dk1"/>
                </a:solidFill>
              </a:defRPr>
            </a:lvl2pPr>
            <a:lvl3pPr indent="-355600" lvl="2" marL="1371600" algn="l">
              <a:lnSpc>
                <a:spcPct val="95000"/>
              </a:lnSpc>
              <a:spcBef>
                <a:spcPts val="600"/>
              </a:spcBef>
              <a:spcAft>
                <a:spcPts val="0"/>
              </a:spcAft>
              <a:buSzPts val="2000"/>
              <a:buChar char="­"/>
              <a:defRPr>
                <a:solidFill>
                  <a:schemeClr val="dk1"/>
                </a:solidFill>
              </a:defRPr>
            </a:lvl3pPr>
            <a:lvl4pPr indent="-355600" lvl="3" marL="1828800" algn="l">
              <a:lnSpc>
                <a:spcPct val="95000"/>
              </a:lnSpc>
              <a:spcBef>
                <a:spcPts val="600"/>
              </a:spcBef>
              <a:spcAft>
                <a:spcPts val="0"/>
              </a:spcAft>
              <a:buSzPts val="2000"/>
              <a:buChar char="­"/>
              <a:defRPr>
                <a:solidFill>
                  <a:schemeClr val="dk1"/>
                </a:solidFill>
              </a:defRPr>
            </a:lvl4pPr>
            <a:lvl5pPr indent="-355600" lvl="4" marL="2286000" algn="l">
              <a:lnSpc>
                <a:spcPct val="95000"/>
              </a:lnSpc>
              <a:spcBef>
                <a:spcPts val="600"/>
              </a:spcBef>
              <a:spcAft>
                <a:spcPts val="0"/>
              </a:spcAft>
              <a:buSzPts val="2000"/>
              <a:buChar char="­"/>
              <a:defRPr>
                <a:solidFill>
                  <a:schemeClr val="dk1"/>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 name="Google Shape;26;p3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7" name="Google Shape;27;p3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showMasterSp="0">
  <p:cSld name="Section Header">
    <p:bg>
      <p:bgPr>
        <a:solidFill>
          <a:srgbClr val="38639F"/>
        </a:solidFill>
      </p:bgPr>
    </p:bg>
    <p:spTree>
      <p:nvGrpSpPr>
        <p:cNvPr id="135" name="Shape 135"/>
        <p:cNvGrpSpPr/>
        <p:nvPr/>
      </p:nvGrpSpPr>
      <p:grpSpPr>
        <a:xfrm>
          <a:off x="0" y="0"/>
          <a:ext cx="0" cy="0"/>
          <a:chOff x="0" y="0"/>
          <a:chExt cx="0" cy="0"/>
        </a:xfrm>
      </p:grpSpPr>
      <p:sp>
        <p:nvSpPr>
          <p:cNvPr id="136" name="Google Shape;136;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37" name="Google Shape;137;p39"/>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38" name="Google Shape;138;p39"/>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39"/>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ogo Web Slide" showMasterSp="0">
  <p:cSld name="Logo Web Slide">
    <p:bg>
      <p:bgPr>
        <a:solidFill>
          <a:schemeClr val="lt1"/>
        </a:solidFill>
      </p:bgPr>
    </p:bg>
    <p:spTree>
      <p:nvGrpSpPr>
        <p:cNvPr id="140" name="Shape 140"/>
        <p:cNvGrpSpPr/>
        <p:nvPr/>
      </p:nvGrpSpPr>
      <p:grpSpPr>
        <a:xfrm>
          <a:off x="0" y="0"/>
          <a:ext cx="0" cy="0"/>
          <a:chOff x="0" y="0"/>
          <a:chExt cx="0" cy="0"/>
        </a:xfrm>
      </p:grpSpPr>
      <p:sp>
        <p:nvSpPr>
          <p:cNvPr id="141" name="Google Shape;141;p41"/>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cap="none" strike="noStrike">
              <a:solidFill>
                <a:srgbClr val="FFFFFF"/>
              </a:solidFill>
              <a:latin typeface="Century Gothic"/>
              <a:ea typeface="Century Gothic"/>
              <a:cs typeface="Century Gothic"/>
              <a:sym typeface="Century Gothic"/>
            </a:endParaRPr>
          </a:p>
        </p:txBody>
      </p:sp>
      <p:sp>
        <p:nvSpPr>
          <p:cNvPr id="142" name="Google Shape;142;p4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143" name="Google Shape;143;p41"/>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144" name="Google Shape;144;p41"/>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US" sz="3600" u="none" cap="none" strike="noStrike">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b="0" i="0" lang="en-US" sz="1800" u="none" cap="none" strike="noStrike">
                <a:solidFill>
                  <a:srgbClr val="5A87C5"/>
                </a:solidFill>
                <a:latin typeface="Century Gothic"/>
                <a:ea typeface="Century Gothic"/>
                <a:cs typeface="Century Gothic"/>
                <a:sym typeface="Century Gothic"/>
              </a:rPr>
              <a:t>© QAD Inc</a:t>
            </a:r>
            <a:endParaRPr b="0" i="0" sz="1800" u="none" cap="none" strike="noStrike">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p:cSld name="Two Content">
    <p:spTree>
      <p:nvGrpSpPr>
        <p:cNvPr id="28" name="Shape 28"/>
        <p:cNvGrpSpPr/>
        <p:nvPr/>
      </p:nvGrpSpPr>
      <p:grpSpPr>
        <a:xfrm>
          <a:off x="0" y="0"/>
          <a:ext cx="0" cy="0"/>
          <a:chOff x="0" y="0"/>
          <a:chExt cx="0" cy="0"/>
        </a:xfrm>
      </p:grpSpPr>
      <p:sp>
        <p:nvSpPr>
          <p:cNvPr id="29" name="Google Shape;29;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0" name="Google Shape;30;p3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1" name="Google Shape;31;p36"/>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2" name="Google Shape;32;p3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3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Dark BG" showMasterSp="0">
  <p:cSld name="Title and Content Dark BG">
    <p:bg>
      <p:bgPr>
        <a:solidFill>
          <a:srgbClr val="38639F"/>
        </a:solidFill>
      </p:bgPr>
    </p:bg>
    <p:spTree>
      <p:nvGrpSpPr>
        <p:cNvPr id="34" name="Shape 34"/>
        <p:cNvGrpSpPr/>
        <p:nvPr/>
      </p:nvGrpSpPr>
      <p:grpSpPr>
        <a:xfrm>
          <a:off x="0" y="0"/>
          <a:ext cx="0" cy="0"/>
          <a:chOff x="0" y="0"/>
          <a:chExt cx="0" cy="0"/>
        </a:xfrm>
      </p:grpSpPr>
      <p:sp>
        <p:nvSpPr>
          <p:cNvPr id="35" name="Google Shape;35;p42"/>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36" name="Google Shape;36;p42"/>
          <p:cNvSpPr txBox="1"/>
          <p:nvPr>
            <p:ph idx="2" type="body"/>
          </p:nvPr>
        </p:nvSpPr>
        <p:spPr>
          <a:xfrm>
            <a:off x="419100" y="1524000"/>
            <a:ext cx="11353800" cy="48176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lt1"/>
                </a:solidFill>
              </a:defRPr>
            </a:lvl1pPr>
            <a:lvl2pPr indent="-381000" lvl="1" marL="914400" algn="l">
              <a:lnSpc>
                <a:spcPct val="95000"/>
              </a:lnSpc>
              <a:spcBef>
                <a:spcPts val="600"/>
              </a:spcBef>
              <a:spcAft>
                <a:spcPts val="0"/>
              </a:spcAft>
              <a:buSzPts val="2400"/>
              <a:buChar char="­"/>
              <a:defRPr>
                <a:solidFill>
                  <a:schemeClr val="lt1"/>
                </a:solidFill>
              </a:defRPr>
            </a:lvl2pPr>
            <a:lvl3pPr indent="-355600" lvl="2" marL="1371600" algn="l">
              <a:lnSpc>
                <a:spcPct val="95000"/>
              </a:lnSpc>
              <a:spcBef>
                <a:spcPts val="600"/>
              </a:spcBef>
              <a:spcAft>
                <a:spcPts val="0"/>
              </a:spcAft>
              <a:buSzPts val="2000"/>
              <a:buChar char="­"/>
              <a:defRPr>
                <a:solidFill>
                  <a:schemeClr val="lt1"/>
                </a:solidFill>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7" name="Google Shape;37;p4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accen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accen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accen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accen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accen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accen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accen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accen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38" name="Google Shape;38;p42"/>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p:cSld name="Title Only">
    <p:spTree>
      <p:nvGrpSpPr>
        <p:cNvPr id="39" name="Shape 39"/>
        <p:cNvGrpSpPr/>
        <p:nvPr/>
      </p:nvGrpSpPr>
      <p:grpSpPr>
        <a:xfrm>
          <a:off x="0" y="0"/>
          <a:ext cx="0" cy="0"/>
          <a:chOff x="0" y="0"/>
          <a:chExt cx="0" cy="0"/>
        </a:xfrm>
      </p:grpSpPr>
      <p:sp>
        <p:nvSpPr>
          <p:cNvPr id="40" name="Google Shape;40;p4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43"/>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2" name="Google Shape;42;p4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showMasterSp="0">
  <p:cSld name="Section Header">
    <p:bg>
      <p:bgPr>
        <a:solidFill>
          <a:srgbClr val="38639F"/>
        </a:solidFill>
      </p:bgPr>
    </p:bg>
    <p:spTree>
      <p:nvGrpSpPr>
        <p:cNvPr id="43" name="Shape 43"/>
        <p:cNvGrpSpPr/>
        <p:nvPr/>
      </p:nvGrpSpPr>
      <p:grpSpPr>
        <a:xfrm>
          <a:off x="0" y="0"/>
          <a:ext cx="0" cy="0"/>
          <a:chOff x="0" y="0"/>
          <a:chExt cx="0" cy="0"/>
        </a:xfrm>
      </p:grpSpPr>
      <p:sp>
        <p:nvSpPr>
          <p:cNvPr id="44" name="Google Shape;44;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38"/>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6" name="Google Shape;46;p38"/>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38"/>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ist of Items/Names">
  <p:cSld name="List of Items/Names">
    <p:spTree>
      <p:nvGrpSpPr>
        <p:cNvPr id="48" name="Shape 48"/>
        <p:cNvGrpSpPr/>
        <p:nvPr/>
      </p:nvGrpSpPr>
      <p:grpSpPr>
        <a:xfrm>
          <a:off x="0" y="0"/>
          <a:ext cx="0" cy="0"/>
          <a:chOff x="0" y="0"/>
          <a:chExt cx="0" cy="0"/>
        </a:xfrm>
      </p:grpSpPr>
      <p:sp>
        <p:nvSpPr>
          <p:cNvPr id="49" name="Google Shape;49;p4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50" name="Google Shape;50;p44"/>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1" name="Google Shape;51;p44"/>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2" name="Google Shape;52;p44"/>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3" name="Google Shape;53;p44"/>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4" name="Google Shape;54;p4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ft Side Header">
  <p:cSld name="Left Side Header">
    <p:spTree>
      <p:nvGrpSpPr>
        <p:cNvPr id="55" name="Shape 55"/>
        <p:cNvGrpSpPr/>
        <p:nvPr/>
      </p:nvGrpSpPr>
      <p:grpSpPr>
        <a:xfrm>
          <a:off x="0" y="0"/>
          <a:ext cx="0" cy="0"/>
          <a:chOff x="0" y="0"/>
          <a:chExt cx="0" cy="0"/>
        </a:xfrm>
      </p:grpSpPr>
      <p:sp>
        <p:nvSpPr>
          <p:cNvPr id="56" name="Google Shape;56;p45"/>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45"/>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58" name="Google Shape;58;p45"/>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95000"/>
              </a:lnSpc>
              <a:spcBef>
                <a:spcPts val="0"/>
              </a:spcBef>
              <a:spcAft>
                <a:spcPts val="0"/>
              </a:spcAft>
              <a:buSzPts val="2800"/>
              <a:buFont typeface="Arial"/>
              <a:buChar char="​"/>
              <a:defRPr sz="2800">
                <a:solidFill>
                  <a:schemeClr val="dk1"/>
                </a:solidFill>
              </a:defRPr>
            </a:lvl1pPr>
            <a:lvl2pPr indent="-381000" lvl="1" marL="914400" algn="ctr">
              <a:lnSpc>
                <a:spcPct val="95000"/>
              </a:lnSpc>
              <a:spcBef>
                <a:spcPts val="600"/>
              </a:spcBef>
              <a:spcAft>
                <a:spcPts val="0"/>
              </a:spcAft>
              <a:buSzPts val="2400"/>
              <a:buFont typeface="Arial"/>
              <a:buChar char="​"/>
              <a:defRPr sz="2400">
                <a:solidFill>
                  <a:schemeClr val="dk1"/>
                </a:solidFill>
              </a:defRPr>
            </a:lvl2pPr>
            <a:lvl3pPr indent="-355600" lvl="2" marL="1371600" algn="ctr">
              <a:lnSpc>
                <a:spcPct val="95000"/>
              </a:lnSpc>
              <a:spcBef>
                <a:spcPts val="600"/>
              </a:spcBef>
              <a:spcAft>
                <a:spcPts val="0"/>
              </a:spcAft>
              <a:buSzPts val="2000"/>
              <a:buFont typeface="Arial"/>
              <a:buChar char="​"/>
              <a:defRPr sz="2000">
                <a:solidFill>
                  <a:schemeClr val="dk1"/>
                </a:solidFill>
              </a:defRPr>
            </a:lvl3pPr>
            <a:lvl4pPr indent="-355600" lvl="3" marL="1828800" algn="ctr">
              <a:lnSpc>
                <a:spcPct val="95000"/>
              </a:lnSpc>
              <a:spcBef>
                <a:spcPts val="600"/>
              </a:spcBef>
              <a:spcAft>
                <a:spcPts val="0"/>
              </a:spcAft>
              <a:buSzPts val="2000"/>
              <a:buFont typeface="Arial"/>
              <a:buChar char="​"/>
              <a:defRPr sz="2000"/>
            </a:lvl4pPr>
            <a:lvl5pPr indent="-355600" lvl="4" marL="2286000" algn="ctr">
              <a:lnSpc>
                <a:spcPct val="95000"/>
              </a:lnSpc>
              <a:spcBef>
                <a:spcPts val="600"/>
              </a:spcBef>
              <a:spcAft>
                <a:spcPts val="0"/>
              </a:spcAft>
              <a:buSzPts val="2000"/>
              <a:buFont typeface="Arial"/>
              <a:buChar char="​"/>
              <a:defRPr sz="2000"/>
            </a:lvl5pPr>
            <a:lvl6pPr indent="-355600" lvl="5" marL="2743200" algn="ctr">
              <a:lnSpc>
                <a:spcPct val="95000"/>
              </a:lnSpc>
              <a:spcBef>
                <a:spcPts val="600"/>
              </a:spcBef>
              <a:spcAft>
                <a:spcPts val="0"/>
              </a:spcAft>
              <a:buSzPts val="2000"/>
              <a:buFont typeface="Arial"/>
              <a:buChar char="​"/>
              <a:defRPr sz="2000"/>
            </a:lvl6pPr>
            <a:lvl7pPr indent="-355600" lvl="6" marL="3200400" algn="ctr">
              <a:lnSpc>
                <a:spcPct val="95000"/>
              </a:lnSpc>
              <a:spcBef>
                <a:spcPts val="600"/>
              </a:spcBef>
              <a:spcAft>
                <a:spcPts val="0"/>
              </a:spcAft>
              <a:buSzPts val="2000"/>
              <a:buFont typeface="Arial"/>
              <a:buChar char="​"/>
              <a:defRPr sz="2000"/>
            </a:lvl7pPr>
            <a:lvl8pPr indent="-355600" lvl="7" marL="3657600" algn="ctr">
              <a:lnSpc>
                <a:spcPct val="95000"/>
              </a:lnSpc>
              <a:spcBef>
                <a:spcPts val="600"/>
              </a:spcBef>
              <a:spcAft>
                <a:spcPts val="0"/>
              </a:spcAft>
              <a:buSzPts val="2000"/>
              <a:buFont typeface="Arial"/>
              <a:buChar char="​"/>
              <a:defRPr sz="2000"/>
            </a:lvl8pPr>
            <a:lvl9pPr indent="-355600" lvl="8" marL="4114800" algn="ctr">
              <a:lnSpc>
                <a:spcPct val="95000"/>
              </a:lnSpc>
              <a:spcBef>
                <a:spcPts val="600"/>
              </a:spcBef>
              <a:spcAft>
                <a:spcPts val="600"/>
              </a:spcAft>
              <a:buSzPts val="2000"/>
              <a:buFont typeface="Arial"/>
              <a:buChar char="​"/>
              <a:defRPr sz="2000"/>
            </a:lvl9pPr>
          </a:lstStyle>
          <a:p/>
        </p:txBody>
      </p:sp>
      <p:sp>
        <p:nvSpPr>
          <p:cNvPr id="59" name="Google Shape;59;p4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60" name="Shape 60"/>
        <p:cNvGrpSpPr/>
        <p:nvPr/>
      </p:nvGrpSpPr>
      <p:grpSpPr>
        <a:xfrm>
          <a:off x="0" y="0"/>
          <a:ext cx="0" cy="0"/>
          <a:chOff x="0" y="0"/>
          <a:chExt cx="0" cy="0"/>
        </a:xfrm>
      </p:grpSpPr>
      <p:sp>
        <p:nvSpPr>
          <p:cNvPr id="61" name="Google Shape;61;p4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21" Type="http://schemas.openxmlformats.org/officeDocument/2006/relationships/theme" Target="../theme/theme3.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33"/>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33"/>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33"/>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33"/>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1"/>
        </a:solidFill>
      </p:bgPr>
    </p:bg>
    <p:spTree>
      <p:nvGrpSpPr>
        <p:cNvPr id="129" name="Shape 129"/>
        <p:cNvGrpSpPr/>
        <p:nvPr/>
      </p:nvGrpSpPr>
      <p:grpSpPr>
        <a:xfrm>
          <a:off x="0" y="0"/>
          <a:ext cx="0" cy="0"/>
          <a:chOff x="0" y="0"/>
          <a:chExt cx="0" cy="0"/>
        </a:xfrm>
      </p:grpSpPr>
      <p:sp>
        <p:nvSpPr>
          <p:cNvPr id="130" name="Google Shape;130;p37"/>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31" name="Google Shape;131;p37"/>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32" name="Google Shape;132;p3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3" name="Google Shape;133;p37"/>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134" name="Google Shape;134;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9" r:id="rId2"/>
    <p:sldLayoutId id="2147483670" r:id="rId3"/>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30.png"/><Relationship Id="rId6" Type="http://schemas.openxmlformats.org/officeDocument/2006/relationships/image" Target="../media/image2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3.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documentlibrary.qad.com/documentation/LPS/index.html" TargetMode="External"/><Relationship Id="rId4" Type="http://schemas.openxmlformats.org/officeDocument/2006/relationships/hyperlink" Target="mailto:Forum_AS_DCnLPS@qad.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 Id="rId3" Type="http://schemas.openxmlformats.org/officeDocument/2006/relationships/image" Target="../media/image3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 Id="rId3"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0.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19.png"/><Relationship Id="rId5"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200"/>
              <a:buFont typeface="Century Gothic"/>
              <a:buNone/>
            </a:pPr>
            <a:r>
              <a:rPr lang="en-US" sz="3200"/>
              <a:t>Automation Solutions - Label Printing Services Label Routing</a:t>
            </a:r>
            <a:endParaRPr sz="3200"/>
          </a:p>
        </p:txBody>
      </p:sp>
      <p:sp>
        <p:nvSpPr>
          <p:cNvPr id="151" name="Google Shape;151;p1"/>
          <p:cNvSpPr txBox="1"/>
          <p:nvPr>
            <p:ph idx="1" type="subTitle"/>
          </p:nvPr>
        </p:nvSpPr>
        <p:spPr>
          <a:xfrm>
            <a:off x="419100" y="4710546"/>
            <a:ext cx="9182100" cy="1873134"/>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000"/>
              <a:buNone/>
            </a:pPr>
            <a:r>
              <a:rPr lang="en-US"/>
              <a:t>Matt Escalante</a:t>
            </a:r>
            <a:endParaRPr/>
          </a:p>
          <a:p>
            <a:pPr indent="0" lvl="0" marL="0" rtl="0" algn="l">
              <a:lnSpc>
                <a:spcPct val="95000"/>
              </a:lnSpc>
              <a:spcBef>
                <a:spcPts val="600"/>
              </a:spcBef>
              <a:spcAft>
                <a:spcPts val="0"/>
              </a:spcAft>
              <a:buSzPts val="2000"/>
              <a:buNone/>
            </a:pPr>
            <a:r>
              <a:rPr lang="en-US"/>
              <a:t>December 2019</a:t>
            </a:r>
            <a:endParaRPr/>
          </a:p>
        </p:txBody>
      </p:sp>
      <p:sp>
        <p:nvSpPr>
          <p:cNvPr id="152" name="Google Shape;152;p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53" name="Google Shape;153;p1"/>
          <p:cNvSpPr/>
          <p:nvPr>
            <p:ph idx="2" type="pic"/>
          </p:nvPr>
        </p:nvSpPr>
        <p:spPr>
          <a:xfrm>
            <a:off x="9875520" y="3108960"/>
            <a:ext cx="1897380" cy="1371600"/>
          </a:xfrm>
          <a:prstGeom prst="rect">
            <a:avLst/>
          </a:prstGeom>
          <a:noFill/>
          <a:ln>
            <a:noFill/>
          </a:ln>
        </p:spPr>
        <p:txBody>
          <a:bodyPr anchorCtr="0" anchor="ctr" bIns="0" lIns="0" spcFirstLastPara="1" rIns="0" wrap="square" tIns="0">
            <a:noAutofit/>
          </a:bodyPr>
          <a:lstStyle/>
          <a:p>
            <a:pPr indent="0" lvl="0" marL="0" rtl="0" algn="ctr">
              <a:spcBef>
                <a:spcPts val="0"/>
              </a:spcBef>
              <a:spcAft>
                <a:spcPts val="600"/>
              </a:spcAft>
              <a:buNone/>
            </a:pPr>
            <a:r>
              <a:t/>
            </a:r>
            <a:endParaRPr/>
          </a:p>
        </p:txBody>
      </p:sp>
      <p:pic>
        <p:nvPicPr>
          <p:cNvPr id="154" name="Google Shape;154;p1"/>
          <p:cNvPicPr preferRelativeResize="0"/>
          <p:nvPr/>
        </p:nvPicPr>
        <p:blipFill rotWithShape="1">
          <a:blip r:embed="rId3">
            <a:alphaModFix/>
          </a:blip>
          <a:srcRect b="11028" l="0" r="0" t="11029"/>
          <a:stretch/>
        </p:blipFill>
        <p:spPr>
          <a:xfrm>
            <a:off x="9884860" y="3118300"/>
            <a:ext cx="1897380" cy="1371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 name="Shape 241"/>
        <p:cNvGrpSpPr/>
        <p:nvPr/>
      </p:nvGrpSpPr>
      <p:grpSpPr>
        <a:xfrm>
          <a:off x="0" y="0"/>
          <a:ext cx="0" cy="0"/>
          <a:chOff x="0" y="0"/>
          <a:chExt cx="0" cy="0"/>
        </a:xfrm>
      </p:grpSpPr>
      <p:sp>
        <p:nvSpPr>
          <p:cNvPr id="242" name="Google Shape;242;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43" name="Google Shape;243;p10"/>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44" name="Google Shape;244;p10"/>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Content Routing Config – cont’d</a:t>
            </a:r>
            <a:endParaRPr/>
          </a:p>
        </p:txBody>
      </p:sp>
      <p:sp>
        <p:nvSpPr>
          <p:cNvPr id="245" name="Google Shape;245;p10"/>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246" name="Google Shape;246;p10"/>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Frame title indicates the configuration level</a:t>
            </a:r>
            <a:endParaRPr/>
          </a:p>
          <a:p>
            <a:pPr indent="-225425" lvl="1" marL="569913" rtl="0" algn="l">
              <a:lnSpc>
                <a:spcPct val="95000"/>
              </a:lnSpc>
              <a:spcBef>
                <a:spcPts val="600"/>
              </a:spcBef>
              <a:spcAft>
                <a:spcPts val="0"/>
              </a:spcAft>
              <a:buSzPts val="2400"/>
              <a:buChar char="­"/>
            </a:pPr>
            <a:r>
              <a:rPr lang="en-US"/>
              <a:t>Records processed on exception-basis</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Child flag disabled for final configuration level</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Can specify multiple records for different routings</a:t>
            </a:r>
            <a:endParaRPr/>
          </a:p>
          <a:p>
            <a:pPr indent="-73025" lvl="1" marL="569913" rtl="0" algn="l">
              <a:lnSpc>
                <a:spcPct val="95000"/>
              </a:lnSpc>
              <a:spcBef>
                <a:spcPts val="600"/>
              </a:spcBef>
              <a:spcAft>
                <a:spcPts val="0"/>
              </a:spcAft>
              <a:buSzPts val="2400"/>
              <a:buNone/>
            </a:pPr>
            <a:r>
              <a:t/>
            </a:r>
            <a:endParaRPr/>
          </a:p>
          <a:p>
            <a:pPr indent="-73025" lvl="1" marL="569913" rtl="0" algn="l">
              <a:lnSpc>
                <a:spcPct val="95000"/>
              </a:lnSpc>
              <a:spcBef>
                <a:spcPts val="600"/>
              </a:spcBef>
              <a:spcAft>
                <a:spcPts val="0"/>
              </a:spcAft>
              <a:buSzPts val="2400"/>
              <a:buNone/>
            </a:pPr>
            <a:r>
              <a:t/>
            </a:r>
            <a:endParaRPr/>
          </a:p>
        </p:txBody>
      </p:sp>
      <p:pic>
        <p:nvPicPr>
          <p:cNvPr id="247" name="Google Shape;247;p10"/>
          <p:cNvPicPr preferRelativeResize="0"/>
          <p:nvPr/>
        </p:nvPicPr>
        <p:blipFill rotWithShape="1">
          <a:blip r:embed="rId3">
            <a:alphaModFix/>
          </a:blip>
          <a:srcRect b="0" l="0" r="0" t="0"/>
          <a:stretch/>
        </p:blipFill>
        <p:spPr>
          <a:xfrm>
            <a:off x="6215219" y="1551331"/>
            <a:ext cx="5528730" cy="2378723"/>
          </a:xfrm>
          <a:prstGeom prst="rect">
            <a:avLst/>
          </a:prstGeom>
          <a:noFill/>
          <a:ln>
            <a:noFill/>
          </a:ln>
        </p:spPr>
      </p:pic>
      <p:pic>
        <p:nvPicPr>
          <p:cNvPr id="248" name="Google Shape;248;p10"/>
          <p:cNvPicPr preferRelativeResize="0"/>
          <p:nvPr/>
        </p:nvPicPr>
        <p:blipFill rotWithShape="1">
          <a:blip r:embed="rId4">
            <a:alphaModFix/>
          </a:blip>
          <a:srcRect b="0" l="0" r="0" t="0"/>
          <a:stretch/>
        </p:blipFill>
        <p:spPr>
          <a:xfrm>
            <a:off x="6201737" y="1535737"/>
            <a:ext cx="5533689" cy="233148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49" name="Google Shape;249;p10"/>
          <p:cNvPicPr preferRelativeResize="0"/>
          <p:nvPr/>
        </p:nvPicPr>
        <p:blipFill rotWithShape="1">
          <a:blip r:embed="rId5">
            <a:alphaModFix/>
          </a:blip>
          <a:srcRect b="0" l="0" r="0" t="0"/>
          <a:stretch/>
        </p:blipFill>
        <p:spPr>
          <a:xfrm>
            <a:off x="6207309" y="3999129"/>
            <a:ext cx="5111158" cy="2166540"/>
          </a:xfrm>
          <a:prstGeom prst="rect">
            <a:avLst/>
          </a:prstGeom>
          <a:noFill/>
          <a:ln>
            <a:noFill/>
          </a:ln>
        </p:spPr>
      </p:pic>
      <p:pic>
        <p:nvPicPr>
          <p:cNvPr id="250" name="Google Shape;250;p10"/>
          <p:cNvPicPr preferRelativeResize="0"/>
          <p:nvPr/>
        </p:nvPicPr>
        <p:blipFill rotWithShape="1">
          <a:blip r:embed="rId6">
            <a:alphaModFix/>
          </a:blip>
          <a:srcRect b="0" l="0" r="0" t="0"/>
          <a:stretch/>
        </p:blipFill>
        <p:spPr>
          <a:xfrm>
            <a:off x="6211779" y="4006548"/>
            <a:ext cx="5145522" cy="240078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48"/>
                                        </p:tgtEl>
                                      </p:cBhvr>
                                    </p:animEffect>
                                    <p:set>
                                      <p:cBhvr>
                                        <p:cTn dur="1" fill="hold">
                                          <p:stCondLst>
                                            <p:cond delay="2000"/>
                                          </p:stCondLst>
                                        </p:cTn>
                                        <p:tgtEl>
                                          <p:spTgt spid="24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7"/>
                                        </p:tgtEl>
                                        <p:attrNameLst>
                                          <p:attrName>style.visibility</p:attrName>
                                        </p:attrNameLst>
                                      </p:cBhvr>
                                      <p:to>
                                        <p:strVal val="visible"/>
                                      </p:to>
                                    </p:set>
                                    <p:animEffect filter="fade" transition="in">
                                      <p:cBhvr>
                                        <p:cTn dur="2000"/>
                                        <p:tgtEl>
                                          <p:spTgt spid="2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6">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sp>
        <p:nvSpPr>
          <p:cNvPr id="256" name="Google Shape;256;p11"/>
          <p:cNvSpPr txBox="1"/>
          <p:nvPr>
            <p:ph idx="12" type="sldNum"/>
          </p:nvPr>
        </p:nvSpPr>
        <p:spPr>
          <a:xfrm>
            <a:off x="9918700" y="658368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7" name="Google Shape;257;p11"/>
          <p:cNvSpPr txBox="1"/>
          <p:nvPr>
            <p:ph idx="1" type="body"/>
          </p:nvPr>
        </p:nvSpPr>
        <p:spPr>
          <a:xfrm>
            <a:off x="419100" y="1607820"/>
            <a:ext cx="11353800" cy="4779532"/>
          </a:xfrm>
          <a:prstGeom prst="rect">
            <a:avLst/>
          </a:prstGeom>
          <a:solidFill>
            <a:schemeClr val="lt1"/>
          </a:solidFill>
          <a:ln cap="flat" cmpd="sng" w="12700">
            <a:solidFill>
              <a:schemeClr val="accent2"/>
            </a:solidFill>
            <a:prstDash val="solid"/>
            <a:miter lim="800000"/>
            <a:headEnd len="sm" w="sm" type="none"/>
            <a:tailEnd len="sm" w="sm" type="none"/>
          </a:ln>
        </p:spPr>
        <p:txBody>
          <a:bodyPr anchorCtr="0" anchor="t" bIns="0" lIns="0" spcFirstLastPara="1" rIns="0" wrap="square" tIns="0">
            <a:noAutofit/>
          </a:bodyPr>
          <a:lstStyle/>
          <a:p>
            <a:pPr indent="-287338" lvl="0" marL="287338" rtl="0" algn="l">
              <a:lnSpc>
                <a:spcPct val="95000"/>
              </a:lnSpc>
              <a:spcBef>
                <a:spcPts val="0"/>
              </a:spcBef>
              <a:spcAft>
                <a:spcPts val="0"/>
              </a:spcAft>
              <a:buSzPts val="2300"/>
              <a:buChar char="•"/>
            </a:pPr>
            <a:r>
              <a:rPr lang="en-US" sz="2300">
                <a:solidFill>
                  <a:schemeClr val="dk1"/>
                </a:solidFill>
                <a:latin typeface="Century Gothic"/>
                <a:ea typeface="Century Gothic"/>
                <a:cs typeface="Century Gothic"/>
                <a:sym typeface="Century Gothic"/>
              </a:rPr>
              <a:t>Routing Setup defines default printer &amp; format for label type</a:t>
            </a:r>
            <a:endParaRPr/>
          </a:p>
          <a:p>
            <a:pPr indent="-287338" lvl="0" marL="287338" rtl="0" algn="l">
              <a:lnSpc>
                <a:spcPct val="95000"/>
              </a:lnSpc>
              <a:spcBef>
                <a:spcPts val="600"/>
              </a:spcBef>
              <a:spcAft>
                <a:spcPts val="0"/>
              </a:spcAft>
              <a:buSzPts val="2300"/>
              <a:buChar char="•"/>
            </a:pPr>
            <a:r>
              <a:rPr lang="en-US" sz="2300">
                <a:solidFill>
                  <a:schemeClr val="dk1"/>
                </a:solidFill>
                <a:latin typeface="Century Gothic"/>
                <a:ea typeface="Century Gothic"/>
                <a:cs typeface="Century Gothic"/>
                <a:sym typeface="Century Gothic"/>
              </a:rPr>
              <a:t>Routing Setup also defines which dataset fields to examine for exception cases</a:t>
            </a:r>
            <a:endParaRPr/>
          </a:p>
          <a:p>
            <a:pPr indent="-287338" lvl="0" marL="287338" rtl="0" algn="l">
              <a:lnSpc>
                <a:spcPct val="95000"/>
              </a:lnSpc>
              <a:spcBef>
                <a:spcPts val="600"/>
              </a:spcBef>
              <a:spcAft>
                <a:spcPts val="0"/>
              </a:spcAft>
              <a:buSzPts val="2300"/>
              <a:buChar char="•"/>
            </a:pPr>
            <a:r>
              <a:rPr lang="en-US" sz="2300">
                <a:solidFill>
                  <a:schemeClr val="dk1"/>
                </a:solidFill>
                <a:latin typeface="Century Gothic"/>
                <a:ea typeface="Century Gothic"/>
                <a:cs typeface="Century Gothic"/>
                <a:sym typeface="Century Gothic"/>
              </a:rPr>
              <a:t>Routing Config finishes defining exception cases using dataset field values</a:t>
            </a:r>
            <a:endParaRPr/>
          </a:p>
        </p:txBody>
      </p:sp>
      <p:sp>
        <p:nvSpPr>
          <p:cNvPr id="258" name="Google Shape;258;p11"/>
          <p:cNvSpPr txBox="1"/>
          <p:nvPr>
            <p:ph idx="2" type="body"/>
          </p:nvPr>
        </p:nvSpPr>
        <p:spPr>
          <a:xfrm>
            <a:off x="419100" y="24892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259" name="Google Shape;259;p11"/>
          <p:cNvSpPr txBox="1"/>
          <p:nvPr>
            <p:ph type="title"/>
          </p:nvPr>
        </p:nvSpPr>
        <p:spPr>
          <a:xfrm>
            <a:off x="419100" y="72666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Logic for Label Content Routing Config</a:t>
            </a:r>
            <a:endParaRPr/>
          </a:p>
        </p:txBody>
      </p:sp>
      <p:sp>
        <p:nvSpPr>
          <p:cNvPr id="260" name="Google Shape;260;p11"/>
          <p:cNvSpPr/>
          <p:nvPr/>
        </p:nvSpPr>
        <p:spPr>
          <a:xfrm>
            <a:off x="970546" y="3256720"/>
            <a:ext cx="2671011" cy="393031"/>
          </a:xfrm>
          <a:prstGeom prst="flowChartAlternateProcess">
            <a:avLst/>
          </a:prstGeom>
          <a:solidFill>
            <a:schemeClr val="accent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400" u="none" cap="none" strike="noStrike">
                <a:solidFill>
                  <a:srgbClr val="FFFFFF"/>
                </a:solidFill>
                <a:latin typeface="Century Gothic"/>
                <a:ea typeface="Century Gothic"/>
                <a:cs typeface="Century Gothic"/>
                <a:sym typeface="Century Gothic"/>
              </a:rPr>
              <a:t>Domain - ABC</a:t>
            </a:r>
            <a:endParaRPr b="0" i="0" sz="2400" u="none" cap="none" strike="noStrike">
              <a:solidFill>
                <a:srgbClr val="FFFFFF"/>
              </a:solidFill>
              <a:latin typeface="Century Gothic"/>
              <a:ea typeface="Century Gothic"/>
              <a:cs typeface="Century Gothic"/>
              <a:sym typeface="Century Gothic"/>
            </a:endParaRPr>
          </a:p>
        </p:txBody>
      </p:sp>
      <p:sp>
        <p:nvSpPr>
          <p:cNvPr id="261" name="Google Shape;261;p11"/>
          <p:cNvSpPr/>
          <p:nvPr/>
        </p:nvSpPr>
        <p:spPr>
          <a:xfrm>
            <a:off x="2125577" y="3982625"/>
            <a:ext cx="2149643" cy="393031"/>
          </a:xfrm>
          <a:prstGeom prst="flowChartAlternateProcess">
            <a:avLst/>
          </a:prstGeom>
          <a:solidFill>
            <a:srgbClr val="FFC000"/>
          </a:solidFill>
          <a:ln cap="flat" cmpd="sng" w="12700">
            <a:solidFill>
              <a:schemeClr val="accent2"/>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400" u="none" cap="none" strike="noStrike">
                <a:solidFill>
                  <a:srgbClr val="FFFFFF"/>
                </a:solidFill>
                <a:latin typeface="Century Gothic"/>
                <a:ea typeface="Century Gothic"/>
                <a:cs typeface="Century Gothic"/>
                <a:sym typeface="Century Gothic"/>
              </a:rPr>
              <a:t>Site – A*</a:t>
            </a:r>
            <a:endParaRPr b="0" i="0" sz="2400" u="none" cap="none" strike="noStrike">
              <a:solidFill>
                <a:srgbClr val="FFFFFF"/>
              </a:solidFill>
              <a:latin typeface="Century Gothic"/>
              <a:ea typeface="Century Gothic"/>
              <a:cs typeface="Century Gothic"/>
              <a:sym typeface="Century Gothic"/>
            </a:endParaRPr>
          </a:p>
        </p:txBody>
      </p:sp>
      <p:sp>
        <p:nvSpPr>
          <p:cNvPr id="262" name="Google Shape;262;p11"/>
          <p:cNvSpPr/>
          <p:nvPr/>
        </p:nvSpPr>
        <p:spPr>
          <a:xfrm>
            <a:off x="3310106" y="4911773"/>
            <a:ext cx="2951749" cy="393031"/>
          </a:xfrm>
          <a:prstGeom prst="flowChartAlternateProcess">
            <a:avLst/>
          </a:prstGeom>
          <a:solidFill>
            <a:srgbClr val="92D050"/>
          </a:solidFill>
          <a:ln cap="flat" cmpd="sng" w="127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400" u="none" cap="none" strike="noStrike">
                <a:solidFill>
                  <a:srgbClr val="FFFFFF"/>
                </a:solidFill>
                <a:latin typeface="Century Gothic"/>
                <a:ea typeface="Century Gothic"/>
                <a:cs typeface="Century Gothic"/>
                <a:sym typeface="Century Gothic"/>
              </a:rPr>
              <a:t>Part Type - Liquid</a:t>
            </a:r>
            <a:endParaRPr b="0" i="0" sz="2400" u="none" cap="none" strike="noStrike">
              <a:solidFill>
                <a:srgbClr val="FFFFFF"/>
              </a:solidFill>
              <a:latin typeface="Century Gothic"/>
              <a:ea typeface="Century Gothic"/>
              <a:cs typeface="Century Gothic"/>
              <a:sym typeface="Century Gothic"/>
            </a:endParaRPr>
          </a:p>
        </p:txBody>
      </p:sp>
      <p:sp>
        <p:nvSpPr>
          <p:cNvPr id="263" name="Google Shape;263;p11"/>
          <p:cNvSpPr/>
          <p:nvPr/>
        </p:nvSpPr>
        <p:spPr>
          <a:xfrm>
            <a:off x="3310107" y="5449181"/>
            <a:ext cx="2951749" cy="393031"/>
          </a:xfrm>
          <a:prstGeom prst="flowChartAlternateProcess">
            <a:avLst/>
          </a:prstGeom>
          <a:solidFill>
            <a:srgbClr val="92D050"/>
          </a:solidFill>
          <a:ln cap="flat" cmpd="sng" w="127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400" u="none" cap="none" strike="noStrike">
                <a:solidFill>
                  <a:srgbClr val="FFFFFF"/>
                </a:solidFill>
                <a:latin typeface="Century Gothic"/>
                <a:ea typeface="Century Gothic"/>
                <a:cs typeface="Century Gothic"/>
                <a:sym typeface="Century Gothic"/>
              </a:rPr>
              <a:t>Part Type - Hazard</a:t>
            </a:r>
            <a:endParaRPr b="0" i="0" sz="2400" u="none" cap="none" strike="noStrike">
              <a:solidFill>
                <a:srgbClr val="FFFFFF"/>
              </a:solidFill>
              <a:latin typeface="Century Gothic"/>
              <a:ea typeface="Century Gothic"/>
              <a:cs typeface="Century Gothic"/>
              <a:sym typeface="Century Gothic"/>
            </a:endParaRPr>
          </a:p>
        </p:txBody>
      </p:sp>
      <p:sp>
        <p:nvSpPr>
          <p:cNvPr id="264" name="Google Shape;264;p11"/>
          <p:cNvSpPr/>
          <p:nvPr/>
        </p:nvSpPr>
        <p:spPr>
          <a:xfrm>
            <a:off x="3318129" y="5978568"/>
            <a:ext cx="2951749" cy="393031"/>
          </a:xfrm>
          <a:prstGeom prst="flowChartAlternateProcess">
            <a:avLst/>
          </a:prstGeom>
          <a:solidFill>
            <a:srgbClr val="92D050"/>
          </a:solidFill>
          <a:ln cap="flat" cmpd="sng" w="127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400" u="none" cap="none" strike="noStrike">
                <a:solidFill>
                  <a:srgbClr val="FFFFFF"/>
                </a:solidFill>
                <a:latin typeface="Century Gothic"/>
                <a:ea typeface="Century Gothic"/>
                <a:cs typeface="Century Gothic"/>
                <a:sym typeface="Century Gothic"/>
              </a:rPr>
              <a:t>Part Type - *</a:t>
            </a:r>
            <a:endParaRPr b="0" i="0" sz="2400" u="none" cap="none" strike="noStrike">
              <a:solidFill>
                <a:srgbClr val="FFFFFF"/>
              </a:solidFill>
              <a:latin typeface="Century Gothic"/>
              <a:ea typeface="Century Gothic"/>
              <a:cs typeface="Century Gothic"/>
              <a:sym typeface="Century Gothic"/>
            </a:endParaRPr>
          </a:p>
        </p:txBody>
      </p:sp>
      <p:sp>
        <p:nvSpPr>
          <p:cNvPr id="265" name="Google Shape;265;p11"/>
          <p:cNvSpPr/>
          <p:nvPr/>
        </p:nvSpPr>
        <p:spPr>
          <a:xfrm>
            <a:off x="7369380" y="3256720"/>
            <a:ext cx="3248418" cy="393031"/>
          </a:xfrm>
          <a:prstGeom prst="flowChartAlternateProcess">
            <a:avLst/>
          </a:prstGeom>
          <a:solidFill>
            <a:srgbClr val="A6A6A6"/>
          </a:solidFill>
          <a:ln cap="flat" cmpd="sng" w="127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000" u="none" cap="none" strike="noStrike">
                <a:solidFill>
                  <a:srgbClr val="FFFFFF"/>
                </a:solidFill>
                <a:latin typeface="Century Gothic"/>
                <a:ea typeface="Century Gothic"/>
                <a:cs typeface="Century Gothic"/>
                <a:sym typeface="Century Gothic"/>
              </a:rPr>
              <a:t>Printer: A Format: A</a:t>
            </a:r>
            <a:endParaRPr b="0" i="0" sz="2000" u="none" cap="none" strike="noStrike">
              <a:solidFill>
                <a:srgbClr val="FFFFFF"/>
              </a:solidFill>
              <a:latin typeface="Century Gothic"/>
              <a:ea typeface="Century Gothic"/>
              <a:cs typeface="Century Gothic"/>
              <a:sym typeface="Century Gothic"/>
            </a:endParaRPr>
          </a:p>
        </p:txBody>
      </p:sp>
      <p:cxnSp>
        <p:nvCxnSpPr>
          <p:cNvPr id="266" name="Google Shape;266;p11"/>
          <p:cNvCxnSpPr/>
          <p:nvPr/>
        </p:nvCxnSpPr>
        <p:spPr>
          <a:xfrm>
            <a:off x="3713747" y="3453235"/>
            <a:ext cx="3537285" cy="16042"/>
          </a:xfrm>
          <a:prstGeom prst="straightConnector1">
            <a:avLst/>
          </a:prstGeom>
          <a:noFill/>
          <a:ln cap="rnd" cmpd="sng" w="28575">
            <a:solidFill>
              <a:schemeClr val="dk1"/>
            </a:solidFill>
            <a:prstDash val="solid"/>
            <a:round/>
            <a:headEnd len="sm" w="sm" type="none"/>
            <a:tailEnd len="med" w="med" type="triangle"/>
          </a:ln>
        </p:spPr>
      </p:cxnSp>
      <p:cxnSp>
        <p:nvCxnSpPr>
          <p:cNvPr id="267" name="Google Shape;267;p11"/>
          <p:cNvCxnSpPr/>
          <p:nvPr/>
        </p:nvCxnSpPr>
        <p:spPr>
          <a:xfrm>
            <a:off x="2371645" y="4398425"/>
            <a:ext cx="16041" cy="1796716"/>
          </a:xfrm>
          <a:prstGeom prst="straightConnector1">
            <a:avLst/>
          </a:prstGeom>
          <a:noFill/>
          <a:ln cap="rnd" cmpd="sng" w="28575">
            <a:solidFill>
              <a:schemeClr val="dk1"/>
            </a:solidFill>
            <a:prstDash val="solid"/>
            <a:round/>
            <a:headEnd len="sm" w="sm" type="none"/>
            <a:tailEnd len="sm" w="sm" type="none"/>
          </a:ln>
        </p:spPr>
      </p:cxnSp>
      <p:cxnSp>
        <p:nvCxnSpPr>
          <p:cNvPr id="268" name="Google Shape;268;p11"/>
          <p:cNvCxnSpPr/>
          <p:nvPr/>
        </p:nvCxnSpPr>
        <p:spPr>
          <a:xfrm flipH="1">
            <a:off x="1570616" y="3672546"/>
            <a:ext cx="1519" cy="256685"/>
          </a:xfrm>
          <a:prstGeom prst="straightConnector1">
            <a:avLst/>
          </a:prstGeom>
          <a:noFill/>
          <a:ln cap="rnd" cmpd="sng" w="28575">
            <a:solidFill>
              <a:schemeClr val="dk1"/>
            </a:solidFill>
            <a:prstDash val="solid"/>
            <a:round/>
            <a:headEnd len="sm" w="sm" type="none"/>
            <a:tailEnd len="sm" w="sm" type="none"/>
          </a:ln>
        </p:spPr>
      </p:cxnSp>
      <p:cxnSp>
        <p:nvCxnSpPr>
          <p:cNvPr id="269" name="Google Shape;269;p11"/>
          <p:cNvCxnSpPr/>
          <p:nvPr/>
        </p:nvCxnSpPr>
        <p:spPr>
          <a:xfrm>
            <a:off x="1580147" y="3951949"/>
            <a:ext cx="545430" cy="12032"/>
          </a:xfrm>
          <a:prstGeom prst="straightConnector1">
            <a:avLst/>
          </a:prstGeom>
          <a:noFill/>
          <a:ln cap="rnd" cmpd="sng" w="28575">
            <a:solidFill>
              <a:schemeClr val="dk1"/>
            </a:solidFill>
            <a:prstDash val="solid"/>
            <a:round/>
            <a:headEnd len="sm" w="sm" type="none"/>
            <a:tailEnd len="med" w="med" type="triangle"/>
          </a:ln>
        </p:spPr>
      </p:cxnSp>
      <p:cxnSp>
        <p:nvCxnSpPr>
          <p:cNvPr id="270" name="Google Shape;270;p11"/>
          <p:cNvCxnSpPr/>
          <p:nvPr/>
        </p:nvCxnSpPr>
        <p:spPr>
          <a:xfrm flipH="1" rot="10800000">
            <a:off x="2387682" y="5116310"/>
            <a:ext cx="922424" cy="4005"/>
          </a:xfrm>
          <a:prstGeom prst="straightConnector1">
            <a:avLst/>
          </a:prstGeom>
          <a:noFill/>
          <a:ln cap="rnd" cmpd="sng" w="28575">
            <a:solidFill>
              <a:schemeClr val="dk1"/>
            </a:solidFill>
            <a:prstDash val="solid"/>
            <a:round/>
            <a:headEnd len="sm" w="sm" type="none"/>
            <a:tailEnd len="med" w="med" type="triangle"/>
          </a:ln>
        </p:spPr>
      </p:cxnSp>
      <p:cxnSp>
        <p:nvCxnSpPr>
          <p:cNvPr id="271" name="Google Shape;271;p11"/>
          <p:cNvCxnSpPr/>
          <p:nvPr/>
        </p:nvCxnSpPr>
        <p:spPr>
          <a:xfrm flipH="1" rot="10800000">
            <a:off x="2387683" y="5645697"/>
            <a:ext cx="922424" cy="4005"/>
          </a:xfrm>
          <a:prstGeom prst="straightConnector1">
            <a:avLst/>
          </a:prstGeom>
          <a:noFill/>
          <a:ln cap="rnd" cmpd="sng" w="28575">
            <a:solidFill>
              <a:schemeClr val="dk1"/>
            </a:solidFill>
            <a:prstDash val="solid"/>
            <a:round/>
            <a:headEnd len="sm" w="sm" type="none"/>
            <a:tailEnd len="med" w="med" type="triangle"/>
          </a:ln>
        </p:spPr>
      </p:cxnSp>
      <p:cxnSp>
        <p:nvCxnSpPr>
          <p:cNvPr id="272" name="Google Shape;272;p11"/>
          <p:cNvCxnSpPr/>
          <p:nvPr/>
        </p:nvCxnSpPr>
        <p:spPr>
          <a:xfrm flipH="1" rot="10800000">
            <a:off x="2395705" y="6191126"/>
            <a:ext cx="922424" cy="4005"/>
          </a:xfrm>
          <a:prstGeom prst="straightConnector1">
            <a:avLst/>
          </a:prstGeom>
          <a:noFill/>
          <a:ln cap="rnd" cmpd="sng" w="28575">
            <a:solidFill>
              <a:schemeClr val="dk1"/>
            </a:solidFill>
            <a:prstDash val="solid"/>
            <a:round/>
            <a:headEnd len="sm" w="sm" type="none"/>
            <a:tailEnd len="med" w="med" type="triangle"/>
          </a:ln>
        </p:spPr>
      </p:cxnSp>
      <p:sp>
        <p:nvSpPr>
          <p:cNvPr id="273" name="Google Shape;273;p11"/>
          <p:cNvSpPr/>
          <p:nvPr/>
        </p:nvSpPr>
        <p:spPr>
          <a:xfrm>
            <a:off x="7366960" y="3970590"/>
            <a:ext cx="3261596" cy="393031"/>
          </a:xfrm>
          <a:prstGeom prst="flowChartAlternateProcess">
            <a:avLst/>
          </a:prstGeom>
          <a:solidFill>
            <a:srgbClr val="A6A6A6"/>
          </a:solidFill>
          <a:ln cap="flat" cmpd="sng" w="127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000" u="none" cap="none" strike="noStrike">
                <a:solidFill>
                  <a:srgbClr val="FFFFFF"/>
                </a:solidFill>
                <a:latin typeface="Century Gothic"/>
                <a:ea typeface="Century Gothic"/>
                <a:cs typeface="Century Gothic"/>
                <a:sym typeface="Century Gothic"/>
              </a:rPr>
              <a:t>Printer: SA Format: SA</a:t>
            </a:r>
            <a:endParaRPr b="0" i="0" sz="2000" u="none" cap="none" strike="noStrike">
              <a:solidFill>
                <a:srgbClr val="FFFFFF"/>
              </a:solidFill>
              <a:latin typeface="Century Gothic"/>
              <a:ea typeface="Century Gothic"/>
              <a:cs typeface="Century Gothic"/>
              <a:sym typeface="Century Gothic"/>
            </a:endParaRPr>
          </a:p>
        </p:txBody>
      </p:sp>
      <p:cxnSp>
        <p:nvCxnSpPr>
          <p:cNvPr id="274" name="Google Shape;274;p11"/>
          <p:cNvCxnSpPr/>
          <p:nvPr/>
        </p:nvCxnSpPr>
        <p:spPr>
          <a:xfrm>
            <a:off x="4331368" y="4175130"/>
            <a:ext cx="2951749" cy="8017"/>
          </a:xfrm>
          <a:prstGeom prst="straightConnector1">
            <a:avLst/>
          </a:prstGeom>
          <a:noFill/>
          <a:ln cap="rnd" cmpd="sng" w="28575">
            <a:solidFill>
              <a:schemeClr val="dk1"/>
            </a:solidFill>
            <a:prstDash val="solid"/>
            <a:round/>
            <a:headEnd len="sm" w="sm" type="none"/>
            <a:tailEnd len="med" w="med" type="triangle"/>
          </a:ln>
        </p:spPr>
      </p:cxnSp>
      <p:sp>
        <p:nvSpPr>
          <p:cNvPr id="275" name="Google Shape;275;p11"/>
          <p:cNvSpPr/>
          <p:nvPr/>
        </p:nvSpPr>
        <p:spPr>
          <a:xfrm>
            <a:off x="7383509" y="4899733"/>
            <a:ext cx="3259793" cy="393031"/>
          </a:xfrm>
          <a:prstGeom prst="flowChartAlternateProcess">
            <a:avLst/>
          </a:prstGeom>
          <a:solidFill>
            <a:srgbClr val="A6A6A6"/>
          </a:solidFill>
          <a:ln cap="flat" cmpd="sng" w="127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000" u="none" cap="none" strike="noStrike">
                <a:solidFill>
                  <a:srgbClr val="FFFFFF"/>
                </a:solidFill>
                <a:latin typeface="Century Gothic"/>
                <a:ea typeface="Century Gothic"/>
                <a:cs typeface="Century Gothic"/>
                <a:sym typeface="Century Gothic"/>
              </a:rPr>
              <a:t>Printer: PL Format: FL</a:t>
            </a:r>
            <a:endParaRPr b="0" i="0" sz="2000" u="none" cap="none" strike="noStrike">
              <a:solidFill>
                <a:srgbClr val="FFFFFF"/>
              </a:solidFill>
              <a:latin typeface="Century Gothic"/>
              <a:ea typeface="Century Gothic"/>
              <a:cs typeface="Century Gothic"/>
              <a:sym typeface="Century Gothic"/>
            </a:endParaRPr>
          </a:p>
        </p:txBody>
      </p:sp>
      <p:cxnSp>
        <p:nvCxnSpPr>
          <p:cNvPr id="276" name="Google Shape;276;p11"/>
          <p:cNvCxnSpPr/>
          <p:nvPr/>
        </p:nvCxnSpPr>
        <p:spPr>
          <a:xfrm>
            <a:off x="6301960" y="5104278"/>
            <a:ext cx="1034718" cy="8012"/>
          </a:xfrm>
          <a:prstGeom prst="straightConnector1">
            <a:avLst/>
          </a:prstGeom>
          <a:noFill/>
          <a:ln cap="rnd" cmpd="sng" w="28575">
            <a:solidFill>
              <a:schemeClr val="dk1"/>
            </a:solidFill>
            <a:prstDash val="solid"/>
            <a:round/>
            <a:headEnd len="sm" w="sm" type="none"/>
            <a:tailEnd len="med" w="med" type="triangle"/>
          </a:ln>
        </p:spPr>
      </p:cxnSp>
      <p:sp>
        <p:nvSpPr>
          <p:cNvPr id="277" name="Google Shape;277;p11"/>
          <p:cNvSpPr/>
          <p:nvPr/>
        </p:nvSpPr>
        <p:spPr>
          <a:xfrm>
            <a:off x="7352720" y="5437141"/>
            <a:ext cx="3275835" cy="393031"/>
          </a:xfrm>
          <a:prstGeom prst="flowChartAlternateProcess">
            <a:avLst/>
          </a:prstGeom>
          <a:solidFill>
            <a:srgbClr val="A6A6A6"/>
          </a:solidFill>
          <a:ln cap="flat" cmpd="sng" w="127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000" u="none" cap="none" strike="noStrike">
                <a:solidFill>
                  <a:srgbClr val="FFFFFF"/>
                </a:solidFill>
                <a:latin typeface="Century Gothic"/>
                <a:ea typeface="Century Gothic"/>
                <a:cs typeface="Century Gothic"/>
                <a:sym typeface="Century Gothic"/>
              </a:rPr>
              <a:t>Printer: PH Format: FH</a:t>
            </a:r>
            <a:endParaRPr b="0" i="0" sz="2000" u="none" cap="none" strike="noStrike">
              <a:solidFill>
                <a:srgbClr val="FFFFFF"/>
              </a:solidFill>
              <a:latin typeface="Century Gothic"/>
              <a:ea typeface="Century Gothic"/>
              <a:cs typeface="Century Gothic"/>
              <a:sym typeface="Century Gothic"/>
            </a:endParaRPr>
          </a:p>
        </p:txBody>
      </p:sp>
      <p:cxnSp>
        <p:nvCxnSpPr>
          <p:cNvPr id="278" name="Google Shape;278;p11"/>
          <p:cNvCxnSpPr/>
          <p:nvPr/>
        </p:nvCxnSpPr>
        <p:spPr>
          <a:xfrm>
            <a:off x="6285919" y="5641686"/>
            <a:ext cx="1034718" cy="8012"/>
          </a:xfrm>
          <a:prstGeom prst="straightConnector1">
            <a:avLst/>
          </a:prstGeom>
          <a:noFill/>
          <a:ln cap="rnd" cmpd="sng" w="28575">
            <a:solidFill>
              <a:schemeClr val="dk1"/>
            </a:solidFill>
            <a:prstDash val="solid"/>
            <a:round/>
            <a:headEnd len="sm" w="sm" type="none"/>
            <a:tailEnd len="med" w="med" type="triangle"/>
          </a:ln>
        </p:spPr>
      </p:cxnSp>
      <p:sp>
        <p:nvSpPr>
          <p:cNvPr id="279" name="Google Shape;279;p11"/>
          <p:cNvSpPr/>
          <p:nvPr/>
        </p:nvSpPr>
        <p:spPr>
          <a:xfrm>
            <a:off x="7344700" y="5950486"/>
            <a:ext cx="3294613" cy="393031"/>
          </a:xfrm>
          <a:prstGeom prst="flowChartAlternateProcess">
            <a:avLst/>
          </a:prstGeom>
          <a:solidFill>
            <a:srgbClr val="A6A6A6"/>
          </a:solidFill>
          <a:ln cap="flat" cmpd="sng" w="127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rPr b="0" i="0" lang="en-US" sz="2000" u="none" cap="none" strike="noStrike">
                <a:solidFill>
                  <a:srgbClr val="FFFFFF"/>
                </a:solidFill>
                <a:latin typeface="Century Gothic"/>
                <a:ea typeface="Century Gothic"/>
                <a:cs typeface="Century Gothic"/>
                <a:sym typeface="Century Gothic"/>
              </a:rPr>
              <a:t>Printer: PX Format: FX</a:t>
            </a:r>
            <a:endParaRPr b="0" i="0" sz="2000" u="none" cap="none" strike="noStrike">
              <a:solidFill>
                <a:srgbClr val="FFFFFF"/>
              </a:solidFill>
              <a:latin typeface="Century Gothic"/>
              <a:ea typeface="Century Gothic"/>
              <a:cs typeface="Century Gothic"/>
              <a:sym typeface="Century Gothic"/>
            </a:endParaRPr>
          </a:p>
        </p:txBody>
      </p:sp>
      <p:cxnSp>
        <p:nvCxnSpPr>
          <p:cNvPr id="280" name="Google Shape;280;p11"/>
          <p:cNvCxnSpPr/>
          <p:nvPr/>
        </p:nvCxnSpPr>
        <p:spPr>
          <a:xfrm>
            <a:off x="6277899" y="6155031"/>
            <a:ext cx="1034718" cy="8012"/>
          </a:xfrm>
          <a:prstGeom prst="straightConnector1">
            <a:avLst/>
          </a:prstGeom>
          <a:noFill/>
          <a:ln cap="rnd" cmpd="sng" w="28575">
            <a:solidFill>
              <a:schemeClr val="dk1"/>
            </a:solidFill>
            <a:prstDash val="solid"/>
            <a:round/>
            <a:headEnd len="sm" w="sm" type="none"/>
            <a:tailEnd len="med" w="med" type="triangle"/>
          </a:ln>
        </p:spPr>
      </p:cxn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8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sp>
        <p:nvSpPr>
          <p:cNvPr id="286" name="Google Shape;286;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87" name="Google Shape;287;p12"/>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Used to provide additional (optional) routing criteria</a:t>
            </a:r>
            <a:endParaRPr/>
          </a:p>
          <a:p>
            <a:pPr indent="-225425" lvl="1" marL="569913" rtl="0" algn="l">
              <a:lnSpc>
                <a:spcPct val="95000"/>
              </a:lnSpc>
              <a:spcBef>
                <a:spcPts val="600"/>
              </a:spcBef>
              <a:spcAft>
                <a:spcPts val="0"/>
              </a:spcAft>
              <a:buSzPts val="2400"/>
              <a:buChar char="­"/>
            </a:pPr>
            <a:r>
              <a:rPr lang="en-US"/>
              <a:t>Takes precedence over Content Routing </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Format &amp; dataset should match format/dataset combo from content routing</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Printer will act as default for printer routing setup</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Details define the levels of exceptions</a:t>
            </a:r>
            <a:endParaRPr/>
          </a:p>
          <a:p>
            <a:pPr indent="-287338" lvl="0" marL="287338" rtl="0" algn="l">
              <a:lnSpc>
                <a:spcPct val="95000"/>
              </a:lnSpc>
              <a:spcBef>
                <a:spcPts val="600"/>
              </a:spcBef>
              <a:spcAft>
                <a:spcPts val="0"/>
              </a:spcAft>
              <a:buClr>
                <a:srgbClr val="5A87C5"/>
              </a:buClr>
              <a:buSzPts val="2800"/>
              <a:buNone/>
            </a:pPr>
            <a:r>
              <a:t/>
            </a:r>
            <a:endParaRPr>
              <a:solidFill>
                <a:srgbClr val="000000"/>
              </a:solidFill>
            </a:endParaRPr>
          </a:p>
          <a:p>
            <a:pPr indent="-225424" lvl="1" marL="569913" rtl="0" algn="l">
              <a:lnSpc>
                <a:spcPct val="95000"/>
              </a:lnSpc>
              <a:spcBef>
                <a:spcPts val="600"/>
              </a:spcBef>
              <a:spcAft>
                <a:spcPts val="0"/>
              </a:spcAft>
              <a:buSzPts val="2400"/>
              <a:buNone/>
            </a:pPr>
            <a:r>
              <a:t/>
            </a:r>
            <a:endParaRPr/>
          </a:p>
        </p:txBody>
      </p:sp>
      <p:sp>
        <p:nvSpPr>
          <p:cNvPr id="288" name="Google Shape;288;p12"/>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89" name="Google Shape;289;p12"/>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Printer Routing Setup</a:t>
            </a:r>
            <a:endParaRPr/>
          </a:p>
        </p:txBody>
      </p:sp>
      <p:sp>
        <p:nvSpPr>
          <p:cNvPr id="290" name="Google Shape;290;p12"/>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pic>
        <p:nvPicPr>
          <p:cNvPr id="291" name="Google Shape;291;p12"/>
          <p:cNvPicPr preferRelativeResize="0"/>
          <p:nvPr/>
        </p:nvPicPr>
        <p:blipFill rotWithShape="1">
          <a:blip r:embed="rId3">
            <a:alphaModFix/>
          </a:blip>
          <a:srcRect b="0" l="0" r="0" t="0"/>
          <a:stretch/>
        </p:blipFill>
        <p:spPr>
          <a:xfrm>
            <a:off x="6208550" y="1552867"/>
            <a:ext cx="5588386" cy="2135835"/>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sp>
        <p:nvSpPr>
          <p:cNvPr id="297" name="Google Shape;297;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98" name="Google Shape;298;p13"/>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Used to finish defining the printer routing</a:t>
            </a:r>
            <a:endParaRPr/>
          </a:p>
          <a:p>
            <a:pPr indent="-287338" lvl="0" marL="287338" rtl="0" algn="l">
              <a:lnSpc>
                <a:spcPct val="95000"/>
              </a:lnSpc>
              <a:spcBef>
                <a:spcPts val="600"/>
              </a:spcBef>
              <a:spcAft>
                <a:spcPts val="0"/>
              </a:spcAft>
              <a:buSzPts val="2800"/>
              <a:buChar char="•"/>
            </a:pPr>
            <a:r>
              <a:rPr lang="en-US"/>
              <a:t>Specify the format ID and dataset name from printer routing setup</a:t>
            </a:r>
            <a:endParaRPr/>
          </a:p>
          <a:p>
            <a:pPr indent="-225425" lvl="1" marL="569913" rtl="0" algn="l">
              <a:lnSpc>
                <a:spcPct val="95000"/>
              </a:lnSpc>
              <a:spcBef>
                <a:spcPts val="600"/>
              </a:spcBef>
              <a:spcAft>
                <a:spcPts val="0"/>
              </a:spcAft>
              <a:buSzPts val="2400"/>
              <a:buChar char="­"/>
            </a:pPr>
            <a:r>
              <a:rPr lang="en-US"/>
              <a:t>Printer &amp; syntax type defaulted, cannot update</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Only providing alternative printers, not formats</a:t>
            </a:r>
            <a:endParaRPr/>
          </a:p>
          <a:p>
            <a:pPr indent="-73025" lvl="1" marL="569913" rtl="0" algn="l">
              <a:lnSpc>
                <a:spcPct val="95000"/>
              </a:lnSpc>
              <a:spcBef>
                <a:spcPts val="600"/>
              </a:spcBef>
              <a:spcAft>
                <a:spcPts val="0"/>
              </a:spcAft>
              <a:buSzPts val="2400"/>
              <a:buNone/>
            </a:pPr>
            <a:r>
              <a:t/>
            </a:r>
            <a:endParaRPr/>
          </a:p>
          <a:p>
            <a:pPr indent="-109538" lvl="0" marL="287338" rtl="0" algn="l">
              <a:lnSpc>
                <a:spcPct val="95000"/>
              </a:lnSpc>
              <a:spcBef>
                <a:spcPts val="600"/>
              </a:spcBef>
              <a:spcAft>
                <a:spcPts val="0"/>
              </a:spcAft>
              <a:buSzPts val="2800"/>
              <a:buNone/>
            </a:pPr>
            <a:r>
              <a:t/>
            </a:r>
            <a:endParaRPr/>
          </a:p>
        </p:txBody>
      </p:sp>
      <p:sp>
        <p:nvSpPr>
          <p:cNvPr id="299" name="Google Shape;299;p13"/>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300" name="Google Shape;300;p13"/>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Printer Routing Config</a:t>
            </a:r>
            <a:endParaRPr/>
          </a:p>
        </p:txBody>
      </p:sp>
      <p:sp>
        <p:nvSpPr>
          <p:cNvPr id="301" name="Google Shape;301;p13"/>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pic>
        <p:nvPicPr>
          <p:cNvPr id="302" name="Google Shape;302;p13"/>
          <p:cNvPicPr preferRelativeResize="0"/>
          <p:nvPr/>
        </p:nvPicPr>
        <p:blipFill rotWithShape="1">
          <a:blip r:embed="rId3">
            <a:alphaModFix/>
          </a:blip>
          <a:srcRect b="0" l="0" r="0" t="0"/>
          <a:stretch/>
        </p:blipFill>
        <p:spPr>
          <a:xfrm>
            <a:off x="6205246" y="1547716"/>
            <a:ext cx="5547926" cy="235870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8">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7" name="Shape 307"/>
        <p:cNvGrpSpPr/>
        <p:nvPr/>
      </p:nvGrpSpPr>
      <p:grpSpPr>
        <a:xfrm>
          <a:off x="0" y="0"/>
          <a:ext cx="0" cy="0"/>
          <a:chOff x="0" y="0"/>
          <a:chExt cx="0" cy="0"/>
        </a:xfrm>
      </p:grpSpPr>
      <p:sp>
        <p:nvSpPr>
          <p:cNvPr id="308" name="Google Shape;308;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09" name="Google Shape;309;p14"/>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310" name="Google Shape;310;p14"/>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311" name="Google Shape;311;p1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Format Router Browse &amp; Label Printer Router Browse</a:t>
            </a:r>
            <a:endParaRPr/>
          </a:p>
        </p:txBody>
      </p:sp>
      <p:sp>
        <p:nvSpPr>
          <p:cNvPr id="312" name="Google Shape;312;p14"/>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pic>
        <p:nvPicPr>
          <p:cNvPr id="313" name="Google Shape;313;p14"/>
          <p:cNvPicPr preferRelativeResize="0"/>
          <p:nvPr/>
        </p:nvPicPr>
        <p:blipFill rotWithShape="1">
          <a:blip r:embed="rId3">
            <a:alphaModFix/>
          </a:blip>
          <a:srcRect b="0" l="0" r="0" t="0"/>
          <a:stretch/>
        </p:blipFill>
        <p:spPr>
          <a:xfrm>
            <a:off x="430569" y="1562976"/>
            <a:ext cx="5577771" cy="4421057"/>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314" name="Google Shape;314;p14"/>
          <p:cNvPicPr preferRelativeResize="0"/>
          <p:nvPr/>
        </p:nvPicPr>
        <p:blipFill rotWithShape="1">
          <a:blip r:embed="rId4">
            <a:alphaModFix/>
          </a:blip>
          <a:srcRect b="0" l="0" r="0" t="0"/>
          <a:stretch/>
        </p:blipFill>
        <p:spPr>
          <a:xfrm>
            <a:off x="6215841" y="1566281"/>
            <a:ext cx="5539969" cy="4305784"/>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9" name="Shape 319"/>
        <p:cNvGrpSpPr/>
        <p:nvPr/>
      </p:nvGrpSpPr>
      <p:grpSpPr>
        <a:xfrm>
          <a:off x="0" y="0"/>
          <a:ext cx="0" cy="0"/>
          <a:chOff x="0" y="0"/>
          <a:chExt cx="0" cy="0"/>
        </a:xfrm>
      </p:grpSpPr>
      <p:sp>
        <p:nvSpPr>
          <p:cNvPr id="320" name="Google Shape;320;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21" name="Google Shape;321;p15"/>
          <p:cNvSpPr txBox="1"/>
          <p:nvPr>
            <p:ph idx="1" type="body"/>
          </p:nvPr>
        </p:nvSpPr>
        <p:spPr>
          <a:xfrm>
            <a:off x="419100" y="1209176"/>
            <a:ext cx="11353800" cy="507130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LPS User Guide</a:t>
            </a:r>
            <a:endParaRPr/>
          </a:p>
          <a:p>
            <a:pPr indent="-225425" lvl="1" marL="569913" rtl="0" algn="l">
              <a:lnSpc>
                <a:spcPct val="95000"/>
              </a:lnSpc>
              <a:spcBef>
                <a:spcPts val="600"/>
              </a:spcBef>
              <a:spcAft>
                <a:spcPts val="0"/>
              </a:spcAft>
              <a:buSzPts val="2400"/>
              <a:buChar char="­"/>
            </a:pPr>
            <a:r>
              <a:rPr lang="en-US" u="sng">
                <a:solidFill>
                  <a:schemeClr val="hlink"/>
                </a:solidFill>
                <a:hlinkClick r:id="rId3"/>
              </a:rPr>
              <a:t>https://documentlibrary.qad.com/documentation/LPS/index.html</a:t>
            </a:r>
            <a:endParaRPr/>
          </a:p>
          <a:p>
            <a:pPr indent="-287338" lvl="1" marL="287338" rtl="0" algn="l">
              <a:lnSpc>
                <a:spcPct val="95000"/>
              </a:lnSpc>
              <a:spcBef>
                <a:spcPts val="600"/>
              </a:spcBef>
              <a:spcAft>
                <a:spcPts val="0"/>
              </a:spcAft>
              <a:buSzPts val="2400"/>
              <a:buFont typeface="Arial"/>
              <a:buChar char="•"/>
            </a:pPr>
            <a:r>
              <a:rPr lang="en-US"/>
              <a:t>Email: </a:t>
            </a:r>
            <a:r>
              <a:rPr lang="en-US" u="sng">
                <a:solidFill>
                  <a:schemeClr val="hlink"/>
                </a:solidFill>
                <a:hlinkClick r:id="rId4"/>
              </a:rPr>
              <a:t>Forum_AS_DCnLPS@qad.com</a:t>
            </a:r>
            <a:endParaRPr/>
          </a:p>
          <a:p>
            <a:pPr indent="-134938" lvl="1" marL="287338" rtl="0" algn="l">
              <a:lnSpc>
                <a:spcPct val="95000"/>
              </a:lnSpc>
              <a:spcBef>
                <a:spcPts val="600"/>
              </a:spcBef>
              <a:spcAft>
                <a:spcPts val="0"/>
              </a:spcAft>
              <a:buSzPts val="2400"/>
              <a:buFont typeface="Arial"/>
              <a:buNone/>
            </a:pPr>
            <a:r>
              <a:t/>
            </a:r>
            <a:endParaRPr/>
          </a:p>
          <a:p>
            <a:pPr indent="-73025" lvl="1" marL="569913" rtl="0" algn="l">
              <a:lnSpc>
                <a:spcPct val="95000"/>
              </a:lnSpc>
              <a:spcBef>
                <a:spcPts val="600"/>
              </a:spcBef>
              <a:spcAft>
                <a:spcPts val="0"/>
              </a:spcAft>
              <a:buSzPts val="2400"/>
              <a:buNone/>
            </a:pPr>
            <a:r>
              <a:t/>
            </a:r>
            <a:endParaRPr/>
          </a:p>
        </p:txBody>
      </p:sp>
      <p:sp>
        <p:nvSpPr>
          <p:cNvPr id="322" name="Google Shape;322;p1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323" name="Google Shape;323;p1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More Information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7" name="Shape 327"/>
        <p:cNvGrpSpPr/>
        <p:nvPr/>
      </p:nvGrpSpPr>
      <p:grpSpPr>
        <a:xfrm>
          <a:off x="0" y="0"/>
          <a:ext cx="0" cy="0"/>
          <a:chOff x="0" y="0"/>
          <a:chExt cx="0" cy="0"/>
        </a:xfrm>
      </p:grpSpPr>
      <p:sp>
        <p:nvSpPr>
          <p:cNvPr id="328" name="Google Shape;328;p1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29" name="Google Shape;329;p16"/>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Labs</a:t>
            </a:r>
            <a:endParaRPr/>
          </a:p>
        </p:txBody>
      </p:sp>
      <p:sp>
        <p:nvSpPr>
          <p:cNvPr id="330" name="Google Shape;330;p16"/>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pic>
        <p:nvPicPr>
          <p:cNvPr descr="Image result for hands typing" id="331" name="Google Shape;331;p16"/>
          <p:cNvPicPr preferRelativeResize="0"/>
          <p:nvPr/>
        </p:nvPicPr>
        <p:blipFill rotWithShape="1">
          <a:blip r:embed="rId3">
            <a:alphaModFix/>
          </a:blip>
          <a:srcRect b="0" l="0" r="0" t="0"/>
          <a:stretch/>
        </p:blipFill>
        <p:spPr>
          <a:xfrm>
            <a:off x="3337188" y="2879115"/>
            <a:ext cx="5593870" cy="3151476"/>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6" name="Shape 336"/>
        <p:cNvGrpSpPr/>
        <p:nvPr/>
      </p:nvGrpSpPr>
      <p:grpSpPr>
        <a:xfrm>
          <a:off x="0" y="0"/>
          <a:ext cx="0" cy="0"/>
          <a:chOff x="0" y="0"/>
          <a:chExt cx="0" cy="0"/>
        </a:xfrm>
      </p:grpSpPr>
      <p:sp>
        <p:nvSpPr>
          <p:cNvPr id="337" name="Google Shape;337;p1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8" name="Google Shape;338;p1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1" marL="796925" rtl="0" algn="l">
              <a:lnSpc>
                <a:spcPct val="95000"/>
              </a:lnSpc>
              <a:spcBef>
                <a:spcPts val="0"/>
              </a:spcBef>
              <a:spcAft>
                <a:spcPts val="0"/>
              </a:spcAft>
              <a:buSzPts val="2400"/>
              <a:buNone/>
            </a:pPr>
            <a:r>
              <a:rPr lang="en-US">
                <a:solidFill>
                  <a:srgbClr val="0070C0"/>
                </a:solidFill>
              </a:rPr>
              <a:t>1. </a:t>
            </a:r>
            <a:r>
              <a:rPr lang="en-US" sz="2600"/>
              <a:t>Define the routing setup for the</a:t>
            </a:r>
            <a:r>
              <a:rPr lang="en-US" sz="2600">
                <a:latin typeface="Courier New"/>
                <a:ea typeface="Courier New"/>
                <a:cs typeface="Courier New"/>
                <a:sym typeface="Courier New"/>
              </a:rPr>
              <a:t> cpItem </a:t>
            </a:r>
            <a:r>
              <a:rPr lang="en-US" sz="2600"/>
              <a:t>label type. </a:t>
            </a:r>
            <a:br>
              <a:rPr lang="en-US" sz="2600"/>
            </a:br>
            <a:br>
              <a:rPr lang="en-US" sz="2600"/>
            </a:br>
            <a:r>
              <a:rPr lang="en-US" sz="2600"/>
              <a:t>The setup should have the </a:t>
            </a:r>
            <a:r>
              <a:rPr lang="en-US" sz="2600">
                <a:solidFill>
                  <a:srgbClr val="000000"/>
                </a:solidFill>
                <a:latin typeface="Courier New"/>
                <a:ea typeface="Courier New"/>
                <a:cs typeface="Courier New"/>
                <a:sym typeface="Courier New"/>
              </a:rPr>
              <a:t>MyFDScriptPrinter</a:t>
            </a:r>
            <a:r>
              <a:rPr lang="en-US" sz="2600"/>
              <a:t> printer  and </a:t>
            </a:r>
            <a:r>
              <a:rPr lang="en-US" sz="2600">
                <a:latin typeface="Courier New"/>
                <a:ea typeface="Courier New"/>
                <a:cs typeface="Courier New"/>
                <a:sym typeface="Courier New"/>
              </a:rPr>
              <a:t>Customer Item ZPL </a:t>
            </a:r>
            <a:r>
              <a:rPr lang="en-US" sz="2600"/>
              <a:t>format, the setup defaults. The setup details should contain these dataset fields (in order): </a:t>
            </a:r>
            <a:endParaRPr/>
          </a:p>
          <a:p>
            <a:pPr indent="-622300" lvl="3" marL="1433513" rtl="0" algn="l">
              <a:lnSpc>
                <a:spcPct val="95000"/>
              </a:lnSpc>
              <a:spcBef>
                <a:spcPts val="600"/>
              </a:spcBef>
              <a:spcAft>
                <a:spcPts val="0"/>
              </a:spcAft>
              <a:buSzPts val="2600"/>
              <a:buFont typeface="Century Gothic"/>
              <a:buAutoNum type="alphaLcPeriod"/>
            </a:pPr>
            <a:r>
              <a:rPr lang="en-US" sz="2600">
                <a:latin typeface="Courier New"/>
                <a:ea typeface="Courier New"/>
                <a:cs typeface="Courier New"/>
                <a:sym typeface="Courier New"/>
              </a:rPr>
              <a:t>cp_domain</a:t>
            </a:r>
            <a:endParaRPr sz="2600">
              <a:latin typeface="Courier New"/>
              <a:ea typeface="Courier New"/>
              <a:cs typeface="Courier New"/>
              <a:sym typeface="Courier New"/>
            </a:endParaRPr>
          </a:p>
          <a:p>
            <a:pPr indent="-622300" lvl="3" marL="1433513" rtl="0" algn="l">
              <a:lnSpc>
                <a:spcPct val="95000"/>
              </a:lnSpc>
              <a:spcBef>
                <a:spcPts val="600"/>
              </a:spcBef>
              <a:spcAft>
                <a:spcPts val="0"/>
              </a:spcAft>
              <a:buSzPts val="2600"/>
              <a:buFont typeface="Century Gothic"/>
              <a:buAutoNum type="alphaLcPeriod"/>
            </a:pPr>
            <a:r>
              <a:rPr lang="en-US" sz="2600">
                <a:latin typeface="Courier New"/>
                <a:ea typeface="Courier New"/>
                <a:cs typeface="Courier New"/>
                <a:sym typeface="Courier New"/>
              </a:rPr>
              <a:t>pt_site</a:t>
            </a:r>
            <a:endParaRPr sz="2600">
              <a:latin typeface="Courier New"/>
              <a:ea typeface="Courier New"/>
              <a:cs typeface="Courier New"/>
              <a:sym typeface="Courier New"/>
            </a:endParaRPr>
          </a:p>
          <a:p>
            <a:pPr indent="-622300" lvl="3" marL="1433513" rtl="0" algn="l">
              <a:lnSpc>
                <a:spcPct val="95000"/>
              </a:lnSpc>
              <a:spcBef>
                <a:spcPts val="600"/>
              </a:spcBef>
              <a:spcAft>
                <a:spcPts val="0"/>
              </a:spcAft>
              <a:buSzPts val="2600"/>
              <a:buFont typeface="Century Gothic"/>
              <a:buAutoNum type="alphaLcPeriod"/>
            </a:pPr>
            <a:r>
              <a:rPr lang="en-US" sz="2600">
                <a:latin typeface="Courier New"/>
                <a:ea typeface="Courier New"/>
                <a:cs typeface="Courier New"/>
                <a:sym typeface="Courier New"/>
              </a:rPr>
              <a:t>pt_part </a:t>
            </a:r>
            <a:endParaRPr sz="2600">
              <a:latin typeface="Courier New"/>
              <a:ea typeface="Courier New"/>
              <a:cs typeface="Courier New"/>
              <a:sym typeface="Courier New"/>
            </a:endParaRPr>
          </a:p>
        </p:txBody>
      </p:sp>
      <p:sp>
        <p:nvSpPr>
          <p:cNvPr id="339" name="Google Shape;339;p1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340" name="Google Shape;340;p1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1</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5" name="Shape 345"/>
        <p:cNvGrpSpPr/>
        <p:nvPr/>
      </p:nvGrpSpPr>
      <p:grpSpPr>
        <a:xfrm>
          <a:off x="0" y="0"/>
          <a:ext cx="0" cy="0"/>
          <a:chOff x="0" y="0"/>
          <a:chExt cx="0" cy="0"/>
        </a:xfrm>
      </p:grpSpPr>
      <p:sp>
        <p:nvSpPr>
          <p:cNvPr id="346" name="Google Shape;34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47" name="Google Shape;347;p18"/>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Define the routing configuration for the routing setup defined in Lab 1:</a:t>
            </a:r>
            <a:endParaRPr/>
          </a:p>
          <a:p>
            <a:pPr indent="-623888" lvl="1" marL="1143000" rtl="0" algn="l">
              <a:lnSpc>
                <a:spcPct val="95000"/>
              </a:lnSpc>
              <a:spcBef>
                <a:spcPts val="600"/>
              </a:spcBef>
              <a:spcAft>
                <a:spcPts val="0"/>
              </a:spcAft>
              <a:buSzPts val="2400"/>
              <a:buFont typeface="Century Gothic"/>
              <a:buAutoNum type="alphaLcPeriod"/>
            </a:pPr>
            <a:r>
              <a:rPr lang="en-US"/>
              <a:t>Starting at configuration level 1, create a record for a field value that points to a valid domain.</a:t>
            </a:r>
            <a:endParaRPr/>
          </a:p>
          <a:p>
            <a:pPr indent="-623888" lvl="1" marL="1143000" rtl="0" algn="l">
              <a:lnSpc>
                <a:spcPct val="95000"/>
              </a:lnSpc>
              <a:spcBef>
                <a:spcPts val="600"/>
              </a:spcBef>
              <a:spcAft>
                <a:spcPts val="0"/>
              </a:spcAft>
              <a:buSzPts val="2400"/>
              <a:buFont typeface="Century Gothic"/>
              <a:buAutoNum type="alphaLcPeriod"/>
            </a:pPr>
            <a:r>
              <a:rPr lang="en-US"/>
              <a:t>For the record created in part a, add the </a:t>
            </a:r>
            <a:r>
              <a:rPr lang="en-US">
                <a:latin typeface="Courier New"/>
                <a:ea typeface="Courier New"/>
                <a:cs typeface="Courier New"/>
                <a:sym typeface="Courier New"/>
              </a:rPr>
              <a:t>MyTCPPrinter</a:t>
            </a:r>
            <a:r>
              <a:rPr lang="en-US"/>
              <a:t>  printer  and </a:t>
            </a:r>
            <a:r>
              <a:rPr lang="en-US">
                <a:latin typeface="Courier New"/>
                <a:ea typeface="Courier New"/>
                <a:cs typeface="Courier New"/>
                <a:sym typeface="Courier New"/>
              </a:rPr>
              <a:t>Customer Item TXT </a:t>
            </a:r>
            <a:r>
              <a:rPr lang="en-US"/>
              <a:t>format to the configuration. </a:t>
            </a:r>
            <a:endParaRPr/>
          </a:p>
          <a:p>
            <a:pPr indent="-623888" lvl="1" marL="1143000" rtl="0" algn="l">
              <a:lnSpc>
                <a:spcPct val="95000"/>
              </a:lnSpc>
              <a:spcBef>
                <a:spcPts val="600"/>
              </a:spcBef>
              <a:spcAft>
                <a:spcPts val="0"/>
              </a:spcAft>
              <a:buSzPts val="2400"/>
              <a:buFont typeface="Century Gothic"/>
              <a:buAutoNum type="alphaLcPeriod"/>
            </a:pPr>
            <a:r>
              <a:rPr lang="en-US"/>
              <a:t>For the record created in part a, add a child record for a field value that points to a valid site. </a:t>
            </a:r>
            <a:endParaRPr/>
          </a:p>
          <a:p>
            <a:pPr indent="-623888" lvl="1" marL="1143000" rtl="0" algn="l">
              <a:lnSpc>
                <a:spcPct val="95000"/>
              </a:lnSpc>
              <a:spcBef>
                <a:spcPts val="600"/>
              </a:spcBef>
              <a:spcAft>
                <a:spcPts val="0"/>
              </a:spcAft>
              <a:buSzPts val="2400"/>
              <a:buFont typeface="Century Gothic"/>
              <a:buAutoNum type="alphaLcPeriod"/>
            </a:pPr>
            <a:r>
              <a:rPr lang="en-US"/>
              <a:t>For the child record created in part c, add the </a:t>
            </a:r>
            <a:r>
              <a:rPr lang="en-US">
                <a:latin typeface="Courier New"/>
                <a:ea typeface="Courier New"/>
                <a:cs typeface="Courier New"/>
                <a:sym typeface="Courier New"/>
              </a:rPr>
              <a:t>MyFDScriptPrinter</a:t>
            </a:r>
            <a:r>
              <a:rPr lang="en-US"/>
              <a:t> printer  and </a:t>
            </a:r>
            <a:r>
              <a:rPr lang="en-US">
                <a:latin typeface="Courier New"/>
                <a:ea typeface="Courier New"/>
                <a:cs typeface="Courier New"/>
                <a:sym typeface="Courier New"/>
              </a:rPr>
              <a:t>Customer Item ZPL </a:t>
            </a:r>
            <a:r>
              <a:rPr lang="en-US"/>
              <a:t>format to the configuration.</a:t>
            </a:r>
            <a:endParaRPr/>
          </a:p>
          <a:p>
            <a:pPr indent="-361950" lvl="1" marL="796925" rtl="0" algn="l">
              <a:lnSpc>
                <a:spcPct val="95000"/>
              </a:lnSpc>
              <a:spcBef>
                <a:spcPts val="600"/>
              </a:spcBef>
              <a:spcAft>
                <a:spcPts val="0"/>
              </a:spcAft>
              <a:buSzPts val="2400"/>
              <a:buFont typeface="Century Gothic"/>
              <a:buNone/>
            </a:pPr>
            <a:r>
              <a:t/>
            </a:r>
            <a:endParaRPr/>
          </a:p>
          <a:p>
            <a:pPr indent="-514350" lvl="8" marL="1086548" rtl="0" algn="l">
              <a:lnSpc>
                <a:spcPct val="95000"/>
              </a:lnSpc>
              <a:spcBef>
                <a:spcPts val="600"/>
              </a:spcBef>
              <a:spcAft>
                <a:spcPts val="0"/>
              </a:spcAft>
              <a:buSzPts val="2000"/>
              <a:buNone/>
            </a:pPr>
            <a:r>
              <a:t/>
            </a:r>
            <a:endParaRPr/>
          </a:p>
          <a:p>
            <a:pPr indent="-387350" lvl="2" marL="1084262" rtl="0" algn="l">
              <a:lnSpc>
                <a:spcPct val="95000"/>
              </a:lnSpc>
              <a:spcBef>
                <a:spcPts val="600"/>
              </a:spcBef>
              <a:spcAft>
                <a:spcPts val="0"/>
              </a:spcAft>
              <a:buSzPts val="2000"/>
              <a:buFont typeface="Century Gothic"/>
              <a:buNone/>
            </a:pPr>
            <a:r>
              <a:t/>
            </a:r>
            <a:endParaRPr/>
          </a:p>
        </p:txBody>
      </p:sp>
      <p:sp>
        <p:nvSpPr>
          <p:cNvPr id="348" name="Google Shape;348;p1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349" name="Google Shape;349;p1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sp>
        <p:nvSpPr>
          <p:cNvPr id="355" name="Google Shape;355;p1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56" name="Google Shape;356;p19"/>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2"/>
            </a:pPr>
            <a:r>
              <a:rPr lang="en-US"/>
              <a:t>Define the routing configuration for the routing setup defined in Lab 1:</a:t>
            </a:r>
            <a:endParaRPr/>
          </a:p>
          <a:p>
            <a:pPr indent="-514350" lvl="1" marL="796925" rtl="0" algn="l">
              <a:lnSpc>
                <a:spcPct val="95000"/>
              </a:lnSpc>
              <a:spcBef>
                <a:spcPts val="600"/>
              </a:spcBef>
              <a:spcAft>
                <a:spcPts val="0"/>
              </a:spcAft>
              <a:buSzPts val="2400"/>
              <a:buFont typeface="Century Gothic"/>
              <a:buAutoNum type="alphaLcPeriod"/>
            </a:pPr>
            <a:r>
              <a:rPr lang="en-US"/>
              <a:t>For the child record created in part 1c, add a child record for a field value that points to a valid part number.</a:t>
            </a:r>
            <a:endParaRPr/>
          </a:p>
          <a:p>
            <a:pPr indent="-514350" lvl="1" marL="796925" rtl="0" algn="l">
              <a:lnSpc>
                <a:spcPct val="95000"/>
              </a:lnSpc>
              <a:spcBef>
                <a:spcPts val="600"/>
              </a:spcBef>
              <a:spcAft>
                <a:spcPts val="0"/>
              </a:spcAft>
              <a:buSzPts val="2400"/>
              <a:buFont typeface="Century Gothic"/>
              <a:buAutoNum type="alphaLcPeriod"/>
            </a:pPr>
            <a:r>
              <a:rPr lang="en-US"/>
              <a:t>For the child record created for part 2a, add the </a:t>
            </a:r>
            <a:r>
              <a:rPr lang="en-US">
                <a:latin typeface="Courier New"/>
                <a:ea typeface="Courier New"/>
                <a:cs typeface="Courier New"/>
                <a:sym typeface="Courier New"/>
              </a:rPr>
              <a:t>MyTCPPrinter</a:t>
            </a:r>
            <a:r>
              <a:rPr lang="en-US"/>
              <a:t> printer and </a:t>
            </a:r>
            <a:r>
              <a:rPr lang="en-US">
                <a:latin typeface="Courier New"/>
                <a:ea typeface="Courier New"/>
                <a:cs typeface="Courier New"/>
                <a:sym typeface="Courier New"/>
              </a:rPr>
              <a:t>Customer Item TXT  </a:t>
            </a:r>
            <a:r>
              <a:rPr lang="en-US"/>
              <a:t>format to the configuration.</a:t>
            </a:r>
            <a:endParaRPr/>
          </a:p>
          <a:p>
            <a:pPr indent="-514350" lvl="1" marL="796925" rtl="0" algn="l">
              <a:lnSpc>
                <a:spcPct val="95000"/>
              </a:lnSpc>
              <a:spcBef>
                <a:spcPts val="600"/>
              </a:spcBef>
              <a:spcAft>
                <a:spcPts val="0"/>
              </a:spcAft>
              <a:buSzPts val="2400"/>
              <a:buFont typeface="Century Gothic"/>
              <a:buAutoNum type="alphaLcPeriod"/>
            </a:pPr>
            <a:r>
              <a:rPr lang="en-US"/>
              <a:t>For the child record created in part 1c, add another child record for a field value that points to a valid part number that is different than the one specified in part 2a. </a:t>
            </a:r>
            <a:endParaRPr/>
          </a:p>
          <a:p>
            <a:pPr indent="-514350" lvl="1" marL="796925" rtl="0" algn="l">
              <a:lnSpc>
                <a:spcPct val="95000"/>
              </a:lnSpc>
              <a:spcBef>
                <a:spcPts val="600"/>
              </a:spcBef>
              <a:spcAft>
                <a:spcPts val="0"/>
              </a:spcAft>
              <a:buSzPts val="2400"/>
              <a:buFont typeface="Century Gothic"/>
              <a:buAutoNum type="alphaLcPeriod"/>
            </a:pPr>
            <a:r>
              <a:rPr lang="en-US"/>
              <a:t>For the child record created in the step above, add the </a:t>
            </a:r>
            <a:r>
              <a:rPr lang="en-US">
                <a:latin typeface="Courier New"/>
                <a:ea typeface="Courier New"/>
                <a:cs typeface="Courier New"/>
                <a:sym typeface="Courier New"/>
              </a:rPr>
              <a:t>MyFDScriptPrinter </a:t>
            </a:r>
            <a:r>
              <a:rPr lang="en-US"/>
              <a:t>printer  and </a:t>
            </a:r>
            <a:r>
              <a:rPr lang="en-US">
                <a:latin typeface="Courier New"/>
                <a:ea typeface="Courier New"/>
                <a:cs typeface="Courier New"/>
                <a:sym typeface="Courier New"/>
              </a:rPr>
              <a:t>Customer Item ZPL </a:t>
            </a:r>
            <a:r>
              <a:rPr lang="en-US"/>
              <a:t>format.</a:t>
            </a:r>
            <a:endParaRPr/>
          </a:p>
          <a:p>
            <a:pPr indent="-361950" lvl="1" marL="796925" rtl="0" algn="l">
              <a:lnSpc>
                <a:spcPct val="95000"/>
              </a:lnSpc>
              <a:spcBef>
                <a:spcPts val="600"/>
              </a:spcBef>
              <a:spcAft>
                <a:spcPts val="0"/>
              </a:spcAft>
              <a:buSzPts val="2400"/>
              <a:buFont typeface="Century Gothic"/>
              <a:buNone/>
            </a:pPr>
            <a:r>
              <a:t/>
            </a:r>
            <a:endParaRPr/>
          </a:p>
          <a:p>
            <a:pPr indent="-514350" lvl="8" marL="1086548" rtl="0" algn="l">
              <a:lnSpc>
                <a:spcPct val="95000"/>
              </a:lnSpc>
              <a:spcBef>
                <a:spcPts val="600"/>
              </a:spcBef>
              <a:spcAft>
                <a:spcPts val="0"/>
              </a:spcAft>
              <a:buSzPts val="2000"/>
              <a:buNone/>
            </a:pPr>
            <a:r>
              <a:t/>
            </a:r>
            <a:endParaRPr/>
          </a:p>
          <a:p>
            <a:pPr indent="-387350" lvl="2" marL="1084262" rtl="0" algn="l">
              <a:lnSpc>
                <a:spcPct val="95000"/>
              </a:lnSpc>
              <a:spcBef>
                <a:spcPts val="600"/>
              </a:spcBef>
              <a:spcAft>
                <a:spcPts val="0"/>
              </a:spcAft>
              <a:buSzPts val="2000"/>
              <a:buFont typeface="Century Gothic"/>
              <a:buNone/>
            </a:pPr>
            <a:r>
              <a:t/>
            </a:r>
            <a:endParaRPr/>
          </a:p>
        </p:txBody>
      </p:sp>
      <p:sp>
        <p:nvSpPr>
          <p:cNvPr id="357" name="Google Shape;357;p1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358" name="Google Shape;358;p1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(continued)</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61" name="Google Shape;161;p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1500"/>
              <a:buNone/>
            </a:pPr>
            <a:r>
              <a:rPr lang="en-US" sz="1500"/>
              <a:t>This presentation includes forward-looking statements within the meaning of the Private Securities Litigation Reform Act of 1995.  These statements are subject to significant</a:t>
            </a:r>
            <a:r>
              <a:rPr lang="en-US" sz="1500" u="sng"/>
              <a:t> </a:t>
            </a:r>
            <a:r>
              <a:rPr lang="en-US" sz="1500"/>
              <a:t>risks and uncertainties.  Actual results and events may differ materially from those set forth in these forward-looking statements.  These risks and uncertainties are detailed in QAD’s SEC filings, including its latest Annual Report on Form 10-K and in particular the section titled “Risk Factors” therein and other periodic reports subsequently filed by QAD with the Securities and Exchange Commission. </a:t>
            </a:r>
            <a:endParaRPr/>
          </a:p>
          <a:p>
            <a:pPr indent="0" lvl="0" marL="0" rtl="0" algn="l">
              <a:lnSpc>
                <a:spcPct val="95000"/>
              </a:lnSpc>
              <a:spcBef>
                <a:spcPts val="600"/>
              </a:spcBef>
              <a:spcAft>
                <a:spcPts val="0"/>
              </a:spcAft>
              <a:buSzPts val="1500"/>
              <a:buNone/>
            </a:pPr>
            <a:r>
              <a:rPr lang="en-US" sz="1500"/>
              <a:t>This presentation contains references to certain financial measures that have been adjusted to exclude certain expenses and other specified items. These financial measures differ from comparable measures calculated and presented in accordance with accounting principles generally accepted in the United States of America (“GAAP”) in that they exclude unusual or non-recurring charges, losses, credits or gains.  Management believes that financial presentations excluding the impact of these items provide useful supplemental information that is important to a proper understanding of the Company’s results. These presentations should not be viewed as a substitute for results determined in accordance with GAAP, nor are they necessarily comparable to non-GAAP financial measures presented by other companies.</a:t>
            </a:r>
            <a:endParaRPr sz="1500"/>
          </a:p>
          <a:p>
            <a:pPr indent="0" lvl="0" marL="0" rtl="0" algn="l">
              <a:lnSpc>
                <a:spcPct val="95000"/>
              </a:lnSpc>
              <a:spcBef>
                <a:spcPts val="600"/>
              </a:spcBef>
              <a:spcAft>
                <a:spcPts val="0"/>
              </a:spcAft>
              <a:buSzPts val="1500"/>
              <a:buNone/>
            </a:pPr>
            <a:r>
              <a:rPr lang="en-US" sz="1500"/>
              <a:t>This presentation is intended to outline QAD’s general product direction. It is intended for information purposes only, and may not be incorporated into any contract. It is not a commitment to deliver any material, code, functional capabilities, and should not be relied upon in making purchasing decisions. The development, release, and timing of any features or functional capabilities described for QAD’s products remains at the sole discretion of QAD.</a:t>
            </a:r>
            <a:endParaRPr sz="1500"/>
          </a:p>
          <a:p>
            <a:pPr indent="0" lvl="0" marL="0" rtl="0" algn="l">
              <a:lnSpc>
                <a:spcPct val="95000"/>
              </a:lnSpc>
              <a:spcBef>
                <a:spcPts val="600"/>
              </a:spcBef>
              <a:spcAft>
                <a:spcPts val="0"/>
              </a:spcAft>
              <a:buSzPts val="1500"/>
              <a:buNone/>
            </a:pPr>
            <a:r>
              <a:rPr lang="en-US" sz="1500"/>
              <a:t>QAD undertakes no obligation to update forward-looking statements.</a:t>
            </a:r>
            <a:endParaRPr/>
          </a:p>
        </p:txBody>
      </p:sp>
      <p:sp>
        <p:nvSpPr>
          <p:cNvPr id="162" name="Google Shape;162;p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163" name="Google Shape;163;p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Safe Harbor</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sp>
        <p:nvSpPr>
          <p:cNvPr id="363" name="Google Shape;363;p2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64" name="Google Shape;364;p20"/>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Lab Solutions</a:t>
            </a:r>
            <a:endParaRPr/>
          </a:p>
        </p:txBody>
      </p:sp>
      <p:sp>
        <p:nvSpPr>
          <p:cNvPr id="365" name="Google Shape;365;p20"/>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pic>
        <p:nvPicPr>
          <p:cNvPr id="366" name="Google Shape;366;p20"/>
          <p:cNvPicPr preferRelativeResize="0"/>
          <p:nvPr/>
        </p:nvPicPr>
        <p:blipFill rotWithShape="1">
          <a:blip r:embed="rId3">
            <a:alphaModFix/>
          </a:blip>
          <a:srcRect b="0" l="0" r="0" t="0"/>
          <a:stretch/>
        </p:blipFill>
        <p:spPr>
          <a:xfrm>
            <a:off x="3722914" y="2895850"/>
            <a:ext cx="4448174" cy="2890588"/>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sp>
        <p:nvSpPr>
          <p:cNvPr id="372" name="Google Shape;372;p2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73" name="Google Shape;373;p21"/>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Navigate to Label Content Routing Setup. </a:t>
            </a:r>
            <a:endParaRPr/>
          </a:p>
          <a:p>
            <a:pPr indent="-514350" lvl="0" marL="514350" rtl="0" algn="l">
              <a:lnSpc>
                <a:spcPct val="95000"/>
              </a:lnSpc>
              <a:spcBef>
                <a:spcPts val="1200"/>
              </a:spcBef>
              <a:spcAft>
                <a:spcPts val="0"/>
              </a:spcAft>
              <a:buSzPts val="2800"/>
              <a:buFont typeface="Century Gothic"/>
              <a:buAutoNum type="arabicPeriod"/>
            </a:pPr>
            <a:r>
              <a:rPr lang="en-US"/>
              <a:t>In the Dataset field, specify </a:t>
            </a:r>
            <a:r>
              <a:rPr lang="en-US">
                <a:latin typeface="Courier New"/>
                <a:ea typeface="Courier New"/>
                <a:cs typeface="Courier New"/>
                <a:sym typeface="Courier New"/>
              </a:rPr>
              <a:t>dsCpItem</a:t>
            </a:r>
            <a:r>
              <a:rPr lang="en-US"/>
              <a:t>. </a:t>
            </a:r>
            <a:endParaRPr/>
          </a:p>
          <a:p>
            <a:pPr indent="-514350" lvl="0" marL="514350" rtl="0" algn="l">
              <a:lnSpc>
                <a:spcPct val="95000"/>
              </a:lnSpc>
              <a:spcBef>
                <a:spcPts val="1200"/>
              </a:spcBef>
              <a:spcAft>
                <a:spcPts val="0"/>
              </a:spcAft>
              <a:buSzPts val="2800"/>
              <a:buFont typeface="Century Gothic"/>
              <a:buAutoNum type="arabicPeriod"/>
            </a:pPr>
            <a:r>
              <a:rPr lang="en-US"/>
              <a:t>In the Purpose field, specify </a:t>
            </a:r>
            <a:r>
              <a:rPr lang="en-US">
                <a:latin typeface="Courier New"/>
                <a:ea typeface="Courier New"/>
                <a:cs typeface="Courier New"/>
                <a:sym typeface="Courier New"/>
              </a:rPr>
              <a:t>cpItem</a:t>
            </a:r>
            <a:r>
              <a:rPr lang="en-US"/>
              <a:t>. </a:t>
            </a:r>
            <a:endParaRPr/>
          </a:p>
          <a:p>
            <a:pPr indent="-514350" lvl="0" marL="514350" rtl="0" algn="l">
              <a:lnSpc>
                <a:spcPct val="95000"/>
              </a:lnSpc>
              <a:spcBef>
                <a:spcPts val="1200"/>
              </a:spcBef>
              <a:spcAft>
                <a:spcPts val="0"/>
              </a:spcAft>
              <a:buSzPts val="2800"/>
              <a:buFont typeface="Century Gothic"/>
              <a:buAutoNum type="arabicPeriod"/>
            </a:pPr>
            <a:r>
              <a:rPr lang="en-US"/>
              <a:t>In the next frame, in the Printer field, specify </a:t>
            </a:r>
            <a:r>
              <a:rPr lang="en-US">
                <a:latin typeface="Courier New"/>
                <a:ea typeface="Courier New"/>
                <a:cs typeface="Courier New"/>
                <a:sym typeface="Courier New"/>
              </a:rPr>
              <a:t>MyFileDropPrinte</a:t>
            </a:r>
            <a:r>
              <a:rPr lang="en-US"/>
              <a:t>r. </a:t>
            </a:r>
            <a:endParaRPr/>
          </a:p>
          <a:p>
            <a:pPr indent="-514350" lvl="0" marL="514350" rtl="0" algn="l">
              <a:lnSpc>
                <a:spcPct val="95000"/>
              </a:lnSpc>
              <a:spcBef>
                <a:spcPts val="1200"/>
              </a:spcBef>
              <a:spcAft>
                <a:spcPts val="0"/>
              </a:spcAft>
              <a:buSzPts val="2800"/>
              <a:buFont typeface="Century Gothic"/>
              <a:buAutoNum type="arabicPeriod"/>
            </a:pPr>
            <a:r>
              <a:rPr lang="en-US"/>
              <a:t>In the Format ID field, specify </a:t>
            </a:r>
            <a:r>
              <a:rPr lang="en-US">
                <a:latin typeface="Courier New"/>
                <a:ea typeface="Courier New"/>
                <a:cs typeface="Courier New"/>
                <a:sym typeface="Courier New"/>
              </a:rPr>
              <a:t>Customer Item ZPL; </a:t>
            </a:r>
            <a:r>
              <a:rPr lang="en-US">
                <a:latin typeface="Century Gothic"/>
                <a:ea typeface="Century Gothic"/>
                <a:cs typeface="Century Gothic"/>
                <a:sym typeface="Century Gothic"/>
              </a:rPr>
              <a:t>then</a:t>
            </a:r>
            <a:r>
              <a:rPr lang="en-US">
                <a:latin typeface="Courier New"/>
                <a:ea typeface="Courier New"/>
                <a:cs typeface="Courier New"/>
                <a:sym typeface="Courier New"/>
              </a:rPr>
              <a:t>, c</a:t>
            </a:r>
            <a:r>
              <a:rPr lang="en-US"/>
              <a:t>lick Next to proceed to the Details frame.</a:t>
            </a:r>
            <a:endParaRPr/>
          </a:p>
          <a:p>
            <a:pPr indent="-336550" lvl="0" marL="514350" rtl="0" algn="l">
              <a:lnSpc>
                <a:spcPct val="95000"/>
              </a:lnSpc>
              <a:spcBef>
                <a:spcPts val="1200"/>
              </a:spcBef>
              <a:spcAft>
                <a:spcPts val="0"/>
              </a:spcAft>
              <a:buSzPts val="2800"/>
              <a:buFont typeface="Century Gothic"/>
              <a:buNone/>
            </a:pPr>
            <a:r>
              <a:t/>
            </a:r>
            <a:endParaRPr/>
          </a:p>
        </p:txBody>
      </p:sp>
      <p:sp>
        <p:nvSpPr>
          <p:cNvPr id="374" name="Google Shape;374;p2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375" name="Google Shape;375;p2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1 Solution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0" name="Shape 380"/>
        <p:cNvGrpSpPr/>
        <p:nvPr/>
      </p:nvGrpSpPr>
      <p:grpSpPr>
        <a:xfrm>
          <a:off x="0" y="0"/>
          <a:ext cx="0" cy="0"/>
          <a:chOff x="0" y="0"/>
          <a:chExt cx="0" cy="0"/>
        </a:xfrm>
      </p:grpSpPr>
      <p:sp>
        <p:nvSpPr>
          <p:cNvPr id="381" name="Google Shape;381;p2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82" name="Google Shape;382;p22"/>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6"/>
            </a:pPr>
            <a:r>
              <a:rPr lang="en-US"/>
              <a:t>In the Field Name field, specify </a:t>
            </a:r>
            <a:r>
              <a:rPr lang="en-US">
                <a:latin typeface="Courier New"/>
                <a:ea typeface="Courier New"/>
                <a:cs typeface="Courier New"/>
                <a:sym typeface="Courier New"/>
              </a:rPr>
              <a:t>tt-CpItem.cp_domain, </a:t>
            </a:r>
            <a:r>
              <a:rPr lang="en-US"/>
              <a:t>and in the Level field, specify 1 (one).</a:t>
            </a:r>
            <a:endParaRPr/>
          </a:p>
          <a:p>
            <a:pPr indent="-514350" lvl="0" marL="514350" rtl="0" algn="l">
              <a:lnSpc>
                <a:spcPct val="95000"/>
              </a:lnSpc>
              <a:spcBef>
                <a:spcPts val="1200"/>
              </a:spcBef>
              <a:spcAft>
                <a:spcPts val="0"/>
              </a:spcAft>
              <a:buSzPts val="2800"/>
              <a:buFont typeface="Century Gothic"/>
              <a:buAutoNum type="arabicPeriod" startAt="6"/>
            </a:pPr>
            <a:r>
              <a:rPr lang="en-US"/>
              <a:t>In the Field Name field, specify </a:t>
            </a:r>
            <a:r>
              <a:rPr lang="en-US">
                <a:latin typeface="Courier New"/>
                <a:ea typeface="Courier New"/>
                <a:cs typeface="Courier New"/>
                <a:sym typeface="Courier New"/>
              </a:rPr>
              <a:t>tt-CpItem.pt_site</a:t>
            </a:r>
            <a:r>
              <a:rPr lang="en-US"/>
              <a:t>, and in the Level field, specify</a:t>
            </a:r>
            <a:r>
              <a:rPr lang="en-US">
                <a:latin typeface="Courier New"/>
                <a:ea typeface="Courier New"/>
                <a:cs typeface="Courier New"/>
                <a:sym typeface="Courier New"/>
              </a:rPr>
              <a:t> 2</a:t>
            </a:r>
            <a:r>
              <a:rPr lang="en-US"/>
              <a:t>. </a:t>
            </a:r>
            <a:endParaRPr/>
          </a:p>
          <a:p>
            <a:pPr indent="-336550" lvl="0" marL="514350" rtl="0" algn="l">
              <a:lnSpc>
                <a:spcPct val="95000"/>
              </a:lnSpc>
              <a:spcBef>
                <a:spcPts val="600"/>
              </a:spcBef>
              <a:spcAft>
                <a:spcPts val="0"/>
              </a:spcAft>
              <a:buSzPts val="2800"/>
              <a:buFont typeface="Century Gothic"/>
              <a:buNone/>
            </a:pPr>
            <a:r>
              <a:t/>
            </a:r>
            <a:endParaRPr>
              <a:latin typeface="Courier New"/>
              <a:ea typeface="Courier New"/>
              <a:cs typeface="Courier New"/>
              <a:sym typeface="Courier New"/>
            </a:endParaRPr>
          </a:p>
        </p:txBody>
      </p:sp>
      <p:sp>
        <p:nvSpPr>
          <p:cNvPr id="383" name="Google Shape;383;p2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384" name="Google Shape;384;p2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1 Solution (continued)</a:t>
            </a:r>
            <a:endParaRPr/>
          </a:p>
        </p:txBody>
      </p:sp>
      <p:pic>
        <p:nvPicPr>
          <p:cNvPr id="385" name="Google Shape;385;p22"/>
          <p:cNvPicPr preferRelativeResize="0"/>
          <p:nvPr/>
        </p:nvPicPr>
        <p:blipFill rotWithShape="1">
          <a:blip r:embed="rId3">
            <a:alphaModFix/>
          </a:blip>
          <a:srcRect b="0" l="0" r="0" t="0"/>
          <a:stretch/>
        </p:blipFill>
        <p:spPr>
          <a:xfrm>
            <a:off x="3165764" y="3347154"/>
            <a:ext cx="5943600" cy="3073145"/>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0" name="Shape 390"/>
        <p:cNvGrpSpPr/>
        <p:nvPr/>
      </p:nvGrpSpPr>
      <p:grpSpPr>
        <a:xfrm>
          <a:off x="0" y="0"/>
          <a:ext cx="0" cy="0"/>
          <a:chOff x="0" y="0"/>
          <a:chExt cx="0" cy="0"/>
        </a:xfrm>
      </p:grpSpPr>
      <p:sp>
        <p:nvSpPr>
          <p:cNvPr id="391" name="Google Shape;391;p2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92" name="Google Shape;392;p23"/>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8"/>
            </a:pPr>
            <a:r>
              <a:rPr lang="en-US"/>
              <a:t>In the Field Name field, specify </a:t>
            </a:r>
            <a:r>
              <a:rPr lang="en-US">
                <a:latin typeface="Courier New"/>
                <a:ea typeface="Courier New"/>
                <a:cs typeface="Courier New"/>
                <a:sym typeface="Courier New"/>
              </a:rPr>
              <a:t>tt-CpItem.pt_part</a:t>
            </a:r>
            <a:r>
              <a:rPr lang="en-US"/>
              <a:t>, and in the Level field, specify</a:t>
            </a:r>
            <a:r>
              <a:rPr lang="en-US">
                <a:latin typeface="Courier New"/>
                <a:ea typeface="Courier New"/>
                <a:cs typeface="Courier New"/>
                <a:sym typeface="Courier New"/>
              </a:rPr>
              <a:t> 3. </a:t>
            </a:r>
            <a:endParaRPr>
              <a:latin typeface="Courier New"/>
              <a:ea typeface="Courier New"/>
              <a:cs typeface="Courier New"/>
              <a:sym typeface="Courier New"/>
            </a:endParaRPr>
          </a:p>
        </p:txBody>
      </p:sp>
      <p:sp>
        <p:nvSpPr>
          <p:cNvPr id="393" name="Google Shape;393;p2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394" name="Google Shape;394;p2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1 Solution (continued)</a:t>
            </a:r>
            <a:endParaRPr/>
          </a:p>
        </p:txBody>
      </p:sp>
      <p:pic>
        <p:nvPicPr>
          <p:cNvPr id="395" name="Google Shape;395;p23"/>
          <p:cNvPicPr preferRelativeResize="0"/>
          <p:nvPr/>
        </p:nvPicPr>
        <p:blipFill rotWithShape="1">
          <a:blip r:embed="rId3">
            <a:alphaModFix/>
          </a:blip>
          <a:srcRect b="0" l="0" r="0" t="0"/>
          <a:stretch/>
        </p:blipFill>
        <p:spPr>
          <a:xfrm>
            <a:off x="3165764" y="2931518"/>
            <a:ext cx="5943600" cy="3073145"/>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0" name="Shape 400"/>
        <p:cNvGrpSpPr/>
        <p:nvPr/>
      </p:nvGrpSpPr>
      <p:grpSpPr>
        <a:xfrm>
          <a:off x="0" y="0"/>
          <a:ext cx="0" cy="0"/>
          <a:chOff x="0" y="0"/>
          <a:chExt cx="0" cy="0"/>
        </a:xfrm>
      </p:grpSpPr>
      <p:sp>
        <p:nvSpPr>
          <p:cNvPr id="401" name="Google Shape;401;p2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02" name="Google Shape;402;p24"/>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a:pPr>
            <a:r>
              <a:rPr lang="en-US"/>
              <a:t>Navigate to Label Content Routing Config; in the Dataset field, specify </a:t>
            </a:r>
            <a:r>
              <a:rPr lang="en-US">
                <a:latin typeface="Courier New"/>
                <a:ea typeface="Courier New"/>
                <a:cs typeface="Courier New"/>
                <a:sym typeface="Courier New"/>
              </a:rPr>
              <a:t>dsCpItem</a:t>
            </a:r>
            <a:r>
              <a:rPr lang="en-US"/>
              <a:t>.</a:t>
            </a:r>
            <a:endParaRPr/>
          </a:p>
          <a:p>
            <a:pPr indent="-514350" lvl="0" marL="514350" rtl="0" algn="l">
              <a:lnSpc>
                <a:spcPct val="95000"/>
              </a:lnSpc>
              <a:spcBef>
                <a:spcPts val="1200"/>
              </a:spcBef>
              <a:spcAft>
                <a:spcPts val="0"/>
              </a:spcAft>
              <a:buSzPts val="2800"/>
              <a:buFont typeface="Century Gothic"/>
              <a:buAutoNum type="arabicPeriod"/>
            </a:pPr>
            <a:r>
              <a:rPr lang="en-US"/>
              <a:t>In the Purpose field, specify </a:t>
            </a:r>
            <a:r>
              <a:rPr lang="en-US">
                <a:latin typeface="Courier New"/>
                <a:ea typeface="Courier New"/>
                <a:cs typeface="Courier New"/>
                <a:sym typeface="Courier New"/>
              </a:rPr>
              <a:t>cpItem</a:t>
            </a:r>
            <a:r>
              <a:rPr lang="en-US"/>
              <a:t>. </a:t>
            </a:r>
            <a:endParaRPr/>
          </a:p>
          <a:p>
            <a:pPr indent="-514350" lvl="1" marL="796925" rtl="0" algn="l">
              <a:lnSpc>
                <a:spcPct val="95000"/>
              </a:lnSpc>
              <a:spcBef>
                <a:spcPts val="1200"/>
              </a:spcBef>
              <a:spcAft>
                <a:spcPts val="0"/>
              </a:spcAft>
              <a:buSzPts val="2400"/>
              <a:buFont typeface="Century Gothic"/>
              <a:buAutoNum type="alphaLcPeriod"/>
            </a:pPr>
            <a:r>
              <a:rPr b="1" lang="en-US"/>
              <a:t> </a:t>
            </a:r>
            <a:r>
              <a:rPr lang="en-US"/>
              <a:t>In the Field Value field, specify a valid domain recognized by the system. The example uses </a:t>
            </a:r>
            <a:r>
              <a:rPr lang="en-US">
                <a:latin typeface="Courier New"/>
                <a:ea typeface="Courier New"/>
                <a:cs typeface="Courier New"/>
                <a:sym typeface="Courier New"/>
              </a:rPr>
              <a:t>10USA</a:t>
            </a:r>
            <a:r>
              <a:rPr lang="en-US"/>
              <a:t>, but you can use a domain that is  in your own environment. </a:t>
            </a:r>
            <a:endParaRPr b="1"/>
          </a:p>
          <a:p>
            <a:pPr indent="-514350" lvl="1" marL="796925" rtl="0" algn="l">
              <a:lnSpc>
                <a:spcPct val="95000"/>
              </a:lnSpc>
              <a:spcBef>
                <a:spcPts val="1200"/>
              </a:spcBef>
              <a:spcAft>
                <a:spcPts val="0"/>
              </a:spcAft>
              <a:buSzPts val="2400"/>
              <a:buFont typeface="Century Gothic"/>
              <a:buAutoNum type="alphaLcPeriod"/>
            </a:pPr>
            <a:r>
              <a:rPr lang="en-US"/>
              <a:t>Set the Child field to No, and set the Printer field to Yes to have the system present the frame for configuring the printer/format combination. </a:t>
            </a:r>
            <a:endParaRPr/>
          </a:p>
        </p:txBody>
      </p:sp>
      <p:sp>
        <p:nvSpPr>
          <p:cNvPr id="403" name="Google Shape;403;p2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404" name="Google Shape;404;p2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9" name="Shape 409"/>
        <p:cNvGrpSpPr/>
        <p:nvPr/>
      </p:nvGrpSpPr>
      <p:grpSpPr>
        <a:xfrm>
          <a:off x="0" y="0"/>
          <a:ext cx="0" cy="0"/>
          <a:chOff x="0" y="0"/>
          <a:chExt cx="0" cy="0"/>
        </a:xfrm>
      </p:grpSpPr>
      <p:sp>
        <p:nvSpPr>
          <p:cNvPr id="410" name="Google Shape;410;p2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11" name="Google Shape;411;p25"/>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lphaLcPeriod" startAt="2"/>
            </a:pPr>
            <a:r>
              <a:rPr lang="en-US"/>
              <a:t>(continued) In the printer frame, specify </a:t>
            </a:r>
            <a:r>
              <a:rPr lang="en-US">
                <a:latin typeface="Courier New"/>
                <a:ea typeface="Courier New"/>
                <a:cs typeface="Courier New"/>
                <a:sym typeface="Courier New"/>
              </a:rPr>
              <a:t>MyTCPPrinter</a:t>
            </a:r>
            <a:r>
              <a:rPr lang="en-US"/>
              <a:t> in the printer field, and  </a:t>
            </a:r>
            <a:r>
              <a:rPr lang="en-US">
                <a:latin typeface="Courier New"/>
                <a:ea typeface="Courier New"/>
                <a:cs typeface="Courier New"/>
                <a:sym typeface="Courier New"/>
              </a:rPr>
              <a:t>Customer Item TXT </a:t>
            </a:r>
            <a:r>
              <a:rPr lang="en-US">
                <a:latin typeface="Century Gothic"/>
                <a:ea typeface="Century Gothic"/>
                <a:cs typeface="Century Gothic"/>
                <a:sym typeface="Century Gothic"/>
              </a:rPr>
              <a:t>in the</a:t>
            </a:r>
            <a:r>
              <a:rPr lang="en-US"/>
              <a:t> Format ID field. Click Back to return to the previous frame. The Printer and Format ID fields should now be populated with the values specified previously. </a:t>
            </a:r>
            <a:endParaRPr/>
          </a:p>
        </p:txBody>
      </p:sp>
      <p:sp>
        <p:nvSpPr>
          <p:cNvPr id="412" name="Google Shape;412;p2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413" name="Google Shape;413;p2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 (continued)</a:t>
            </a:r>
            <a:endParaRPr/>
          </a:p>
        </p:txBody>
      </p:sp>
      <p:pic>
        <p:nvPicPr>
          <p:cNvPr id="414" name="Google Shape;414;p25"/>
          <p:cNvPicPr preferRelativeResize="0"/>
          <p:nvPr/>
        </p:nvPicPr>
        <p:blipFill rotWithShape="1">
          <a:blip r:embed="rId3">
            <a:alphaModFix/>
          </a:blip>
          <a:srcRect b="0" l="0" r="0" t="0"/>
          <a:stretch/>
        </p:blipFill>
        <p:spPr>
          <a:xfrm>
            <a:off x="3061854" y="3716454"/>
            <a:ext cx="6428144" cy="2434964"/>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Google Shape;420;p2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21" name="Google Shape;421;p26"/>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lphaLcPeriod" startAt="3"/>
            </a:pPr>
            <a:r>
              <a:rPr lang="en-US"/>
              <a:t>Set the Printer field to No, and set the Child field to Yes; then,  click Next to display the frame for defining the level 2 configuration. From this frame, specify a valid site in the Field Value field. The example uses </a:t>
            </a:r>
            <a:r>
              <a:rPr lang="en-US">
                <a:latin typeface="Courier New"/>
                <a:ea typeface="Courier New"/>
                <a:cs typeface="Courier New"/>
                <a:sym typeface="Courier New"/>
              </a:rPr>
              <a:t>10-100</a:t>
            </a:r>
            <a:r>
              <a:rPr lang="en-US"/>
              <a:t>, but you can use a site that is in your own environment.</a:t>
            </a:r>
            <a:endParaRPr/>
          </a:p>
          <a:p>
            <a:pPr indent="-514350" lvl="0" marL="514350" rtl="0" algn="l">
              <a:lnSpc>
                <a:spcPct val="95000"/>
              </a:lnSpc>
              <a:spcBef>
                <a:spcPts val="1200"/>
              </a:spcBef>
              <a:spcAft>
                <a:spcPts val="0"/>
              </a:spcAft>
              <a:buSzPts val="2800"/>
              <a:buFont typeface="Century Gothic"/>
              <a:buAutoNum type="alphaLcPeriod" startAt="3"/>
            </a:pPr>
            <a:r>
              <a:rPr lang="en-US"/>
              <a:t>Set the Child field to No, and set the Printer field to Yes to display the frame for configuring the printer/format combination for the level 2 configuration previously specified.</a:t>
            </a:r>
            <a:endParaRPr/>
          </a:p>
        </p:txBody>
      </p:sp>
      <p:sp>
        <p:nvSpPr>
          <p:cNvPr id="422" name="Google Shape;422;p26"/>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423" name="Google Shape;423;p2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 (continued)</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8" name="Shape 428"/>
        <p:cNvGrpSpPr/>
        <p:nvPr/>
      </p:nvGrpSpPr>
      <p:grpSpPr>
        <a:xfrm>
          <a:off x="0" y="0"/>
          <a:ext cx="0" cy="0"/>
          <a:chOff x="0" y="0"/>
          <a:chExt cx="0" cy="0"/>
        </a:xfrm>
      </p:grpSpPr>
      <p:sp>
        <p:nvSpPr>
          <p:cNvPr id="429" name="Google Shape;429;p2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30" name="Google Shape;430;p27"/>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lphaLcPeriod" startAt="4"/>
            </a:pPr>
            <a:r>
              <a:rPr lang="en-US"/>
              <a:t>(continued) In the printer frame, specify </a:t>
            </a:r>
            <a:r>
              <a:rPr lang="en-US">
                <a:latin typeface="Courier New"/>
                <a:ea typeface="Courier New"/>
                <a:cs typeface="Courier New"/>
                <a:sym typeface="Courier New"/>
              </a:rPr>
              <a:t>MyFDScriptPrinter</a:t>
            </a:r>
            <a:r>
              <a:rPr lang="en-US"/>
              <a:t> in the Printer field and </a:t>
            </a:r>
            <a:r>
              <a:rPr lang="en-US">
                <a:latin typeface="Courier New"/>
                <a:ea typeface="Courier New"/>
                <a:cs typeface="Courier New"/>
                <a:sym typeface="Courier New"/>
              </a:rPr>
              <a:t>Customer Item ZPL </a:t>
            </a:r>
            <a:r>
              <a:rPr lang="en-US"/>
              <a:t>Format ID field.</a:t>
            </a:r>
            <a:endParaRPr/>
          </a:p>
          <a:p>
            <a:pPr indent="-514350" lvl="0" marL="514350" rtl="0" algn="l">
              <a:lnSpc>
                <a:spcPct val="95000"/>
              </a:lnSpc>
              <a:spcBef>
                <a:spcPts val="1200"/>
              </a:spcBef>
              <a:spcAft>
                <a:spcPts val="0"/>
              </a:spcAft>
              <a:buSzPts val="2800"/>
              <a:buNone/>
            </a:pPr>
            <a:r>
              <a:rPr lang="en-US"/>
              <a:t>     Click Back to return to the previous frame. The Printer and Format ID fields should now be populated with the values previously specified.</a:t>
            </a:r>
            <a:endParaRPr/>
          </a:p>
        </p:txBody>
      </p:sp>
      <p:sp>
        <p:nvSpPr>
          <p:cNvPr id="431" name="Google Shape;431;p2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432" name="Google Shape;432;p2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 (continued)</a:t>
            </a:r>
            <a:endParaRPr/>
          </a:p>
        </p:txBody>
      </p:sp>
      <p:pic>
        <p:nvPicPr>
          <p:cNvPr id="433" name="Google Shape;433;p27"/>
          <p:cNvPicPr preferRelativeResize="0"/>
          <p:nvPr/>
        </p:nvPicPr>
        <p:blipFill rotWithShape="1">
          <a:blip r:embed="rId3">
            <a:alphaModFix/>
          </a:blip>
          <a:srcRect b="0" l="0" r="0" t="0"/>
          <a:stretch/>
        </p:blipFill>
        <p:spPr>
          <a:xfrm>
            <a:off x="3020291" y="3790834"/>
            <a:ext cx="5943600" cy="2258071"/>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8" name="Shape 438"/>
        <p:cNvGrpSpPr/>
        <p:nvPr/>
      </p:nvGrpSpPr>
      <p:grpSpPr>
        <a:xfrm>
          <a:off x="0" y="0"/>
          <a:ext cx="0" cy="0"/>
          <a:chOff x="0" y="0"/>
          <a:chExt cx="0" cy="0"/>
        </a:xfrm>
      </p:grpSpPr>
      <p:sp>
        <p:nvSpPr>
          <p:cNvPr id="439" name="Google Shape;439;p2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40" name="Google Shape;440;p28"/>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lphaLcPeriod" startAt="5"/>
            </a:pPr>
            <a:r>
              <a:rPr lang="en-US"/>
              <a:t>Set the Child field to Yes and the Printer field to No to have the system display the frame for defining the level 3 configuration. From this frame, specify a valid part number in the Field Value field. The example uses </a:t>
            </a:r>
            <a:r>
              <a:rPr lang="en-US">
                <a:latin typeface="Courier New"/>
                <a:ea typeface="Courier New"/>
                <a:cs typeface="Courier New"/>
                <a:sym typeface="Courier New"/>
              </a:rPr>
              <a:t>01010</a:t>
            </a:r>
            <a:r>
              <a:rPr lang="en-US"/>
              <a:t>, but you can use a part number that is in your own environment.</a:t>
            </a:r>
            <a:endParaRPr/>
          </a:p>
        </p:txBody>
      </p:sp>
      <p:sp>
        <p:nvSpPr>
          <p:cNvPr id="441" name="Google Shape;441;p28"/>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442" name="Google Shape;442;p2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 (continued)</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7" name="Shape 447"/>
        <p:cNvGrpSpPr/>
        <p:nvPr/>
      </p:nvGrpSpPr>
      <p:grpSpPr>
        <a:xfrm>
          <a:off x="0" y="0"/>
          <a:ext cx="0" cy="0"/>
          <a:chOff x="0" y="0"/>
          <a:chExt cx="0" cy="0"/>
        </a:xfrm>
      </p:grpSpPr>
      <p:sp>
        <p:nvSpPr>
          <p:cNvPr id="448" name="Google Shape;448;p2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49" name="Google Shape;449;p29"/>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lphaLcPeriod" startAt="6"/>
            </a:pPr>
            <a:r>
              <a:rPr lang="en-US"/>
              <a:t>Set the Printer field to Yes to have the system display the frame for configuring the printer/format combination. In the printer framer, specify, </a:t>
            </a:r>
            <a:r>
              <a:rPr lang="en-US">
                <a:latin typeface="Courier New"/>
                <a:ea typeface="Courier New"/>
                <a:cs typeface="Courier New"/>
                <a:sym typeface="Courier New"/>
              </a:rPr>
              <a:t>MyTCPPrinter</a:t>
            </a:r>
            <a:r>
              <a:rPr lang="en-US"/>
              <a:t> in the printer field and then in the </a:t>
            </a:r>
            <a:r>
              <a:rPr lang="en-US">
                <a:latin typeface="Courier New"/>
                <a:ea typeface="Courier New"/>
                <a:cs typeface="Courier New"/>
                <a:sym typeface="Courier New"/>
              </a:rPr>
              <a:t>Customer Item TXT </a:t>
            </a:r>
            <a:r>
              <a:rPr lang="en-US">
                <a:latin typeface="Century Gothic"/>
                <a:ea typeface="Century Gothic"/>
                <a:cs typeface="Century Gothic"/>
                <a:sym typeface="Century Gothic"/>
              </a:rPr>
              <a:t>in the Format ID </a:t>
            </a:r>
            <a:r>
              <a:rPr lang="en-US"/>
              <a:t>field. Click Back to return to the previous frame. The Printer and Format ID fields should now be populated with the values previously specified. </a:t>
            </a:r>
            <a:endParaRPr/>
          </a:p>
        </p:txBody>
      </p:sp>
      <p:sp>
        <p:nvSpPr>
          <p:cNvPr id="450" name="Google Shape;450;p29"/>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451" name="Google Shape;451;p2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 (continued)</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 name="Shape 168"/>
        <p:cNvGrpSpPr/>
        <p:nvPr/>
      </p:nvGrpSpPr>
      <p:grpSpPr>
        <a:xfrm>
          <a:off x="0" y="0"/>
          <a:ext cx="0" cy="0"/>
          <a:chOff x="0" y="0"/>
          <a:chExt cx="0" cy="0"/>
        </a:xfrm>
      </p:grpSpPr>
      <p:sp>
        <p:nvSpPr>
          <p:cNvPr id="169" name="Google Shape;169;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70" name="Google Shape;170;p3"/>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Understand how content/printer routing relates to other LPS entities</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Understand how content/printer routing works</a:t>
            </a:r>
            <a:endParaRPr/>
          </a:p>
          <a:p>
            <a:pPr indent="-109538" lvl="0" marL="287338" rtl="0" algn="l">
              <a:lnSpc>
                <a:spcPct val="95000"/>
              </a:lnSpc>
              <a:spcBef>
                <a:spcPts val="600"/>
              </a:spcBef>
              <a:spcAft>
                <a:spcPts val="0"/>
              </a:spcAft>
              <a:buSzPts val="2800"/>
              <a:buNone/>
            </a:pPr>
            <a:r>
              <a:t/>
            </a:r>
            <a:endParaRPr/>
          </a:p>
        </p:txBody>
      </p:sp>
      <p:sp>
        <p:nvSpPr>
          <p:cNvPr id="171" name="Google Shape;171;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172" name="Google Shape;172;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Objectives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6" name="Shape 456"/>
        <p:cNvGrpSpPr/>
        <p:nvPr/>
      </p:nvGrpSpPr>
      <p:grpSpPr>
        <a:xfrm>
          <a:off x="0" y="0"/>
          <a:ext cx="0" cy="0"/>
          <a:chOff x="0" y="0"/>
          <a:chExt cx="0" cy="0"/>
        </a:xfrm>
      </p:grpSpPr>
      <p:sp>
        <p:nvSpPr>
          <p:cNvPr id="457" name="Google Shape;457;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58" name="Google Shape;458;p30"/>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lphaLcPeriod" startAt="7"/>
            </a:pPr>
            <a:r>
              <a:rPr lang="en-US"/>
              <a:t>Click Insert to add another child record for a field value that points to a valid part number which is different than the one specified in step 2e. </a:t>
            </a:r>
            <a:endParaRPr/>
          </a:p>
          <a:p>
            <a:pPr indent="-514350" lvl="0" marL="514350" rtl="0" algn="l">
              <a:lnSpc>
                <a:spcPct val="95000"/>
              </a:lnSpc>
              <a:spcBef>
                <a:spcPts val="1200"/>
              </a:spcBef>
              <a:spcAft>
                <a:spcPts val="0"/>
              </a:spcAft>
              <a:buSzPts val="2800"/>
              <a:buFont typeface="Century Gothic"/>
              <a:buAutoNum type="alphaLcPeriod" startAt="7"/>
            </a:pPr>
            <a:r>
              <a:rPr lang="en-US"/>
              <a:t>Set the Printer field to Yes to have the system present the frame for configuring the printer/format combination. </a:t>
            </a:r>
            <a:endParaRPr/>
          </a:p>
        </p:txBody>
      </p:sp>
      <p:sp>
        <p:nvSpPr>
          <p:cNvPr id="459" name="Google Shape;459;p30"/>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460" name="Google Shape;460;p3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 (continued)</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sp>
        <p:nvSpPr>
          <p:cNvPr id="466" name="Google Shape;46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467" name="Google Shape;467;p31"/>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lphaLcPeriod" startAt="8"/>
            </a:pPr>
            <a:r>
              <a:rPr lang="en-US"/>
              <a:t>(continued) In the printer frame, specify </a:t>
            </a:r>
            <a:r>
              <a:rPr lang="en-US">
                <a:latin typeface="Courier New"/>
                <a:ea typeface="Courier New"/>
                <a:cs typeface="Courier New"/>
                <a:sym typeface="Courier New"/>
              </a:rPr>
              <a:t>MyFDScriptPrinter</a:t>
            </a:r>
            <a:r>
              <a:rPr lang="en-US"/>
              <a:t> in the printer field and </a:t>
            </a:r>
            <a:r>
              <a:rPr lang="en-US">
                <a:latin typeface="Courier New"/>
                <a:ea typeface="Courier New"/>
                <a:cs typeface="Courier New"/>
                <a:sym typeface="Courier New"/>
              </a:rPr>
              <a:t>Customer Item ZPL </a:t>
            </a:r>
            <a:r>
              <a:rPr lang="en-US">
                <a:latin typeface="Century Gothic"/>
                <a:ea typeface="Century Gothic"/>
                <a:cs typeface="Century Gothic"/>
                <a:sym typeface="Century Gothic"/>
              </a:rPr>
              <a:t>in the </a:t>
            </a:r>
            <a:r>
              <a:rPr lang="en-US"/>
              <a:t>Format ID field.  </a:t>
            </a:r>
            <a:br>
              <a:rPr lang="en-US"/>
            </a:br>
            <a:r>
              <a:rPr lang="en-US"/>
              <a:t>At this point, there should be two records for the level 3 configuration. </a:t>
            </a:r>
            <a:endParaRPr/>
          </a:p>
        </p:txBody>
      </p:sp>
      <p:sp>
        <p:nvSpPr>
          <p:cNvPr id="468" name="Google Shape;468;p3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469" name="Google Shape;469;p3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 (continued)</a:t>
            </a:r>
            <a:endParaRPr/>
          </a:p>
        </p:txBody>
      </p:sp>
      <p:pic>
        <p:nvPicPr>
          <p:cNvPr id="470" name="Google Shape;470;p31"/>
          <p:cNvPicPr preferRelativeResize="0"/>
          <p:nvPr/>
        </p:nvPicPr>
        <p:blipFill rotWithShape="1">
          <a:blip r:embed="rId3">
            <a:alphaModFix/>
          </a:blip>
          <a:srcRect b="0" l="0" r="0" t="0"/>
          <a:stretch/>
        </p:blipFill>
        <p:spPr>
          <a:xfrm>
            <a:off x="3061853" y="3585856"/>
            <a:ext cx="6530707" cy="2669471"/>
          </a:xfrm>
          <a:prstGeom prst="rect">
            <a:avLst/>
          </a:prstGeom>
          <a:noFill/>
          <a:ln cap="sq" cmpd="sng" w="9525">
            <a:solidFill>
              <a:srgbClr val="000000"/>
            </a:solidFill>
            <a:prstDash val="solid"/>
            <a:miter lim="800000"/>
            <a:headEnd len="sm" w="sm" type="none"/>
            <a:tailEnd len="sm" w="sm" type="none"/>
          </a:ln>
          <a:effectLst>
            <a:outerShdw blurRad="50800" rotWithShape="0" algn="tl" dir="2700000" dist="38100">
              <a:srgbClr val="000000">
                <a:alpha val="42745"/>
              </a:srgb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4" name="Shape 474"/>
        <p:cNvGrpSpPr/>
        <p:nvPr/>
      </p:nvGrpSpPr>
      <p:grpSpPr>
        <a:xfrm>
          <a:off x="0" y="0"/>
          <a:ext cx="0" cy="0"/>
          <a:chOff x="0" y="0"/>
          <a:chExt cx="0" cy="0"/>
        </a:xfrm>
      </p:grpSpPr>
      <p:sp>
        <p:nvSpPr>
          <p:cNvPr id="475" name="Google Shape;475;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pic>
        <p:nvPicPr>
          <p:cNvPr id="178" name="Google Shape;178;p4"/>
          <p:cNvPicPr preferRelativeResize="0"/>
          <p:nvPr/>
        </p:nvPicPr>
        <p:blipFill rotWithShape="1">
          <a:blip r:embed="rId3">
            <a:alphaModFix/>
          </a:blip>
          <a:srcRect b="0" l="0" r="0" t="0"/>
          <a:stretch/>
        </p:blipFill>
        <p:spPr>
          <a:xfrm>
            <a:off x="3332673" y="1382138"/>
            <a:ext cx="8006240" cy="4971195"/>
          </a:xfrm>
          <a:prstGeom prst="rect">
            <a:avLst/>
          </a:prstGeom>
          <a:gradFill>
            <a:gsLst>
              <a:gs pos="0">
                <a:srgbClr val="95A7D1"/>
              </a:gs>
              <a:gs pos="50000">
                <a:srgbClr val="BFC9E1"/>
              </a:gs>
              <a:gs pos="100000">
                <a:srgbClr val="E0E4EF"/>
              </a:gs>
            </a:gsLst>
            <a:lin ang="5400000" scaled="0"/>
          </a:gradFill>
          <a:ln>
            <a:noFill/>
          </a:ln>
        </p:spPr>
      </p:pic>
      <p:sp>
        <p:nvSpPr>
          <p:cNvPr id="179" name="Google Shape;179;p4"/>
          <p:cNvSpPr/>
          <p:nvPr/>
        </p:nvSpPr>
        <p:spPr>
          <a:xfrm>
            <a:off x="7234547" y="1749425"/>
            <a:ext cx="1599050" cy="2499422"/>
          </a:xfrm>
          <a:prstGeom prst="roundRect">
            <a:avLst>
              <a:gd fmla="val 16667" name="adj"/>
            </a:avLst>
          </a:prstGeom>
          <a:noFill/>
          <a:ln cap="flat" cmpd="sng" w="1905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180" name="Google Shape;180;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1" name="Google Shape;181;p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182" name="Google Shape;182;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Where are we in the process?</a:t>
            </a:r>
            <a:endParaRPr/>
          </a:p>
        </p:txBody>
      </p:sp>
      <p:pic>
        <p:nvPicPr>
          <p:cNvPr id="183" name="Google Shape;183;p4"/>
          <p:cNvPicPr preferRelativeResize="0"/>
          <p:nvPr/>
        </p:nvPicPr>
        <p:blipFill rotWithShape="1">
          <a:blip r:embed="rId4">
            <a:alphaModFix/>
          </a:blip>
          <a:srcRect b="0" l="0" r="0" t="0"/>
          <a:stretch/>
        </p:blipFill>
        <p:spPr>
          <a:xfrm>
            <a:off x="687764" y="1517208"/>
            <a:ext cx="7939681" cy="4715270"/>
          </a:xfrm>
          <a:prstGeom prst="rect">
            <a:avLst/>
          </a:prstGeom>
          <a:noFill/>
          <a:ln>
            <a:noFill/>
          </a:ln>
        </p:spPr>
      </p:pic>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183"/>
                                        </p:tgtEl>
                                      </p:cBhvr>
                                    </p:animEffect>
                                    <p:set>
                                      <p:cBhvr>
                                        <p:cTn dur="1" fill="hold">
                                          <p:stCondLst>
                                            <p:cond delay="2000"/>
                                          </p:stCondLst>
                                        </p:cTn>
                                        <p:tgtEl>
                                          <p:spTgt spid="18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8"/>
                                        </p:tgtEl>
                                        <p:attrNameLst>
                                          <p:attrName>style.visibility</p:attrName>
                                        </p:attrNameLst>
                                      </p:cBhvr>
                                      <p:to>
                                        <p:strVal val="visible"/>
                                      </p:to>
                                    </p:set>
                                    <p:animEffect filter="fade" transition="in">
                                      <p:cBhvr>
                                        <p:cTn dur="2000"/>
                                        <p:tgtEl>
                                          <p:spTgt spid="17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 name="Shape 188"/>
        <p:cNvGrpSpPr/>
        <p:nvPr/>
      </p:nvGrpSpPr>
      <p:grpSpPr>
        <a:xfrm>
          <a:off x="0" y="0"/>
          <a:ext cx="0" cy="0"/>
          <a:chOff x="0" y="0"/>
          <a:chExt cx="0" cy="0"/>
        </a:xfrm>
      </p:grpSpPr>
      <p:sp>
        <p:nvSpPr>
          <p:cNvPr id="189" name="Google Shape;189;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90" name="Google Shape;190;p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sp>
        <p:nvSpPr>
          <p:cNvPr id="191" name="Google Shape;191;p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Menu Items</a:t>
            </a:r>
            <a:endParaRPr/>
          </a:p>
        </p:txBody>
      </p:sp>
      <p:pic>
        <p:nvPicPr>
          <p:cNvPr id="192" name="Google Shape;192;p5"/>
          <p:cNvPicPr preferRelativeResize="0"/>
          <p:nvPr>
            <p:ph idx="1" type="body"/>
          </p:nvPr>
        </p:nvPicPr>
        <p:blipFill rotWithShape="1">
          <a:blip r:embed="rId3">
            <a:alphaModFix/>
          </a:blip>
          <a:srcRect b="0" l="0" r="0" t="0"/>
          <a:stretch/>
        </p:blipFill>
        <p:spPr>
          <a:xfrm>
            <a:off x="4624251" y="1704221"/>
            <a:ext cx="2243274" cy="4043432"/>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 name="Shape 197"/>
        <p:cNvGrpSpPr/>
        <p:nvPr/>
      </p:nvGrpSpPr>
      <p:grpSpPr>
        <a:xfrm>
          <a:off x="0" y="0"/>
          <a:ext cx="0" cy="0"/>
          <a:chOff x="0" y="0"/>
          <a:chExt cx="0" cy="0"/>
        </a:xfrm>
      </p:grpSpPr>
      <p:sp>
        <p:nvSpPr>
          <p:cNvPr id="198" name="Google Shape;198;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99" name="Google Shape;199;p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Dataset name should match dataset created in extraction program</a:t>
            </a:r>
            <a:endParaRPr/>
          </a:p>
          <a:p>
            <a:pPr indent="-287338" lvl="0" marL="287338" rtl="0" algn="l">
              <a:lnSpc>
                <a:spcPct val="95000"/>
              </a:lnSpc>
              <a:spcBef>
                <a:spcPts val="600"/>
              </a:spcBef>
              <a:spcAft>
                <a:spcPts val="0"/>
              </a:spcAft>
              <a:buSzPts val="2800"/>
              <a:buChar char="•"/>
            </a:pPr>
            <a:r>
              <a:rPr lang="en-US"/>
              <a:t>Purpose should match label type definition</a:t>
            </a:r>
            <a:endParaRPr/>
          </a:p>
          <a:p>
            <a:pPr indent="-287338" lvl="0" marL="287338" rtl="0" algn="l">
              <a:lnSpc>
                <a:spcPct val="95000"/>
              </a:lnSpc>
              <a:spcBef>
                <a:spcPts val="600"/>
              </a:spcBef>
              <a:spcAft>
                <a:spcPts val="0"/>
              </a:spcAft>
              <a:buSzPts val="2800"/>
              <a:buChar char="•"/>
            </a:pPr>
            <a:r>
              <a:rPr lang="en-US"/>
              <a:t>Printer and Format ID will act as default for routing</a:t>
            </a:r>
            <a:endParaRPr/>
          </a:p>
          <a:p>
            <a:pPr indent="-225425" lvl="1" marL="569913" rtl="0" algn="l">
              <a:lnSpc>
                <a:spcPct val="95000"/>
              </a:lnSpc>
              <a:spcBef>
                <a:spcPts val="600"/>
              </a:spcBef>
              <a:spcAft>
                <a:spcPts val="0"/>
              </a:spcAft>
              <a:buSzPts val="2400"/>
              <a:buChar char="­"/>
            </a:pPr>
            <a:r>
              <a:rPr lang="en-US"/>
              <a:t>Syntax type defaults from printer</a:t>
            </a:r>
            <a:endParaRPr/>
          </a:p>
          <a:p>
            <a:pPr indent="-225425" lvl="1" marL="569913" rtl="0" algn="l">
              <a:lnSpc>
                <a:spcPct val="95000"/>
              </a:lnSpc>
              <a:spcBef>
                <a:spcPts val="600"/>
              </a:spcBef>
              <a:spcAft>
                <a:spcPts val="0"/>
              </a:spcAft>
              <a:buSzPts val="2400"/>
              <a:buChar char="­"/>
            </a:pPr>
            <a:r>
              <a:rPr lang="en-US"/>
              <a:t>Format should have a format detail referencing same syntax</a:t>
            </a:r>
            <a:endParaRPr/>
          </a:p>
          <a:p>
            <a:pPr indent="-109538" lvl="0" marL="287338" rtl="0" algn="l">
              <a:lnSpc>
                <a:spcPct val="95000"/>
              </a:lnSpc>
              <a:spcBef>
                <a:spcPts val="600"/>
              </a:spcBef>
              <a:spcAft>
                <a:spcPts val="0"/>
              </a:spcAft>
              <a:buSzPts val="2800"/>
              <a:buNone/>
            </a:pPr>
            <a:r>
              <a:t/>
            </a:r>
            <a:endParaRPr/>
          </a:p>
        </p:txBody>
      </p:sp>
      <p:sp>
        <p:nvSpPr>
          <p:cNvPr id="200" name="Google Shape;200;p6"/>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01" name="Google Shape;201;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Content Routing Setup</a:t>
            </a:r>
            <a:endParaRPr/>
          </a:p>
        </p:txBody>
      </p:sp>
      <p:sp>
        <p:nvSpPr>
          <p:cNvPr id="202" name="Google Shape;202;p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pic>
        <p:nvPicPr>
          <p:cNvPr id="203" name="Google Shape;203;p6"/>
          <p:cNvPicPr preferRelativeResize="0"/>
          <p:nvPr/>
        </p:nvPicPr>
        <p:blipFill rotWithShape="1">
          <a:blip r:embed="rId3">
            <a:alphaModFix/>
          </a:blip>
          <a:srcRect b="0" l="0" r="0" t="0"/>
          <a:stretch/>
        </p:blipFill>
        <p:spPr>
          <a:xfrm>
            <a:off x="6196013" y="1556363"/>
            <a:ext cx="5594718" cy="244957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9">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9">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Google Shape;209;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10" name="Google Shape;210;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Routing is data-dependant</a:t>
            </a:r>
            <a:endParaRPr/>
          </a:p>
          <a:p>
            <a:pPr indent="-287338" lvl="0" marL="287338" rtl="0" algn="l">
              <a:lnSpc>
                <a:spcPct val="95000"/>
              </a:lnSpc>
              <a:spcBef>
                <a:spcPts val="600"/>
              </a:spcBef>
              <a:spcAft>
                <a:spcPts val="0"/>
              </a:spcAft>
              <a:buSzPts val="2800"/>
              <a:buChar char="•"/>
            </a:pPr>
            <a:r>
              <a:rPr lang="en-US"/>
              <a:t>Details define the levels of exceptions for the routing</a:t>
            </a:r>
            <a:endParaRPr/>
          </a:p>
          <a:p>
            <a:pPr indent="-225425" lvl="1" marL="569913" rtl="0" algn="l">
              <a:lnSpc>
                <a:spcPct val="95000"/>
              </a:lnSpc>
              <a:spcBef>
                <a:spcPts val="600"/>
              </a:spcBef>
              <a:spcAft>
                <a:spcPts val="0"/>
              </a:spcAft>
              <a:buSzPts val="2400"/>
              <a:buChar char="­"/>
            </a:pPr>
            <a:r>
              <a:rPr lang="en-US"/>
              <a:t>Fields come from dataset specified above</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Levels are processed in a hierarchy</a:t>
            </a:r>
            <a:endParaRPr/>
          </a:p>
          <a:p>
            <a:pPr indent="-225425" lvl="1" marL="569913" rtl="0" algn="l">
              <a:lnSpc>
                <a:spcPct val="95000"/>
              </a:lnSpc>
              <a:spcBef>
                <a:spcPts val="600"/>
              </a:spcBef>
              <a:spcAft>
                <a:spcPts val="0"/>
              </a:spcAft>
              <a:buClr>
                <a:srgbClr val="5A87C5"/>
              </a:buClr>
              <a:buSzPts val="2400"/>
              <a:buChar char="­"/>
            </a:pPr>
            <a:r>
              <a:rPr lang="en-US">
                <a:solidFill>
                  <a:srgbClr val="000000"/>
                </a:solidFill>
              </a:rPr>
              <a:t>As many levels as needed </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Field values defined in Label Content Routing Config</a:t>
            </a:r>
            <a:endParaRPr>
              <a:solidFill>
                <a:srgbClr val="000000"/>
              </a:solidFill>
            </a:endParaRPr>
          </a:p>
          <a:p>
            <a:pPr indent="-73025" lvl="1" marL="569913" rtl="0" algn="l">
              <a:lnSpc>
                <a:spcPct val="95000"/>
              </a:lnSpc>
              <a:spcBef>
                <a:spcPts val="600"/>
              </a:spcBef>
              <a:spcAft>
                <a:spcPts val="0"/>
              </a:spcAft>
              <a:buClr>
                <a:srgbClr val="5A87C5"/>
              </a:buClr>
              <a:buSzPts val="2400"/>
              <a:buNone/>
            </a:pPr>
            <a:r>
              <a:t/>
            </a:r>
            <a:endParaRPr>
              <a:solidFill>
                <a:srgbClr val="000000"/>
              </a:solidFill>
            </a:endParaRPr>
          </a:p>
          <a:p>
            <a:pPr indent="-73025" lvl="1" marL="569913" rtl="0" algn="l">
              <a:lnSpc>
                <a:spcPct val="95000"/>
              </a:lnSpc>
              <a:spcBef>
                <a:spcPts val="600"/>
              </a:spcBef>
              <a:spcAft>
                <a:spcPts val="0"/>
              </a:spcAft>
              <a:buClr>
                <a:srgbClr val="5A87C5"/>
              </a:buClr>
              <a:buSzPts val="2400"/>
              <a:buNone/>
            </a:pPr>
            <a:r>
              <a:t/>
            </a:r>
            <a:endParaRPr>
              <a:solidFill>
                <a:srgbClr val="000000"/>
              </a:solidFill>
            </a:endParaRPr>
          </a:p>
          <a:p>
            <a:pPr indent="-73025" lvl="1" marL="569913" rtl="0" algn="l">
              <a:lnSpc>
                <a:spcPct val="95000"/>
              </a:lnSpc>
              <a:spcBef>
                <a:spcPts val="600"/>
              </a:spcBef>
              <a:spcAft>
                <a:spcPts val="0"/>
              </a:spcAft>
              <a:buSzPts val="2400"/>
              <a:buNone/>
            </a:pPr>
            <a:r>
              <a:t/>
            </a:r>
            <a:endParaRPr/>
          </a:p>
          <a:p>
            <a:pPr indent="-225424" lvl="1" marL="569913" rtl="0" algn="l">
              <a:lnSpc>
                <a:spcPct val="95000"/>
              </a:lnSpc>
              <a:spcBef>
                <a:spcPts val="600"/>
              </a:spcBef>
              <a:spcAft>
                <a:spcPts val="0"/>
              </a:spcAft>
              <a:buSzPts val="24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211" name="Google Shape;211;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Content Routing Setup Details</a:t>
            </a:r>
            <a:endParaRPr/>
          </a:p>
        </p:txBody>
      </p:sp>
      <p:sp>
        <p:nvSpPr>
          <p:cNvPr id="212" name="Google Shape;212;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pic>
        <p:nvPicPr>
          <p:cNvPr id="213" name="Google Shape;213;p7"/>
          <p:cNvPicPr preferRelativeResize="0"/>
          <p:nvPr>
            <p:ph idx="2" type="body"/>
          </p:nvPr>
        </p:nvPicPr>
        <p:blipFill rotWithShape="1">
          <a:blip r:embed="rId3">
            <a:alphaModFix/>
          </a:blip>
          <a:srcRect b="0" l="0" r="0" t="0"/>
          <a:stretch/>
        </p:blipFill>
        <p:spPr>
          <a:xfrm>
            <a:off x="6456784" y="1554729"/>
            <a:ext cx="5309403" cy="285553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11" st="1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 name="Shape 218"/>
        <p:cNvGrpSpPr/>
        <p:nvPr/>
      </p:nvGrpSpPr>
      <p:grpSpPr>
        <a:xfrm>
          <a:off x="0" y="0"/>
          <a:ext cx="0" cy="0"/>
          <a:chOff x="0" y="0"/>
          <a:chExt cx="0" cy="0"/>
        </a:xfrm>
      </p:grpSpPr>
      <p:sp>
        <p:nvSpPr>
          <p:cNvPr id="219" name="Google Shape;219;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20" name="Google Shape;220;p8"/>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Used to finish defining the content routing</a:t>
            </a:r>
            <a:endParaRPr/>
          </a:p>
          <a:p>
            <a:pPr indent="-287338" lvl="0" marL="287338" rtl="0" algn="l">
              <a:lnSpc>
                <a:spcPct val="95000"/>
              </a:lnSpc>
              <a:spcBef>
                <a:spcPts val="600"/>
              </a:spcBef>
              <a:spcAft>
                <a:spcPts val="0"/>
              </a:spcAft>
              <a:buSzPts val="2800"/>
              <a:buChar char="•"/>
            </a:pPr>
            <a:r>
              <a:rPr lang="en-US"/>
              <a:t>Specify the dataset name and purpose from content routing setup</a:t>
            </a:r>
            <a:endParaRPr/>
          </a:p>
          <a:p>
            <a:pPr indent="-225425" lvl="1" marL="569913" rtl="0" algn="l">
              <a:lnSpc>
                <a:spcPct val="95000"/>
              </a:lnSpc>
              <a:spcBef>
                <a:spcPts val="600"/>
              </a:spcBef>
              <a:spcAft>
                <a:spcPts val="0"/>
              </a:spcAft>
              <a:buSzPts val="2400"/>
              <a:buChar char="­"/>
            </a:pPr>
            <a:r>
              <a:rPr lang="en-US"/>
              <a:t>Printer, syntax type, and format ID defaulted, cannot update</a:t>
            </a:r>
            <a:endParaRPr/>
          </a:p>
          <a:p>
            <a:pPr indent="-109538" lvl="0" marL="287338" rtl="0" algn="l">
              <a:lnSpc>
                <a:spcPct val="95000"/>
              </a:lnSpc>
              <a:spcBef>
                <a:spcPts val="600"/>
              </a:spcBef>
              <a:spcAft>
                <a:spcPts val="0"/>
              </a:spcAft>
              <a:buSzPts val="2800"/>
              <a:buNone/>
            </a:pPr>
            <a:r>
              <a:t/>
            </a:r>
            <a:endParaRPr/>
          </a:p>
        </p:txBody>
      </p:sp>
      <p:sp>
        <p:nvSpPr>
          <p:cNvPr id="221" name="Google Shape;221;p8"/>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22" name="Google Shape;222;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Content Routing Config</a:t>
            </a:r>
            <a:endParaRPr/>
          </a:p>
        </p:txBody>
      </p:sp>
      <p:sp>
        <p:nvSpPr>
          <p:cNvPr id="223" name="Google Shape;223;p8"/>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pic>
        <p:nvPicPr>
          <p:cNvPr id="224" name="Google Shape;224;p8"/>
          <p:cNvPicPr preferRelativeResize="0"/>
          <p:nvPr/>
        </p:nvPicPr>
        <p:blipFill rotWithShape="1">
          <a:blip r:embed="rId3">
            <a:alphaModFix/>
          </a:blip>
          <a:srcRect b="0" l="0" r="0" t="0"/>
          <a:stretch/>
        </p:blipFill>
        <p:spPr>
          <a:xfrm>
            <a:off x="6212146" y="1568125"/>
            <a:ext cx="5588147" cy="2381833"/>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0">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 name="Shape 229"/>
        <p:cNvGrpSpPr/>
        <p:nvPr/>
      </p:nvGrpSpPr>
      <p:grpSpPr>
        <a:xfrm>
          <a:off x="0" y="0"/>
          <a:ext cx="0" cy="0"/>
          <a:chOff x="0" y="0"/>
          <a:chExt cx="0" cy="0"/>
        </a:xfrm>
      </p:grpSpPr>
      <p:sp>
        <p:nvSpPr>
          <p:cNvPr id="230" name="Google Shape;230;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31" name="Google Shape;231;p9"/>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Start with the field value for level 1 exception</a:t>
            </a:r>
            <a:endParaRPr/>
          </a:p>
          <a:p>
            <a:pPr indent="-287338" lvl="0" marL="287338" rtl="0" algn="l">
              <a:lnSpc>
                <a:spcPct val="95000"/>
              </a:lnSpc>
              <a:spcBef>
                <a:spcPts val="600"/>
              </a:spcBef>
              <a:spcAft>
                <a:spcPts val="0"/>
              </a:spcAft>
              <a:buSzPts val="2800"/>
              <a:buChar char="•"/>
            </a:pPr>
            <a:r>
              <a:rPr lang="en-US"/>
              <a:t>Child &amp; Printer flags indicate which to configure next</a:t>
            </a:r>
            <a:endParaRPr/>
          </a:p>
          <a:p>
            <a:pPr indent="-225425" lvl="1" marL="569913" rtl="0" algn="l">
              <a:lnSpc>
                <a:spcPct val="95000"/>
              </a:lnSpc>
              <a:spcBef>
                <a:spcPts val="600"/>
              </a:spcBef>
              <a:spcAft>
                <a:spcPts val="0"/>
              </a:spcAft>
              <a:buSzPts val="2400"/>
              <a:buChar char="­"/>
            </a:pPr>
            <a:r>
              <a:rPr lang="en-US"/>
              <a:t>If both selected, system prompts for child configuration, then printer/format</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Format/Printer combo needs to be valid</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Can specify multiple records for different field values</a:t>
            </a:r>
            <a:endParaRPr/>
          </a:p>
          <a:p>
            <a:pPr indent="-109538" lvl="0" marL="287338" rtl="0" algn="l">
              <a:lnSpc>
                <a:spcPct val="95000"/>
              </a:lnSpc>
              <a:spcBef>
                <a:spcPts val="600"/>
              </a:spcBef>
              <a:spcAft>
                <a:spcPts val="0"/>
              </a:spcAft>
              <a:buClr>
                <a:srgbClr val="5A87C5"/>
              </a:buClr>
              <a:buSzPts val="2800"/>
              <a:buNone/>
            </a:pPr>
            <a:r>
              <a:t/>
            </a:r>
            <a:endParaRPr>
              <a:solidFill>
                <a:srgbClr val="000000"/>
              </a:solidFill>
            </a:endParaRPr>
          </a:p>
          <a:p>
            <a:pPr indent="-73025" lvl="1" marL="569913" rtl="0" algn="l">
              <a:lnSpc>
                <a:spcPct val="95000"/>
              </a:lnSpc>
              <a:spcBef>
                <a:spcPts val="600"/>
              </a:spcBef>
              <a:spcAft>
                <a:spcPts val="0"/>
              </a:spcAft>
              <a:buSzPts val="2400"/>
              <a:buNone/>
            </a:pPr>
            <a:r>
              <a:t/>
            </a:r>
            <a:endParaRPr/>
          </a:p>
          <a:p>
            <a:pPr indent="-109538" lvl="0" marL="287338" rtl="0" algn="l">
              <a:lnSpc>
                <a:spcPct val="95000"/>
              </a:lnSpc>
              <a:spcBef>
                <a:spcPts val="600"/>
              </a:spcBef>
              <a:spcAft>
                <a:spcPts val="0"/>
              </a:spcAft>
              <a:buSzPts val="2800"/>
              <a:buNone/>
            </a:pPr>
            <a:r>
              <a:t/>
            </a:r>
            <a:endParaRPr/>
          </a:p>
        </p:txBody>
      </p:sp>
      <p:sp>
        <p:nvSpPr>
          <p:cNvPr id="232" name="Google Shape;232;p9"/>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Content Routing Config – cont’d</a:t>
            </a:r>
            <a:endParaRPr/>
          </a:p>
        </p:txBody>
      </p:sp>
      <p:sp>
        <p:nvSpPr>
          <p:cNvPr id="233" name="Google Shape;233;p9"/>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Routing</a:t>
            </a:r>
            <a:endParaRPr>
              <a:solidFill>
                <a:srgbClr val="7CA0D1"/>
              </a:solidFill>
            </a:endParaRPr>
          </a:p>
        </p:txBody>
      </p:sp>
      <p:pic>
        <p:nvPicPr>
          <p:cNvPr id="234" name="Google Shape;234;p9"/>
          <p:cNvPicPr preferRelativeResize="0"/>
          <p:nvPr>
            <p:ph idx="2" type="body"/>
          </p:nvPr>
        </p:nvPicPr>
        <p:blipFill rotWithShape="1">
          <a:blip r:embed="rId3">
            <a:alphaModFix/>
          </a:blip>
          <a:srcRect b="0" l="0" r="0" t="0"/>
          <a:stretch/>
        </p:blipFill>
        <p:spPr>
          <a:xfrm>
            <a:off x="6390343" y="3962256"/>
            <a:ext cx="5463774" cy="2426803"/>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35" name="Google Shape;235;p9"/>
          <p:cNvPicPr preferRelativeResize="0"/>
          <p:nvPr/>
        </p:nvPicPr>
        <p:blipFill rotWithShape="1">
          <a:blip r:embed="rId4">
            <a:alphaModFix/>
          </a:blip>
          <a:srcRect b="0" l="0" r="0" t="0"/>
          <a:stretch/>
        </p:blipFill>
        <p:spPr>
          <a:xfrm>
            <a:off x="6373432" y="3958727"/>
            <a:ext cx="5363546" cy="2297664"/>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36" name="Google Shape;236;p9"/>
          <p:cNvPicPr preferRelativeResize="0"/>
          <p:nvPr/>
        </p:nvPicPr>
        <p:blipFill rotWithShape="1">
          <a:blip r:embed="rId5">
            <a:alphaModFix/>
          </a:blip>
          <a:srcRect b="0" l="0" r="0" t="0"/>
          <a:stretch/>
        </p:blipFill>
        <p:spPr>
          <a:xfrm>
            <a:off x="6376989" y="1571625"/>
            <a:ext cx="5364161" cy="2234489"/>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1">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2000"/>
                                        <p:tgtEl>
                                          <p:spTgt spid="235"/>
                                        </p:tgtEl>
                                      </p:cBhvr>
                                    </p:animEffect>
                                    <p:set>
                                      <p:cBhvr>
                                        <p:cTn dur="1" fill="hold">
                                          <p:stCondLst>
                                            <p:cond delay="2000"/>
                                          </p:stCondLst>
                                        </p:cTn>
                                        <p:tgtEl>
                                          <p:spTgt spid="23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4"/>
                                        </p:tgtEl>
                                        <p:attrNameLst>
                                          <p:attrName>style.visibility</p:attrName>
                                        </p:attrNameLst>
                                      </p:cBhvr>
                                      <p:to>
                                        <p:strVal val="visible"/>
                                      </p:to>
                                    </p:set>
                                    <p:animEffect filter="fade" transition="in">
                                      <p:cBhvr>
                                        <p:cTn dur="2000"/>
                                        <p:tgtEl>
                                          <p:spTgt spid="2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Automation Solutions - Label Printing Services Product Overview">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Automation Solutions - Label Printing Services Product Overview">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2019-10-02T15:29:26Z</dcterms:created>
  <dc:creator>Windows User</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