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4"/>
    <p:sldMasterId id="214748366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Lst>
  <p:sldSz cy="6858000" cx="12192000"/>
  <p:notesSz cx="6858000" cy="9144000"/>
  <p:embeddedFontLst>
    <p:embeddedFont>
      <p:font typeface="Century Gothic"/>
      <p:regular r:id="rId50"/>
      <p:bold r:id="rId51"/>
      <p:italic r:id="rId52"/>
      <p:boldItalic r:id="rId5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54" roundtripDataSignature="AMtx7mg1l1sVzZj7zRpTc6VwZsAutrK8v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CenturyGothic-bold.fntdata"/><Relationship Id="rId50" Type="http://schemas.openxmlformats.org/officeDocument/2006/relationships/font" Target="fonts/CenturyGothic-regular.fntdata"/><Relationship Id="rId53" Type="http://schemas.openxmlformats.org/officeDocument/2006/relationships/font" Target="fonts/CenturyGothic-boldItalic.fntdata"/><Relationship Id="rId52" Type="http://schemas.openxmlformats.org/officeDocument/2006/relationships/font" Target="fonts/CenturyGothic-italic.fntdata"/><Relationship Id="rId11" Type="http://schemas.openxmlformats.org/officeDocument/2006/relationships/slide" Target="slides/slide5.xml"/><Relationship Id="rId10" Type="http://schemas.openxmlformats.org/officeDocument/2006/relationships/slide" Target="slides/slide4.xml"/><Relationship Id="rId54" Type="http://customschemas.google.com/relationships/presentationmetadata" Target="meta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p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This session marks the fifth installment of the training series that demonstrates how to fully utilize QAD’s Label Printing Services product once you have installed it. These slides will cover what is known as the Label Printing Operations.</a:t>
            </a:r>
            <a:endParaRPr/>
          </a:p>
          <a:p>
            <a:pPr indent="0" lvl="0" marL="0" rtl="0" algn="l">
              <a:spcBef>
                <a:spcPts val="0"/>
              </a:spcBef>
              <a:spcAft>
                <a:spcPts val="0"/>
              </a:spcAft>
              <a:buNone/>
            </a:pPr>
            <a:r>
              <a:t/>
            </a:r>
            <a:endParaRPr/>
          </a:p>
        </p:txBody>
      </p:sp>
      <p:sp>
        <p:nvSpPr>
          <p:cNvPr id="148" name="Google Shape;148;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 name="Shape 246"/>
        <p:cNvGrpSpPr/>
        <p:nvPr/>
      </p:nvGrpSpPr>
      <p:grpSpPr>
        <a:xfrm>
          <a:off x="0" y="0"/>
          <a:ext cx="0" cy="0"/>
          <a:chOff x="0" y="0"/>
          <a:chExt cx="0" cy="0"/>
        </a:xfrm>
      </p:grpSpPr>
      <p:sp>
        <p:nvSpPr>
          <p:cNvPr id="247" name="Google Shape;247;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 name="Google Shape;248;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To print queued labels manually, use Label Manual Release. This is useful when there are numerous labels in a queue to print immediately.  The procedure is as follows:</a:t>
            </a:r>
            <a:endParaRPr/>
          </a:p>
          <a:p>
            <a:pPr indent="0" lvl="0" marL="0" rtl="0" algn="l">
              <a:spcBef>
                <a:spcPts val="0"/>
              </a:spcBef>
              <a:spcAft>
                <a:spcPts val="0"/>
              </a:spcAft>
              <a:buNone/>
            </a:pPr>
            <a:r>
              <a:t/>
            </a:r>
            <a:endParaRPr/>
          </a:p>
          <a:p>
            <a:pPr indent="-228600" lvl="1" marL="685800" rtl="0" algn="l">
              <a:spcBef>
                <a:spcPts val="0"/>
              </a:spcBef>
              <a:spcAft>
                <a:spcPts val="0"/>
              </a:spcAft>
              <a:buClr>
                <a:schemeClr val="dk1"/>
              </a:buClr>
              <a:buSzPts val="1200"/>
              <a:buFont typeface="Century Gothic"/>
              <a:buAutoNum type="arabicPeriod"/>
            </a:pPr>
            <a:r>
              <a:rPr lang="en-US"/>
              <a:t>Use the Request Type field to specify whether the system should perform a print or reprint on the queued labels. </a:t>
            </a:r>
            <a:endParaRPr/>
          </a:p>
          <a:p>
            <a:pPr indent="-152400" lvl="1" marL="685800" rtl="0" algn="l">
              <a:spcBef>
                <a:spcPts val="0"/>
              </a:spcBef>
              <a:spcAft>
                <a:spcPts val="0"/>
              </a:spcAft>
              <a:buClr>
                <a:schemeClr val="dk1"/>
              </a:buClr>
              <a:buSzPts val="1200"/>
              <a:buFont typeface="Century Gothic"/>
              <a:buNone/>
            </a:pPr>
            <a:r>
              <a:t/>
            </a:r>
            <a:endParaRPr/>
          </a:p>
          <a:p>
            <a:pPr indent="-228600" lvl="1" marL="685800" rtl="0" algn="l">
              <a:spcBef>
                <a:spcPts val="0"/>
              </a:spcBef>
              <a:spcAft>
                <a:spcPts val="0"/>
              </a:spcAft>
              <a:buClr>
                <a:schemeClr val="dk1"/>
              </a:buClr>
              <a:buSzPts val="1200"/>
              <a:buFont typeface="Century Gothic"/>
              <a:buAutoNum type="arabicPeriod"/>
            </a:pPr>
            <a:r>
              <a:rPr lang="en-US"/>
              <a:t>Select a print queue from which to select labels. </a:t>
            </a:r>
            <a:endParaRPr/>
          </a:p>
          <a:p>
            <a:pPr indent="-152400" lvl="1" marL="685800" rtl="0" algn="l">
              <a:spcBef>
                <a:spcPts val="0"/>
              </a:spcBef>
              <a:spcAft>
                <a:spcPts val="0"/>
              </a:spcAft>
              <a:buClr>
                <a:schemeClr val="dk1"/>
              </a:buClr>
              <a:buSzPts val="1200"/>
              <a:buFont typeface="Century Gothic"/>
              <a:buNone/>
            </a:pPr>
            <a:r>
              <a:t/>
            </a:r>
            <a:endParaRPr/>
          </a:p>
          <a:p>
            <a:pPr indent="-228600" lvl="1" marL="685800" rtl="0" algn="l">
              <a:spcBef>
                <a:spcPts val="0"/>
              </a:spcBef>
              <a:spcAft>
                <a:spcPts val="0"/>
              </a:spcAft>
              <a:buClr>
                <a:schemeClr val="dk1"/>
              </a:buClr>
              <a:buSzPts val="1200"/>
              <a:buFont typeface="Century Gothic"/>
              <a:buAutoNum type="arabicPeriod"/>
            </a:pPr>
            <a:r>
              <a:rPr lang="en-US"/>
              <a:t>Specify the selection criteria (again, specified by range)  </a:t>
            </a:r>
            <a:endParaRPr/>
          </a:p>
          <a:p>
            <a:pPr indent="0" lvl="1" marL="457200" rtl="0" algn="l">
              <a:spcBef>
                <a:spcPts val="0"/>
              </a:spcBef>
              <a:spcAft>
                <a:spcPts val="0"/>
              </a:spcAft>
              <a:buNone/>
            </a:pPr>
            <a:r>
              <a:rPr lang="en-US"/>
              <a:t>Note that the look and feel for this screen is very similar to the Manual Label Reprint where the system displays  a list of labels matching this selection criteria from which you make selections. </a:t>
            </a:r>
            <a:endParaRPr/>
          </a:p>
        </p:txBody>
      </p:sp>
      <p:sp>
        <p:nvSpPr>
          <p:cNvPr id="249" name="Google Shape;249;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 name="Shape 257"/>
        <p:cNvGrpSpPr/>
        <p:nvPr/>
      </p:nvGrpSpPr>
      <p:grpSpPr>
        <a:xfrm>
          <a:off x="0" y="0"/>
          <a:ext cx="0" cy="0"/>
          <a:chOff x="0" y="0"/>
          <a:chExt cx="0" cy="0"/>
        </a:xfrm>
      </p:grpSpPr>
      <p:sp>
        <p:nvSpPr>
          <p:cNvPr id="258" name="Google Shape;258;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a:t>When you need labels released by the aforementioned automated polling-release functions, you must first create a connection to a valid Progress application server (appserver). Since QAD typically recommends that your system administrator perform this task, this training will not go into detail here, other than to provide a few key points: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First, you should note that every appserver with an initiated polling process uses an agent, so you should be aware of the available agents on the appserver.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To define the information needed to connect to the appserver, you navigate to AppServer Service Maintenance. In this program, you can specify a set of standard connection parameters that the system uses to connect to this server. Optionally, you can also define server-specific parameters required by the appserver.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In this program, first enter a name to identify the appserver. For LPS, you must specify, lbPrintServer as the service name; otherwise, the connection will not work. The reason being that the system is hard-coded to look for that particular service name to get the connection to the appserver to use. Optionally, you can provide a description for the appserver.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The values to provide for the next few fields, including the Parameters field at the bottom, will vary depending on the environment.</a:t>
            </a:r>
            <a:endParaRPr/>
          </a:p>
        </p:txBody>
      </p:sp>
      <p:sp>
        <p:nvSpPr>
          <p:cNvPr id="260" name="Google Shape;26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 name="Shape 267"/>
        <p:cNvGrpSpPr/>
        <p:nvPr/>
      </p:nvGrpSpPr>
      <p:grpSpPr>
        <a:xfrm>
          <a:off x="0" y="0"/>
          <a:ext cx="0" cy="0"/>
          <a:chOff x="0" y="0"/>
          <a:chExt cx="0" cy="0"/>
        </a:xfrm>
      </p:grpSpPr>
      <p:sp>
        <p:nvSpPr>
          <p:cNvPr id="268" name="Google Shape;268;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To take advantage of the polling services provided on the appserver instead of manually releasing each label that has been queued, you can use Label Auto Release Startup</a:t>
            </a:r>
            <a:r>
              <a:rPr b="0" lang="en-US"/>
              <a:t>.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In this program, you start by specifying the amount of time for the system to wait to process the requests, indicated by the Sleep seconds field. After the specified time, the system automatically releases the queued labels. The Redraw delay field refers to the amount of time (also in seconds) for the system to wait to do a screen refresh.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Once you provide these wait times, the system prompts for the list of queues for which the appserver process will listen in on and from which the appserver releases labels. Once the queues have been provided, click Next. A confirmation message displays, prompting you to start a new print server on the appserver for the specified queues. Enter Yes to proceed.  The system informs you when the appserver connection was successful or not.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When successful, you see that the Status and Last Run Date fields have been updated with current values. Initially, the Status is set to Sleeping, and the Last Run Date is the date/time that the appserver process started; each value is updated every time the process runs and the screen refreshes.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Click Back to exit this screen. The system prompts to shutdown the print server.  When you specify No, the system continues to run the appserver process; otherwise, the process terminates.</a:t>
            </a:r>
            <a:endParaRPr/>
          </a:p>
        </p:txBody>
      </p:sp>
      <p:sp>
        <p:nvSpPr>
          <p:cNvPr id="270" name="Google Shape;270;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Google Shape;281;p1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When it comes to monitoring the status of created labels, one option is to use Label Maintenance, which looks at a particular label as it was generated. From this program, you can check if a label has all of the necessary/expected data.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providing a valid label ID. The label IDs are auto-generated upon creation of the label, with each consecutive ID increasing by 1. By default, this field is pre-populated with the last Label ID that was generated.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Once the label ID has been specified, click Next to proceed to the frame below. These next few field names (Purpose, Domain, Source App, and Label Keys 1-3) may be familiar from the Label Setup training session, as these refer to what are known as data tokens. These data tokens were mapped to the label’s dataset fields based on the user’s configuration in Label Format Maintenance.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Below the data token fields, within the same frame, are some more fields displaying data for the specified label. These provide information, such as the status of the label. In this case, the label successfully reprinted. Also provided are the create and print dates which, depending on whether this label had been queued, could vary by one or more days. The variation depends on how long the label sat in the queue before being released. The request ID, format ID, printer used, and file that were created during the print/reprint are listed here as well.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When you click Next from this frame, all of the label’s contents (including printer codes from the label template) display in the Label Detail Frame. You can then choose to update the label data here to be reprinted with the modified content using one of the label generation/reprint screens. Theoretically, this would be in a one-off type scenario, when you want to reprint a label using a template that is slightly different than the template associated with the format that was used for this one specific label. </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US"/>
              <a:t>Note: </a:t>
            </a:r>
            <a:r>
              <a:rPr lang="en-US"/>
              <a:t>QAD does not recommend this particular method for updating a label’s contents as it would then change the label’s original form. Thus, access to this screen should be restricted to administrators with LPS knowledge.</a:t>
            </a:r>
            <a:endParaRPr/>
          </a:p>
        </p:txBody>
      </p:sp>
      <p:sp>
        <p:nvSpPr>
          <p:cNvPr id="283" name="Google Shape;283;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Google Shape;292;p1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3" name="Google Shape;293;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You can also use Label Reprint Maintenance to view and maintain the labels that reprinted. </a:t>
            </a:r>
            <a:r>
              <a:rPr b="1" lang="en-US"/>
              <a:t>Note: </a:t>
            </a:r>
            <a:r>
              <a:rPr b="0" lang="en-US"/>
              <a:t>The Automation Solutions R&amp;D team cannot find many sufficient use-cases for this particular screen, so a process is currently underway to send out surveys to customers to determine its use. This screen may be removed in the next release based on the feedback received. </a:t>
            </a:r>
            <a:endParaRPr/>
          </a:p>
        </p:txBody>
      </p:sp>
      <p:sp>
        <p:nvSpPr>
          <p:cNvPr id="294" name="Google Shape;294;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2" name="Shape 302"/>
        <p:cNvGrpSpPr/>
        <p:nvPr/>
      </p:nvGrpSpPr>
      <p:grpSpPr>
        <a:xfrm>
          <a:off x="0" y="0"/>
          <a:ext cx="0" cy="0"/>
          <a:chOff x="0" y="0"/>
          <a:chExt cx="0" cy="0"/>
        </a:xfrm>
      </p:grpSpPr>
      <p:sp>
        <p:nvSpPr>
          <p:cNvPr id="303" name="Google Shape;303;p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p1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Another option to monitor the status of created labels is to use the Label Request History. Regardless of whether a request for label print/reprint was successful or not, the system creates a request record with the information seen here such as the source app request ID, the request’s type, date, status, the printer and format that were used, and the number of copies requested. The source app request ID points to a data token that indicates which program or application requested the label. In the example shown, the request was made using Manual Label Reprint within LPS.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providing the request ID that was auto-generated when the request was made.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Once you specify the request ID, click Next to move to the Success field to specify if you want to view the request’s response records using the Processing History frame below. Next, similar to Label Dataset Maintenance, the Display dropdown gives you the option of using the next frame to view the label data in a field/value combination (Table) which is a bit easier to decipher. Alternatively, you may specify XSD to have the system display the data as it exists on the system (in XML format). In the screenshot example, you can see the user has specified to view the label in Table format. Although the contents within the Original Message frame is editable, the system does save changes made here to the request record, unlike Label Maintenance. </a:t>
            </a:r>
            <a:endParaRPr/>
          </a:p>
        </p:txBody>
      </p:sp>
      <p:sp>
        <p:nvSpPr>
          <p:cNvPr id="305" name="Google Shape;305;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p1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5" name="Google Shape;315;p1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After reviewing the label data and making the necessary determinations, when you set the Success field to Yes, you can click Back to view the processing history. As mentioned before, this frame displays all of the response records for this particular request. In the screenshot example, the request has the one response that shows a status of REPRINTED. If the label had been queued and then later released, either through Label Manual Release or Label Auto Release Startup, the frame would display two records: one with a GENERATED status and the other with a status that indicates if the request was successful or not.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From this frame, you can then select a response record to view any error messages that were created during the label request process. Depending on the type of failure that occurred, the system can create an error message record to be displayed here. You can also use the Error Message frame to add a new, user-defined message to further identify what went wrong. The messages here can then be deleted, as needed.  </a:t>
            </a:r>
            <a:endParaRPr/>
          </a:p>
          <a:p>
            <a:pPr indent="0" lvl="0" marL="0" rtl="0" algn="l">
              <a:spcBef>
                <a:spcPts val="0"/>
              </a:spcBef>
              <a:spcAft>
                <a:spcPts val="0"/>
              </a:spcAft>
              <a:buNone/>
            </a:pPr>
            <a:r>
              <a:t/>
            </a:r>
            <a:endParaRPr/>
          </a:p>
        </p:txBody>
      </p:sp>
      <p:sp>
        <p:nvSpPr>
          <p:cNvPr id="316" name="Google Shape;31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7" name="Google Shape;327;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b="0" i="0" lang="en-US" sz="1200">
                <a:solidFill>
                  <a:schemeClr val="dk1"/>
                </a:solidFill>
                <a:latin typeface="Century Gothic"/>
                <a:ea typeface="Century Gothic"/>
                <a:cs typeface="Century Gothic"/>
                <a:sym typeface="Century Gothic"/>
              </a:rPr>
              <a:t>By far, the most common way you can choose to monitor the status of created labels is to use the Label Print Status Collection. This is essentially a one-stop program to view all label printing data as well as search for specific labels. You can also launch some of the programs covered in this session, including Label Maintenance, Label Request History, and Label Reprint/Ad Hoc Generation. To do so, right-click on the menu field for the desired label request record in the top-level browse and select the program to open. The menu program you select opens with the fields pre-populated with the information from the selected record. </a:t>
            </a:r>
            <a:endParaRPr/>
          </a:p>
          <a:p>
            <a:pPr indent="0" lvl="0" marL="0" rtl="0" algn="l">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rPr b="0" i="0" lang="en-US" sz="1200">
                <a:solidFill>
                  <a:schemeClr val="dk1"/>
                </a:solidFill>
                <a:latin typeface="Century Gothic"/>
                <a:ea typeface="Century Gothic"/>
                <a:cs typeface="Century Gothic"/>
                <a:sym typeface="Century Gothic"/>
              </a:rPr>
              <a:t>It is important to note how the system and data tokens can come into play. In the screenshot, just underneath the highlighted record, the Key 1 &amp; 2 ID fields are populated with a serial ID and location address from the label data. You can select these tokens (and any other column in the browse) from the criteria dropdown at the top to perform a search on the request records and find the records that match that criteria. So, to find all labels which reference that particular serial ID or location address, you can specify this in the search criteria.  When using data tokens, this is particularly useful as you can configure these to be anything in the label dataset, which provides optimized queries in the collection.</a:t>
            </a:r>
            <a:endParaRPr/>
          </a:p>
        </p:txBody>
      </p:sp>
      <p:sp>
        <p:nvSpPr>
          <p:cNvPr id="328" name="Google Shape;328;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7" name="Shape 337"/>
        <p:cNvGrpSpPr/>
        <p:nvPr/>
      </p:nvGrpSpPr>
      <p:grpSpPr>
        <a:xfrm>
          <a:off x="0" y="0"/>
          <a:ext cx="0" cy="0"/>
          <a:chOff x="0" y="0"/>
          <a:chExt cx="0" cy="0"/>
        </a:xfrm>
      </p:grpSpPr>
      <p:sp>
        <p:nvSpPr>
          <p:cNvPr id="338" name="Google Shape;338;p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9" name="Google Shape;339;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228572" lvl="1" marL="228572" marR="0" rtl="0" algn="l">
              <a:lnSpc>
                <a:spcPct val="100000"/>
              </a:lnSpc>
              <a:spcBef>
                <a:spcPts val="0"/>
              </a:spcBef>
              <a:spcAft>
                <a:spcPts val="0"/>
              </a:spcAft>
              <a:buClr>
                <a:schemeClr val="dk1"/>
              </a:buClr>
              <a:buSzPts val="1200"/>
              <a:buFont typeface="Century Gothic"/>
              <a:buNone/>
            </a:pPr>
            <a:r>
              <a:rPr lang="en-US"/>
              <a:t>For more info, please refer to the LPS User Guide. You can send any questions to: Forum_AS_DCnLPS@qad.com.</a:t>
            </a:r>
            <a:endParaRPr/>
          </a:p>
          <a:p>
            <a:pPr indent="-228572" lvl="1" marL="228572" marR="0" rtl="0" algn="l">
              <a:lnSpc>
                <a:spcPct val="100000"/>
              </a:lnSpc>
              <a:spcBef>
                <a:spcPts val="0"/>
              </a:spcBef>
              <a:spcAft>
                <a:spcPts val="0"/>
              </a:spcAft>
              <a:buClr>
                <a:schemeClr val="dk1"/>
              </a:buClr>
              <a:buSzPts val="1200"/>
              <a:buFont typeface="Century Gothic"/>
              <a:buNone/>
            </a:pPr>
            <a:r>
              <a:t/>
            </a:r>
            <a:endParaRPr/>
          </a:p>
          <a:p>
            <a:pPr indent="-228572" lvl="0" marL="228572" rtl="0" algn="l">
              <a:spcBef>
                <a:spcPts val="0"/>
              </a:spcBef>
              <a:spcAft>
                <a:spcPts val="0"/>
              </a:spcAft>
              <a:buClr>
                <a:schemeClr val="dk1"/>
              </a:buClr>
              <a:buSzPts val="1200"/>
              <a:buFont typeface="Century Gothic"/>
              <a:buNone/>
            </a:pPr>
            <a:r>
              <a:t/>
            </a:r>
            <a:endParaRPr/>
          </a:p>
        </p:txBody>
      </p:sp>
      <p:sp>
        <p:nvSpPr>
          <p:cNvPr id="340" name="Google Shape;34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p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1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49" name="Google Shape;349;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p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Here is our safe harbor statement.</a:t>
            </a:r>
            <a:endParaRPr/>
          </a:p>
        </p:txBody>
      </p:sp>
      <p:sp>
        <p:nvSpPr>
          <p:cNvPr id="158" name="Google Shape;15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5" name="Shape 355"/>
        <p:cNvGrpSpPr/>
        <p:nvPr/>
      </p:nvGrpSpPr>
      <p:grpSpPr>
        <a:xfrm>
          <a:off x="0" y="0"/>
          <a:ext cx="0" cy="0"/>
          <a:chOff x="0" y="0"/>
          <a:chExt cx="0" cy="0"/>
        </a:xfrm>
      </p:grpSpPr>
      <p:sp>
        <p:nvSpPr>
          <p:cNvPr id="356" name="Google Shape;356;p2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p2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58" name="Google Shape;358;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4" name="Shape 364"/>
        <p:cNvGrpSpPr/>
        <p:nvPr/>
      </p:nvGrpSpPr>
      <p:grpSpPr>
        <a:xfrm>
          <a:off x="0" y="0"/>
          <a:ext cx="0" cy="0"/>
          <a:chOff x="0" y="0"/>
          <a:chExt cx="0" cy="0"/>
        </a:xfrm>
      </p:grpSpPr>
      <p:sp>
        <p:nvSpPr>
          <p:cNvPr id="365" name="Google Shape;365;p2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p2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67" name="Google Shape;367;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3" name="Shape 373"/>
        <p:cNvGrpSpPr/>
        <p:nvPr/>
      </p:nvGrpSpPr>
      <p:grpSpPr>
        <a:xfrm>
          <a:off x="0" y="0"/>
          <a:ext cx="0" cy="0"/>
          <a:chOff x="0" y="0"/>
          <a:chExt cx="0" cy="0"/>
        </a:xfrm>
      </p:grpSpPr>
      <p:sp>
        <p:nvSpPr>
          <p:cNvPr id="374" name="Google Shape;374;p2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2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76" name="Google Shape;37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p23: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4" name="Google Shape;384;p2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p2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p2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93" name="Google Shape;393;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0" name="Shape 400"/>
        <p:cNvGrpSpPr/>
        <p:nvPr/>
      </p:nvGrpSpPr>
      <p:grpSpPr>
        <a:xfrm>
          <a:off x="0" y="0"/>
          <a:ext cx="0" cy="0"/>
          <a:chOff x="0" y="0"/>
          <a:chExt cx="0" cy="0"/>
        </a:xfrm>
      </p:grpSpPr>
      <p:sp>
        <p:nvSpPr>
          <p:cNvPr id="401" name="Google Shape;401;p2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2" name="Google Shape;402;p2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03" name="Google Shape;403;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p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p2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16" name="Google Shape;416;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Google Shape;426;p2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7" name="Google Shape;427;p2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28" name="Google Shape;428;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6" name="Shape 436"/>
        <p:cNvGrpSpPr/>
        <p:nvPr/>
      </p:nvGrpSpPr>
      <p:grpSpPr>
        <a:xfrm>
          <a:off x="0" y="0"/>
          <a:ext cx="0" cy="0"/>
          <a:chOff x="0" y="0"/>
          <a:chExt cx="0" cy="0"/>
        </a:xfrm>
      </p:grpSpPr>
      <p:sp>
        <p:nvSpPr>
          <p:cNvPr id="437" name="Google Shape;437;p2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8" name="Google Shape;438;p2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39" name="Google Shape;439;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p2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8" name="Google Shape;448;p2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49" name="Google Shape;449;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p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objectives of this training include understanding the day-to-day interactions with LPS. These interactions are broken down into 3 main categories: Generating and reprinting labels, Printing from a queue, and Monitoring the status of created labels. </a:t>
            </a:r>
            <a:endParaRPr/>
          </a:p>
        </p:txBody>
      </p:sp>
      <p:sp>
        <p:nvSpPr>
          <p:cNvPr id="167" name="Google Shape;167;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7" name="Shape 457"/>
        <p:cNvGrpSpPr/>
        <p:nvPr/>
      </p:nvGrpSpPr>
      <p:grpSpPr>
        <a:xfrm>
          <a:off x="0" y="0"/>
          <a:ext cx="0" cy="0"/>
          <a:chOff x="0" y="0"/>
          <a:chExt cx="0" cy="0"/>
        </a:xfrm>
      </p:grpSpPr>
      <p:sp>
        <p:nvSpPr>
          <p:cNvPr id="458" name="Google Shape;458;p3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9" name="Google Shape;459;p3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60" name="Google Shape;460;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p3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1" name="Google Shape;471;p3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7" name="Shape 477"/>
        <p:cNvGrpSpPr/>
        <p:nvPr/>
      </p:nvGrpSpPr>
      <p:grpSpPr>
        <a:xfrm>
          <a:off x="0" y="0"/>
          <a:ext cx="0" cy="0"/>
          <a:chOff x="0" y="0"/>
          <a:chExt cx="0" cy="0"/>
        </a:xfrm>
      </p:grpSpPr>
      <p:sp>
        <p:nvSpPr>
          <p:cNvPr id="478" name="Google Shape;478;p3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9" name="Google Shape;479;p3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80" name="Google Shape;480;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Google Shape;490;p33: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1" name="Google Shape;491;p3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7" name="Shape 497"/>
        <p:cNvGrpSpPr/>
        <p:nvPr/>
      </p:nvGrpSpPr>
      <p:grpSpPr>
        <a:xfrm>
          <a:off x="0" y="0"/>
          <a:ext cx="0" cy="0"/>
          <a:chOff x="0" y="0"/>
          <a:chExt cx="0" cy="0"/>
        </a:xfrm>
      </p:grpSpPr>
      <p:sp>
        <p:nvSpPr>
          <p:cNvPr id="498" name="Google Shape;498;p34: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3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7" name="Shape 507"/>
        <p:cNvGrpSpPr/>
        <p:nvPr/>
      </p:nvGrpSpPr>
      <p:grpSpPr>
        <a:xfrm>
          <a:off x="0" y="0"/>
          <a:ext cx="0" cy="0"/>
          <a:chOff x="0" y="0"/>
          <a:chExt cx="0" cy="0"/>
        </a:xfrm>
      </p:grpSpPr>
      <p:sp>
        <p:nvSpPr>
          <p:cNvPr id="508" name="Google Shape;508;p35: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9" name="Google Shape;509;p35: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6" name="Shape 516"/>
        <p:cNvGrpSpPr/>
        <p:nvPr/>
      </p:nvGrpSpPr>
      <p:grpSpPr>
        <a:xfrm>
          <a:off x="0" y="0"/>
          <a:ext cx="0" cy="0"/>
          <a:chOff x="0" y="0"/>
          <a:chExt cx="0" cy="0"/>
        </a:xfrm>
      </p:grpSpPr>
      <p:sp>
        <p:nvSpPr>
          <p:cNvPr id="517" name="Google Shape;517;p36: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8" name="Google Shape;518;p3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4" name="Shape 524"/>
        <p:cNvGrpSpPr/>
        <p:nvPr/>
      </p:nvGrpSpPr>
      <p:grpSpPr>
        <a:xfrm>
          <a:off x="0" y="0"/>
          <a:ext cx="0" cy="0"/>
          <a:chOff x="0" y="0"/>
          <a:chExt cx="0" cy="0"/>
        </a:xfrm>
      </p:grpSpPr>
      <p:sp>
        <p:nvSpPr>
          <p:cNvPr id="525" name="Google Shape;525;p3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6" name="Google Shape;526;p3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527" name="Google Shape;527;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p38: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5" name="Google Shape;535;p38: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2" name="Shape 542"/>
        <p:cNvGrpSpPr/>
        <p:nvPr/>
      </p:nvGrpSpPr>
      <p:grpSpPr>
        <a:xfrm>
          <a:off x="0" y="0"/>
          <a:ext cx="0" cy="0"/>
          <a:chOff x="0" y="0"/>
          <a:chExt cx="0" cy="0"/>
        </a:xfrm>
      </p:grpSpPr>
      <p:sp>
        <p:nvSpPr>
          <p:cNvPr id="543" name="Google Shape;543;p39: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4" name="Google Shape;544;p39: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This training will pertain to the submenu, Label Printing Operations. The order of progression through these menu options is based on where they fit into the 3 categories mentioned on the previous slide.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So, starting with the menus revolving around generating and reprinting labels, there is Ad Hoc Label Generation and Manual Label Reprint. For the menus pertaining to printing from a queue, there is Label Queue Monitor, Label Manual Release, and Label Auto Release Startup. </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US"/>
              <a:t>Note: </a:t>
            </a:r>
            <a:r>
              <a:rPr b="0" lang="en-US"/>
              <a:t>Be</a:t>
            </a:r>
            <a:r>
              <a:rPr lang="en-US"/>
              <a:t>fore you can use Label Auto Release Startup to automatically release labels from queues, you need to configure an  appserver connection, using AppServer Service Maintenance. Configuring the appserver connection is covered in this training.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Lastly, for monitoring the status of created labels, this training covers Label Maintenance, Label Reprint Maintenance, and Label Request History before concluding this training with the Label Print Status Collection. (The collection is more comprehensive in terms of functionality than Label Print Status Browse shown in the menu structure.) </a:t>
            </a:r>
            <a:endParaRPr/>
          </a:p>
        </p:txBody>
      </p:sp>
      <p:sp>
        <p:nvSpPr>
          <p:cNvPr id="176" name="Google Shape;176;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1" name="Shape 551"/>
        <p:cNvGrpSpPr/>
        <p:nvPr/>
      </p:nvGrpSpPr>
      <p:grpSpPr>
        <a:xfrm>
          <a:off x="0" y="0"/>
          <a:ext cx="0" cy="0"/>
          <a:chOff x="0" y="0"/>
          <a:chExt cx="0" cy="0"/>
        </a:xfrm>
      </p:grpSpPr>
      <p:sp>
        <p:nvSpPr>
          <p:cNvPr id="552" name="Google Shape;552;p4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53" name="Google Shape;553;p4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 name="Shape 560"/>
        <p:cNvGrpSpPr/>
        <p:nvPr/>
      </p:nvGrpSpPr>
      <p:grpSpPr>
        <a:xfrm>
          <a:off x="0" y="0"/>
          <a:ext cx="0" cy="0"/>
          <a:chOff x="0" y="0"/>
          <a:chExt cx="0" cy="0"/>
        </a:xfrm>
      </p:grpSpPr>
      <p:sp>
        <p:nvSpPr>
          <p:cNvPr id="561" name="Google Shape;561;p41: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2" name="Google Shape;562;p41: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Google Shape;569;p42: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0" name="Google Shape;570;p4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p43: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8" name="Google Shape;578;p43: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Google Shape;183;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4" name="Google Shape;184;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For generating the labels, there are three possible methods:</a:t>
            </a:r>
            <a:endParaRPr/>
          </a:p>
          <a:p>
            <a:pPr indent="0" lvl="0" marL="0" rtl="0" algn="l">
              <a:spcBef>
                <a:spcPts val="0"/>
              </a:spcBef>
              <a:spcAft>
                <a:spcPts val="0"/>
              </a:spcAft>
              <a:buNone/>
            </a:pPr>
            <a:r>
              <a:t/>
            </a:r>
            <a:endParaRPr/>
          </a:p>
          <a:p>
            <a:pPr indent="-228600" lvl="1" marL="685800" rtl="0" algn="l">
              <a:spcBef>
                <a:spcPts val="0"/>
              </a:spcBef>
              <a:spcAft>
                <a:spcPts val="0"/>
              </a:spcAft>
              <a:buClr>
                <a:schemeClr val="dk1"/>
              </a:buClr>
              <a:buSzPts val="1200"/>
              <a:buFont typeface="Century Gothic"/>
              <a:buAutoNum type="arabicPeriod"/>
            </a:pPr>
            <a:r>
              <a:rPr lang="en-US"/>
              <a:t>The method where LPS is called from a QAD Module/External Program for a print request.</a:t>
            </a:r>
            <a:endParaRPr/>
          </a:p>
          <a:p>
            <a:pPr indent="-228600" lvl="1" marL="685800" rtl="0" algn="l">
              <a:spcBef>
                <a:spcPts val="0"/>
              </a:spcBef>
              <a:spcAft>
                <a:spcPts val="0"/>
              </a:spcAft>
              <a:buClr>
                <a:schemeClr val="dk1"/>
              </a:buClr>
              <a:buSzPts val="1200"/>
              <a:buFont typeface="Century Gothic"/>
              <a:buAutoNum type="arabicPeriod"/>
            </a:pPr>
            <a:r>
              <a:rPr lang="en-US"/>
              <a:t>Reprinting a label through the LPS application itself. </a:t>
            </a:r>
            <a:endParaRPr/>
          </a:p>
          <a:p>
            <a:pPr indent="-228600" lvl="1" marL="685800" rtl="0" algn="l">
              <a:spcBef>
                <a:spcPts val="0"/>
              </a:spcBef>
              <a:spcAft>
                <a:spcPts val="0"/>
              </a:spcAft>
              <a:buClr>
                <a:schemeClr val="dk1"/>
              </a:buClr>
              <a:buSzPts val="1200"/>
              <a:buFont typeface="Century Gothic"/>
              <a:buAutoNum type="arabicPeriod"/>
            </a:pPr>
            <a:r>
              <a:rPr lang="en-US"/>
              <a:t>Using the LPS application to generate a new label.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This training examines methods 2 and 3. </a:t>
            </a:r>
            <a:endParaRPr/>
          </a:p>
        </p:txBody>
      </p:sp>
      <p:sp>
        <p:nvSpPr>
          <p:cNvPr id="185" name="Google Shape;18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To generate a new label,  use Ad Hoc Label Generation.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providing a valid label format defined in Label Format Maintenance for the label to use.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You can then use the Copy Existing Label field to specify to use data from an existing label when generating the new label. When the field is set to Yes, the system displays a frame where you can select from previously generated labels that  used the specified format as shown in the graphic in this slide.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there are numerous records provided in this list, click Back to move to the Filter by Label Keys frame. From there, use the label key fields to provide values for the system to filter through the records in the frame. Once you have selected a label from which to copy the data, the system prompts for a valid printer that brings in the syntax type based on the printer definition. As seen in the programs from previous trainings, the system validates that the printer specified uses a syntax that is referenced by at least one of the format details belonging to the format specified above.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Specify the number of copies for the system to generate. </a:t>
            </a:r>
            <a:endParaRPr/>
          </a:p>
        </p:txBody>
      </p:sp>
      <p:sp>
        <p:nvSpPr>
          <p:cNvPr id="204" name="Google Shape;204;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system then presenst the Data Entry frame containing all of the different template variables referenced on the label; you can update the values as necessary.  When you set the Copy Existing Label field to Yes, the variables have their values pre-populated with the selected label’s data. You can then update the few remaining fields as needed; otherwise, the variable value fields are blank for you to update from scratch. Once you enter all information, click Next to proceed. Lastly, the system displays a confirmation dialog box before submitting the label print request.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There is a similar screen, Label Reprint/Ad Hoc Maintenance, that prompts for the label ID specifically (instead of the label format) to then use existing label data from which to start, much like the copy functionality that was added to this screen. From that, you can then make a call for a print or reprint depending on whether or not any of the label data was changed. Here, in Ad Hoc Label Generation, the system treats each label generation as a new print request.</a:t>
            </a:r>
            <a:endParaRPr/>
          </a:p>
          <a:p>
            <a:pPr indent="0" lvl="0" marL="0" rtl="0" algn="l">
              <a:spcBef>
                <a:spcPts val="0"/>
              </a:spcBef>
              <a:spcAft>
                <a:spcPts val="0"/>
              </a:spcAft>
              <a:buNone/>
            </a:pPr>
            <a:r>
              <a:t/>
            </a:r>
            <a:endParaRPr/>
          </a:p>
        </p:txBody>
      </p:sp>
      <p:sp>
        <p:nvSpPr>
          <p:cNvPr id="215" name="Google Shape;215;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To reprint one or more labels, use Manual Label Reprint.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From this program, you can enter in selection criteria (specified by range) for the labels to reprint. So, in the example shown, the user has provided the Label ID range, 90-100, for the system to use as selection criteria. </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US"/>
              <a:t>Note:  </a:t>
            </a:r>
            <a:r>
              <a:rPr b="0" lang="en-US"/>
              <a:t>When </a:t>
            </a:r>
            <a:r>
              <a:rPr lang="en-US"/>
              <a:t>you were only specify 90 in the From field for this particular criteria without specifying a To value, the system retrieves all labels with a label ID greater than 90.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the system prompts you to further specify which labels to reprint by selecting the records individually. Alternatively, you can use the Pre-Select All field on the previous screen to automatically have these fields selected when this frame displays. Once the record(s) have been selected for reprint, you can specify the desired output for the reprint results as well as the Batch ID to use for releasing the results.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28" name="Google Shape;22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 name="Shape 236"/>
        <p:cNvGrpSpPr/>
        <p:nvPr/>
      </p:nvGrpSpPr>
      <p:grpSpPr>
        <a:xfrm>
          <a:off x="0" y="0"/>
          <a:ext cx="0" cy="0"/>
          <a:chOff x="0" y="0"/>
          <a:chExt cx="0" cy="0"/>
        </a:xfrm>
      </p:grpSpPr>
      <p:sp>
        <p:nvSpPr>
          <p:cNvPr id="237" name="Google Shape;237;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You can use Label Queue Monitor to view labels that are queued by the system for print.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From here, the request ID, queue name, and create date display for each label. Although you cannot enter data from this program, you can delete a label from a queue when it is not needed.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To issue a print or reprint from these queues, the Label Manual Release and Label Auto Release Startup screens are viable options. </a:t>
            </a:r>
            <a:endParaRPr/>
          </a:p>
        </p:txBody>
      </p:sp>
      <p:sp>
        <p:nvSpPr>
          <p:cNvPr id="239" name="Google Shape;23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p:cSld name="Title Slide">
    <p:spTree>
      <p:nvGrpSpPr>
        <p:cNvPr id="15" name="Shape 15"/>
        <p:cNvGrpSpPr/>
        <p:nvPr/>
      </p:nvGrpSpPr>
      <p:grpSpPr>
        <a:xfrm>
          <a:off x="0" y="0"/>
          <a:ext cx="0" cy="0"/>
          <a:chOff x="0" y="0"/>
          <a:chExt cx="0" cy="0"/>
        </a:xfrm>
      </p:grpSpPr>
      <p:pic>
        <p:nvPicPr>
          <p:cNvPr id="16" name="Google Shape;16;p45"/>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4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4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45"/>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45"/>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4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45"/>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51"/>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64" name="Google Shape;64;p5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51"/>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51"/>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5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58"/>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59"/>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5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5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5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59"/>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76" name="Google Shape;76;p59"/>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5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60"/>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6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6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6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60"/>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84" name="Google Shape;84;p60"/>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60"/>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6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6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6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6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61"/>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92" name="Google Shape;92;p61"/>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61"/>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62"/>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6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6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6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62"/>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00" name="Google Shape;100;p62"/>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6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6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63"/>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05" name="Google Shape;105;p6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6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6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63"/>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6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64"/>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64"/>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13" name="Google Shape;113;p6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6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6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64"/>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6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65"/>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65"/>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21" name="Google Shape;121;p6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6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6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65"/>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6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6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66"/>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23" name="Shape 23"/>
        <p:cNvGrpSpPr/>
        <p:nvPr/>
      </p:nvGrpSpPr>
      <p:grpSpPr>
        <a:xfrm>
          <a:off x="0" y="0"/>
          <a:ext cx="0" cy="0"/>
          <a:chOff x="0" y="0"/>
          <a:chExt cx="0" cy="0"/>
        </a:xfrm>
      </p:grpSpPr>
      <p:sp>
        <p:nvSpPr>
          <p:cNvPr id="24" name="Google Shape;24;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4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4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4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135" name="Shape 135"/>
        <p:cNvGrpSpPr/>
        <p:nvPr/>
      </p:nvGrpSpPr>
      <p:grpSpPr>
        <a:xfrm>
          <a:off x="0" y="0"/>
          <a:ext cx="0" cy="0"/>
          <a:chOff x="0" y="0"/>
          <a:chExt cx="0" cy="0"/>
        </a:xfrm>
      </p:grpSpPr>
      <p:sp>
        <p:nvSpPr>
          <p:cNvPr id="136" name="Google Shape;136;p5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7" name="Google Shape;137;p50"/>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8" name="Google Shape;138;p5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50"/>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140" name="Shape 140"/>
        <p:cNvGrpSpPr/>
        <p:nvPr/>
      </p:nvGrpSpPr>
      <p:grpSpPr>
        <a:xfrm>
          <a:off x="0" y="0"/>
          <a:ext cx="0" cy="0"/>
          <a:chOff x="0" y="0"/>
          <a:chExt cx="0" cy="0"/>
        </a:xfrm>
      </p:grpSpPr>
      <p:sp>
        <p:nvSpPr>
          <p:cNvPr id="141" name="Google Shape;141;p5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142" name="Google Shape;142;p5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143" name="Google Shape;143;p5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144" name="Google Shape;144;p5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28" name="Shape 28"/>
        <p:cNvGrpSpPr/>
        <p:nvPr/>
      </p:nvGrpSpPr>
      <p:grpSpPr>
        <a:xfrm>
          <a:off x="0" y="0"/>
          <a:ext cx="0" cy="0"/>
          <a:chOff x="0" y="0"/>
          <a:chExt cx="0" cy="0"/>
        </a:xfrm>
      </p:grpSpPr>
      <p:sp>
        <p:nvSpPr>
          <p:cNvPr id="29" name="Google Shape;29;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0" name="Google Shape;30;p4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1" name="Google Shape;31;p4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2" name="Google Shape;32;p4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4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Dark BG" showMasterSp="0">
  <p:cSld name="Title and Content Dark BG">
    <p:bg>
      <p:bgPr>
        <a:solidFill>
          <a:srgbClr val="38639F"/>
        </a:solidFill>
      </p:bgPr>
    </p:bg>
    <p:spTree>
      <p:nvGrpSpPr>
        <p:cNvPr id="34" name="Shape 34"/>
        <p:cNvGrpSpPr/>
        <p:nvPr/>
      </p:nvGrpSpPr>
      <p:grpSpPr>
        <a:xfrm>
          <a:off x="0" y="0"/>
          <a:ext cx="0" cy="0"/>
          <a:chOff x="0" y="0"/>
          <a:chExt cx="0" cy="0"/>
        </a:xfrm>
      </p:grpSpPr>
      <p:sp>
        <p:nvSpPr>
          <p:cNvPr id="35" name="Google Shape;35;p53"/>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36" name="Google Shape;36;p53"/>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7" name="Google Shape;37;p5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accent1"/>
                </a:solidFill>
                <a:latin typeface="Century Gothic"/>
                <a:ea typeface="Century Gothic"/>
                <a:cs typeface="Century Gothic"/>
                <a:sym typeface="Century Gothic"/>
              </a:defRPr>
            </a:lvl1pPr>
            <a:lvl2pPr indent="0" lvl="1" marL="0" algn="r">
              <a:spcBef>
                <a:spcPts val="0"/>
              </a:spcBef>
              <a:buNone/>
              <a:defRPr sz="1800">
                <a:solidFill>
                  <a:schemeClr val="accent1"/>
                </a:solidFill>
                <a:latin typeface="Century Gothic"/>
                <a:ea typeface="Century Gothic"/>
                <a:cs typeface="Century Gothic"/>
                <a:sym typeface="Century Gothic"/>
              </a:defRPr>
            </a:lvl2pPr>
            <a:lvl3pPr indent="0" lvl="2" marL="0" algn="r">
              <a:spcBef>
                <a:spcPts val="0"/>
              </a:spcBef>
              <a:buNone/>
              <a:defRPr sz="1800">
                <a:solidFill>
                  <a:schemeClr val="accent1"/>
                </a:solidFill>
                <a:latin typeface="Century Gothic"/>
                <a:ea typeface="Century Gothic"/>
                <a:cs typeface="Century Gothic"/>
                <a:sym typeface="Century Gothic"/>
              </a:defRPr>
            </a:lvl3pPr>
            <a:lvl4pPr indent="0" lvl="3" marL="0" algn="r">
              <a:spcBef>
                <a:spcPts val="0"/>
              </a:spcBef>
              <a:buNone/>
              <a:defRPr sz="1800">
                <a:solidFill>
                  <a:schemeClr val="accent1"/>
                </a:solidFill>
                <a:latin typeface="Century Gothic"/>
                <a:ea typeface="Century Gothic"/>
                <a:cs typeface="Century Gothic"/>
                <a:sym typeface="Century Gothic"/>
              </a:defRPr>
            </a:lvl4pPr>
            <a:lvl5pPr indent="0" lvl="4" marL="0" algn="r">
              <a:spcBef>
                <a:spcPts val="0"/>
              </a:spcBef>
              <a:buNone/>
              <a:defRPr sz="1800">
                <a:solidFill>
                  <a:schemeClr val="accent1"/>
                </a:solidFill>
                <a:latin typeface="Century Gothic"/>
                <a:ea typeface="Century Gothic"/>
                <a:cs typeface="Century Gothic"/>
                <a:sym typeface="Century Gothic"/>
              </a:defRPr>
            </a:lvl5pPr>
            <a:lvl6pPr indent="0" lvl="5" marL="0" algn="r">
              <a:spcBef>
                <a:spcPts val="0"/>
              </a:spcBef>
              <a:buNone/>
              <a:defRPr sz="1800">
                <a:solidFill>
                  <a:schemeClr val="accent1"/>
                </a:solidFill>
                <a:latin typeface="Century Gothic"/>
                <a:ea typeface="Century Gothic"/>
                <a:cs typeface="Century Gothic"/>
                <a:sym typeface="Century Gothic"/>
              </a:defRPr>
            </a:lvl6pPr>
            <a:lvl7pPr indent="0" lvl="6" marL="0" algn="r">
              <a:spcBef>
                <a:spcPts val="0"/>
              </a:spcBef>
              <a:buNone/>
              <a:defRPr sz="1800">
                <a:solidFill>
                  <a:schemeClr val="accent1"/>
                </a:solidFill>
                <a:latin typeface="Century Gothic"/>
                <a:ea typeface="Century Gothic"/>
                <a:cs typeface="Century Gothic"/>
                <a:sym typeface="Century Gothic"/>
              </a:defRPr>
            </a:lvl7pPr>
            <a:lvl8pPr indent="0" lvl="7" marL="0" algn="r">
              <a:spcBef>
                <a:spcPts val="0"/>
              </a:spcBef>
              <a:buNone/>
              <a:defRPr sz="1800">
                <a:solidFill>
                  <a:schemeClr val="accent1"/>
                </a:solidFill>
                <a:latin typeface="Century Gothic"/>
                <a:ea typeface="Century Gothic"/>
                <a:cs typeface="Century Gothic"/>
                <a:sym typeface="Century Gothic"/>
              </a:defRPr>
            </a:lvl8pPr>
            <a:lvl9pPr indent="0" lvl="8" marL="0" algn="r">
              <a:spcBef>
                <a:spcPts val="0"/>
              </a:spcBef>
              <a:buNone/>
              <a:defRPr sz="1800">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5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39" name="Shape 39"/>
        <p:cNvGrpSpPr/>
        <p:nvPr/>
      </p:nvGrpSpPr>
      <p:grpSpPr>
        <a:xfrm>
          <a:off x="0" y="0"/>
          <a:ext cx="0" cy="0"/>
          <a:chOff x="0" y="0"/>
          <a:chExt cx="0" cy="0"/>
        </a:xfrm>
      </p:grpSpPr>
      <p:sp>
        <p:nvSpPr>
          <p:cNvPr id="40" name="Google Shape;40;p5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54"/>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2" name="Google Shape;42;p5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4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4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4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4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st of Items/Names">
  <p:cSld name="List of Items/Names">
    <p:spTree>
      <p:nvGrpSpPr>
        <p:cNvPr id="48" name="Shape 48"/>
        <p:cNvGrpSpPr/>
        <p:nvPr/>
      </p:nvGrpSpPr>
      <p:grpSpPr>
        <a:xfrm>
          <a:off x="0" y="0"/>
          <a:ext cx="0" cy="0"/>
          <a:chOff x="0" y="0"/>
          <a:chExt cx="0" cy="0"/>
        </a:xfrm>
      </p:grpSpPr>
      <p:sp>
        <p:nvSpPr>
          <p:cNvPr id="49" name="Google Shape;49;p5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55"/>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55"/>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55"/>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55"/>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5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ft Side Header">
  <p:cSld name="Left Side Header">
    <p:spTree>
      <p:nvGrpSpPr>
        <p:cNvPr id="55" name="Shape 55"/>
        <p:cNvGrpSpPr/>
        <p:nvPr/>
      </p:nvGrpSpPr>
      <p:grpSpPr>
        <a:xfrm>
          <a:off x="0" y="0"/>
          <a:ext cx="0" cy="0"/>
          <a:chOff x="0" y="0"/>
          <a:chExt cx="0" cy="0"/>
        </a:xfrm>
      </p:grpSpPr>
      <p:sp>
        <p:nvSpPr>
          <p:cNvPr id="56" name="Google Shape;56;p56"/>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56"/>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56"/>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5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0" name="Shape 60"/>
        <p:cNvGrpSpPr/>
        <p:nvPr/>
      </p:nvGrpSpPr>
      <p:grpSpPr>
        <a:xfrm>
          <a:off x="0" y="0"/>
          <a:ext cx="0" cy="0"/>
          <a:chOff x="0" y="0"/>
          <a:chExt cx="0" cy="0"/>
        </a:xfrm>
      </p:grpSpPr>
      <p:sp>
        <p:nvSpPr>
          <p:cNvPr id="61" name="Google Shape;61;p5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44"/>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44"/>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4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44"/>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129" name="Shape 129"/>
        <p:cNvGrpSpPr/>
        <p:nvPr/>
      </p:nvGrpSpPr>
      <p:grpSpPr>
        <a:xfrm>
          <a:off x="0" y="0"/>
          <a:ext cx="0" cy="0"/>
          <a:chOff x="0" y="0"/>
          <a:chExt cx="0" cy="0"/>
        </a:xfrm>
      </p:grpSpPr>
      <p:sp>
        <p:nvSpPr>
          <p:cNvPr id="130" name="Google Shape;130;p48"/>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31" name="Google Shape;131;p48"/>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32" name="Google Shape;132;p4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3" name="Google Shape;133;p48"/>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134" name="Google Shape;134;p4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9" r:id="rId2"/>
    <p:sldLayoutId id="2147483670" r:id="rId3"/>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6.png"/><Relationship Id="rId4" Type="http://schemas.openxmlformats.org/officeDocument/2006/relationships/image" Target="../media/image23.png"/><Relationship Id="rId5"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4.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0.png"/><Relationship Id="rId4" Type="http://schemas.openxmlformats.org/officeDocument/2006/relationships/image" Target="../media/image32.png"/><Relationship Id="rId5"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7.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documentlibrary.qad.com/documentation/LPS/index.html" TargetMode="External"/><Relationship Id="rId4" Type="http://schemas.openxmlformats.org/officeDocument/2006/relationships/hyperlink" Target="mailto:Forum_AS_DCnLPS@qad.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 Id="rId3" Type="http://schemas.openxmlformats.org/officeDocument/2006/relationships/image" Target="../media/image3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 Id="rId3"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9.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1.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5.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3.png"/><Relationship Id="rId4" Type="http://schemas.openxmlformats.org/officeDocument/2006/relationships/image" Target="../media/image46.png"/><Relationship Id="rId5" Type="http://schemas.openxmlformats.org/officeDocument/2006/relationships/image" Target="../media/image4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9.png"/><Relationship Id="rId4" Type="http://schemas.openxmlformats.org/officeDocument/2006/relationships/image" Target="../media/image52.png"/><Relationship Id="rId5" Type="http://schemas.openxmlformats.org/officeDocument/2006/relationships/image" Target="../media/image5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5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5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200"/>
              <a:buFont typeface="Century Gothic"/>
              <a:buNone/>
            </a:pPr>
            <a:r>
              <a:rPr lang="en-US" sz="3200"/>
              <a:t>Automation Solutions – Label Printing Services</a:t>
            </a:r>
            <a:br>
              <a:rPr lang="en-US"/>
            </a:br>
            <a:r>
              <a:rPr lang="en-US" sz="3200"/>
              <a:t>Label Printing Operations</a:t>
            </a:r>
            <a:endParaRPr/>
          </a:p>
        </p:txBody>
      </p:sp>
      <p:sp>
        <p:nvSpPr>
          <p:cNvPr id="151" name="Google Shape;151;p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t>Matthew Escalante</a:t>
            </a:r>
            <a:endParaRPr/>
          </a:p>
          <a:p>
            <a:pPr indent="0" lvl="0" marL="0" rtl="0" algn="l">
              <a:lnSpc>
                <a:spcPct val="95000"/>
              </a:lnSpc>
              <a:spcBef>
                <a:spcPts val="600"/>
              </a:spcBef>
              <a:spcAft>
                <a:spcPts val="0"/>
              </a:spcAft>
              <a:buSzPts val="2000"/>
              <a:buNone/>
            </a:pPr>
            <a:r>
              <a:rPr lang="en-US"/>
              <a:t>December 2019</a:t>
            </a:r>
            <a:endParaRPr/>
          </a:p>
        </p:txBody>
      </p:sp>
      <p:sp>
        <p:nvSpPr>
          <p:cNvPr id="152" name="Google Shape;152;p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3" name="Google Shape;153;p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600"/>
              </a:spcAft>
              <a:buNone/>
            </a:pPr>
            <a:r>
              <a:t/>
            </a:r>
            <a:endParaRPr/>
          </a:p>
        </p:txBody>
      </p:sp>
      <p:pic>
        <p:nvPicPr>
          <p:cNvPr id="154" name="Google Shape;154;p1"/>
          <p:cNvPicPr preferRelativeResize="0"/>
          <p:nvPr/>
        </p:nvPicPr>
        <p:blipFill rotWithShape="1">
          <a:blip r:embed="rId3">
            <a:alphaModFix/>
          </a:blip>
          <a:srcRect b="11028" l="0" r="0" t="11029"/>
          <a:stretch/>
        </p:blipFill>
        <p:spPr>
          <a:xfrm>
            <a:off x="9884860" y="3118300"/>
            <a:ext cx="1897380" cy="1371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 name="Shape 250"/>
        <p:cNvGrpSpPr/>
        <p:nvPr/>
      </p:nvGrpSpPr>
      <p:grpSpPr>
        <a:xfrm>
          <a:off x="0" y="0"/>
          <a:ext cx="0" cy="0"/>
          <a:chOff x="0" y="0"/>
          <a:chExt cx="0" cy="0"/>
        </a:xfrm>
      </p:grpSpPr>
      <p:sp>
        <p:nvSpPr>
          <p:cNvPr id="251" name="Google Shape;251;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2" name="Google Shape;252;p10"/>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Print queued labels manually</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Useful when numerous queued labels need immediate print</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Can specify Print or Reprint</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253" name="Google Shape;253;p10"/>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54" name="Google Shape;254;p10"/>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Manual Release</a:t>
            </a:r>
            <a:endParaRPr/>
          </a:p>
        </p:txBody>
      </p:sp>
      <p:sp>
        <p:nvSpPr>
          <p:cNvPr id="255" name="Google Shape;255;p10"/>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id="256" name="Google Shape;256;p10"/>
          <p:cNvPicPr preferRelativeResize="0"/>
          <p:nvPr/>
        </p:nvPicPr>
        <p:blipFill rotWithShape="1">
          <a:blip r:embed="rId3">
            <a:alphaModFix/>
          </a:blip>
          <a:srcRect b="0" l="0" r="0" t="0"/>
          <a:stretch/>
        </p:blipFill>
        <p:spPr>
          <a:xfrm>
            <a:off x="6213475" y="1576388"/>
            <a:ext cx="5581650" cy="362902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63" name="Google Shape;263;p11"/>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AppServer Service Maintenance</a:t>
            </a:r>
            <a:endParaRPr/>
          </a:p>
        </p:txBody>
      </p:sp>
      <p:sp>
        <p:nvSpPr>
          <p:cNvPr id="264" name="Google Shape;264;p11"/>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Printer Setup</a:t>
            </a:r>
            <a:endParaRPr>
              <a:solidFill>
                <a:srgbClr val="7CA0D1"/>
              </a:solidFill>
            </a:endParaRPr>
          </a:p>
        </p:txBody>
      </p:sp>
      <p:pic>
        <p:nvPicPr>
          <p:cNvPr id="265" name="Google Shape;265;p11"/>
          <p:cNvPicPr preferRelativeResize="0"/>
          <p:nvPr>
            <p:ph idx="2" type="body"/>
          </p:nvPr>
        </p:nvPicPr>
        <p:blipFill rotWithShape="1">
          <a:blip r:embed="rId3">
            <a:alphaModFix/>
          </a:blip>
          <a:srcRect b="0" l="0" r="0" t="0"/>
          <a:stretch/>
        </p:blipFill>
        <p:spPr>
          <a:xfrm>
            <a:off x="1510443" y="1618271"/>
            <a:ext cx="8935726" cy="3813941"/>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66" name="Google Shape;266;p11"/>
          <p:cNvSpPr/>
          <p:nvPr/>
        </p:nvSpPr>
        <p:spPr>
          <a:xfrm>
            <a:off x="3507691" y="2777816"/>
            <a:ext cx="1741634" cy="270184"/>
          </a:xfrm>
          <a:prstGeom prst="roundRect">
            <a:avLst>
              <a:gd fmla="val 16667" name="adj"/>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73" name="Google Shape;273;p12"/>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Start an appserver polling process to release queued labels automatically</a:t>
            </a:r>
            <a:endParaRPr/>
          </a:p>
          <a:p>
            <a:pPr indent="-287338" lvl="0" marL="287338" rtl="0" algn="l">
              <a:lnSpc>
                <a:spcPct val="95000"/>
              </a:lnSpc>
              <a:spcBef>
                <a:spcPts val="600"/>
              </a:spcBef>
              <a:spcAft>
                <a:spcPts val="0"/>
              </a:spcAft>
              <a:buSzPts val="2800"/>
              <a:buChar char="•"/>
            </a:pPr>
            <a:r>
              <a:rPr lang="en-US"/>
              <a:t>Specify wait times for the process</a:t>
            </a:r>
            <a:endParaRPr/>
          </a:p>
          <a:p>
            <a:pPr indent="-287338" lvl="0" marL="287338" rtl="0" algn="l">
              <a:lnSpc>
                <a:spcPct val="95000"/>
              </a:lnSpc>
              <a:spcBef>
                <a:spcPts val="600"/>
              </a:spcBef>
              <a:spcAft>
                <a:spcPts val="0"/>
              </a:spcAft>
              <a:buSzPts val="2800"/>
              <a:buChar char="•"/>
            </a:pPr>
            <a:r>
              <a:rPr lang="en-US"/>
              <a:t>Specify desired queues</a:t>
            </a:r>
            <a:endParaRPr/>
          </a:p>
          <a:p>
            <a:pPr indent="-287338" lvl="0" marL="287338" rtl="0" algn="l">
              <a:lnSpc>
                <a:spcPct val="95000"/>
              </a:lnSpc>
              <a:spcBef>
                <a:spcPts val="600"/>
              </a:spcBef>
              <a:spcAft>
                <a:spcPts val="0"/>
              </a:spcAft>
              <a:buSzPts val="2800"/>
              <a:buChar char="•"/>
            </a:pPr>
            <a:r>
              <a:rPr lang="en-US"/>
              <a:t>Upon exiting:</a:t>
            </a:r>
            <a:endParaRPr/>
          </a:p>
          <a:p>
            <a:pPr indent="-225425" lvl="1" marL="569913" rtl="0" algn="l">
              <a:lnSpc>
                <a:spcPct val="95000"/>
              </a:lnSpc>
              <a:spcBef>
                <a:spcPts val="600"/>
              </a:spcBef>
              <a:spcAft>
                <a:spcPts val="0"/>
              </a:spcAft>
              <a:buSzPts val="2400"/>
              <a:buChar char="­"/>
            </a:pPr>
            <a:r>
              <a:rPr lang="en-US"/>
              <a:t>Keep the process running</a:t>
            </a:r>
            <a:endParaRPr/>
          </a:p>
          <a:p>
            <a:pPr indent="-225425" lvl="1" marL="569913" rtl="0" algn="l">
              <a:lnSpc>
                <a:spcPct val="95000"/>
              </a:lnSpc>
              <a:spcBef>
                <a:spcPts val="600"/>
              </a:spcBef>
              <a:spcAft>
                <a:spcPts val="0"/>
              </a:spcAft>
              <a:buSzPts val="2400"/>
              <a:buChar char="­"/>
            </a:pPr>
            <a:r>
              <a:rPr lang="en-US"/>
              <a:t>OR terminate the process</a:t>
            </a:r>
            <a:endParaRPr/>
          </a:p>
          <a:p>
            <a:pPr indent="-109538" lvl="0" marL="287338" rtl="0" algn="l">
              <a:lnSpc>
                <a:spcPct val="95000"/>
              </a:lnSpc>
              <a:spcBef>
                <a:spcPts val="600"/>
              </a:spcBef>
              <a:spcAft>
                <a:spcPts val="0"/>
              </a:spcAft>
              <a:buSzPts val="2800"/>
              <a:buNone/>
            </a:pPr>
            <a:r>
              <a:t/>
            </a:r>
            <a:endParaRPr/>
          </a:p>
        </p:txBody>
      </p:sp>
      <p:sp>
        <p:nvSpPr>
          <p:cNvPr id="274" name="Google Shape;274;p12"/>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75" name="Google Shape;275;p1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Auto Release Startup</a:t>
            </a:r>
            <a:endParaRPr/>
          </a:p>
        </p:txBody>
      </p:sp>
      <p:sp>
        <p:nvSpPr>
          <p:cNvPr id="276" name="Google Shape;276;p12"/>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id="277" name="Google Shape;277;p12"/>
          <p:cNvPicPr preferRelativeResize="0"/>
          <p:nvPr/>
        </p:nvPicPr>
        <p:blipFill rotWithShape="1">
          <a:blip r:embed="rId3">
            <a:alphaModFix/>
          </a:blip>
          <a:srcRect b="0" l="0" r="0" t="0"/>
          <a:stretch/>
        </p:blipFill>
        <p:spPr>
          <a:xfrm>
            <a:off x="6325870" y="2683396"/>
            <a:ext cx="5359730" cy="301380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78" name="Google Shape;278;p12"/>
          <p:cNvPicPr preferRelativeResize="0"/>
          <p:nvPr/>
        </p:nvPicPr>
        <p:blipFill rotWithShape="1">
          <a:blip r:embed="rId4">
            <a:alphaModFix/>
          </a:blip>
          <a:srcRect b="0" l="0" r="0" t="0"/>
          <a:stretch/>
        </p:blipFill>
        <p:spPr>
          <a:xfrm>
            <a:off x="6282982" y="1566465"/>
            <a:ext cx="5388218" cy="112986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79" name="Google Shape;279;p12"/>
          <p:cNvPicPr preferRelativeResize="0"/>
          <p:nvPr/>
        </p:nvPicPr>
        <p:blipFill rotWithShape="1">
          <a:blip r:embed="rId5">
            <a:alphaModFix/>
          </a:blip>
          <a:srcRect b="0" l="0" r="0" t="0"/>
          <a:stretch/>
        </p:blipFill>
        <p:spPr>
          <a:xfrm>
            <a:off x="6334699" y="3380126"/>
            <a:ext cx="5343701" cy="299797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77"/>
                                        </p:tgtEl>
                                      </p:cBhvr>
                                    </p:animEffect>
                                    <p:set>
                                      <p:cBhvr>
                                        <p:cTn dur="1" fill="hold">
                                          <p:stCondLst>
                                            <p:cond delay="2000"/>
                                          </p:stCondLst>
                                        </p:cTn>
                                        <p:tgtEl>
                                          <p:spTgt spid="27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pic>
        <p:nvPicPr>
          <p:cNvPr id="285" name="Google Shape;285;p13"/>
          <p:cNvPicPr preferRelativeResize="0"/>
          <p:nvPr/>
        </p:nvPicPr>
        <p:blipFill rotWithShape="1">
          <a:blip r:embed="rId3">
            <a:alphaModFix/>
          </a:blip>
          <a:srcRect b="0" l="0" r="0" t="0"/>
          <a:stretch/>
        </p:blipFill>
        <p:spPr>
          <a:xfrm>
            <a:off x="6214659" y="2138618"/>
            <a:ext cx="5505450" cy="429577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286" name="Google Shape;286;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7" name="Google Shape;287;p13"/>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View a particular label as it was generated</a:t>
            </a:r>
            <a:endParaRPr/>
          </a:p>
          <a:p>
            <a:pPr indent="-287338" lvl="0" marL="287338" rtl="0" algn="l">
              <a:lnSpc>
                <a:spcPct val="95000"/>
              </a:lnSpc>
              <a:spcBef>
                <a:spcPts val="600"/>
              </a:spcBef>
              <a:spcAft>
                <a:spcPts val="0"/>
              </a:spcAft>
              <a:buSzPts val="2800"/>
              <a:buChar char="•"/>
            </a:pPr>
            <a:r>
              <a:rPr lang="en-US"/>
              <a:t>Can use details frame to modify a label’s data for a reprint</a:t>
            </a:r>
            <a:endParaRPr/>
          </a:p>
          <a:p>
            <a:pPr indent="-225425" lvl="1" marL="569913" rtl="0" algn="l">
              <a:lnSpc>
                <a:spcPct val="95000"/>
              </a:lnSpc>
              <a:spcBef>
                <a:spcPts val="600"/>
              </a:spcBef>
              <a:spcAft>
                <a:spcPts val="0"/>
              </a:spcAft>
              <a:buSzPts val="2400"/>
              <a:buChar char="­"/>
            </a:pPr>
            <a:r>
              <a:rPr lang="en-US">
                <a:solidFill>
                  <a:srgbClr val="FF0000"/>
                </a:solidFill>
              </a:rPr>
              <a:t>Will change label’s original form</a:t>
            </a:r>
            <a:endParaRPr/>
          </a:p>
          <a:p>
            <a:pPr indent="-225425" lvl="1" marL="569913" rtl="0" algn="l">
              <a:lnSpc>
                <a:spcPct val="95000"/>
              </a:lnSpc>
              <a:spcBef>
                <a:spcPts val="600"/>
              </a:spcBef>
              <a:spcAft>
                <a:spcPts val="0"/>
              </a:spcAft>
              <a:buSzPts val="2400"/>
              <a:buChar char="­"/>
            </a:pPr>
            <a:r>
              <a:rPr lang="en-US">
                <a:solidFill>
                  <a:srgbClr val="FF0000"/>
                </a:solidFill>
              </a:rPr>
              <a:t>User access should be restricted to admins</a:t>
            </a:r>
            <a:endParaRPr>
              <a:solidFill>
                <a:srgbClr val="FF0000"/>
              </a:solidFill>
            </a:endParaRPr>
          </a:p>
          <a:p>
            <a:pPr indent="-73025"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p:txBody>
      </p:sp>
      <p:sp>
        <p:nvSpPr>
          <p:cNvPr id="288" name="Google Shape;288;p1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Maintenance</a:t>
            </a:r>
            <a:endParaRPr/>
          </a:p>
        </p:txBody>
      </p:sp>
      <p:sp>
        <p:nvSpPr>
          <p:cNvPr id="289" name="Google Shape;289;p13"/>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id="290" name="Google Shape;290;p13"/>
          <p:cNvPicPr preferRelativeResize="0"/>
          <p:nvPr/>
        </p:nvPicPr>
        <p:blipFill rotWithShape="1">
          <a:blip r:embed="rId4">
            <a:alphaModFix/>
          </a:blip>
          <a:srcRect b="0" l="0" r="0" t="0"/>
          <a:stretch/>
        </p:blipFill>
        <p:spPr>
          <a:xfrm>
            <a:off x="6218657" y="1551021"/>
            <a:ext cx="5521667" cy="3126727"/>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90"/>
                                        </p:tgtEl>
                                      </p:cBhvr>
                                    </p:animEffect>
                                    <p:set>
                                      <p:cBhvr>
                                        <p:cTn dur="1" fill="hold">
                                          <p:stCondLst>
                                            <p:cond delay="2000"/>
                                          </p:stCondLst>
                                        </p:cTn>
                                        <p:tgtEl>
                                          <p:spTgt spid="29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7" name="Google Shape;297;p14"/>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View/maintain reprinted labels</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This program may be removed in the next release</a:t>
            </a:r>
            <a:endParaRPr/>
          </a:p>
        </p:txBody>
      </p:sp>
      <p:sp>
        <p:nvSpPr>
          <p:cNvPr id="298" name="Google Shape;298;p14"/>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99" name="Google Shape;299;p1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Reprint Maintenance</a:t>
            </a:r>
            <a:endParaRPr/>
          </a:p>
        </p:txBody>
      </p:sp>
      <p:sp>
        <p:nvSpPr>
          <p:cNvPr id="300" name="Google Shape;300;p14"/>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p>
        </p:txBody>
      </p:sp>
      <p:pic>
        <p:nvPicPr>
          <p:cNvPr id="301" name="Google Shape;301;p14"/>
          <p:cNvPicPr preferRelativeResize="0"/>
          <p:nvPr/>
        </p:nvPicPr>
        <p:blipFill rotWithShape="1">
          <a:blip r:embed="rId3">
            <a:alphaModFix/>
          </a:blip>
          <a:srcRect b="0" l="0" r="0" t="0"/>
          <a:stretch/>
        </p:blipFill>
        <p:spPr>
          <a:xfrm>
            <a:off x="6226175" y="1603375"/>
            <a:ext cx="5547843" cy="224472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8" name="Google Shape;308;p1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View data about a particular label print/reprint request</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Can use bottom frame to view contents of the requested label</a:t>
            </a:r>
            <a:endParaRPr/>
          </a:p>
          <a:p>
            <a:pPr indent="-225425" lvl="1" marL="569913" rtl="0" algn="l">
              <a:lnSpc>
                <a:spcPct val="95000"/>
              </a:lnSpc>
              <a:spcBef>
                <a:spcPts val="600"/>
              </a:spcBef>
              <a:spcAft>
                <a:spcPts val="0"/>
              </a:spcAft>
              <a:buSzPts val="2400"/>
              <a:buChar char="­"/>
            </a:pPr>
            <a:r>
              <a:rPr lang="en-US"/>
              <a:t>View as XSD or Table </a:t>
            </a:r>
            <a:endParaRPr/>
          </a:p>
          <a:p>
            <a:pPr indent="-109538" lvl="0" marL="287338" rtl="0" algn="l">
              <a:lnSpc>
                <a:spcPct val="95000"/>
              </a:lnSpc>
              <a:spcBef>
                <a:spcPts val="600"/>
              </a:spcBef>
              <a:spcAft>
                <a:spcPts val="0"/>
              </a:spcAft>
              <a:buSzPts val="2800"/>
              <a:buNone/>
            </a:pPr>
            <a:r>
              <a:t/>
            </a:r>
            <a:endParaRPr/>
          </a:p>
        </p:txBody>
      </p:sp>
      <p:sp>
        <p:nvSpPr>
          <p:cNvPr id="309" name="Google Shape;309;p1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Request History</a:t>
            </a:r>
            <a:endParaRPr/>
          </a:p>
        </p:txBody>
      </p:sp>
      <p:sp>
        <p:nvSpPr>
          <p:cNvPr id="310" name="Google Shape;310;p1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p>
        </p:txBody>
      </p:sp>
      <p:pic>
        <p:nvPicPr>
          <p:cNvPr id="311" name="Google Shape;311;p15"/>
          <p:cNvPicPr preferRelativeResize="0"/>
          <p:nvPr/>
        </p:nvPicPr>
        <p:blipFill rotWithShape="1">
          <a:blip r:embed="rId3">
            <a:alphaModFix/>
          </a:blip>
          <a:srcRect b="0" l="0" r="0" t="0"/>
          <a:stretch/>
        </p:blipFill>
        <p:spPr>
          <a:xfrm>
            <a:off x="6208260" y="1566401"/>
            <a:ext cx="5566974" cy="220505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312" name="Google Shape;312;p15"/>
          <p:cNvPicPr preferRelativeResize="0"/>
          <p:nvPr/>
        </p:nvPicPr>
        <p:blipFill rotWithShape="1">
          <a:blip r:embed="rId4">
            <a:alphaModFix/>
          </a:blip>
          <a:srcRect b="0" l="0" r="0" t="0"/>
          <a:stretch/>
        </p:blipFill>
        <p:spPr>
          <a:xfrm>
            <a:off x="6215361" y="3840520"/>
            <a:ext cx="5556982" cy="1188487"/>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7" name="Shape 317"/>
        <p:cNvGrpSpPr/>
        <p:nvPr/>
      </p:nvGrpSpPr>
      <p:grpSpPr>
        <a:xfrm>
          <a:off x="0" y="0"/>
          <a:ext cx="0" cy="0"/>
          <a:chOff x="0" y="0"/>
          <a:chExt cx="0" cy="0"/>
        </a:xfrm>
      </p:grpSpPr>
      <p:sp>
        <p:nvSpPr>
          <p:cNvPr id="318" name="Google Shape;318;p1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9" name="Google Shape;319;p1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Processing History</a:t>
            </a:r>
            <a:endParaRPr/>
          </a:p>
          <a:p>
            <a:pPr indent="-225425" lvl="1" marL="569913" rtl="0" algn="l">
              <a:lnSpc>
                <a:spcPct val="95000"/>
              </a:lnSpc>
              <a:spcBef>
                <a:spcPts val="600"/>
              </a:spcBef>
              <a:spcAft>
                <a:spcPts val="0"/>
              </a:spcAft>
              <a:buSzPts val="2400"/>
              <a:buChar char="­"/>
            </a:pPr>
            <a:r>
              <a:rPr lang="en-US"/>
              <a:t>A request may have multiple request response records</a:t>
            </a:r>
            <a:endParaRPr/>
          </a:p>
          <a:p>
            <a:pPr indent="-225425" lvl="1" marL="569913" rtl="0" algn="l">
              <a:lnSpc>
                <a:spcPct val="95000"/>
              </a:lnSpc>
              <a:spcBef>
                <a:spcPts val="600"/>
              </a:spcBef>
              <a:spcAft>
                <a:spcPts val="0"/>
              </a:spcAft>
              <a:buSzPts val="2400"/>
              <a:buChar char="­"/>
            </a:pPr>
            <a:r>
              <a:rPr lang="en-US"/>
              <a:t>Can maintain error messages for a request</a:t>
            </a:r>
            <a:endParaRPr/>
          </a:p>
        </p:txBody>
      </p:sp>
      <p:sp>
        <p:nvSpPr>
          <p:cNvPr id="320" name="Google Shape;320;p16"/>
          <p:cNvSpPr txBox="1"/>
          <p:nvPr>
            <p:ph type="title"/>
          </p:nvPr>
        </p:nvSpPr>
        <p:spPr>
          <a:xfrm>
            <a:off x="419100" y="6593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Request History Cont’d</a:t>
            </a:r>
            <a:endParaRPr/>
          </a:p>
        </p:txBody>
      </p:sp>
      <p:sp>
        <p:nvSpPr>
          <p:cNvPr id="321" name="Google Shape;321;p1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p>
        </p:txBody>
      </p:sp>
      <p:pic>
        <p:nvPicPr>
          <p:cNvPr id="322" name="Google Shape;322;p16"/>
          <p:cNvPicPr preferRelativeResize="0"/>
          <p:nvPr/>
        </p:nvPicPr>
        <p:blipFill rotWithShape="1">
          <a:blip r:embed="rId3">
            <a:alphaModFix/>
          </a:blip>
          <a:srcRect b="0" l="0" r="0" t="0"/>
          <a:stretch/>
        </p:blipFill>
        <p:spPr>
          <a:xfrm>
            <a:off x="6341647" y="1557170"/>
            <a:ext cx="5257553" cy="1109188"/>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323" name="Google Shape;323;p16"/>
          <p:cNvPicPr preferRelativeResize="0"/>
          <p:nvPr/>
        </p:nvPicPr>
        <p:blipFill rotWithShape="1">
          <a:blip r:embed="rId4">
            <a:alphaModFix/>
          </a:blip>
          <a:srcRect b="0" l="0" r="0" t="0"/>
          <a:stretch/>
        </p:blipFill>
        <p:spPr>
          <a:xfrm>
            <a:off x="6349443" y="3114726"/>
            <a:ext cx="5228157" cy="630912"/>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324" name="Google Shape;324;p16"/>
          <p:cNvPicPr preferRelativeResize="0"/>
          <p:nvPr/>
        </p:nvPicPr>
        <p:blipFill rotWithShape="1">
          <a:blip r:embed="rId5">
            <a:alphaModFix/>
          </a:blip>
          <a:srcRect b="0" l="0" r="0" t="0"/>
          <a:stretch/>
        </p:blipFill>
        <p:spPr>
          <a:xfrm>
            <a:off x="6349097" y="4154790"/>
            <a:ext cx="5228503" cy="639366"/>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323"/>
                                        </p:tgtEl>
                                      </p:cBhvr>
                                    </p:animEffect>
                                    <p:set>
                                      <p:cBhvr>
                                        <p:cTn dur="1" fill="hold">
                                          <p:stCondLst>
                                            <p:cond delay="2000"/>
                                          </p:stCondLst>
                                        </p:cTn>
                                        <p:tgtEl>
                                          <p:spTgt spid="32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Google Shape;330;p1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1" name="Google Shape;331;p1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32" name="Google Shape;332;p1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333" name="Google Shape;333;p1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Label Print Status Collection</a:t>
            </a:r>
            <a:endParaRPr/>
          </a:p>
        </p:txBody>
      </p:sp>
      <p:pic>
        <p:nvPicPr>
          <p:cNvPr id="334" name="Google Shape;334;p17"/>
          <p:cNvPicPr preferRelativeResize="0"/>
          <p:nvPr/>
        </p:nvPicPr>
        <p:blipFill rotWithShape="1">
          <a:blip r:embed="rId3">
            <a:alphaModFix/>
          </a:blip>
          <a:srcRect b="0" l="0" r="0" t="0"/>
          <a:stretch/>
        </p:blipFill>
        <p:spPr>
          <a:xfrm>
            <a:off x="857250" y="1577975"/>
            <a:ext cx="10407650" cy="474810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335" name="Google Shape;335;p17"/>
          <p:cNvPicPr preferRelativeResize="0"/>
          <p:nvPr/>
        </p:nvPicPr>
        <p:blipFill rotWithShape="1">
          <a:blip r:embed="rId4">
            <a:alphaModFix/>
          </a:blip>
          <a:srcRect b="0" l="0" r="0" t="0"/>
          <a:stretch/>
        </p:blipFill>
        <p:spPr>
          <a:xfrm>
            <a:off x="1258889" y="2698750"/>
            <a:ext cx="1382711" cy="378825"/>
          </a:xfrm>
          <a:prstGeom prst="rect">
            <a:avLst/>
          </a:prstGeom>
          <a:noFill/>
          <a:ln>
            <a:noFill/>
          </a:ln>
        </p:spPr>
      </p:pic>
      <p:sp>
        <p:nvSpPr>
          <p:cNvPr id="336" name="Google Shape;336;p17"/>
          <p:cNvSpPr/>
          <p:nvPr/>
        </p:nvSpPr>
        <p:spPr>
          <a:xfrm>
            <a:off x="1225219" y="2687051"/>
            <a:ext cx="1441781" cy="411749"/>
          </a:xfrm>
          <a:prstGeom prst="roundRect">
            <a:avLst>
              <a:gd fmla="val 16667" name="adj"/>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1" name="Shape 341"/>
        <p:cNvGrpSpPr/>
        <p:nvPr/>
      </p:nvGrpSpPr>
      <p:grpSpPr>
        <a:xfrm>
          <a:off x="0" y="0"/>
          <a:ext cx="0" cy="0"/>
          <a:chOff x="0" y="0"/>
          <a:chExt cx="0" cy="0"/>
        </a:xfrm>
      </p:grpSpPr>
      <p:sp>
        <p:nvSpPr>
          <p:cNvPr id="342" name="Google Shape;342;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3" name="Google Shape;343;p18"/>
          <p:cNvSpPr txBox="1"/>
          <p:nvPr>
            <p:ph idx="1" type="body"/>
          </p:nvPr>
        </p:nvSpPr>
        <p:spPr>
          <a:xfrm>
            <a:off x="419100" y="1209176"/>
            <a:ext cx="11353800" cy="507130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LPS User Guide</a:t>
            </a:r>
            <a:endParaRPr/>
          </a:p>
          <a:p>
            <a:pPr indent="-225425" lvl="1" marL="569913" rtl="0" algn="l">
              <a:lnSpc>
                <a:spcPct val="95000"/>
              </a:lnSpc>
              <a:spcBef>
                <a:spcPts val="600"/>
              </a:spcBef>
              <a:spcAft>
                <a:spcPts val="0"/>
              </a:spcAft>
              <a:buSzPts val="2400"/>
              <a:buChar char="­"/>
            </a:pPr>
            <a:r>
              <a:rPr lang="en-US" u="sng">
                <a:solidFill>
                  <a:schemeClr val="hlink"/>
                </a:solidFill>
                <a:hlinkClick r:id="rId3"/>
              </a:rPr>
              <a:t>https://documentlibrary.qad.com/documentation/LPS/index.html</a:t>
            </a:r>
            <a:endParaRPr/>
          </a:p>
          <a:p>
            <a:pPr indent="-287338" lvl="1" marL="287338" rtl="0" algn="l">
              <a:lnSpc>
                <a:spcPct val="95000"/>
              </a:lnSpc>
              <a:spcBef>
                <a:spcPts val="600"/>
              </a:spcBef>
              <a:spcAft>
                <a:spcPts val="0"/>
              </a:spcAft>
              <a:buSzPts val="2400"/>
              <a:buFont typeface="Arial"/>
              <a:buChar char="•"/>
            </a:pPr>
            <a:r>
              <a:rPr lang="en-US"/>
              <a:t>Email: </a:t>
            </a:r>
            <a:r>
              <a:rPr lang="en-US" u="sng">
                <a:solidFill>
                  <a:schemeClr val="hlink"/>
                </a:solidFill>
                <a:hlinkClick r:id="rId4"/>
              </a:rPr>
              <a:t>Forum_AS_DCnLPS@qad.com</a:t>
            </a:r>
            <a:endParaRPr/>
          </a:p>
          <a:p>
            <a:pPr indent="-134938" lvl="1" marL="287338" rtl="0" algn="l">
              <a:lnSpc>
                <a:spcPct val="95000"/>
              </a:lnSpc>
              <a:spcBef>
                <a:spcPts val="600"/>
              </a:spcBef>
              <a:spcAft>
                <a:spcPts val="0"/>
              </a:spcAft>
              <a:buSzPts val="2400"/>
              <a:buFont typeface="Arial"/>
              <a:buNone/>
            </a:pPr>
            <a:r>
              <a:t/>
            </a:r>
            <a:endParaRPr/>
          </a:p>
          <a:p>
            <a:pPr indent="-73025" lvl="1" marL="569913" rtl="0" algn="l">
              <a:lnSpc>
                <a:spcPct val="95000"/>
              </a:lnSpc>
              <a:spcBef>
                <a:spcPts val="600"/>
              </a:spcBef>
              <a:spcAft>
                <a:spcPts val="0"/>
              </a:spcAft>
              <a:buSzPts val="2400"/>
              <a:buNone/>
            </a:pPr>
            <a:r>
              <a:t/>
            </a:r>
            <a:endParaRPr/>
          </a:p>
        </p:txBody>
      </p:sp>
      <p:sp>
        <p:nvSpPr>
          <p:cNvPr id="344" name="Google Shape;344;p1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345" name="Google Shape;345;p1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More Information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0" name="Shape 350"/>
        <p:cNvGrpSpPr/>
        <p:nvPr/>
      </p:nvGrpSpPr>
      <p:grpSpPr>
        <a:xfrm>
          <a:off x="0" y="0"/>
          <a:ext cx="0" cy="0"/>
          <a:chOff x="0" y="0"/>
          <a:chExt cx="0" cy="0"/>
        </a:xfrm>
      </p:grpSpPr>
      <p:sp>
        <p:nvSpPr>
          <p:cNvPr id="351" name="Google Shape;351;p1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52" name="Google Shape;352;p1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Labs</a:t>
            </a:r>
            <a:endParaRPr/>
          </a:p>
        </p:txBody>
      </p:sp>
      <p:sp>
        <p:nvSpPr>
          <p:cNvPr id="353" name="Google Shape;353;p1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descr="Image result for hands typing" id="354" name="Google Shape;354;p19"/>
          <p:cNvPicPr preferRelativeResize="0"/>
          <p:nvPr/>
        </p:nvPicPr>
        <p:blipFill rotWithShape="1">
          <a:blip r:embed="rId3">
            <a:alphaModFix/>
          </a:blip>
          <a:srcRect b="0" l="0" r="0" t="0"/>
          <a:stretch/>
        </p:blipFill>
        <p:spPr>
          <a:xfrm>
            <a:off x="3337188" y="2879115"/>
            <a:ext cx="5593870" cy="3151476"/>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1" name="Google Shape;161;p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1500"/>
              <a:buNone/>
            </a:pPr>
            <a:r>
              <a:rPr lang="en-US" sz="1500"/>
              <a:t>This presentation includes forward-looking statements within the meaning of the Private Securities Litigation Reform Act of 1995.  These statements are subject to significant</a:t>
            </a:r>
            <a:r>
              <a:rPr lang="en-US" sz="1500" u="sng"/>
              <a:t> </a:t>
            </a:r>
            <a:r>
              <a:rPr lang="en-US" sz="1500"/>
              <a:t>risks and uncertainties.  Actual results and events may differ materially from those set forth in these forward-looking statements.  These risks and uncertainties are detailed in QAD’s SEC filings, including its latest Annual Report on Form 10-K and in particular the section titled “Risk Factors” therein and other periodic reports subsequently filed by QAD with the Securities and Exchange Commission. </a:t>
            </a:r>
            <a:endParaRPr/>
          </a:p>
          <a:p>
            <a:pPr indent="0" lvl="0" marL="0" rtl="0" algn="l">
              <a:lnSpc>
                <a:spcPct val="95000"/>
              </a:lnSpc>
              <a:spcBef>
                <a:spcPts val="600"/>
              </a:spcBef>
              <a:spcAft>
                <a:spcPts val="0"/>
              </a:spcAft>
              <a:buSzPts val="1500"/>
              <a:buNone/>
            </a:pPr>
            <a:r>
              <a:rPr lang="en-US" sz="1500"/>
              <a:t>This presentation contains references to certain financial measures that have been adjusted to exclude certain expenses and other specified items. These financial measures differ from comparable measures calculated and presented in accordance with accounting principles generally accepted in the United States of America (“GAAP”) in that they exclude unusual or non-recurring charges, losses, credits or gains.  Management believes that financial presentations excluding the impact of these items provide useful supplemental information that is important to a proper understanding of the Company’s results. These presentations should not be viewed as a substitute for results determined in accordance with GAAP, nor are they necessarily comparable to non-GAAP financial measures presented by other companies.</a:t>
            </a:r>
            <a:endParaRPr sz="1500"/>
          </a:p>
          <a:p>
            <a:pPr indent="0" lvl="0" marL="0" rtl="0" algn="l">
              <a:lnSpc>
                <a:spcPct val="95000"/>
              </a:lnSpc>
              <a:spcBef>
                <a:spcPts val="600"/>
              </a:spcBef>
              <a:spcAft>
                <a:spcPts val="0"/>
              </a:spcAft>
              <a:buSzPts val="1500"/>
              <a:buNone/>
            </a:pPr>
            <a:r>
              <a:rPr lang="en-US" sz="1500"/>
              <a:t>This presentation is intended to outline QAD’s general product direction. It is intended for information purposes only, and may not be incorporated into any contract. It is not a commitment to deliver any material, code, functional capabilities, and should not be relied upon in making purchasing decisions. The development, release, and timing of any features or functional capabilities described for QAD’s products remains at the sole discretion of QAD.</a:t>
            </a:r>
            <a:endParaRPr sz="1500"/>
          </a:p>
          <a:p>
            <a:pPr indent="0" lvl="0" marL="0" rtl="0" algn="l">
              <a:lnSpc>
                <a:spcPct val="95000"/>
              </a:lnSpc>
              <a:spcBef>
                <a:spcPts val="600"/>
              </a:spcBef>
              <a:spcAft>
                <a:spcPts val="0"/>
              </a:spcAft>
              <a:buSzPts val="1500"/>
              <a:buNone/>
            </a:pPr>
            <a:r>
              <a:rPr lang="en-US" sz="1500"/>
              <a:t>QAD undertakes no obligation to update forward-looking statements.</a:t>
            </a:r>
            <a:endParaRPr/>
          </a:p>
        </p:txBody>
      </p:sp>
      <p:sp>
        <p:nvSpPr>
          <p:cNvPr id="162" name="Google Shape;162;p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163" name="Google Shape;163;p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Safe Harbor</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9" name="Shape 359"/>
        <p:cNvGrpSpPr/>
        <p:nvPr/>
      </p:nvGrpSpPr>
      <p:grpSpPr>
        <a:xfrm>
          <a:off x="0" y="0"/>
          <a:ext cx="0" cy="0"/>
          <a:chOff x="0" y="0"/>
          <a:chExt cx="0" cy="0"/>
        </a:xfrm>
      </p:grpSpPr>
      <p:sp>
        <p:nvSpPr>
          <p:cNvPr id="360" name="Google Shape;360;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61" name="Google Shape;361;p2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Use Ad Hoc Label Generation to generate a label using the </a:t>
            </a:r>
            <a:r>
              <a:rPr lang="en-US">
                <a:latin typeface="Courier New"/>
                <a:ea typeface="Courier New"/>
                <a:cs typeface="Courier New"/>
                <a:sym typeface="Courier New"/>
              </a:rPr>
              <a:t>Customer Item TXT </a:t>
            </a:r>
            <a:r>
              <a:rPr lang="en-US"/>
              <a:t>format and the </a:t>
            </a:r>
            <a:r>
              <a:rPr lang="en-US">
                <a:latin typeface="Courier New"/>
                <a:ea typeface="Courier New"/>
                <a:cs typeface="Courier New"/>
                <a:sym typeface="Courier New"/>
              </a:rPr>
              <a:t>MyTCPPrinter</a:t>
            </a:r>
            <a:r>
              <a:rPr lang="en-US"/>
              <a:t> printer. Then, generate another label using the </a:t>
            </a:r>
            <a:r>
              <a:rPr lang="en-US">
                <a:latin typeface="Courier New"/>
                <a:ea typeface="Courier New"/>
                <a:cs typeface="Courier New"/>
                <a:sym typeface="Courier New"/>
              </a:rPr>
              <a:t>Customer Item ZPL </a:t>
            </a:r>
            <a:r>
              <a:rPr lang="en-US"/>
              <a:t>format and </a:t>
            </a:r>
            <a:r>
              <a:rPr lang="en-US">
                <a:latin typeface="Courier New"/>
                <a:ea typeface="Courier New"/>
                <a:cs typeface="Courier New"/>
                <a:sym typeface="Courier New"/>
              </a:rPr>
              <a:t>MyFDScriptPrinter</a:t>
            </a:r>
            <a:r>
              <a:rPr lang="en-US"/>
              <a:t> printer.</a:t>
            </a:r>
            <a:endParaRPr/>
          </a:p>
          <a:p>
            <a:pPr indent="-514350" lvl="0" marL="514350" rtl="0" algn="l">
              <a:lnSpc>
                <a:spcPct val="95000"/>
              </a:lnSpc>
              <a:spcBef>
                <a:spcPts val="1200"/>
              </a:spcBef>
              <a:spcAft>
                <a:spcPts val="0"/>
              </a:spcAft>
              <a:buSzPts val="2800"/>
              <a:buFont typeface="Century Gothic"/>
              <a:buAutoNum type="arabicPeriod"/>
            </a:pPr>
            <a:r>
              <a:rPr lang="en-US"/>
              <a:t>Use Label Maintenance to observe the labels generated in Lab 1. </a:t>
            </a:r>
            <a:endParaRPr/>
          </a:p>
          <a:p>
            <a:pPr indent="-109538" lvl="0" marL="287338" rtl="0" algn="l">
              <a:lnSpc>
                <a:spcPct val="95000"/>
              </a:lnSpc>
              <a:spcBef>
                <a:spcPts val="12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362" name="Google Shape;362;p2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363" name="Google Shape;363;p2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Labs 1&amp;2</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70" name="Google Shape;370;p2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3"/>
            </a:pPr>
            <a:r>
              <a:rPr lang="en-US"/>
              <a:t>Observe the queued labels using Label Queue Monitor.</a:t>
            </a:r>
            <a:endParaRPr/>
          </a:p>
          <a:p>
            <a:pPr indent="-336550" lvl="0" marL="514350" rtl="0" algn="l">
              <a:lnSpc>
                <a:spcPct val="95000"/>
              </a:lnSpc>
              <a:spcBef>
                <a:spcPts val="600"/>
              </a:spcBef>
              <a:spcAft>
                <a:spcPts val="0"/>
              </a:spcAft>
              <a:buSzPts val="2800"/>
              <a:buFont typeface="Century Gothic"/>
              <a:buNone/>
            </a:pPr>
            <a:r>
              <a:t/>
            </a:r>
            <a:endParaRPr/>
          </a:p>
          <a:p>
            <a:pPr indent="-514350" lvl="0" marL="514350" rtl="0" algn="l">
              <a:lnSpc>
                <a:spcPct val="95000"/>
              </a:lnSpc>
              <a:spcBef>
                <a:spcPts val="600"/>
              </a:spcBef>
              <a:spcAft>
                <a:spcPts val="0"/>
              </a:spcAft>
              <a:buSzPts val="2800"/>
              <a:buFont typeface="Century Gothic"/>
              <a:buAutoNum type="arabicPeriod" startAt="3"/>
            </a:pPr>
            <a:r>
              <a:rPr lang="en-US"/>
              <a:t>Manually release the first generated label from Lab 1.</a:t>
            </a:r>
            <a:endParaRPr/>
          </a:p>
          <a:p>
            <a:pPr indent="-336550" lvl="0" marL="514350" rtl="0" algn="l">
              <a:lnSpc>
                <a:spcPct val="95000"/>
              </a:lnSpc>
              <a:spcBef>
                <a:spcPts val="600"/>
              </a:spcBef>
              <a:spcAft>
                <a:spcPts val="0"/>
              </a:spcAft>
              <a:buSzPts val="2800"/>
              <a:buFont typeface="Century Gothic"/>
              <a:buNone/>
            </a:pPr>
            <a:r>
              <a:t/>
            </a:r>
            <a:endParaRPr/>
          </a:p>
          <a:p>
            <a:pPr indent="-514350" lvl="0" marL="514350" rtl="0" algn="l">
              <a:lnSpc>
                <a:spcPct val="95000"/>
              </a:lnSpc>
              <a:spcBef>
                <a:spcPts val="600"/>
              </a:spcBef>
              <a:spcAft>
                <a:spcPts val="0"/>
              </a:spcAft>
              <a:buSzPts val="2800"/>
              <a:buFont typeface="Century Gothic"/>
              <a:buAutoNum type="arabicPeriod" startAt="3"/>
            </a:pPr>
            <a:r>
              <a:rPr lang="en-US"/>
              <a:t>Issue a reprint on the label released in Lab 4 using Manual Label Reprint. </a:t>
            </a:r>
            <a:endParaRPr/>
          </a:p>
          <a:p>
            <a:pPr indent="-514350" lvl="0" marL="514350" rtl="0" algn="l">
              <a:lnSpc>
                <a:spcPct val="95000"/>
              </a:lnSpc>
              <a:spcBef>
                <a:spcPts val="1200"/>
              </a:spcBef>
              <a:spcAft>
                <a:spcPts val="0"/>
              </a:spcAft>
              <a:buSzPts val="2800"/>
              <a:buFont typeface="Century Gothic"/>
              <a:buAutoNum type="arabicPeriod" startAt="3"/>
            </a:pPr>
            <a:r>
              <a:rPr lang="en-US"/>
              <a:t>Observe the label request records created using Label Request History.</a:t>
            </a:r>
            <a:endParaRPr/>
          </a:p>
          <a:p>
            <a:pPr indent="-336550" lvl="0" marL="514350" rtl="0" algn="l">
              <a:lnSpc>
                <a:spcPct val="95000"/>
              </a:lnSpc>
              <a:spcBef>
                <a:spcPts val="600"/>
              </a:spcBef>
              <a:spcAft>
                <a:spcPts val="0"/>
              </a:spcAft>
              <a:buSzPts val="2800"/>
              <a:buFont typeface="Century Gothic"/>
              <a:buNone/>
            </a:pPr>
            <a:r>
              <a:t/>
            </a:r>
            <a:endParaRPr/>
          </a:p>
          <a:p>
            <a:pPr indent="-336550" lvl="0" marL="514350" rtl="0" algn="l">
              <a:lnSpc>
                <a:spcPct val="95000"/>
              </a:lnSpc>
              <a:spcBef>
                <a:spcPts val="600"/>
              </a:spcBef>
              <a:spcAft>
                <a:spcPts val="0"/>
              </a:spcAft>
              <a:buSzPts val="2800"/>
              <a:buFont typeface="Century Gothic"/>
              <a:buNone/>
            </a:pPr>
            <a:r>
              <a:t/>
            </a:r>
            <a:endParaRPr/>
          </a:p>
          <a:p>
            <a:pPr indent="-336550" lvl="0" marL="514350" rtl="0" algn="l">
              <a:lnSpc>
                <a:spcPct val="95000"/>
              </a:lnSpc>
              <a:spcBef>
                <a:spcPts val="600"/>
              </a:spcBef>
              <a:spcAft>
                <a:spcPts val="0"/>
              </a:spcAft>
              <a:buSzPts val="2800"/>
              <a:buFont typeface="Century Gothic"/>
              <a:buNone/>
            </a:pPr>
            <a:r>
              <a:t/>
            </a:r>
            <a:endParaRPr/>
          </a:p>
        </p:txBody>
      </p:sp>
      <p:sp>
        <p:nvSpPr>
          <p:cNvPr id="371" name="Google Shape;371;p2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372" name="Google Shape;372;p2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Labs 3-6</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Google Shape;378;p2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79" name="Google Shape;379;p2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7"/>
            </a:pPr>
            <a:r>
              <a:rPr lang="en-US"/>
              <a:t>Observe the queued labels once more.</a:t>
            </a:r>
            <a:endParaRPr/>
          </a:p>
          <a:p>
            <a:pPr indent="-336550" lvl="0" marL="514350" rtl="0" algn="l">
              <a:lnSpc>
                <a:spcPct val="95000"/>
              </a:lnSpc>
              <a:spcBef>
                <a:spcPts val="600"/>
              </a:spcBef>
              <a:spcAft>
                <a:spcPts val="0"/>
              </a:spcAft>
              <a:buSzPts val="2800"/>
              <a:buFont typeface="Century Gothic"/>
              <a:buNone/>
            </a:pPr>
            <a:r>
              <a:t/>
            </a:r>
            <a:endParaRPr/>
          </a:p>
          <a:p>
            <a:pPr indent="-514350" lvl="0" marL="514350" rtl="0" algn="l">
              <a:lnSpc>
                <a:spcPct val="95000"/>
              </a:lnSpc>
              <a:spcBef>
                <a:spcPts val="600"/>
              </a:spcBef>
              <a:spcAft>
                <a:spcPts val="0"/>
              </a:spcAft>
              <a:buSzPts val="2800"/>
              <a:buFont typeface="Century Gothic"/>
              <a:buAutoNum type="arabicPeriod" startAt="7"/>
            </a:pPr>
            <a:r>
              <a:rPr lang="en-US"/>
              <a:t>Establish an appserver connection required by the polling services to release labels automatically. </a:t>
            </a:r>
            <a:endParaRPr/>
          </a:p>
          <a:p>
            <a:pPr indent="-336550" lvl="0" marL="514350" rtl="0" algn="l">
              <a:lnSpc>
                <a:spcPct val="95000"/>
              </a:lnSpc>
              <a:spcBef>
                <a:spcPts val="600"/>
              </a:spcBef>
              <a:spcAft>
                <a:spcPts val="0"/>
              </a:spcAft>
              <a:buSzPts val="2800"/>
              <a:buFont typeface="Century Gothic"/>
              <a:buNone/>
            </a:pPr>
            <a:r>
              <a:t/>
            </a:r>
            <a:endParaRPr/>
          </a:p>
          <a:p>
            <a:pPr indent="-514350" lvl="0" marL="514350" rtl="0" algn="l">
              <a:lnSpc>
                <a:spcPct val="95000"/>
              </a:lnSpc>
              <a:spcBef>
                <a:spcPts val="600"/>
              </a:spcBef>
              <a:spcAft>
                <a:spcPts val="0"/>
              </a:spcAft>
              <a:buSzPts val="2800"/>
              <a:buFont typeface="Century Gothic"/>
              <a:buAutoNum type="arabicPeriod" startAt="7"/>
            </a:pPr>
            <a:r>
              <a:rPr lang="en-US"/>
              <a:t>Initiate the polling services on the appserver to release remaining queued label(s).</a:t>
            </a:r>
            <a:endParaRPr/>
          </a:p>
          <a:p>
            <a:pPr indent="-336550" lvl="0" marL="514350" rtl="0" algn="l">
              <a:lnSpc>
                <a:spcPct val="95000"/>
              </a:lnSpc>
              <a:spcBef>
                <a:spcPts val="600"/>
              </a:spcBef>
              <a:spcAft>
                <a:spcPts val="0"/>
              </a:spcAft>
              <a:buSzPts val="2800"/>
              <a:buFont typeface="Century Gothic"/>
              <a:buNone/>
            </a:pPr>
            <a:r>
              <a:t/>
            </a:r>
            <a:endParaRPr/>
          </a:p>
          <a:p>
            <a:pPr indent="-514350" lvl="0" marL="514350" rtl="0" algn="l">
              <a:lnSpc>
                <a:spcPct val="95000"/>
              </a:lnSpc>
              <a:spcBef>
                <a:spcPts val="600"/>
              </a:spcBef>
              <a:spcAft>
                <a:spcPts val="0"/>
              </a:spcAft>
              <a:buSzPts val="2800"/>
              <a:buFont typeface="Century Gothic"/>
              <a:buAutoNum type="arabicPeriod" startAt="7"/>
            </a:pPr>
            <a:r>
              <a:rPr lang="en-US"/>
              <a:t> Use Label Print Status Collection to observe the label data created.</a:t>
            </a:r>
            <a:endParaRPr/>
          </a:p>
          <a:p>
            <a:pPr indent="-336550" lvl="0" marL="514350" rtl="0" algn="l">
              <a:lnSpc>
                <a:spcPct val="95000"/>
              </a:lnSpc>
              <a:spcBef>
                <a:spcPts val="600"/>
              </a:spcBef>
              <a:spcAft>
                <a:spcPts val="0"/>
              </a:spcAft>
              <a:buSzPts val="2800"/>
              <a:buFont typeface="Century Gothic"/>
              <a:buNone/>
            </a:pPr>
            <a:r>
              <a:t/>
            </a:r>
            <a:endParaRPr/>
          </a:p>
          <a:p>
            <a:pPr indent="-336550" lvl="0" marL="514350" rtl="0" algn="l">
              <a:lnSpc>
                <a:spcPct val="95000"/>
              </a:lnSpc>
              <a:spcBef>
                <a:spcPts val="600"/>
              </a:spcBef>
              <a:spcAft>
                <a:spcPts val="0"/>
              </a:spcAft>
              <a:buSzPts val="2800"/>
              <a:buFont typeface="Century Gothic"/>
              <a:buNone/>
            </a:pPr>
            <a:r>
              <a:t/>
            </a:r>
            <a:endParaRPr/>
          </a:p>
          <a:p>
            <a:pPr indent="-336550" lvl="0" marL="514350" rtl="0" algn="l">
              <a:lnSpc>
                <a:spcPct val="95000"/>
              </a:lnSpc>
              <a:spcBef>
                <a:spcPts val="600"/>
              </a:spcBef>
              <a:spcAft>
                <a:spcPts val="0"/>
              </a:spcAft>
              <a:buSzPts val="2800"/>
              <a:buFont typeface="Century Gothic"/>
              <a:buNone/>
            </a:pPr>
            <a:r>
              <a:t/>
            </a:r>
            <a:endParaRPr/>
          </a:p>
        </p:txBody>
      </p:sp>
      <p:sp>
        <p:nvSpPr>
          <p:cNvPr id="380" name="Google Shape;380;p2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381" name="Google Shape;381;p2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Labs 7-10</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5" name="Shape 385"/>
        <p:cNvGrpSpPr/>
        <p:nvPr/>
      </p:nvGrpSpPr>
      <p:grpSpPr>
        <a:xfrm>
          <a:off x="0" y="0"/>
          <a:ext cx="0" cy="0"/>
          <a:chOff x="0" y="0"/>
          <a:chExt cx="0" cy="0"/>
        </a:xfrm>
      </p:grpSpPr>
      <p:sp>
        <p:nvSpPr>
          <p:cNvPr id="386" name="Google Shape;386;p2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87" name="Google Shape;387;p23"/>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Lab Solutions</a:t>
            </a:r>
            <a:endParaRPr/>
          </a:p>
        </p:txBody>
      </p:sp>
      <p:sp>
        <p:nvSpPr>
          <p:cNvPr id="388" name="Google Shape;388;p23"/>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pic>
        <p:nvPicPr>
          <p:cNvPr id="389" name="Google Shape;389;p23"/>
          <p:cNvPicPr preferRelativeResize="0"/>
          <p:nvPr/>
        </p:nvPicPr>
        <p:blipFill rotWithShape="1">
          <a:blip r:embed="rId3">
            <a:alphaModFix/>
          </a:blip>
          <a:srcRect b="0" l="0" r="0" t="0"/>
          <a:stretch/>
        </p:blipFill>
        <p:spPr>
          <a:xfrm>
            <a:off x="3722914" y="2895850"/>
            <a:ext cx="4448174" cy="2890588"/>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sp>
        <p:nvSpPr>
          <p:cNvPr id="395" name="Google Shape;395;p2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6" name="Google Shape;396;p24"/>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400"/>
              <a:buFont typeface="Century Gothic"/>
              <a:buAutoNum type="arabicPeriod"/>
            </a:pPr>
            <a:r>
              <a:rPr lang="en-US" sz="2400"/>
              <a:t>Use Ad Hoc Label Generation to generate the two labels.</a:t>
            </a:r>
            <a:endParaRPr/>
          </a:p>
          <a:p>
            <a:pPr indent="-457200" lvl="0" marL="457200" rtl="0" algn="l">
              <a:lnSpc>
                <a:spcPct val="95000"/>
              </a:lnSpc>
              <a:spcBef>
                <a:spcPts val="1800"/>
              </a:spcBef>
              <a:spcAft>
                <a:spcPts val="0"/>
              </a:spcAft>
              <a:buSzPts val="2400"/>
              <a:buFont typeface="Century Gothic"/>
              <a:buAutoNum type="arabicPeriod"/>
            </a:pPr>
            <a:r>
              <a:rPr lang="en-US" sz="2400"/>
              <a:t>Specify </a:t>
            </a:r>
            <a:r>
              <a:rPr lang="en-US" sz="2400">
                <a:latin typeface="Courier New"/>
                <a:ea typeface="Courier New"/>
                <a:cs typeface="Courier New"/>
                <a:sym typeface="Courier New"/>
              </a:rPr>
              <a:t>Customer Item TXT </a:t>
            </a:r>
            <a:r>
              <a:rPr lang="en-US" sz="2400">
                <a:latin typeface="Century Gothic"/>
                <a:ea typeface="Century Gothic"/>
                <a:cs typeface="Century Gothic"/>
                <a:sym typeface="Century Gothic"/>
              </a:rPr>
              <a:t>in</a:t>
            </a:r>
            <a:r>
              <a:rPr lang="en-US" sz="2400">
                <a:latin typeface="Courier New"/>
                <a:ea typeface="Courier New"/>
                <a:cs typeface="Courier New"/>
                <a:sym typeface="Courier New"/>
              </a:rPr>
              <a:t> </a:t>
            </a:r>
            <a:r>
              <a:rPr lang="en-US" sz="2400"/>
              <a:t>the Label Format field. Leave the Copy Existing Label field set to No. </a:t>
            </a:r>
            <a:endParaRPr/>
          </a:p>
          <a:p>
            <a:pPr indent="-457200" lvl="0" marL="457200" rtl="0" algn="l">
              <a:lnSpc>
                <a:spcPct val="95000"/>
              </a:lnSpc>
              <a:spcBef>
                <a:spcPts val="1800"/>
              </a:spcBef>
              <a:spcAft>
                <a:spcPts val="0"/>
              </a:spcAft>
              <a:buSzPts val="2400"/>
              <a:buFont typeface="Century Gothic"/>
              <a:buAutoNum type="arabicPeriod"/>
            </a:pPr>
            <a:r>
              <a:rPr lang="en-US" sz="2400"/>
              <a:t>Specify </a:t>
            </a:r>
            <a:r>
              <a:rPr lang="en-US" sz="2400">
                <a:latin typeface="Courier New"/>
                <a:ea typeface="Courier New"/>
                <a:cs typeface="Courier New"/>
                <a:sym typeface="Courier New"/>
              </a:rPr>
              <a:t>MyTCPPrinter</a:t>
            </a:r>
            <a:r>
              <a:rPr lang="en-US" sz="2400"/>
              <a:t> in the Printer field and specify</a:t>
            </a:r>
            <a:r>
              <a:rPr lang="en-US" sz="2400">
                <a:latin typeface="Courier New"/>
                <a:ea typeface="Courier New"/>
                <a:cs typeface="Courier New"/>
                <a:sym typeface="Courier New"/>
              </a:rPr>
              <a:t> 1 </a:t>
            </a:r>
            <a:r>
              <a:rPr lang="en-US" sz="2400"/>
              <a:t>(one) in the Copies field; then, click  Next to enter the bottom frame. </a:t>
            </a:r>
            <a:endParaRPr/>
          </a:p>
          <a:p>
            <a:pPr indent="-457200" lvl="0" marL="457200" rtl="0" algn="l">
              <a:lnSpc>
                <a:spcPct val="95000"/>
              </a:lnSpc>
              <a:spcBef>
                <a:spcPts val="1800"/>
              </a:spcBef>
              <a:spcAft>
                <a:spcPts val="0"/>
              </a:spcAft>
              <a:buSzPts val="2400"/>
              <a:buFont typeface="Century Gothic"/>
              <a:buAutoNum type="arabicPeriod"/>
            </a:pPr>
            <a:r>
              <a:rPr lang="en-US" sz="2400"/>
              <a:t>Click Next again to proceed with the label generation process while leaving the Value fields blank in the Data Entry frame. </a:t>
            </a:r>
            <a:endParaRPr/>
          </a:p>
          <a:p>
            <a:pPr indent="-287338" lvl="0" marL="287338" rtl="0" algn="l">
              <a:lnSpc>
                <a:spcPct val="95000"/>
              </a:lnSpc>
              <a:spcBef>
                <a:spcPts val="600"/>
              </a:spcBef>
              <a:spcAft>
                <a:spcPts val="0"/>
              </a:spcAft>
              <a:buSzPts val="2800"/>
              <a:buNone/>
            </a:pPr>
            <a:r>
              <a:t/>
            </a:r>
            <a:endParaRPr/>
          </a:p>
        </p:txBody>
      </p:sp>
      <p:sp>
        <p:nvSpPr>
          <p:cNvPr id="397" name="Google Shape;397;p2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 Solution</a:t>
            </a:r>
            <a:endParaRPr/>
          </a:p>
        </p:txBody>
      </p:sp>
      <p:sp>
        <p:nvSpPr>
          <p:cNvPr id="398" name="Google Shape;398;p24"/>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399" name="Google Shape;399;p24"/>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sp>
        <p:nvSpPr>
          <p:cNvPr id="405" name="Google Shape;405;p2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06" name="Google Shape;406;p25"/>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400"/>
              <a:buFont typeface="Century Gothic"/>
              <a:buAutoNum type="arabicPeriod" startAt="5"/>
            </a:pPr>
            <a:r>
              <a:rPr lang="en-US" sz="2400"/>
              <a:t>When the system presents the dialogue prompt, specify “Yes” indicating that all the information is correct. </a:t>
            </a:r>
            <a:endParaRPr/>
          </a:p>
          <a:p>
            <a:pPr indent="-457200" lvl="0" marL="457200" rtl="0" algn="l">
              <a:lnSpc>
                <a:spcPct val="95000"/>
              </a:lnSpc>
              <a:spcBef>
                <a:spcPts val="1200"/>
              </a:spcBef>
              <a:spcAft>
                <a:spcPts val="0"/>
              </a:spcAft>
              <a:buSzPts val="2400"/>
              <a:buFont typeface="Century Gothic"/>
              <a:buAutoNum type="arabicPeriod" startAt="5"/>
            </a:pPr>
            <a:r>
              <a:rPr lang="en-US" sz="2400"/>
              <a:t>Repeat the process for the </a:t>
            </a:r>
            <a:r>
              <a:rPr lang="en-US" sz="2400">
                <a:latin typeface="Courier New"/>
                <a:ea typeface="Courier New"/>
                <a:cs typeface="Courier New"/>
                <a:sym typeface="Courier New"/>
              </a:rPr>
              <a:t>Customer Item ZPL </a:t>
            </a:r>
            <a:r>
              <a:rPr lang="en-US" sz="2400"/>
              <a:t>format and </a:t>
            </a:r>
            <a:r>
              <a:rPr lang="en-US" sz="2400">
                <a:latin typeface="Courier New"/>
                <a:ea typeface="Courier New"/>
                <a:cs typeface="Courier New"/>
                <a:sym typeface="Courier New"/>
              </a:rPr>
              <a:t>MyFDScriptPrinter</a:t>
            </a:r>
            <a:r>
              <a:rPr lang="en-US" sz="2400"/>
              <a:t> printer combination. </a:t>
            </a:r>
            <a:endParaRPr/>
          </a:p>
          <a:p>
            <a:pPr indent="-287338" lvl="0" marL="287338" rtl="0" algn="l">
              <a:lnSpc>
                <a:spcPct val="95000"/>
              </a:lnSpc>
              <a:spcBef>
                <a:spcPts val="1200"/>
              </a:spcBef>
              <a:spcAft>
                <a:spcPts val="0"/>
              </a:spcAft>
              <a:buSzPts val="2800"/>
              <a:buNone/>
            </a:pPr>
            <a:r>
              <a:t/>
            </a:r>
            <a:endParaRPr/>
          </a:p>
        </p:txBody>
      </p:sp>
      <p:sp>
        <p:nvSpPr>
          <p:cNvPr id="407" name="Google Shape;407;p2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 Solution (continued)</a:t>
            </a:r>
            <a:endParaRPr/>
          </a:p>
        </p:txBody>
      </p:sp>
      <p:sp>
        <p:nvSpPr>
          <p:cNvPr id="408" name="Google Shape;408;p25"/>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409" name="Google Shape;409;p25"/>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pic>
        <p:nvPicPr>
          <p:cNvPr id="410" name="Google Shape;410;p25"/>
          <p:cNvPicPr preferRelativeResize="0"/>
          <p:nvPr/>
        </p:nvPicPr>
        <p:blipFill rotWithShape="1">
          <a:blip r:embed="rId3">
            <a:alphaModFix/>
          </a:blip>
          <a:srcRect b="0" l="0" r="0" t="0"/>
          <a:stretch/>
        </p:blipFill>
        <p:spPr>
          <a:xfrm>
            <a:off x="1112050" y="3184324"/>
            <a:ext cx="4543678" cy="2700010"/>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pic>
        <p:nvPicPr>
          <p:cNvPr id="411" name="Google Shape;411;p25"/>
          <p:cNvPicPr preferRelativeResize="0"/>
          <p:nvPr/>
        </p:nvPicPr>
        <p:blipFill rotWithShape="1">
          <a:blip r:embed="rId4">
            <a:alphaModFix/>
          </a:blip>
          <a:srcRect b="0" l="0" r="0" t="0"/>
          <a:stretch/>
        </p:blipFill>
        <p:spPr>
          <a:xfrm>
            <a:off x="5893110" y="3181472"/>
            <a:ext cx="4554752" cy="2702863"/>
          </a:xfrm>
          <a:prstGeom prst="rect">
            <a:avLst/>
          </a:prstGeom>
          <a:noFill/>
          <a:ln cap="sq"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
        <p:nvSpPr>
          <p:cNvPr id="412" name="Google Shape;412;p25"/>
          <p:cNvSpPr/>
          <p:nvPr/>
        </p:nvSpPr>
        <p:spPr>
          <a:xfrm>
            <a:off x="975360" y="2865120"/>
            <a:ext cx="4307840" cy="2468880"/>
          </a:xfrm>
          <a:prstGeom prst="rect">
            <a:avLst/>
          </a:prstGeom>
          <a:noFill/>
          <a:ln cap="flat" cmpd="sng" w="9525">
            <a:solidFill>
              <a:schemeClr val="lt2"/>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Google Shape;418;p2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19" name="Google Shape;419;p26"/>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400"/>
              <a:buFont typeface="Century Gothic"/>
              <a:buAutoNum type="arabicPeriod"/>
            </a:pPr>
            <a:r>
              <a:rPr lang="en-US" sz="2400"/>
              <a:t>Use Label Maintenance to observe the labels generated in Lab 1. </a:t>
            </a:r>
            <a:endParaRPr/>
          </a:p>
          <a:p>
            <a:pPr indent="-457200" lvl="0" marL="457200" rtl="0" algn="l">
              <a:lnSpc>
                <a:spcPct val="95000"/>
              </a:lnSpc>
              <a:spcBef>
                <a:spcPts val="1800"/>
              </a:spcBef>
              <a:spcAft>
                <a:spcPts val="0"/>
              </a:spcAft>
              <a:buSzPts val="2400"/>
              <a:buFont typeface="Century Gothic"/>
              <a:buAutoNum type="arabicPeriod"/>
            </a:pPr>
            <a:r>
              <a:rPr lang="en-US" sz="2400"/>
              <a:t>Initially, the Label ID field is populated with the ID of the label that was last generated. Observe the Status, Create Date, and Print Date fields. </a:t>
            </a:r>
            <a:endParaRPr/>
          </a:p>
          <a:p>
            <a:pPr indent="-287338" lvl="0" marL="287338" rtl="0" algn="l">
              <a:lnSpc>
                <a:spcPct val="95000"/>
              </a:lnSpc>
              <a:spcBef>
                <a:spcPts val="600"/>
              </a:spcBef>
              <a:spcAft>
                <a:spcPts val="0"/>
              </a:spcAft>
              <a:buSzPts val="2800"/>
              <a:buNone/>
            </a:pPr>
            <a:r>
              <a:t/>
            </a:r>
            <a:endParaRPr/>
          </a:p>
        </p:txBody>
      </p:sp>
      <p:sp>
        <p:nvSpPr>
          <p:cNvPr id="420" name="Google Shape;420;p2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a:t>
            </a:r>
            <a:endParaRPr/>
          </a:p>
        </p:txBody>
      </p:sp>
      <p:sp>
        <p:nvSpPr>
          <p:cNvPr id="421" name="Google Shape;421;p26"/>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422" name="Google Shape;422;p26"/>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pic>
        <p:nvPicPr>
          <p:cNvPr id="423" name="Google Shape;423;p26"/>
          <p:cNvPicPr preferRelativeResize="0"/>
          <p:nvPr/>
        </p:nvPicPr>
        <p:blipFill rotWithShape="1">
          <a:blip r:embed="rId3">
            <a:alphaModFix/>
          </a:blip>
          <a:srcRect b="0" l="0" r="0" t="0"/>
          <a:stretch/>
        </p:blipFill>
        <p:spPr>
          <a:xfrm>
            <a:off x="977656" y="3058199"/>
            <a:ext cx="4681464" cy="2994187"/>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pic>
        <p:nvPicPr>
          <p:cNvPr id="424" name="Google Shape;424;p26"/>
          <p:cNvPicPr preferRelativeResize="0"/>
          <p:nvPr/>
        </p:nvPicPr>
        <p:blipFill rotWithShape="1">
          <a:blip r:embed="rId4">
            <a:alphaModFix/>
          </a:blip>
          <a:srcRect b="0" l="0" r="0" t="0"/>
          <a:stretch/>
        </p:blipFill>
        <p:spPr>
          <a:xfrm>
            <a:off x="5984240" y="3056455"/>
            <a:ext cx="4846320" cy="3017520"/>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sp>
        <p:nvSpPr>
          <p:cNvPr id="430" name="Google Shape;430;p2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31" name="Google Shape;431;p27"/>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400"/>
              <a:buFont typeface="Century Gothic"/>
              <a:buAutoNum type="arabicPeriod"/>
            </a:pPr>
            <a:r>
              <a:rPr lang="en-US" sz="2400"/>
              <a:t>Use Label Queue Monitor to observe the generated labels. </a:t>
            </a:r>
            <a:endParaRPr/>
          </a:p>
          <a:p>
            <a:pPr indent="-287338" lvl="0" marL="287338" rtl="0" algn="l">
              <a:lnSpc>
                <a:spcPct val="95000"/>
              </a:lnSpc>
              <a:spcBef>
                <a:spcPts val="600"/>
              </a:spcBef>
              <a:spcAft>
                <a:spcPts val="0"/>
              </a:spcAft>
              <a:buSzPts val="2800"/>
              <a:buNone/>
            </a:pPr>
            <a:r>
              <a:t/>
            </a:r>
            <a:endParaRPr/>
          </a:p>
        </p:txBody>
      </p:sp>
      <p:sp>
        <p:nvSpPr>
          <p:cNvPr id="432" name="Google Shape;432;p2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3 Solution</a:t>
            </a:r>
            <a:endParaRPr/>
          </a:p>
        </p:txBody>
      </p:sp>
      <p:sp>
        <p:nvSpPr>
          <p:cNvPr id="433" name="Google Shape;433;p27"/>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434" name="Google Shape;434;p27"/>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pic>
        <p:nvPicPr>
          <p:cNvPr id="435" name="Google Shape;435;p27"/>
          <p:cNvPicPr preferRelativeResize="0"/>
          <p:nvPr/>
        </p:nvPicPr>
        <p:blipFill rotWithShape="1">
          <a:blip r:embed="rId3">
            <a:alphaModFix/>
          </a:blip>
          <a:srcRect b="0" l="0" r="0" t="0"/>
          <a:stretch/>
        </p:blipFill>
        <p:spPr>
          <a:xfrm>
            <a:off x="3124200" y="2770131"/>
            <a:ext cx="5943600" cy="1317738"/>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sp>
        <p:nvSpPr>
          <p:cNvPr id="441" name="Google Shape;441;p2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42" name="Google Shape;442;p28"/>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Use Label Manual Release to release one of the generated labels from Lab 1. </a:t>
            </a:r>
            <a:endParaRPr/>
          </a:p>
          <a:p>
            <a:pPr indent="-514350" lvl="0" marL="514350" rtl="0" algn="l">
              <a:lnSpc>
                <a:spcPct val="95000"/>
              </a:lnSpc>
              <a:spcBef>
                <a:spcPts val="1800"/>
              </a:spcBef>
              <a:spcAft>
                <a:spcPts val="0"/>
              </a:spcAft>
              <a:buSzPts val="2800"/>
              <a:buFont typeface="Century Gothic"/>
              <a:buAutoNum type="arabicPeriod"/>
            </a:pPr>
            <a:r>
              <a:rPr lang="en-US"/>
              <a:t>Leave </a:t>
            </a:r>
            <a:r>
              <a:rPr lang="en-US">
                <a:latin typeface="Courier New"/>
                <a:ea typeface="Courier New"/>
                <a:cs typeface="Courier New"/>
                <a:sym typeface="Courier New"/>
              </a:rPr>
              <a:t>PRINT </a:t>
            </a:r>
            <a:r>
              <a:rPr lang="en-US">
                <a:latin typeface="Century Gothic"/>
                <a:ea typeface="Century Gothic"/>
                <a:cs typeface="Century Gothic"/>
                <a:sym typeface="Century Gothic"/>
              </a:rPr>
              <a:t>as the selected option in the Request </a:t>
            </a:r>
            <a:r>
              <a:rPr lang="en-US"/>
              <a:t>Type field.</a:t>
            </a:r>
            <a:endParaRPr/>
          </a:p>
          <a:p>
            <a:pPr indent="-514350" lvl="0" marL="514350" rtl="0" algn="l">
              <a:lnSpc>
                <a:spcPct val="95000"/>
              </a:lnSpc>
              <a:spcBef>
                <a:spcPts val="1800"/>
              </a:spcBef>
              <a:spcAft>
                <a:spcPts val="0"/>
              </a:spcAft>
              <a:buSzPts val="2800"/>
              <a:buFont typeface="Century Gothic"/>
              <a:buAutoNum type="arabicPeriod"/>
            </a:pPr>
            <a:r>
              <a:rPr lang="en-US"/>
              <a:t>Specify </a:t>
            </a:r>
            <a:r>
              <a:rPr lang="en-US">
                <a:latin typeface="Courier New"/>
                <a:ea typeface="Courier New"/>
                <a:cs typeface="Courier New"/>
                <a:sym typeface="Courier New"/>
              </a:rPr>
              <a:t>PRINT</a:t>
            </a:r>
            <a:r>
              <a:rPr lang="en-US"/>
              <a:t> in the Print Queue field to have the system query for labels in that queue. </a:t>
            </a:r>
            <a:endParaRPr/>
          </a:p>
        </p:txBody>
      </p:sp>
      <p:sp>
        <p:nvSpPr>
          <p:cNvPr id="443" name="Google Shape;443;p2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4 Solution</a:t>
            </a:r>
            <a:endParaRPr/>
          </a:p>
        </p:txBody>
      </p:sp>
      <p:sp>
        <p:nvSpPr>
          <p:cNvPr id="444" name="Google Shape;444;p28"/>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445" name="Google Shape;445;p28"/>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 name="Shape 450"/>
        <p:cNvGrpSpPr/>
        <p:nvPr/>
      </p:nvGrpSpPr>
      <p:grpSpPr>
        <a:xfrm>
          <a:off x="0" y="0"/>
          <a:ext cx="0" cy="0"/>
          <a:chOff x="0" y="0"/>
          <a:chExt cx="0" cy="0"/>
        </a:xfrm>
      </p:grpSpPr>
      <p:sp>
        <p:nvSpPr>
          <p:cNvPr id="451" name="Google Shape;451;p2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52" name="Google Shape;452;p29"/>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4"/>
            </a:pPr>
            <a:r>
              <a:rPr lang="en-US"/>
              <a:t>Leave the rest of the fields in the frame blank; then, click Next.</a:t>
            </a:r>
            <a:endParaRPr/>
          </a:p>
        </p:txBody>
      </p:sp>
      <p:sp>
        <p:nvSpPr>
          <p:cNvPr id="453" name="Google Shape;453;p2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4 Solution (continued)</a:t>
            </a:r>
            <a:endParaRPr/>
          </a:p>
        </p:txBody>
      </p:sp>
      <p:sp>
        <p:nvSpPr>
          <p:cNvPr id="454" name="Google Shape;454;p29"/>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455" name="Google Shape;455;p29"/>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pic>
        <p:nvPicPr>
          <p:cNvPr id="456" name="Google Shape;456;p29"/>
          <p:cNvPicPr preferRelativeResize="0"/>
          <p:nvPr/>
        </p:nvPicPr>
        <p:blipFill rotWithShape="1">
          <a:blip r:embed="rId3">
            <a:alphaModFix/>
          </a:blip>
          <a:srcRect b="0" l="0" r="0" t="0"/>
          <a:stretch/>
        </p:blipFill>
        <p:spPr>
          <a:xfrm>
            <a:off x="2871893" y="2433695"/>
            <a:ext cx="5943600" cy="3595890"/>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0" name="Google Shape;170;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Understand the day-to-day interactions with LPS</a:t>
            </a:r>
            <a:endParaRPr/>
          </a:p>
          <a:p>
            <a:pPr indent="-225425" lvl="1" marL="569913" rtl="0" algn="l">
              <a:lnSpc>
                <a:spcPct val="95000"/>
              </a:lnSpc>
              <a:spcBef>
                <a:spcPts val="600"/>
              </a:spcBef>
              <a:spcAft>
                <a:spcPts val="0"/>
              </a:spcAft>
              <a:buSzPts val="2400"/>
              <a:buChar char="­"/>
            </a:pPr>
            <a:r>
              <a:rPr lang="en-US"/>
              <a:t>Generating and reprinting labels</a:t>
            </a:r>
            <a:endParaRPr/>
          </a:p>
          <a:p>
            <a:pPr indent="-225425" lvl="1" marL="569913" rtl="0" algn="l">
              <a:lnSpc>
                <a:spcPct val="95000"/>
              </a:lnSpc>
              <a:spcBef>
                <a:spcPts val="600"/>
              </a:spcBef>
              <a:spcAft>
                <a:spcPts val="0"/>
              </a:spcAft>
              <a:buSzPts val="2400"/>
              <a:buChar char="­"/>
            </a:pPr>
            <a:r>
              <a:rPr lang="en-US"/>
              <a:t>Printing from a queue</a:t>
            </a:r>
            <a:endParaRPr/>
          </a:p>
          <a:p>
            <a:pPr indent="-225425" lvl="1" marL="569913" rtl="0" algn="l">
              <a:lnSpc>
                <a:spcPct val="95000"/>
              </a:lnSpc>
              <a:spcBef>
                <a:spcPts val="600"/>
              </a:spcBef>
              <a:spcAft>
                <a:spcPts val="0"/>
              </a:spcAft>
              <a:buSzPts val="2400"/>
              <a:buChar char="­"/>
            </a:pPr>
            <a:r>
              <a:rPr lang="en-US"/>
              <a:t>Monitoring the status of created labels</a:t>
            </a:r>
            <a:endParaRPr/>
          </a:p>
          <a:p>
            <a:pPr indent="-73025"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171" name="Google Shape;171;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172" name="Google Shape;172;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Objectives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1" name="Shape 461"/>
        <p:cNvGrpSpPr/>
        <p:nvPr/>
      </p:nvGrpSpPr>
      <p:grpSpPr>
        <a:xfrm>
          <a:off x="0" y="0"/>
          <a:ext cx="0" cy="0"/>
          <a:chOff x="0" y="0"/>
          <a:chExt cx="0" cy="0"/>
        </a:xfrm>
      </p:grpSpPr>
      <p:sp>
        <p:nvSpPr>
          <p:cNvPr id="462" name="Google Shape;462;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63" name="Google Shape;463;p30"/>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5"/>
            </a:pPr>
            <a:r>
              <a:rPr lang="en-US"/>
              <a:t>Select the top label record for release; then, click Next.</a:t>
            </a:r>
            <a:endParaRPr/>
          </a:p>
          <a:p>
            <a:pPr indent="-514350" lvl="0" marL="514350" rtl="0" algn="l">
              <a:lnSpc>
                <a:spcPct val="95000"/>
              </a:lnSpc>
              <a:spcBef>
                <a:spcPts val="600"/>
              </a:spcBef>
              <a:spcAft>
                <a:spcPts val="0"/>
              </a:spcAft>
              <a:buSzPts val="2800"/>
              <a:buNone/>
            </a:pPr>
            <a:r>
              <a:t/>
            </a:r>
            <a:endParaRPr/>
          </a:p>
          <a:p>
            <a:pPr indent="-514350" lvl="0" marL="514350" rtl="0" algn="l">
              <a:lnSpc>
                <a:spcPct val="95000"/>
              </a:lnSpc>
              <a:spcBef>
                <a:spcPts val="600"/>
              </a:spcBef>
              <a:spcAft>
                <a:spcPts val="0"/>
              </a:spcAft>
              <a:buSzPts val="2800"/>
              <a:buNone/>
            </a:pPr>
            <a:r>
              <a:t/>
            </a:r>
            <a:endParaRPr/>
          </a:p>
          <a:p>
            <a:pPr indent="-514350" lvl="0" marL="514350" rtl="0" algn="l">
              <a:lnSpc>
                <a:spcPct val="95000"/>
              </a:lnSpc>
              <a:spcBef>
                <a:spcPts val="600"/>
              </a:spcBef>
              <a:spcAft>
                <a:spcPts val="0"/>
              </a:spcAft>
              <a:buSzPts val="2800"/>
              <a:buNone/>
            </a:pPr>
            <a:r>
              <a:t/>
            </a:r>
            <a:endParaRPr/>
          </a:p>
          <a:p>
            <a:pPr indent="-514350" lvl="0" marL="514350" rtl="0" algn="l">
              <a:lnSpc>
                <a:spcPct val="95000"/>
              </a:lnSpc>
              <a:spcBef>
                <a:spcPts val="600"/>
              </a:spcBef>
              <a:spcAft>
                <a:spcPts val="0"/>
              </a:spcAft>
              <a:buSzPts val="2800"/>
              <a:buNone/>
            </a:pPr>
            <a:r>
              <a:t/>
            </a:r>
            <a:endParaRPr/>
          </a:p>
          <a:p>
            <a:pPr indent="-514350" lvl="0" marL="514350" rtl="0" algn="l">
              <a:lnSpc>
                <a:spcPct val="95000"/>
              </a:lnSpc>
              <a:spcBef>
                <a:spcPts val="600"/>
              </a:spcBef>
              <a:spcAft>
                <a:spcPts val="0"/>
              </a:spcAft>
              <a:buSzPts val="2800"/>
              <a:buFont typeface="Century Gothic"/>
              <a:buAutoNum type="arabicPeriod" startAt="5"/>
            </a:pPr>
            <a:r>
              <a:rPr lang="en-US"/>
              <a:t>In the Output field, specify something generic (for example, </a:t>
            </a:r>
            <a:r>
              <a:rPr lang="en-US">
                <a:latin typeface="Courier New"/>
                <a:ea typeface="Courier New"/>
                <a:cs typeface="Courier New"/>
                <a:sym typeface="Courier New"/>
              </a:rPr>
              <a:t>abc</a:t>
            </a:r>
            <a:r>
              <a:rPr lang="en-US"/>
              <a:t>) so that the system does not use an output to display the results of the label release.</a:t>
            </a:r>
            <a:br>
              <a:rPr lang="en-US"/>
            </a:br>
            <a:r>
              <a:rPr lang="en-US"/>
              <a:t> </a:t>
            </a:r>
            <a:endParaRPr/>
          </a:p>
          <a:p>
            <a:pPr indent="-336550" lvl="0" marL="514350" rtl="0" algn="l">
              <a:lnSpc>
                <a:spcPct val="95000"/>
              </a:lnSpc>
              <a:spcBef>
                <a:spcPts val="600"/>
              </a:spcBef>
              <a:spcAft>
                <a:spcPts val="0"/>
              </a:spcAft>
              <a:buSzPts val="2800"/>
              <a:buFont typeface="Century Gothic"/>
              <a:buNone/>
            </a:pPr>
            <a:r>
              <a:t/>
            </a:r>
            <a:endParaRPr/>
          </a:p>
        </p:txBody>
      </p:sp>
      <p:sp>
        <p:nvSpPr>
          <p:cNvPr id="464" name="Google Shape;464;p3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4 Solution (continued)</a:t>
            </a:r>
            <a:endParaRPr/>
          </a:p>
        </p:txBody>
      </p:sp>
      <p:sp>
        <p:nvSpPr>
          <p:cNvPr id="465" name="Google Shape;465;p30"/>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Printing Operations</a:t>
            </a:r>
            <a:endParaRPr sz="1800">
              <a:solidFill>
                <a:srgbClr val="7CA0D1"/>
              </a:solidFill>
              <a:latin typeface="Century Gothic"/>
              <a:ea typeface="Century Gothic"/>
              <a:cs typeface="Century Gothic"/>
              <a:sym typeface="Century Gothic"/>
            </a:endParaRPr>
          </a:p>
        </p:txBody>
      </p:sp>
      <p:sp>
        <p:nvSpPr>
          <p:cNvPr id="466" name="Google Shape;466;p30"/>
          <p:cNvSpPr/>
          <p:nvPr/>
        </p:nvSpPr>
        <p:spPr>
          <a:xfrm>
            <a:off x="2672080" y="3556000"/>
            <a:ext cx="6888480" cy="2184400"/>
          </a:xfrm>
          <a:prstGeom prst="rect">
            <a:avLst/>
          </a:prstGeom>
          <a:no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strike="noStrike">
              <a:solidFill>
                <a:srgbClr val="FFFFFF"/>
              </a:solidFill>
              <a:latin typeface="Century Gothic"/>
              <a:ea typeface="Century Gothic"/>
              <a:cs typeface="Century Gothic"/>
              <a:sym typeface="Century Gothic"/>
            </a:endParaRPr>
          </a:p>
        </p:txBody>
      </p:sp>
      <p:pic>
        <p:nvPicPr>
          <p:cNvPr id="467" name="Google Shape;467;p30"/>
          <p:cNvPicPr preferRelativeResize="0"/>
          <p:nvPr/>
        </p:nvPicPr>
        <p:blipFill rotWithShape="1">
          <a:blip r:embed="rId3">
            <a:alphaModFix/>
          </a:blip>
          <a:srcRect b="0" l="0" r="0" t="0"/>
          <a:stretch/>
        </p:blipFill>
        <p:spPr>
          <a:xfrm>
            <a:off x="2565400" y="1967536"/>
            <a:ext cx="7062200" cy="151734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descr="tear.PNG" id="468" name="Google Shape;468;p30"/>
          <p:cNvPicPr preferRelativeResize="0"/>
          <p:nvPr/>
        </p:nvPicPr>
        <p:blipFill rotWithShape="1">
          <a:blip r:embed="rId4">
            <a:alphaModFix/>
          </a:blip>
          <a:srcRect b="0" l="0" r="0" t="0"/>
          <a:stretch/>
        </p:blipFill>
        <p:spPr>
          <a:xfrm>
            <a:off x="5231973" y="5070543"/>
            <a:ext cx="3333334" cy="108571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sp>
        <p:nvSpPr>
          <p:cNvPr id="473" name="Google Shape;473;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74" name="Google Shape;474;p3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Use Manual Label Reprint to issue a reprint on the label which was released in Lab 4.</a:t>
            </a:r>
            <a:endParaRPr/>
          </a:p>
          <a:p>
            <a:pPr indent="-514350" lvl="0" marL="514350" rtl="0" algn="l">
              <a:lnSpc>
                <a:spcPct val="95000"/>
              </a:lnSpc>
              <a:spcBef>
                <a:spcPts val="600"/>
              </a:spcBef>
              <a:spcAft>
                <a:spcPts val="0"/>
              </a:spcAft>
              <a:buSzPts val="2800"/>
              <a:buFont typeface="Century Gothic"/>
              <a:buAutoNum type="arabicPeriod"/>
            </a:pPr>
            <a:r>
              <a:rPr lang="en-US"/>
              <a:t>In the From Label field, specify the Label ID for the label which was released in Lab 4; then, click Next.</a:t>
            </a:r>
            <a:endParaRPr/>
          </a:p>
          <a:p>
            <a:pPr indent="-514350" lvl="0" marL="514350" rtl="0" algn="l">
              <a:lnSpc>
                <a:spcPct val="95000"/>
              </a:lnSpc>
              <a:spcBef>
                <a:spcPts val="600"/>
              </a:spcBef>
              <a:spcAft>
                <a:spcPts val="0"/>
              </a:spcAft>
              <a:buSzPts val="2800"/>
              <a:buFont typeface="Century Gothic"/>
              <a:buAutoNum type="arabicPeriod"/>
            </a:pPr>
            <a:r>
              <a:rPr lang="en-US"/>
              <a:t>Manually select the label presented in the next frame. </a:t>
            </a:r>
            <a:endParaRPr/>
          </a:p>
          <a:p>
            <a:pPr indent="-109538" lvl="0" marL="287338" rtl="0" algn="l">
              <a:lnSpc>
                <a:spcPct val="95000"/>
              </a:lnSpc>
              <a:spcBef>
                <a:spcPts val="600"/>
              </a:spcBef>
              <a:spcAft>
                <a:spcPts val="0"/>
              </a:spcAft>
              <a:buSzPts val="2800"/>
              <a:buNone/>
            </a:pPr>
            <a:r>
              <a:t/>
            </a:r>
            <a:endParaRPr b="1"/>
          </a:p>
          <a:p>
            <a:pPr indent="-287338" lvl="0" marL="287338" rtl="0" algn="l">
              <a:lnSpc>
                <a:spcPct val="95000"/>
              </a:lnSpc>
              <a:spcBef>
                <a:spcPts val="600"/>
              </a:spcBef>
              <a:spcAft>
                <a:spcPts val="0"/>
              </a:spcAft>
              <a:buSzPts val="2800"/>
              <a:buNone/>
            </a:pPr>
            <a:r>
              <a:rPr b="1" lang="en-US"/>
              <a:t>	Note: </a:t>
            </a:r>
            <a:r>
              <a:rPr lang="en-US"/>
              <a:t>Alternatively, you may set the Pre-Select All field to true being there should only be one label that has been printed in the system so far.</a:t>
            </a:r>
            <a:endParaRPr/>
          </a:p>
          <a:p>
            <a:pPr indent="-109538" lvl="0" marL="287338" rtl="0" algn="l">
              <a:lnSpc>
                <a:spcPct val="95000"/>
              </a:lnSpc>
              <a:spcBef>
                <a:spcPts val="600"/>
              </a:spcBef>
              <a:spcAft>
                <a:spcPts val="0"/>
              </a:spcAft>
              <a:buSzPts val="2800"/>
              <a:buNone/>
            </a:pPr>
            <a:r>
              <a:t/>
            </a:r>
            <a:endParaRPr/>
          </a:p>
        </p:txBody>
      </p:sp>
      <p:sp>
        <p:nvSpPr>
          <p:cNvPr id="475" name="Google Shape;475;p3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476" name="Google Shape;476;p3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5 Solution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1" name="Shape 481"/>
        <p:cNvGrpSpPr/>
        <p:nvPr/>
      </p:nvGrpSpPr>
      <p:grpSpPr>
        <a:xfrm>
          <a:off x="0" y="0"/>
          <a:ext cx="0" cy="0"/>
          <a:chOff x="0" y="0"/>
          <a:chExt cx="0" cy="0"/>
        </a:xfrm>
      </p:grpSpPr>
      <p:sp>
        <p:nvSpPr>
          <p:cNvPr id="482" name="Google Shape;482;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83" name="Google Shape;483;p3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4"/>
            </a:pPr>
            <a:r>
              <a:rPr lang="en-US"/>
              <a:t>In the Output field, just like in Label Manual Release, you may specify something generic.</a:t>
            </a:r>
            <a:endParaRPr/>
          </a:p>
        </p:txBody>
      </p:sp>
      <p:sp>
        <p:nvSpPr>
          <p:cNvPr id="484" name="Google Shape;484;p3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485" name="Google Shape;485;p3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5 Solution (continued)</a:t>
            </a:r>
            <a:endParaRPr/>
          </a:p>
        </p:txBody>
      </p:sp>
      <p:pic>
        <p:nvPicPr>
          <p:cNvPr descr="tear.PNG" id="486" name="Google Shape;486;p32"/>
          <p:cNvPicPr preferRelativeResize="0"/>
          <p:nvPr/>
        </p:nvPicPr>
        <p:blipFill rotWithShape="1">
          <a:blip r:embed="rId3">
            <a:alphaModFix/>
          </a:blip>
          <a:srcRect b="0" l="0" r="0" t="0"/>
          <a:stretch/>
        </p:blipFill>
        <p:spPr>
          <a:xfrm>
            <a:off x="8367546" y="4689550"/>
            <a:ext cx="3333334" cy="1085714"/>
          </a:xfrm>
          <a:prstGeom prst="rect">
            <a:avLst/>
          </a:prstGeom>
          <a:noFill/>
          <a:ln cap="flat"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487" name="Google Shape;487;p32"/>
          <p:cNvPicPr preferRelativeResize="0"/>
          <p:nvPr/>
        </p:nvPicPr>
        <p:blipFill rotWithShape="1">
          <a:blip r:embed="rId4">
            <a:alphaModFix/>
          </a:blip>
          <a:srcRect b="0" l="0" r="0" t="0"/>
          <a:stretch/>
        </p:blipFill>
        <p:spPr>
          <a:xfrm>
            <a:off x="440259" y="2596615"/>
            <a:ext cx="5046133" cy="3084518"/>
          </a:xfrm>
          <a:prstGeom prst="rect">
            <a:avLst/>
          </a:prstGeom>
          <a:noFill/>
          <a:ln cap="flat"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488" name="Google Shape;488;p32"/>
          <p:cNvPicPr preferRelativeResize="0"/>
          <p:nvPr/>
        </p:nvPicPr>
        <p:blipFill rotWithShape="1">
          <a:blip r:embed="rId5">
            <a:alphaModFix/>
          </a:blip>
          <a:srcRect b="0" l="0" r="0" t="0"/>
          <a:stretch/>
        </p:blipFill>
        <p:spPr>
          <a:xfrm>
            <a:off x="5765789" y="2943578"/>
            <a:ext cx="5943600" cy="1038575"/>
          </a:xfrm>
          <a:prstGeom prst="rect">
            <a:avLst/>
          </a:prstGeom>
          <a:noFill/>
          <a:ln cap="flat"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sp>
        <p:nvSpPr>
          <p:cNvPr id="493" name="Google Shape;493;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94" name="Google Shape;494;p3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Use Label Request History to view the request records for the labels which were generated/(re)printed.</a:t>
            </a:r>
            <a:endParaRPr/>
          </a:p>
          <a:p>
            <a:pPr indent="-514350" lvl="0" marL="514350" rtl="0" algn="l">
              <a:lnSpc>
                <a:spcPct val="95000"/>
              </a:lnSpc>
              <a:spcBef>
                <a:spcPts val="600"/>
              </a:spcBef>
              <a:spcAft>
                <a:spcPts val="0"/>
              </a:spcAft>
              <a:buSzPts val="2800"/>
              <a:buFont typeface="Century Gothic"/>
              <a:buAutoNum type="arabicPeriod"/>
            </a:pPr>
            <a:r>
              <a:rPr lang="en-US"/>
              <a:t>Observe the similarities and differences between the records within the Processing History frame near the bottom of the program for each of the request records that were created previously.</a:t>
            </a:r>
            <a:endParaRPr/>
          </a:p>
          <a:p>
            <a:pPr indent="-109538" lvl="0" marL="287338" rtl="0" algn="l">
              <a:lnSpc>
                <a:spcPct val="95000"/>
              </a:lnSpc>
              <a:spcBef>
                <a:spcPts val="600"/>
              </a:spcBef>
              <a:spcAft>
                <a:spcPts val="0"/>
              </a:spcAft>
              <a:buSzPts val="2800"/>
              <a:buNone/>
            </a:pPr>
            <a:r>
              <a:t/>
            </a:r>
            <a:endParaRPr/>
          </a:p>
        </p:txBody>
      </p:sp>
      <p:sp>
        <p:nvSpPr>
          <p:cNvPr id="495" name="Google Shape;495;p3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496" name="Google Shape;496;p3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6 Solution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0" name="Shape 500"/>
        <p:cNvGrpSpPr/>
        <p:nvPr/>
      </p:nvGrpSpPr>
      <p:grpSpPr>
        <a:xfrm>
          <a:off x="0" y="0"/>
          <a:ext cx="0" cy="0"/>
          <a:chOff x="0" y="0"/>
          <a:chExt cx="0" cy="0"/>
        </a:xfrm>
      </p:grpSpPr>
      <p:sp>
        <p:nvSpPr>
          <p:cNvPr id="501" name="Google Shape;501;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02" name="Google Shape;502;p3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03" name="Google Shape;503;p3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6 Solution (continued)</a:t>
            </a:r>
            <a:endParaRPr/>
          </a:p>
        </p:txBody>
      </p:sp>
      <p:pic>
        <p:nvPicPr>
          <p:cNvPr id="504" name="Google Shape;504;p34"/>
          <p:cNvPicPr preferRelativeResize="0"/>
          <p:nvPr/>
        </p:nvPicPr>
        <p:blipFill rotWithShape="1">
          <a:blip r:embed="rId3">
            <a:alphaModFix/>
          </a:blip>
          <a:srcRect b="0" l="0" r="0" t="0"/>
          <a:stretch/>
        </p:blipFill>
        <p:spPr>
          <a:xfrm>
            <a:off x="389459" y="1580357"/>
            <a:ext cx="5943600" cy="3426356"/>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505" name="Google Shape;505;p34"/>
          <p:cNvPicPr preferRelativeResize="0"/>
          <p:nvPr/>
        </p:nvPicPr>
        <p:blipFill rotWithShape="1">
          <a:blip r:embed="rId4">
            <a:alphaModFix/>
          </a:blip>
          <a:srcRect b="0" l="0" r="0" t="0"/>
          <a:stretch/>
        </p:blipFill>
        <p:spPr>
          <a:xfrm>
            <a:off x="3073412" y="2307809"/>
            <a:ext cx="5943600" cy="3224506"/>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506" name="Google Shape;506;p34"/>
          <p:cNvPicPr preferRelativeResize="0"/>
          <p:nvPr/>
        </p:nvPicPr>
        <p:blipFill rotWithShape="1">
          <a:blip r:embed="rId5">
            <a:alphaModFix/>
          </a:blip>
          <a:srcRect b="0" l="0" r="0" t="0"/>
          <a:stretch/>
        </p:blipFill>
        <p:spPr>
          <a:xfrm>
            <a:off x="5782730" y="2907909"/>
            <a:ext cx="5943600" cy="3226606"/>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0" name="Shape 510"/>
        <p:cNvGrpSpPr/>
        <p:nvPr/>
      </p:nvGrpSpPr>
      <p:grpSpPr>
        <a:xfrm>
          <a:off x="0" y="0"/>
          <a:ext cx="0" cy="0"/>
          <a:chOff x="0" y="0"/>
          <a:chExt cx="0" cy="0"/>
        </a:xfrm>
      </p:grpSpPr>
      <p:sp>
        <p:nvSpPr>
          <p:cNvPr id="511" name="Google Shape;511;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12" name="Google Shape;512;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Return to Label Queue Monitor to observe the queued labels once more. The label which had a reprint issued for it should have “R” specified to the left of the Request ID. </a:t>
            </a:r>
            <a:endParaRPr/>
          </a:p>
          <a:p>
            <a:pPr indent="-336550" lvl="0" marL="514350" rtl="0" algn="l">
              <a:lnSpc>
                <a:spcPct val="95000"/>
              </a:lnSpc>
              <a:spcBef>
                <a:spcPts val="600"/>
              </a:spcBef>
              <a:spcAft>
                <a:spcPts val="0"/>
              </a:spcAft>
              <a:buSzPts val="2800"/>
              <a:buFont typeface="Century Gothic"/>
              <a:buNone/>
            </a:pPr>
            <a:r>
              <a:t/>
            </a:r>
            <a:endParaRPr/>
          </a:p>
          <a:p>
            <a:pPr indent="-287338" lvl="0" marL="287338" rtl="0" algn="l">
              <a:lnSpc>
                <a:spcPct val="95000"/>
              </a:lnSpc>
              <a:spcBef>
                <a:spcPts val="600"/>
              </a:spcBef>
              <a:spcAft>
                <a:spcPts val="0"/>
              </a:spcAft>
              <a:buSzPts val="2800"/>
              <a:buNone/>
            </a:pPr>
            <a:r>
              <a:t/>
            </a:r>
            <a:endParaRPr/>
          </a:p>
        </p:txBody>
      </p:sp>
      <p:sp>
        <p:nvSpPr>
          <p:cNvPr id="513" name="Google Shape;513;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14" name="Google Shape;514;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7 Solution</a:t>
            </a:r>
            <a:endParaRPr/>
          </a:p>
        </p:txBody>
      </p:sp>
      <p:pic>
        <p:nvPicPr>
          <p:cNvPr id="515" name="Google Shape;515;p35"/>
          <p:cNvPicPr preferRelativeResize="0"/>
          <p:nvPr/>
        </p:nvPicPr>
        <p:blipFill rotWithShape="1">
          <a:blip r:embed="rId3">
            <a:alphaModFix/>
          </a:blip>
          <a:srcRect b="0" l="0" r="0" t="0"/>
          <a:stretch/>
        </p:blipFill>
        <p:spPr>
          <a:xfrm>
            <a:off x="2827867" y="3560911"/>
            <a:ext cx="5943600" cy="1310977"/>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9" name="Shape 519"/>
        <p:cNvGrpSpPr/>
        <p:nvPr/>
      </p:nvGrpSpPr>
      <p:grpSpPr>
        <a:xfrm>
          <a:off x="0" y="0"/>
          <a:ext cx="0" cy="0"/>
          <a:chOff x="0" y="0"/>
          <a:chExt cx="0" cy="0"/>
        </a:xfrm>
      </p:grpSpPr>
      <p:sp>
        <p:nvSpPr>
          <p:cNvPr id="520" name="Google Shape;520;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21" name="Google Shape;521;p36"/>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Use AppServer Service Maintenance to establish the appserver connection for the automated polling services.</a:t>
            </a:r>
            <a:endParaRPr/>
          </a:p>
          <a:p>
            <a:pPr indent="-514350" lvl="0" marL="514350" rtl="0" algn="l">
              <a:lnSpc>
                <a:spcPct val="95000"/>
              </a:lnSpc>
              <a:spcBef>
                <a:spcPts val="600"/>
              </a:spcBef>
              <a:spcAft>
                <a:spcPts val="0"/>
              </a:spcAft>
              <a:buSzPts val="2800"/>
              <a:buFont typeface="Century Gothic"/>
              <a:buAutoNum type="arabicPeriod"/>
            </a:pPr>
            <a:r>
              <a:rPr lang="en-US"/>
              <a:t>In the Service Name field, be sure to specify </a:t>
            </a:r>
            <a:r>
              <a:rPr lang="en-US">
                <a:latin typeface="Courier New"/>
                <a:ea typeface="Courier New"/>
                <a:cs typeface="Courier New"/>
                <a:sym typeface="Courier New"/>
              </a:rPr>
              <a:t>lbPrintServer</a:t>
            </a:r>
            <a:r>
              <a:rPr lang="en-US"/>
              <a:t> as the system has been hardcoded to look for this value when establishing this particular connection. </a:t>
            </a:r>
            <a:endParaRPr/>
          </a:p>
        </p:txBody>
      </p:sp>
      <p:sp>
        <p:nvSpPr>
          <p:cNvPr id="522" name="Google Shape;522;p3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23" name="Google Shape;523;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8 Solution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8" name="Shape 528"/>
        <p:cNvGrpSpPr/>
        <p:nvPr/>
      </p:nvGrpSpPr>
      <p:grpSpPr>
        <a:xfrm>
          <a:off x="0" y="0"/>
          <a:ext cx="0" cy="0"/>
          <a:chOff x="0" y="0"/>
          <a:chExt cx="0" cy="0"/>
        </a:xfrm>
      </p:grpSpPr>
      <p:sp>
        <p:nvSpPr>
          <p:cNvPr id="529" name="Google Shape;529;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30" name="Google Shape;530;p3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3"/>
            </a:pPr>
            <a:r>
              <a:rPr lang="en-US"/>
              <a:t>The rest of the information entered will be environment-specific, and the values can be obtained from the ubroker.properties file in the following directory: &lt;env&gt;/build/work/generated where &lt;env&gt; is the directory in which LPS was installed. </a:t>
            </a:r>
            <a:endParaRPr/>
          </a:p>
          <a:p>
            <a:pPr indent="-457200" lvl="1" marL="801688" rtl="0" algn="l">
              <a:lnSpc>
                <a:spcPct val="95000"/>
              </a:lnSpc>
              <a:spcBef>
                <a:spcPts val="600"/>
              </a:spcBef>
              <a:spcAft>
                <a:spcPts val="0"/>
              </a:spcAft>
              <a:buSzPts val="2400"/>
              <a:buFont typeface="Century Gothic"/>
              <a:buAutoNum type="alphaLcPeriod"/>
            </a:pPr>
            <a:r>
              <a:rPr lang="en-US"/>
              <a:t>In the Application Service field, specify the name of the appserver which runs LPS. </a:t>
            </a:r>
            <a:endParaRPr/>
          </a:p>
          <a:p>
            <a:pPr indent="-457200" lvl="1" marL="801688" rtl="0" algn="l">
              <a:lnSpc>
                <a:spcPct val="95000"/>
              </a:lnSpc>
              <a:spcBef>
                <a:spcPts val="600"/>
              </a:spcBef>
              <a:spcAft>
                <a:spcPts val="0"/>
              </a:spcAft>
              <a:buSzPts val="2400"/>
              <a:buFont typeface="Century Gothic"/>
              <a:buAutoNum type="alphaLcPeriod"/>
            </a:pPr>
            <a:r>
              <a:rPr lang="en-US"/>
              <a:t>In the next field, provide the IP address or host name of the environment. </a:t>
            </a:r>
            <a:endParaRPr/>
          </a:p>
          <a:p>
            <a:pPr indent="-457200" lvl="1" marL="801688" rtl="0" algn="l">
              <a:lnSpc>
                <a:spcPct val="95000"/>
              </a:lnSpc>
              <a:spcBef>
                <a:spcPts val="600"/>
              </a:spcBef>
              <a:spcAft>
                <a:spcPts val="0"/>
              </a:spcAft>
              <a:buSzPts val="2400"/>
              <a:buFont typeface="Century Gothic"/>
              <a:buAutoNum type="alphaLcPeriod"/>
            </a:pPr>
            <a:r>
              <a:rPr lang="en-US"/>
              <a:t>Finally, specify the port number used when connecting to this appserver. Consult with your systems administrator for help obtaining these values, if needed.</a:t>
            </a:r>
            <a:endParaRPr/>
          </a:p>
          <a:p>
            <a:pPr indent="-109538" lvl="0" marL="287338" rtl="0" algn="l">
              <a:lnSpc>
                <a:spcPct val="95000"/>
              </a:lnSpc>
              <a:spcBef>
                <a:spcPts val="600"/>
              </a:spcBef>
              <a:spcAft>
                <a:spcPts val="0"/>
              </a:spcAft>
              <a:buSzPts val="2800"/>
              <a:buNone/>
            </a:pPr>
            <a:r>
              <a:t/>
            </a:r>
            <a:endParaRPr/>
          </a:p>
        </p:txBody>
      </p:sp>
      <p:sp>
        <p:nvSpPr>
          <p:cNvPr id="531" name="Google Shape;531;p3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32" name="Google Shape;532;p3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8 Solution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sp>
        <p:nvSpPr>
          <p:cNvPr id="537" name="Google Shape;537;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38" name="Google Shape;538;p3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Use Label Auto Release Startup to initiate the automated polling services.</a:t>
            </a:r>
            <a:endParaRPr/>
          </a:p>
          <a:p>
            <a:pPr indent="-514350" lvl="0" marL="514350" rtl="0" algn="l">
              <a:lnSpc>
                <a:spcPct val="95000"/>
              </a:lnSpc>
              <a:spcBef>
                <a:spcPts val="600"/>
              </a:spcBef>
              <a:spcAft>
                <a:spcPts val="0"/>
              </a:spcAft>
              <a:buSzPts val="2800"/>
              <a:buFont typeface="Century Gothic"/>
              <a:buAutoNum type="arabicPeriod"/>
            </a:pPr>
            <a:r>
              <a:rPr lang="en-US"/>
              <a:t>In the first frame, leave the defaults (10) for the Sleep Seconds and Redraw Delay fields. Then, click the Go key.</a:t>
            </a:r>
            <a:endParaRPr/>
          </a:p>
          <a:p>
            <a:pPr indent="-336550" lvl="0" marL="514350" rtl="0" algn="l">
              <a:lnSpc>
                <a:spcPct val="95000"/>
              </a:lnSpc>
              <a:spcBef>
                <a:spcPts val="600"/>
              </a:spcBef>
              <a:spcAft>
                <a:spcPts val="0"/>
              </a:spcAft>
              <a:buSzPts val="2800"/>
              <a:buFont typeface="Century Gothic"/>
              <a:buNone/>
            </a:pPr>
            <a:r>
              <a:t/>
            </a:r>
            <a:endParaRPr/>
          </a:p>
        </p:txBody>
      </p:sp>
      <p:sp>
        <p:nvSpPr>
          <p:cNvPr id="539" name="Google Shape;539;p3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40" name="Google Shape;540;p3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9 Solution</a:t>
            </a:r>
            <a:endParaRPr/>
          </a:p>
        </p:txBody>
      </p:sp>
      <p:pic>
        <p:nvPicPr>
          <p:cNvPr id="541" name="Google Shape;541;p38"/>
          <p:cNvPicPr preferRelativeResize="0"/>
          <p:nvPr/>
        </p:nvPicPr>
        <p:blipFill rotWithShape="1">
          <a:blip r:embed="rId3">
            <a:alphaModFix/>
          </a:blip>
          <a:srcRect b="0" l="0" r="0" t="0"/>
          <a:stretch/>
        </p:blipFill>
        <p:spPr>
          <a:xfrm>
            <a:off x="3039533" y="4080898"/>
            <a:ext cx="5943600" cy="965271"/>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5" name="Shape 545"/>
        <p:cNvGrpSpPr/>
        <p:nvPr/>
      </p:nvGrpSpPr>
      <p:grpSpPr>
        <a:xfrm>
          <a:off x="0" y="0"/>
          <a:ext cx="0" cy="0"/>
          <a:chOff x="0" y="0"/>
          <a:chExt cx="0" cy="0"/>
        </a:xfrm>
      </p:grpSpPr>
      <p:sp>
        <p:nvSpPr>
          <p:cNvPr id="546" name="Google Shape;546;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47" name="Google Shape;547;p3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3"/>
            </a:pPr>
            <a:r>
              <a:rPr lang="en-US"/>
              <a:t>In the Queue List field, specify </a:t>
            </a:r>
            <a:r>
              <a:rPr lang="en-US">
                <a:latin typeface="Courier New"/>
                <a:ea typeface="Courier New"/>
                <a:cs typeface="Courier New"/>
                <a:sym typeface="Courier New"/>
              </a:rPr>
              <a:t>PRINT; </a:t>
            </a:r>
            <a:r>
              <a:rPr lang="en-US"/>
              <a:t>then, click the Go key.</a:t>
            </a:r>
            <a:endParaRPr/>
          </a:p>
          <a:p>
            <a:pPr indent="-514350" lvl="0" marL="514350" rtl="0" algn="l">
              <a:lnSpc>
                <a:spcPct val="95000"/>
              </a:lnSpc>
              <a:spcBef>
                <a:spcPts val="600"/>
              </a:spcBef>
              <a:spcAft>
                <a:spcPts val="0"/>
              </a:spcAft>
              <a:buSzPts val="2800"/>
              <a:buFont typeface="Century Gothic"/>
              <a:buAutoNum type="arabicPeriod" startAt="3"/>
            </a:pPr>
            <a:r>
              <a:rPr lang="en-US"/>
              <a:t>The system will then ask if you would like to start a new print server on the appserver for the specified queue. Specify Yes, and then click the Go key. </a:t>
            </a:r>
            <a:endParaRPr/>
          </a:p>
          <a:p>
            <a:pPr indent="-514350" lvl="0" marL="514350" rtl="0" algn="l">
              <a:lnSpc>
                <a:spcPct val="95000"/>
              </a:lnSpc>
              <a:spcBef>
                <a:spcPts val="600"/>
              </a:spcBef>
              <a:spcAft>
                <a:spcPts val="0"/>
              </a:spcAft>
              <a:buSzPts val="2800"/>
              <a:buNone/>
            </a:pPr>
            <a:r>
              <a:t/>
            </a:r>
            <a:endParaRPr/>
          </a:p>
          <a:p>
            <a:pPr indent="-336550" lvl="0" marL="514350" rtl="0" algn="l">
              <a:lnSpc>
                <a:spcPct val="95000"/>
              </a:lnSpc>
              <a:spcBef>
                <a:spcPts val="600"/>
              </a:spcBef>
              <a:spcAft>
                <a:spcPts val="0"/>
              </a:spcAft>
              <a:buSzPts val="2800"/>
              <a:buFont typeface="Century Gothic"/>
              <a:buNone/>
            </a:pPr>
            <a:r>
              <a:t/>
            </a:r>
            <a:endParaRPr/>
          </a:p>
          <a:p>
            <a:pPr indent="-336550" lvl="0" marL="514350" rtl="0" algn="l">
              <a:lnSpc>
                <a:spcPct val="95000"/>
              </a:lnSpc>
              <a:spcBef>
                <a:spcPts val="600"/>
              </a:spcBef>
              <a:spcAft>
                <a:spcPts val="0"/>
              </a:spcAft>
              <a:buSzPts val="2800"/>
              <a:buFont typeface="Century Gothic"/>
              <a:buNone/>
            </a:pPr>
            <a:r>
              <a:t/>
            </a:r>
            <a:endParaRPr/>
          </a:p>
        </p:txBody>
      </p:sp>
      <p:sp>
        <p:nvSpPr>
          <p:cNvPr id="548" name="Google Shape;548;p3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49" name="Google Shape;549;p3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9 Solution (continued)</a:t>
            </a:r>
            <a:endParaRPr/>
          </a:p>
        </p:txBody>
      </p:sp>
      <p:pic>
        <p:nvPicPr>
          <p:cNvPr id="550" name="Google Shape;550;p39"/>
          <p:cNvPicPr preferRelativeResize="0"/>
          <p:nvPr/>
        </p:nvPicPr>
        <p:blipFill rotWithShape="1">
          <a:blip r:embed="rId3">
            <a:alphaModFix/>
          </a:blip>
          <a:srcRect b="0" l="0" r="0" t="0"/>
          <a:stretch/>
        </p:blipFill>
        <p:spPr>
          <a:xfrm>
            <a:off x="3149601" y="3380167"/>
            <a:ext cx="5291667" cy="286822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Google Shape;178;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9" name="Google Shape;179;p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180" name="Google Shape;180;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Menu Items</a:t>
            </a:r>
            <a:endParaRPr/>
          </a:p>
        </p:txBody>
      </p:sp>
      <p:pic>
        <p:nvPicPr>
          <p:cNvPr id="181" name="Google Shape;181;p4"/>
          <p:cNvPicPr preferRelativeResize="0"/>
          <p:nvPr>
            <p:ph idx="1" type="body"/>
          </p:nvPr>
        </p:nvPicPr>
        <p:blipFill rotWithShape="1">
          <a:blip r:embed="rId3">
            <a:alphaModFix/>
          </a:blip>
          <a:srcRect b="0" l="0" r="0" t="0"/>
          <a:stretch/>
        </p:blipFill>
        <p:spPr>
          <a:xfrm>
            <a:off x="4060824" y="2053430"/>
            <a:ext cx="3217509" cy="301386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56" name="Google Shape;556;p40"/>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5"/>
            </a:pPr>
            <a:r>
              <a:rPr lang="en-US"/>
              <a:t>The system will then notify you as to whether or not the connection was successfully established. If it was a success, you will see the Status and Last Run Date fields updated with their current values.</a:t>
            </a:r>
            <a:endParaRPr/>
          </a:p>
          <a:p>
            <a:pPr indent="-109538" lvl="0" marL="287338" rtl="0" algn="l">
              <a:lnSpc>
                <a:spcPct val="95000"/>
              </a:lnSpc>
              <a:spcBef>
                <a:spcPts val="600"/>
              </a:spcBef>
              <a:spcAft>
                <a:spcPts val="0"/>
              </a:spcAft>
              <a:buSzPts val="2800"/>
              <a:buNone/>
            </a:pPr>
            <a:r>
              <a:t/>
            </a:r>
            <a:endParaRPr/>
          </a:p>
        </p:txBody>
      </p:sp>
      <p:sp>
        <p:nvSpPr>
          <p:cNvPr id="557" name="Google Shape;557;p4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58" name="Google Shape;558;p4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9 Solution (continued)</a:t>
            </a:r>
            <a:endParaRPr/>
          </a:p>
        </p:txBody>
      </p:sp>
      <p:pic>
        <p:nvPicPr>
          <p:cNvPr id="559" name="Google Shape;559;p40"/>
          <p:cNvPicPr preferRelativeResize="0"/>
          <p:nvPr/>
        </p:nvPicPr>
        <p:blipFill rotWithShape="1">
          <a:blip r:embed="rId3">
            <a:alphaModFix/>
          </a:blip>
          <a:srcRect b="0" l="0" r="0" t="0"/>
          <a:stretch/>
        </p:blipFill>
        <p:spPr>
          <a:xfrm>
            <a:off x="3022600" y="3311181"/>
            <a:ext cx="5943600" cy="297882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3" name="Shape 563"/>
        <p:cNvGrpSpPr/>
        <p:nvPr/>
      </p:nvGrpSpPr>
      <p:grpSpPr>
        <a:xfrm>
          <a:off x="0" y="0"/>
          <a:ext cx="0" cy="0"/>
          <a:chOff x="0" y="0"/>
          <a:chExt cx="0" cy="0"/>
        </a:xfrm>
      </p:grpSpPr>
      <p:sp>
        <p:nvSpPr>
          <p:cNvPr id="564" name="Google Shape;564;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65" name="Google Shape;565;p4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66" name="Google Shape;566;p4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10 Solution</a:t>
            </a:r>
            <a:endParaRPr/>
          </a:p>
        </p:txBody>
      </p:sp>
      <p:sp>
        <p:nvSpPr>
          <p:cNvPr id="567" name="Google Shape;567;p41"/>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Finally, navigate to Label Print Status Collection to view all of the records which were created in Labs 1-9. Feel free to experiment with the different features provided within this collection so that you may become more familiar with it. This particular screen will act as a one-stop shop for observing the outcomes of the different label printing operations that have been conducted.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1" name="Shape 571"/>
        <p:cNvGrpSpPr/>
        <p:nvPr/>
      </p:nvGrpSpPr>
      <p:grpSpPr>
        <a:xfrm>
          <a:off x="0" y="0"/>
          <a:ext cx="0" cy="0"/>
          <a:chOff x="0" y="0"/>
          <a:chExt cx="0" cy="0"/>
        </a:xfrm>
      </p:grpSpPr>
      <p:sp>
        <p:nvSpPr>
          <p:cNvPr id="572" name="Google Shape;572;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573" name="Google Shape;573;p4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Printing Operations</a:t>
            </a:r>
            <a:endParaRPr>
              <a:solidFill>
                <a:srgbClr val="7CA0D1"/>
              </a:solidFill>
            </a:endParaRPr>
          </a:p>
        </p:txBody>
      </p:sp>
      <p:sp>
        <p:nvSpPr>
          <p:cNvPr id="574" name="Google Shape;574;p4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10 Solution (continued)</a:t>
            </a:r>
            <a:endParaRPr/>
          </a:p>
        </p:txBody>
      </p:sp>
      <p:pic>
        <p:nvPicPr>
          <p:cNvPr id="575" name="Google Shape;575;p42"/>
          <p:cNvPicPr preferRelativeResize="0"/>
          <p:nvPr>
            <p:ph idx="1" type="body"/>
          </p:nvPr>
        </p:nvPicPr>
        <p:blipFill rotWithShape="1">
          <a:blip r:embed="rId3">
            <a:alphaModFix/>
          </a:blip>
          <a:srcRect b="0" l="0" r="0" t="0"/>
          <a:stretch/>
        </p:blipFill>
        <p:spPr>
          <a:xfrm>
            <a:off x="857259" y="1562100"/>
            <a:ext cx="10477481" cy="477996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sp>
        <p:nvSpPr>
          <p:cNvPr id="580" name="Google Shape;580;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6" name="Shape 186"/>
        <p:cNvGrpSpPr/>
        <p:nvPr/>
      </p:nvGrpSpPr>
      <p:grpSpPr>
        <a:xfrm>
          <a:off x="0" y="0"/>
          <a:ext cx="0" cy="0"/>
          <a:chOff x="0" y="0"/>
          <a:chExt cx="0" cy="0"/>
        </a:xfrm>
      </p:grpSpPr>
      <p:sp>
        <p:nvSpPr>
          <p:cNvPr id="187" name="Google Shape;187;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8" name="Google Shape;188;p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189" name="Google Shape;189;p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190" name="Google Shape;190;p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Label Generation Methods</a:t>
            </a:r>
            <a:endParaRPr/>
          </a:p>
        </p:txBody>
      </p:sp>
      <p:pic>
        <p:nvPicPr>
          <p:cNvPr id="191" name="Google Shape;191;p5"/>
          <p:cNvPicPr preferRelativeResize="0"/>
          <p:nvPr/>
        </p:nvPicPr>
        <p:blipFill rotWithShape="1">
          <a:blip r:embed="rId3">
            <a:alphaModFix/>
          </a:blip>
          <a:srcRect b="0" l="0" r="0" t="0"/>
          <a:stretch/>
        </p:blipFill>
        <p:spPr>
          <a:xfrm>
            <a:off x="2162845" y="2911803"/>
            <a:ext cx="2655135" cy="2207281"/>
          </a:xfrm>
          <a:prstGeom prst="rect">
            <a:avLst/>
          </a:prstGeom>
          <a:noFill/>
          <a:ln>
            <a:noFill/>
          </a:ln>
        </p:spPr>
      </p:pic>
      <p:sp>
        <p:nvSpPr>
          <p:cNvPr id="192" name="Google Shape;192;p5"/>
          <p:cNvSpPr/>
          <p:nvPr/>
        </p:nvSpPr>
        <p:spPr>
          <a:xfrm>
            <a:off x="4919589" y="1663027"/>
            <a:ext cx="1668378" cy="1673727"/>
          </a:xfrm>
          <a:prstGeom prst="ellipse">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93" name="Google Shape;193;p5"/>
          <p:cNvSpPr/>
          <p:nvPr/>
        </p:nvSpPr>
        <p:spPr>
          <a:xfrm>
            <a:off x="4879486" y="4419606"/>
            <a:ext cx="1668378" cy="1673727"/>
          </a:xfrm>
          <a:prstGeom prst="ellipse">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94" name="Google Shape;194;p5"/>
          <p:cNvSpPr/>
          <p:nvPr/>
        </p:nvSpPr>
        <p:spPr>
          <a:xfrm>
            <a:off x="6144168" y="3064040"/>
            <a:ext cx="1668378" cy="1673727"/>
          </a:xfrm>
          <a:prstGeom prst="ellipse">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95" name="Google Shape;195;p5"/>
          <p:cNvSpPr txBox="1"/>
          <p:nvPr/>
        </p:nvSpPr>
        <p:spPr>
          <a:xfrm>
            <a:off x="5267167" y="1818112"/>
            <a:ext cx="1005306" cy="1336842"/>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1400" u="none" cap="none" strike="noStrike">
                <a:solidFill>
                  <a:schemeClr val="lt1"/>
                </a:solidFill>
                <a:latin typeface="Century Gothic"/>
                <a:ea typeface="Century Gothic"/>
                <a:cs typeface="Century Gothic"/>
                <a:sym typeface="Century Gothic"/>
              </a:rPr>
              <a:t>Call LPS from a QAD Module/External Program</a:t>
            </a:r>
            <a:endParaRPr b="0" i="0" sz="1400" u="none" cap="none" strike="noStrike">
              <a:solidFill>
                <a:schemeClr val="lt1"/>
              </a:solidFill>
              <a:latin typeface="Century Gothic"/>
              <a:ea typeface="Century Gothic"/>
              <a:cs typeface="Century Gothic"/>
              <a:sym typeface="Century Gothic"/>
            </a:endParaRPr>
          </a:p>
        </p:txBody>
      </p:sp>
      <p:sp>
        <p:nvSpPr>
          <p:cNvPr id="196" name="Google Shape;196;p5"/>
          <p:cNvSpPr txBox="1"/>
          <p:nvPr/>
        </p:nvSpPr>
        <p:spPr>
          <a:xfrm>
            <a:off x="6456989" y="3568701"/>
            <a:ext cx="1088191" cy="660399"/>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1400" u="none" cap="none" strike="noStrike">
                <a:solidFill>
                  <a:schemeClr val="lt1"/>
                </a:solidFill>
                <a:latin typeface="Century Gothic"/>
                <a:ea typeface="Century Gothic"/>
                <a:cs typeface="Century Gothic"/>
                <a:sym typeface="Century Gothic"/>
              </a:rPr>
              <a:t>Reprint a label</a:t>
            </a:r>
            <a:endParaRPr b="0" i="0" sz="1400" u="none" cap="none" strike="noStrike">
              <a:solidFill>
                <a:schemeClr val="lt1"/>
              </a:solidFill>
              <a:latin typeface="Century Gothic"/>
              <a:ea typeface="Century Gothic"/>
              <a:cs typeface="Century Gothic"/>
              <a:sym typeface="Century Gothic"/>
            </a:endParaRPr>
          </a:p>
        </p:txBody>
      </p:sp>
      <p:sp>
        <p:nvSpPr>
          <p:cNvPr id="197" name="Google Shape;197;p5"/>
          <p:cNvSpPr txBox="1"/>
          <p:nvPr/>
        </p:nvSpPr>
        <p:spPr>
          <a:xfrm>
            <a:off x="5088039" y="4954331"/>
            <a:ext cx="1243266" cy="622966"/>
          </a:xfrm>
          <a:prstGeom prst="rect">
            <a:avLst/>
          </a:prstGeom>
          <a:noFill/>
          <a:ln>
            <a:noFill/>
          </a:ln>
        </p:spPr>
        <p:txBody>
          <a:bodyPr anchorCtr="0" anchor="t" bIns="91425" lIns="91425" spcFirstLastPara="1" rIns="91425" wrap="square" tIns="91425">
            <a:noAutofit/>
          </a:bodyPr>
          <a:lstStyle/>
          <a:p>
            <a:pPr indent="0" lvl="0" marL="0" marR="0" rtl="0" algn="ctr">
              <a:lnSpc>
                <a:spcPct val="95000"/>
              </a:lnSpc>
              <a:spcBef>
                <a:spcPts val="0"/>
              </a:spcBef>
              <a:spcAft>
                <a:spcPts val="0"/>
              </a:spcAft>
              <a:buNone/>
            </a:pPr>
            <a:r>
              <a:rPr b="0" i="0" lang="en-US" sz="1400" u="none" cap="none" strike="noStrike">
                <a:solidFill>
                  <a:schemeClr val="lt1"/>
                </a:solidFill>
                <a:latin typeface="Century Gothic"/>
                <a:ea typeface="Century Gothic"/>
                <a:cs typeface="Century Gothic"/>
                <a:sym typeface="Century Gothic"/>
              </a:rPr>
              <a:t>Generate a new label</a:t>
            </a:r>
            <a:endParaRPr b="0" i="0" sz="1400" u="none" cap="none" strike="noStrike">
              <a:solidFill>
                <a:schemeClr val="lt1"/>
              </a:solidFill>
              <a:latin typeface="Century Gothic"/>
              <a:ea typeface="Century Gothic"/>
              <a:cs typeface="Century Gothic"/>
              <a:sym typeface="Century Gothic"/>
            </a:endParaRPr>
          </a:p>
        </p:txBody>
      </p:sp>
      <p:sp>
        <p:nvSpPr>
          <p:cNvPr id="198" name="Google Shape;198;p5"/>
          <p:cNvSpPr/>
          <p:nvPr/>
        </p:nvSpPr>
        <p:spPr>
          <a:xfrm rot="8571783">
            <a:off x="4561706" y="2998932"/>
            <a:ext cx="517899" cy="285281"/>
          </a:xfrm>
          <a:prstGeom prst="rightArrow">
            <a:avLst>
              <a:gd fmla="val 50000" name="adj1"/>
              <a:gd fmla="val 50000" name="adj2"/>
            </a:avLst>
          </a:prstGeom>
          <a:solidFill>
            <a:schemeClr val="accen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99" name="Google Shape;199;p5"/>
          <p:cNvSpPr/>
          <p:nvPr/>
        </p:nvSpPr>
        <p:spPr>
          <a:xfrm rot="10800000">
            <a:off x="5304589" y="3758601"/>
            <a:ext cx="720634" cy="276984"/>
          </a:xfrm>
          <a:prstGeom prst="rightArrow">
            <a:avLst>
              <a:gd fmla="val 50000" name="adj1"/>
              <a:gd fmla="val 50000" name="adj2"/>
            </a:avLst>
          </a:prstGeom>
          <a:solidFill>
            <a:schemeClr val="accen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00" name="Google Shape;200;p5"/>
          <p:cNvSpPr/>
          <p:nvPr/>
        </p:nvSpPr>
        <p:spPr>
          <a:xfrm rot="-7940787">
            <a:off x="4649937" y="4317058"/>
            <a:ext cx="517899" cy="285281"/>
          </a:xfrm>
          <a:prstGeom prst="rightArrow">
            <a:avLst>
              <a:gd fmla="val 50000" name="adj1"/>
              <a:gd fmla="val 50000" name="adj2"/>
            </a:avLst>
          </a:prstGeom>
          <a:solidFill>
            <a:schemeClr val="accen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8">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07" name="Google Shape;207;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Generate a new label</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Copy Existing Label</a:t>
            </a:r>
            <a:endParaRPr/>
          </a:p>
          <a:p>
            <a:pPr indent="-225425" lvl="1" marL="569913" rtl="0" algn="l">
              <a:lnSpc>
                <a:spcPct val="95000"/>
              </a:lnSpc>
              <a:spcBef>
                <a:spcPts val="600"/>
              </a:spcBef>
              <a:spcAft>
                <a:spcPts val="0"/>
              </a:spcAft>
              <a:buSzPts val="2400"/>
              <a:buChar char="­"/>
            </a:pPr>
            <a:r>
              <a:rPr lang="en-US"/>
              <a:t>Existing label must use format specified in Label Format field</a:t>
            </a:r>
            <a:endParaRPr/>
          </a:p>
          <a:p>
            <a:pPr indent="-225425" lvl="1" marL="569913" rtl="0" algn="l">
              <a:lnSpc>
                <a:spcPct val="95000"/>
              </a:lnSpc>
              <a:spcBef>
                <a:spcPts val="600"/>
              </a:spcBef>
              <a:spcAft>
                <a:spcPts val="0"/>
              </a:spcAft>
              <a:buSzPts val="2400"/>
              <a:buChar char="­"/>
            </a:pPr>
            <a:r>
              <a:rPr lang="en-US"/>
              <a:t>User can filter labels via Label Keys 1-3</a:t>
            </a:r>
            <a:endParaRPr/>
          </a:p>
          <a:p>
            <a:pPr indent="-225424" lvl="1" marL="569913" rtl="0" algn="l">
              <a:lnSpc>
                <a:spcPct val="95000"/>
              </a:lnSpc>
              <a:spcBef>
                <a:spcPts val="600"/>
              </a:spcBef>
              <a:spcAft>
                <a:spcPts val="0"/>
              </a:spcAft>
              <a:buClr>
                <a:srgbClr val="5A87C5"/>
              </a:buClr>
              <a:buSzPts val="2400"/>
              <a:buNone/>
            </a:pPr>
            <a:r>
              <a:t/>
            </a:r>
            <a:endParaRPr>
              <a:solidFill>
                <a:srgbClr val="000000"/>
              </a:solidFill>
            </a:endParaRPr>
          </a:p>
          <a:p>
            <a:pPr indent="-73025" lvl="1" marL="569913" rtl="0" algn="l">
              <a:lnSpc>
                <a:spcPct val="95000"/>
              </a:lnSpc>
              <a:spcBef>
                <a:spcPts val="600"/>
              </a:spcBef>
              <a:spcAft>
                <a:spcPts val="0"/>
              </a:spcAft>
              <a:buSzPts val="2400"/>
              <a:buNone/>
            </a:pPr>
            <a:r>
              <a:t/>
            </a:r>
            <a:endParaRPr/>
          </a:p>
          <a:p>
            <a:pPr indent="-225424" lvl="1" marL="569913" rtl="0" algn="l">
              <a:lnSpc>
                <a:spcPct val="95000"/>
              </a:lnSpc>
              <a:spcBef>
                <a:spcPts val="600"/>
              </a:spcBef>
              <a:spcAft>
                <a:spcPts val="0"/>
              </a:spcAft>
              <a:buSzPts val="2400"/>
              <a:buNone/>
            </a:pPr>
            <a:r>
              <a:t/>
            </a:r>
            <a:endParaRPr/>
          </a:p>
          <a:p>
            <a:pPr indent="-73025" lvl="1" marL="569913" rtl="0" algn="l">
              <a:lnSpc>
                <a:spcPct val="95000"/>
              </a:lnSpc>
              <a:spcBef>
                <a:spcPts val="600"/>
              </a:spcBef>
              <a:spcAft>
                <a:spcPts val="0"/>
              </a:spcAft>
              <a:buSzPts val="2400"/>
              <a:buNone/>
            </a:pPr>
            <a:r>
              <a:t/>
            </a:r>
            <a:endParaRPr/>
          </a:p>
          <a:p>
            <a:pPr indent="-73025"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p:txBody>
      </p:sp>
      <p:sp>
        <p:nvSpPr>
          <p:cNvPr id="208" name="Google Shape;208;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Ad Hoc Label Generation</a:t>
            </a:r>
            <a:endParaRPr/>
          </a:p>
        </p:txBody>
      </p:sp>
      <p:sp>
        <p:nvSpPr>
          <p:cNvPr id="209" name="Google Shape;209;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id="210" name="Google Shape;210;p6"/>
          <p:cNvPicPr preferRelativeResize="0"/>
          <p:nvPr>
            <p:ph idx="2" type="body"/>
          </p:nvPr>
        </p:nvPicPr>
        <p:blipFill rotWithShape="1">
          <a:blip r:embed="rId3">
            <a:alphaModFix/>
          </a:blip>
          <a:srcRect b="0" l="0" r="0" t="0"/>
          <a:stretch/>
        </p:blipFill>
        <p:spPr>
          <a:xfrm>
            <a:off x="6187747" y="3428555"/>
            <a:ext cx="5572454" cy="1553321"/>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rgbClr val="000000">
                <a:alpha val="42745"/>
              </a:srgbClr>
            </a:outerShdw>
          </a:effectLst>
        </p:spPr>
      </p:pic>
      <p:pic>
        <p:nvPicPr>
          <p:cNvPr id="211" name="Google Shape;211;p6"/>
          <p:cNvPicPr preferRelativeResize="0"/>
          <p:nvPr/>
        </p:nvPicPr>
        <p:blipFill rotWithShape="1">
          <a:blip r:embed="rId4">
            <a:alphaModFix/>
          </a:blip>
          <a:srcRect b="0" l="0" r="0" t="0"/>
          <a:stretch/>
        </p:blipFill>
        <p:spPr>
          <a:xfrm>
            <a:off x="6170363" y="1556250"/>
            <a:ext cx="5604118" cy="156126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 name="Shape 216"/>
        <p:cNvGrpSpPr/>
        <p:nvPr/>
      </p:nvGrpSpPr>
      <p:grpSpPr>
        <a:xfrm>
          <a:off x="0" y="0"/>
          <a:ext cx="0" cy="0"/>
          <a:chOff x="0" y="0"/>
          <a:chExt cx="0" cy="0"/>
        </a:xfrm>
      </p:grpSpPr>
      <p:sp>
        <p:nvSpPr>
          <p:cNvPr id="217" name="Google Shape;217;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8" name="Google Shape;218;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Clr>
                <a:srgbClr val="5A87C5"/>
              </a:buClr>
              <a:buSzPts val="2800"/>
              <a:buChar char="•"/>
            </a:pPr>
            <a:r>
              <a:rPr lang="en-US">
                <a:solidFill>
                  <a:srgbClr val="000000"/>
                </a:solidFill>
              </a:rPr>
              <a:t>Use Data Entry frame to populate label data</a:t>
            </a:r>
            <a:endParaRPr/>
          </a:p>
          <a:p>
            <a:pPr indent="-109538" lvl="0" marL="287338" rtl="0" algn="l">
              <a:lnSpc>
                <a:spcPct val="95000"/>
              </a:lnSpc>
              <a:spcBef>
                <a:spcPts val="600"/>
              </a:spcBef>
              <a:spcAft>
                <a:spcPts val="0"/>
              </a:spcAft>
              <a:buClr>
                <a:srgbClr val="5A87C5"/>
              </a:buClr>
              <a:buSzPts val="2800"/>
              <a:buNone/>
            </a:pPr>
            <a:r>
              <a:t/>
            </a:r>
            <a:endParaRPr>
              <a:solidFill>
                <a:srgbClr val="000000"/>
              </a:solidFill>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Can also use Label Reprint/Ad Hoc Maintenance</a:t>
            </a:r>
            <a:endParaRPr/>
          </a:p>
          <a:p>
            <a:pPr indent="-109538" lvl="0" marL="287338" rtl="0" algn="l">
              <a:lnSpc>
                <a:spcPct val="95000"/>
              </a:lnSpc>
              <a:spcBef>
                <a:spcPts val="600"/>
              </a:spcBef>
              <a:spcAft>
                <a:spcPts val="0"/>
              </a:spcAft>
              <a:buSzPts val="2800"/>
              <a:buNone/>
            </a:pPr>
            <a:r>
              <a:t/>
            </a:r>
            <a:endParaRPr/>
          </a:p>
        </p:txBody>
      </p:sp>
      <p:sp>
        <p:nvSpPr>
          <p:cNvPr id="219" name="Google Shape;219;p7"/>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20" name="Google Shape;220;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Ad Hoc Label Generation Cont’d</a:t>
            </a:r>
            <a:endParaRPr/>
          </a:p>
        </p:txBody>
      </p:sp>
      <p:sp>
        <p:nvSpPr>
          <p:cNvPr id="221" name="Google Shape;221;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id="222" name="Google Shape;222;p7"/>
          <p:cNvPicPr preferRelativeResize="0"/>
          <p:nvPr/>
        </p:nvPicPr>
        <p:blipFill rotWithShape="1">
          <a:blip r:embed="rId3">
            <a:alphaModFix/>
          </a:blip>
          <a:srcRect b="0" l="0" r="0" t="0"/>
          <a:stretch/>
        </p:blipFill>
        <p:spPr>
          <a:xfrm>
            <a:off x="6249351" y="1593622"/>
            <a:ext cx="5477199" cy="1919978"/>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rgbClr val="000000">
                <a:alpha val="42745"/>
              </a:srgbClr>
            </a:outerShdw>
          </a:effectLst>
        </p:spPr>
      </p:pic>
      <p:pic>
        <p:nvPicPr>
          <p:cNvPr id="223" name="Google Shape;223;p7"/>
          <p:cNvPicPr preferRelativeResize="0"/>
          <p:nvPr/>
        </p:nvPicPr>
        <p:blipFill rotWithShape="1">
          <a:blip r:embed="rId4">
            <a:alphaModFix/>
          </a:blip>
          <a:srcRect b="0" l="0" r="0" t="0"/>
          <a:stretch/>
        </p:blipFill>
        <p:spPr>
          <a:xfrm>
            <a:off x="6245564" y="4246698"/>
            <a:ext cx="5477356" cy="2031701"/>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rgbClr val="000000">
                <a:alpha val="42745"/>
              </a:srgbClr>
            </a:outerShdw>
          </a:effectLst>
        </p:spPr>
      </p:pic>
      <p:pic>
        <p:nvPicPr>
          <p:cNvPr id="224" name="Google Shape;224;p7"/>
          <p:cNvPicPr preferRelativeResize="0"/>
          <p:nvPr/>
        </p:nvPicPr>
        <p:blipFill rotWithShape="1">
          <a:blip r:embed="rId5">
            <a:alphaModFix/>
          </a:blip>
          <a:srcRect b="0" l="0" r="0" t="0"/>
          <a:stretch/>
        </p:blipFill>
        <p:spPr>
          <a:xfrm>
            <a:off x="6225231" y="3040206"/>
            <a:ext cx="5481969" cy="110025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22"/>
                                        </p:tgtEl>
                                      </p:cBhvr>
                                    </p:animEffect>
                                    <p:set>
                                      <p:cBhvr>
                                        <p:cTn dur="1" fill="hold">
                                          <p:stCondLst>
                                            <p:cond delay="2000"/>
                                          </p:stCondLst>
                                        </p:cTn>
                                        <p:tgtEl>
                                          <p:spTgt spid="22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1" name="Google Shape;231;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Initiate a reprint of a group of labels</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Enter the selection criteria</a:t>
            </a:r>
            <a:endParaRPr/>
          </a:p>
          <a:p>
            <a:pPr indent="-225425" lvl="1" marL="569913" rtl="0" algn="l">
              <a:lnSpc>
                <a:spcPct val="95000"/>
              </a:lnSpc>
              <a:spcBef>
                <a:spcPts val="600"/>
              </a:spcBef>
              <a:spcAft>
                <a:spcPts val="0"/>
              </a:spcAft>
              <a:buSzPts val="2400"/>
              <a:buChar char="­"/>
            </a:pPr>
            <a:r>
              <a:rPr lang="en-US"/>
              <a:t>Specified by range</a:t>
            </a:r>
            <a:endParaRPr/>
          </a:p>
          <a:p>
            <a:pPr indent="-109538" lvl="0" marL="287338" rtl="0" algn="l">
              <a:lnSpc>
                <a:spcPct val="95000"/>
              </a:lnSpc>
              <a:spcBef>
                <a:spcPts val="600"/>
              </a:spcBef>
              <a:spcAft>
                <a:spcPts val="0"/>
              </a:spcAft>
              <a:buClr>
                <a:srgbClr val="5A87C5"/>
              </a:buClr>
              <a:buSzPts val="2800"/>
              <a:buNone/>
            </a:pPr>
            <a:r>
              <a:t/>
            </a:r>
            <a:endParaRPr>
              <a:solidFill>
                <a:srgbClr val="000000"/>
              </a:solidFill>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Select individual labels to release</a:t>
            </a:r>
            <a:endParaRPr/>
          </a:p>
          <a:p>
            <a:pPr indent="-225425" lvl="1" marL="569913" rtl="0" algn="l">
              <a:lnSpc>
                <a:spcPct val="95000"/>
              </a:lnSpc>
              <a:spcBef>
                <a:spcPts val="600"/>
              </a:spcBef>
              <a:spcAft>
                <a:spcPts val="0"/>
              </a:spcAft>
              <a:buClr>
                <a:srgbClr val="5A87C5"/>
              </a:buClr>
              <a:buSzPts val="2400"/>
              <a:buChar char="­"/>
            </a:pPr>
            <a:r>
              <a:rPr lang="en-US">
                <a:solidFill>
                  <a:srgbClr val="000000"/>
                </a:solidFill>
              </a:rPr>
              <a:t>Can use Pre-Select All to default to Yes</a:t>
            </a:r>
            <a:endParaRPr/>
          </a:p>
          <a:p>
            <a:pPr indent="-109538" lvl="0" marL="287338" rtl="0" algn="l">
              <a:lnSpc>
                <a:spcPct val="95000"/>
              </a:lnSpc>
              <a:spcBef>
                <a:spcPts val="600"/>
              </a:spcBef>
              <a:spcAft>
                <a:spcPts val="0"/>
              </a:spcAft>
              <a:buClr>
                <a:srgbClr val="5A87C5"/>
              </a:buClr>
              <a:buSzPts val="2800"/>
              <a:buNone/>
            </a:pPr>
            <a:r>
              <a:t/>
            </a:r>
            <a:endParaRPr>
              <a:solidFill>
                <a:srgbClr val="000000"/>
              </a:solidFill>
            </a:endParaRPr>
          </a:p>
          <a:p>
            <a:pPr indent="-73025" lvl="1" marL="569913" rtl="0" algn="l">
              <a:lnSpc>
                <a:spcPct val="95000"/>
              </a:lnSpc>
              <a:spcBef>
                <a:spcPts val="600"/>
              </a:spcBef>
              <a:spcAft>
                <a:spcPts val="0"/>
              </a:spcAft>
              <a:buSzPts val="2400"/>
              <a:buNone/>
            </a:pPr>
            <a:r>
              <a:t/>
            </a:r>
            <a:endParaRPr/>
          </a:p>
        </p:txBody>
      </p:sp>
      <p:sp>
        <p:nvSpPr>
          <p:cNvPr id="232" name="Google Shape;232;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Manual Label Reprint</a:t>
            </a:r>
            <a:endParaRPr/>
          </a:p>
        </p:txBody>
      </p:sp>
      <p:sp>
        <p:nvSpPr>
          <p:cNvPr id="233" name="Google Shape;233;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pic>
        <p:nvPicPr>
          <p:cNvPr id="234" name="Google Shape;234;p8"/>
          <p:cNvPicPr preferRelativeResize="0"/>
          <p:nvPr/>
        </p:nvPicPr>
        <p:blipFill rotWithShape="1">
          <a:blip r:embed="rId3">
            <a:alphaModFix/>
          </a:blip>
          <a:srcRect b="0" l="0" r="0" t="0"/>
          <a:stretch/>
        </p:blipFill>
        <p:spPr>
          <a:xfrm>
            <a:off x="6177935" y="5227454"/>
            <a:ext cx="5600361" cy="99283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35" name="Google Shape;235;p8"/>
          <p:cNvPicPr preferRelativeResize="0"/>
          <p:nvPr/>
        </p:nvPicPr>
        <p:blipFill rotWithShape="1">
          <a:blip r:embed="rId4">
            <a:alphaModFix/>
          </a:blip>
          <a:srcRect b="0" l="0" r="0" t="0"/>
          <a:stretch/>
        </p:blipFill>
        <p:spPr>
          <a:xfrm>
            <a:off x="6207125" y="1546225"/>
            <a:ext cx="5543550" cy="348615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 name="Shape 240"/>
        <p:cNvGrpSpPr/>
        <p:nvPr/>
      </p:nvGrpSpPr>
      <p:grpSpPr>
        <a:xfrm>
          <a:off x="0" y="0"/>
          <a:ext cx="0" cy="0"/>
          <a:chOff x="0" y="0"/>
          <a:chExt cx="0" cy="0"/>
        </a:xfrm>
      </p:grpSpPr>
      <p:sp>
        <p:nvSpPr>
          <p:cNvPr id="241" name="Google Shape;241;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2" name="Google Shape;242;p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43" name="Google Shape;243;p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Printing Operations</a:t>
            </a:r>
            <a:endParaRPr>
              <a:solidFill>
                <a:srgbClr val="7CA0D1"/>
              </a:solidFill>
            </a:endParaRPr>
          </a:p>
        </p:txBody>
      </p:sp>
      <p:sp>
        <p:nvSpPr>
          <p:cNvPr id="244" name="Google Shape;244;p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Label Queue Monitor</a:t>
            </a:r>
            <a:endParaRPr/>
          </a:p>
        </p:txBody>
      </p:sp>
      <p:pic>
        <p:nvPicPr>
          <p:cNvPr id="245" name="Google Shape;245;p9"/>
          <p:cNvPicPr preferRelativeResize="0"/>
          <p:nvPr/>
        </p:nvPicPr>
        <p:blipFill rotWithShape="1">
          <a:blip r:embed="rId3">
            <a:alphaModFix/>
          </a:blip>
          <a:srcRect b="0" l="0" r="0" t="0"/>
          <a:stretch/>
        </p:blipFill>
        <p:spPr>
          <a:xfrm>
            <a:off x="1492250" y="1629034"/>
            <a:ext cx="9183636" cy="461327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theme/theme1.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2019-11-08T13:46:13Z</dcterms:created>
  <dc:creator>Windows 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