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4"/>
    <p:sldMasterId id="214748366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embeddedFontLst>
    <p:embeddedFont>
      <p:font typeface="Century Gothic"/>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24" roundtripDataSignature="AMtx7mgJAddUt3IYPkZqtTDu7R6iojrJD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CenturyGothic-regular.fntdata"/><Relationship Id="rId11" Type="http://schemas.openxmlformats.org/officeDocument/2006/relationships/slide" Target="slides/slide5.xml"/><Relationship Id="rId22" Type="http://schemas.openxmlformats.org/officeDocument/2006/relationships/font" Target="fonts/CenturyGothic-italic.fntdata"/><Relationship Id="rId10" Type="http://schemas.openxmlformats.org/officeDocument/2006/relationships/slide" Target="slides/slide4.xml"/><Relationship Id="rId21" Type="http://schemas.openxmlformats.org/officeDocument/2006/relationships/font" Target="fonts/CenturyGothic-bold.fntdata"/><Relationship Id="rId13" Type="http://schemas.openxmlformats.org/officeDocument/2006/relationships/slide" Target="slides/slide7.xml"/><Relationship Id="rId24" Type="http://customschemas.google.com/relationships/presentationmetadata" Target="metadata"/><Relationship Id="rId12" Type="http://schemas.openxmlformats.org/officeDocument/2006/relationships/slide" Target="slides/slide6.xml"/><Relationship Id="rId23" Type="http://schemas.openxmlformats.org/officeDocument/2006/relationships/font" Target="fonts/CenturyGothic-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 name="Shape 140"/>
        <p:cNvGrpSpPr/>
        <p:nvPr/>
      </p:nvGrpSpPr>
      <p:grpSpPr>
        <a:xfrm>
          <a:off x="0" y="0"/>
          <a:ext cx="0" cy="0"/>
          <a:chOff x="0" y="0"/>
          <a:chExt cx="0" cy="0"/>
        </a:xfrm>
      </p:grpSpPr>
      <p:sp>
        <p:nvSpPr>
          <p:cNvPr id="141" name="Google Shape;141;p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This session marks the sixth and final installment of the training series that demonstrates how to fully utilize QAD’s Label Printing Services product once you have installed it. These slides will cover how to use the import/export capabilities within LPS so that you can then move the setup data from one environment to another. </a:t>
            </a:r>
            <a:endParaRPr/>
          </a:p>
        </p:txBody>
      </p:sp>
      <p:sp>
        <p:nvSpPr>
          <p:cNvPr id="143" name="Google Shape;143;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 name="Shape 249"/>
        <p:cNvGrpSpPr/>
        <p:nvPr/>
      </p:nvGrpSpPr>
      <p:grpSpPr>
        <a:xfrm>
          <a:off x="0" y="0"/>
          <a:ext cx="0" cy="0"/>
          <a:chOff x="0" y="0"/>
          <a:chExt cx="0" cy="0"/>
        </a:xfrm>
      </p:grpSpPr>
      <p:sp>
        <p:nvSpPr>
          <p:cNvPr id="250" name="Google Shape;250;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For exporting the label config data, the process is fairly similar to the import procedure. First, create the directories for which the data will be exported to. Thus, you should create a directory for each of the different options of data being exported. Once the directories have been created, open up the Label Config Import/Export program.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Select Export from the dropdown, then specify which type of data the system should export. Start with the All Label Information option.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the appropriate directory for which the system will export the data to.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Finally, select all of the individual data items that need to be exported. Note that, in this case, since the system is reading in data from the database tables instead of files, the data items will be represented by the key fields for each database record. In this case, since the labelinfo option pertains to the routing data, the key fields will be the dataset name and purpose. Just as with the import process, you may use the outputted results to verify the exported content.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Repeat this process for exporting the printer and format data while being sure to specify the correct directory for each option specified.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52" name="Google Shape;252;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 name="Shape 269"/>
        <p:cNvGrpSpPr/>
        <p:nvPr/>
      </p:nvGrpSpPr>
      <p:grpSpPr>
        <a:xfrm>
          <a:off x="0" y="0"/>
          <a:ext cx="0" cy="0"/>
          <a:chOff x="0" y="0"/>
          <a:chExt cx="0" cy="0"/>
        </a:xfrm>
      </p:grpSpPr>
      <p:sp>
        <p:nvSpPr>
          <p:cNvPr id="270" name="Google Shape;270;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For exporting the label extraction data, start by opening up the Label Extraction Import/Export program and selecting Export from the dropdown.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the directory for which the system will export the extraction data into. This is typically the client directory located within the LPS package.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For the Source Code Directory field, as stated before, specify the directory for which the system will use to retrieve the extraction programs from. In this case, specify the sourcecode directory that was created previously (&lt;env&gt;/labeldata/sourcecode).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Proceed with the rest of the export process and, if needed, use the outputted results to verify the exported content. </a:t>
            </a:r>
            <a:endParaRPr/>
          </a:p>
        </p:txBody>
      </p:sp>
      <p:sp>
        <p:nvSpPr>
          <p:cNvPr id="272" name="Google Shape;27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228572" lvl="1" marL="228572" marR="0" rtl="0" algn="l">
              <a:lnSpc>
                <a:spcPct val="100000"/>
              </a:lnSpc>
              <a:spcBef>
                <a:spcPts val="0"/>
              </a:spcBef>
              <a:spcAft>
                <a:spcPts val="0"/>
              </a:spcAft>
              <a:buClr>
                <a:schemeClr val="dk1"/>
              </a:buClr>
              <a:buSzPts val="1200"/>
              <a:buFont typeface="Century Gothic"/>
              <a:buNone/>
            </a:pPr>
            <a:r>
              <a:rPr lang="en-US"/>
              <a:t>For more info, please refer to the LPS User Guide. You can send any questions to: Forum_AS_DCnLPS@qad.com.</a:t>
            </a:r>
            <a:endParaRPr/>
          </a:p>
        </p:txBody>
      </p:sp>
      <p:sp>
        <p:nvSpPr>
          <p:cNvPr id="283" name="Google Shape;283;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p1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1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p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p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Here is our safe harbor statement.</a:t>
            </a:r>
            <a:endParaRPr/>
          </a:p>
        </p:txBody>
      </p:sp>
      <p:sp>
        <p:nvSpPr>
          <p:cNvPr id="152" name="Google Shape;152;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p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sole objective of this training is understanding how to import and export LPS setup data between different environments.</a:t>
            </a:r>
            <a:endParaRPr/>
          </a:p>
        </p:txBody>
      </p:sp>
      <p:sp>
        <p:nvSpPr>
          <p:cNvPr id="161" name="Google Shape;16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The slides within this training will pertain to the Label Printing Utility Menu and will cover the Label Config Import/Export program followed by the Label Extraction Import/Export program. Label Config Import/Export is used for handling the routing, printer, and format data, whereas Label Extraction Import/Export is used for handling the extraction data. </a:t>
            </a:r>
            <a:endParaRPr/>
          </a:p>
        </p:txBody>
      </p:sp>
      <p:sp>
        <p:nvSpPr>
          <p:cNvPr id="170" name="Google Shape;170;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The examples within this training will use the Out-of-the-Box setup data for Label Printing Services. Before diving right into the Label Config Import/Export program, you will want to first locate the setup data within the LPS package.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The following path will bring you to the setup directory where you can find the LPS artifacts needing to be retrieved: &lt;env&gt;/dist/as-setup/labels where </a:t>
            </a:r>
            <a:r>
              <a:rPr b="0" lang="en-US"/>
              <a:t>&lt;env&gt; is a directory accessible from the PROPATH</a:t>
            </a:r>
            <a:r>
              <a:rPr b="1" lang="en-US"/>
              <a:t>.  </a:t>
            </a:r>
            <a:r>
              <a:rPr b="0" lang="en-US"/>
              <a:t>From the labels directory, there should be four subdirectories: configuration, datasets, loftwarelabelfiles, and templates with datasets and templates being the focus for now. </a:t>
            </a:r>
            <a:endParaRPr/>
          </a:p>
          <a:p>
            <a:pPr indent="0" lvl="0" marL="0" rtl="0" algn="l">
              <a:lnSpc>
                <a:spcPct val="90000"/>
              </a:lnSpc>
              <a:spcBef>
                <a:spcPts val="0"/>
              </a:spcBef>
              <a:spcAft>
                <a:spcPts val="0"/>
              </a:spcAft>
              <a:buNone/>
            </a:pPr>
            <a:r>
              <a:t/>
            </a:r>
            <a:endParaRPr b="0"/>
          </a:p>
          <a:p>
            <a:pPr indent="0" lvl="0" marL="0" rtl="0" algn="l">
              <a:lnSpc>
                <a:spcPct val="90000"/>
              </a:lnSpc>
              <a:spcBef>
                <a:spcPts val="0"/>
              </a:spcBef>
              <a:spcAft>
                <a:spcPts val="0"/>
              </a:spcAft>
              <a:buNone/>
            </a:pPr>
            <a:r>
              <a:rPr b="0" lang="en-US"/>
              <a:t>Create the directories for the setup data which will be referenced during the import process. The name of the parent directory/directories can be anything, but the 5 subdirectories within it should have the following names: archive, datasets, out, sourcecode, and templates. </a:t>
            </a:r>
            <a:endParaRPr/>
          </a:p>
          <a:p>
            <a:pPr indent="0" lvl="0" marL="0" rtl="0" algn="l">
              <a:lnSpc>
                <a:spcPct val="90000"/>
              </a:lnSpc>
              <a:spcBef>
                <a:spcPts val="0"/>
              </a:spcBef>
              <a:spcAft>
                <a:spcPts val="0"/>
              </a:spcAft>
              <a:buNone/>
            </a:pPr>
            <a:r>
              <a:t/>
            </a:r>
            <a:endParaRPr b="0"/>
          </a:p>
          <a:p>
            <a:pPr indent="0" lvl="0" marL="0" rtl="0" algn="l">
              <a:lnSpc>
                <a:spcPct val="90000"/>
              </a:lnSpc>
              <a:spcBef>
                <a:spcPts val="0"/>
              </a:spcBef>
              <a:spcAft>
                <a:spcPts val="0"/>
              </a:spcAft>
              <a:buNone/>
            </a:pPr>
            <a:r>
              <a:rPr b="0" lang="en-US"/>
              <a:t>Next, copy the dataset and template artifacts from the LPS package and move them to the newly-created, corresponding subdirectories. The “out” directory will be the temporary destination for which the system places the files generated during the print process when a printer connection uses a default destination. The “archive” directory will then serve as a more permanent location for these label files so that the “out” directory can be used for examining the labels generated recently. The sourcecode directory will hold the precompiled (.p) and compiled (.r) extraction programs that get imported when using Label Extraction Import/Export.</a:t>
            </a:r>
            <a:endParaRPr/>
          </a:p>
        </p:txBody>
      </p:sp>
      <p:sp>
        <p:nvSpPr>
          <p:cNvPr id="181" name="Google Shape;18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You will then need to finish locating the rest of the Out-of-the-Box setup data before proceeding to Label Config Import/Export. From the labels directory, open up the configuration directory and then the lps directory. Inside this directory will be the subdirectories: extraction, format, labelinfo, and printer of which the latter 3 will be the focus for importing the config data. Within the format, labelinfo, and printer directories are XML files containing data which belong to the tables shown here, unlike the artifacts that were copied over in the previous slide containing the actual dataset and template files which then get referenced by these XML files. Just based off of the data defined within the maintenance programs themselves, a file within the printer directory could contain data for printer models, syntaxes, queues, printers, and printer connections. Thus, a file within the format directory could contain data for formats, datasets referenced, templates referenced, and label maps, whereas a file within the labelinfo directory, which contains the routing data, could contain a mixture of all these.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the setup data has been located, open up the Label Config Import/Export program.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select Import from the dropdown, then specify the option for which data the system should import. If you need to import all of the config data, as is the case when importing Out-of-the-Box LPS, you will need to run the import three times, once for each of the options. Start by selecting All Label Information to bring in the routing data.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Then, in the Directory field, be sure to specify the </a:t>
            </a:r>
            <a:r>
              <a:rPr b="0" lang="en-US"/>
              <a:t>full path</a:t>
            </a:r>
            <a:r>
              <a:rPr b="1" lang="en-US"/>
              <a:t> </a:t>
            </a:r>
            <a:r>
              <a:rPr lang="en-US"/>
              <a:t>to the directory you are importing the data from. In this case, since we selected All Label Information above, this will be the labelinfo directory.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the File Mask for which the system is to apply when searching for files in the directory specified above. If all of the files within the directory should be included in the search, go ahead and leave this as the defaulted wildcard (*).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Set the Select All flag to true to have the system pre-select all of the files found in the subsequent search for import. </a:t>
            </a:r>
            <a:endParaRPr/>
          </a:p>
          <a:p>
            <a:pPr indent="0" lvl="0" marL="0" rtl="0" algn="l">
              <a:spcBef>
                <a:spcPts val="0"/>
              </a:spcBef>
              <a:spcAft>
                <a:spcPts val="0"/>
              </a:spcAft>
              <a:buNone/>
            </a:pPr>
            <a:r>
              <a:t/>
            </a:r>
            <a:endParaRPr/>
          </a:p>
          <a:p>
            <a:pPr indent="0" lvl="0" marL="0" rtl="0" algn="l">
              <a:spcBef>
                <a:spcPts val="0"/>
              </a:spcBef>
              <a:spcAft>
                <a:spcPts val="0"/>
              </a:spcAft>
              <a:buNone/>
            </a:pPr>
            <a:r>
              <a:rPr b="0" lang="en-US"/>
              <a:t>During an import, you can then use the Overwrite flag to indicate whether the system should overwrite any data within the system which matches the incoming data. During an export, the Overwrite flag indicates whether the system should overwrite any existing data within the directory specified above with any matching data being exported from the system. </a:t>
            </a:r>
            <a:endParaRPr/>
          </a:p>
          <a:p>
            <a:pPr indent="0" lvl="0" marL="0" rtl="0" algn="l">
              <a:spcBef>
                <a:spcPts val="0"/>
              </a:spcBef>
              <a:spcAft>
                <a:spcPts val="0"/>
              </a:spcAft>
              <a:buNone/>
            </a:pPr>
            <a:r>
              <a:t/>
            </a:r>
            <a:endParaRPr b="1"/>
          </a:p>
        </p:txBody>
      </p:sp>
      <p:sp>
        <p:nvSpPr>
          <p:cNvPr id="190" name="Google Shape;19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b="0" lang="en-US"/>
              <a:t>Once you have made these specifications, the system will present the following frame to then have you select the individual files to be imported. If the Select All flag was marked as true, these files will already be selected. Hit Next to continue.</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Then, after specifying the Output for which the system will use to display the results of the import procedure, you will be prompted to update the directory structures for the template and dataset files that were previously copied over to the newly created directories as well as for the printers’ connections which specify a default destination directory. Once again, it’s important that the correct (corresponding) directory is specified for each directory structure that you are replacing. After updating each directory, you will be prompted to apply the directory structure to all of the corresponding label components. Select Yes for each prompt.</a:t>
            </a:r>
            <a:endParaRPr/>
          </a:p>
        </p:txBody>
      </p:sp>
      <p:sp>
        <p:nvSpPr>
          <p:cNvPr id="203" name="Google Shape;20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Google Shape;223;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If </a:t>
            </a:r>
            <a:r>
              <a:rPr b="0" lang="en-US"/>
              <a:t>“PAGE” </a:t>
            </a:r>
            <a:r>
              <a:rPr lang="en-US"/>
              <a:t>was specified for the output, you will be presented with a screen similar to the one shown below to verify that the import went as expected. Any errors that occurred during the import procedure will be displayed here along with all of the data that was successfully imported.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Repeat the import steps from the previous two slides to import the format and printer info. Be sure that for each import, the correct directory is specified for the data being brought in as well as any directory structures that need replacing. </a:t>
            </a:r>
            <a:endParaRPr/>
          </a:p>
        </p:txBody>
      </p:sp>
      <p:sp>
        <p:nvSpPr>
          <p:cNvPr id="225" name="Google Shape;225;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 name="Shape 238"/>
        <p:cNvGrpSpPr/>
        <p:nvPr/>
      </p:nvGrpSpPr>
      <p:grpSpPr>
        <a:xfrm>
          <a:off x="0" y="0"/>
          <a:ext cx="0" cy="0"/>
          <a:chOff x="0" y="0"/>
          <a:chExt cx="0" cy="0"/>
        </a:xfrm>
      </p:grpSpPr>
      <p:sp>
        <p:nvSpPr>
          <p:cNvPr id="239" name="Google Shape;239;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As with Label Config Import/Export, you should first locate the Out-of-the-Box setup data within the LPS package before progressing to Label Extraction Import/Export. Inside the lps directory which was referenced previously is the subdirectory labeled “extraction”. Similar to the format, labelinfo, and printer subdirectories, the XML files within the extraction subdirectory contain data belonging to the tables and programs pertaining to the label extraction process shown here. The data depicted in the extraction files will reference the extraction programs similar to how the files within the format and labelinfo directories reference the dataset and template files.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the extraction setup data has been located, open up the Label Extraction Import/Export program, then select Import.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the full path to the extraction directory found in the step above.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During the import process, the Source Code Directory field specifies the location in which the system will place the extraction programs referenced in the extraction XML files. If you were performing an export procedure, the system would use this directory to </a:t>
            </a:r>
            <a:r>
              <a:rPr i="1" lang="en-US"/>
              <a:t>retrieve</a:t>
            </a:r>
            <a:r>
              <a:rPr lang="en-US"/>
              <a:t>  the extraction programs residing there. Use this field to specify the sourcecode directory that was previously created (&lt;env&gt;/labeldata/sourcecode).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rest of the import process for the label extraction is the same as with importing label config data: specify any file masks that should be used, whether or not to pre-select all files found by the system, whether the system should overwrite any existing related data, selecting the individual files to import and then using the import results to verify the imported content. </a:t>
            </a:r>
            <a:endParaRPr/>
          </a:p>
        </p:txBody>
      </p:sp>
      <p:sp>
        <p:nvSpPr>
          <p:cNvPr id="241" name="Google Shape;24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p:cSld name="Title Slide">
    <p:spTree>
      <p:nvGrpSpPr>
        <p:cNvPr id="15" name="Shape 15"/>
        <p:cNvGrpSpPr/>
        <p:nvPr/>
      </p:nvGrpSpPr>
      <p:grpSpPr>
        <a:xfrm>
          <a:off x="0" y="0"/>
          <a:ext cx="0" cy="0"/>
          <a:chOff x="0" y="0"/>
          <a:chExt cx="0" cy="0"/>
        </a:xfrm>
      </p:grpSpPr>
      <p:pic>
        <p:nvPicPr>
          <p:cNvPr id="16" name="Google Shape;16;p15"/>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1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1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1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15"/>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1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15"/>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19"/>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sp>
        <p:nvSpPr>
          <p:cNvPr id="64" name="Google Shape;64;p1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19"/>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19"/>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27"/>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ADDITIONAL VERTICAL </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28"/>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2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2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28"/>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8"/>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76" name="Google Shape;76;p28"/>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2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29"/>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2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2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2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29"/>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84" name="Google Shape;84;p29"/>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2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30"/>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3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3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3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30"/>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92" name="Google Shape;92;p30"/>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30"/>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3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3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3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3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31"/>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100" name="Google Shape;100;p31"/>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31"/>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32"/>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32"/>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05" name="Google Shape;105;p3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3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32"/>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32"/>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3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33"/>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33"/>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13" name="Google Shape;113;p3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3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3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33"/>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3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34"/>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34"/>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21" name="Google Shape;121;p3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3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3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34"/>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3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35"/>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23" name="Shape 23"/>
        <p:cNvGrpSpPr/>
        <p:nvPr/>
      </p:nvGrpSpPr>
      <p:grpSpPr>
        <a:xfrm>
          <a:off x="0" y="0"/>
          <a:ext cx="0" cy="0"/>
          <a:chOff x="0" y="0"/>
          <a:chExt cx="0" cy="0"/>
        </a:xfrm>
      </p:grpSpPr>
      <p:sp>
        <p:nvSpPr>
          <p:cNvPr id="24" name="Google Shape;24;p1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1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1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1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135" name="Shape 135"/>
        <p:cNvGrpSpPr/>
        <p:nvPr/>
      </p:nvGrpSpPr>
      <p:grpSpPr>
        <a:xfrm>
          <a:off x="0" y="0"/>
          <a:ext cx="0" cy="0"/>
          <a:chOff x="0" y="0"/>
          <a:chExt cx="0" cy="0"/>
        </a:xfrm>
      </p:grpSpPr>
      <p:sp>
        <p:nvSpPr>
          <p:cNvPr id="136" name="Google Shape;136;p20"/>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sp>
        <p:nvSpPr>
          <p:cNvPr id="137" name="Google Shape;137;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138" name="Google Shape;138;p20"/>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139" name="Google Shape;139;p20"/>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8" name="Shape 28"/>
        <p:cNvGrpSpPr/>
        <p:nvPr/>
      </p:nvGrpSpPr>
      <p:grpSpPr>
        <a:xfrm>
          <a:off x="0" y="0"/>
          <a:ext cx="0" cy="0"/>
          <a:chOff x="0" y="0"/>
          <a:chExt cx="0" cy="0"/>
        </a:xfrm>
      </p:grpSpPr>
      <p:sp>
        <p:nvSpPr>
          <p:cNvPr id="29" name="Google Shape;29;p1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 name="Google Shape;30;p1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1" name="Google Shape;31;p1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2" name="Google Shape;32;p1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1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Dark BG" showMasterSp="0">
  <p:cSld name="Title and Content Dark BG">
    <p:bg>
      <p:bgPr>
        <a:solidFill>
          <a:srgbClr val="38639F"/>
        </a:solidFill>
      </p:bgPr>
    </p:bg>
    <p:spTree>
      <p:nvGrpSpPr>
        <p:cNvPr id="34" name="Shape 34"/>
        <p:cNvGrpSpPr/>
        <p:nvPr/>
      </p:nvGrpSpPr>
      <p:grpSpPr>
        <a:xfrm>
          <a:off x="0" y="0"/>
          <a:ext cx="0" cy="0"/>
          <a:chOff x="0" y="0"/>
          <a:chExt cx="0" cy="0"/>
        </a:xfrm>
      </p:grpSpPr>
      <p:sp>
        <p:nvSpPr>
          <p:cNvPr id="35" name="Google Shape;35;p21"/>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36" name="Google Shape;36;p21"/>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2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39" name="Shape 39"/>
        <p:cNvGrpSpPr/>
        <p:nvPr/>
      </p:nvGrpSpPr>
      <p:grpSpPr>
        <a:xfrm>
          <a:off x="0" y="0"/>
          <a:ext cx="0" cy="0"/>
          <a:chOff x="0" y="0"/>
          <a:chExt cx="0" cy="0"/>
        </a:xfrm>
      </p:grpSpPr>
      <p:sp>
        <p:nvSpPr>
          <p:cNvPr id="40" name="Google Shape;40;p2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22"/>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2" name="Google Shape;42;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2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23"/>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23"/>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3"/>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st of Items/Names">
  <p:cSld name="List of Items/Names">
    <p:spTree>
      <p:nvGrpSpPr>
        <p:cNvPr id="48" name="Shape 48"/>
        <p:cNvGrpSpPr/>
        <p:nvPr/>
      </p:nvGrpSpPr>
      <p:grpSpPr>
        <a:xfrm>
          <a:off x="0" y="0"/>
          <a:ext cx="0" cy="0"/>
          <a:chOff x="0" y="0"/>
          <a:chExt cx="0" cy="0"/>
        </a:xfrm>
      </p:grpSpPr>
      <p:sp>
        <p:nvSpPr>
          <p:cNvPr id="49" name="Google Shape;49;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24"/>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24"/>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24"/>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24"/>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2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 Header">
  <p:cSld name="Left Side Header">
    <p:spTree>
      <p:nvGrpSpPr>
        <p:cNvPr id="55" name="Shape 55"/>
        <p:cNvGrpSpPr/>
        <p:nvPr/>
      </p:nvGrpSpPr>
      <p:grpSpPr>
        <a:xfrm>
          <a:off x="0" y="0"/>
          <a:ext cx="0" cy="0"/>
          <a:chOff x="0" y="0"/>
          <a:chExt cx="0" cy="0"/>
        </a:xfrm>
      </p:grpSpPr>
      <p:sp>
        <p:nvSpPr>
          <p:cNvPr id="56" name="Google Shape;56;p25"/>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25"/>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25"/>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0" name="Shape 60"/>
        <p:cNvGrpSpPr/>
        <p:nvPr/>
      </p:nvGrpSpPr>
      <p:grpSpPr>
        <a:xfrm>
          <a:off x="0" y="0"/>
          <a:ext cx="0" cy="0"/>
          <a:chOff x="0" y="0"/>
          <a:chExt cx="0" cy="0"/>
        </a:xfrm>
      </p:grpSpPr>
      <p:sp>
        <p:nvSpPr>
          <p:cNvPr id="61" name="Google Shape;61;p2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20.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4"/>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14"/>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1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14"/>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129" name="Shape 129"/>
        <p:cNvGrpSpPr/>
        <p:nvPr/>
      </p:nvGrpSpPr>
      <p:grpSpPr>
        <a:xfrm>
          <a:off x="0" y="0"/>
          <a:ext cx="0" cy="0"/>
          <a:chOff x="0" y="0"/>
          <a:chExt cx="0" cy="0"/>
        </a:xfrm>
      </p:grpSpPr>
      <p:sp>
        <p:nvSpPr>
          <p:cNvPr id="130" name="Google Shape;130;p18"/>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18"/>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1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18"/>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9" r:id="rId2"/>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0.png"/><Relationship Id="rId4" Type="http://schemas.openxmlformats.org/officeDocument/2006/relationships/image" Target="../media/image24.png"/><Relationship Id="rId5" Type="http://schemas.openxmlformats.org/officeDocument/2006/relationships/image" Target="../media/image19.png"/><Relationship Id="rId6" Type="http://schemas.openxmlformats.org/officeDocument/2006/relationships/image" Target="../media/image2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documentlibrary.qad.com/documentation/LPS/index.html" TargetMode="External"/><Relationship Id="rId4" Type="http://schemas.openxmlformats.org/officeDocument/2006/relationships/hyperlink" Target="mailto:Forum_AS_DCnLPS@qad.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26.png"/><Relationship Id="rId9" Type="http://schemas.openxmlformats.org/officeDocument/2006/relationships/image" Target="../media/image29.png"/><Relationship Id="rId5" Type="http://schemas.openxmlformats.org/officeDocument/2006/relationships/image" Target="../media/image15.png"/><Relationship Id="rId6" Type="http://schemas.openxmlformats.org/officeDocument/2006/relationships/image" Target="../media/image23.png"/><Relationship Id="rId7" Type="http://schemas.openxmlformats.org/officeDocument/2006/relationships/image" Target="../media/image25.png"/><Relationship Id="rId8"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 Id="rId4" Type="http://schemas.openxmlformats.org/officeDocument/2006/relationships/image" Target="../media/image32.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1.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200"/>
              <a:buFont typeface="Century Gothic"/>
              <a:buNone/>
            </a:pPr>
            <a:r>
              <a:rPr lang="en-US" sz="3200"/>
              <a:t>Automation Solutions - Label Printing Services</a:t>
            </a:r>
            <a:br>
              <a:rPr lang="en-US" sz="3200"/>
            </a:br>
            <a:r>
              <a:rPr lang="en-US" sz="3200"/>
              <a:t>Setup Import/Export</a:t>
            </a:r>
            <a:endParaRPr sz="3200"/>
          </a:p>
        </p:txBody>
      </p:sp>
      <p:sp>
        <p:nvSpPr>
          <p:cNvPr id="146" name="Google Shape;146;p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Matt Escalante</a:t>
            </a:r>
            <a:endParaRPr/>
          </a:p>
          <a:p>
            <a:pPr indent="0" lvl="0" marL="0" rtl="0" algn="l">
              <a:lnSpc>
                <a:spcPct val="95000"/>
              </a:lnSpc>
              <a:spcBef>
                <a:spcPts val="600"/>
              </a:spcBef>
              <a:spcAft>
                <a:spcPts val="0"/>
              </a:spcAft>
              <a:buSzPts val="2000"/>
              <a:buNone/>
            </a:pPr>
            <a:r>
              <a:rPr lang="en-US"/>
              <a:t>December 2019</a:t>
            </a:r>
            <a:endParaRPr/>
          </a:p>
        </p:txBody>
      </p:sp>
      <p:sp>
        <p:nvSpPr>
          <p:cNvPr id="147" name="Google Shape;147;p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48" name="Google Shape;148;p1"/>
          <p:cNvPicPr preferRelativeResize="0"/>
          <p:nvPr>
            <p:ph idx="2" type="pic"/>
          </p:nvPr>
        </p:nvPicPr>
        <p:blipFill rotWithShape="1">
          <a:blip r:embed="rId3">
            <a:alphaModFix/>
          </a:blip>
          <a:srcRect b="11028" l="0" r="0" t="11029"/>
          <a:stretch/>
        </p:blipFill>
        <p:spPr>
          <a:xfrm>
            <a:off x="9875520" y="3108960"/>
            <a:ext cx="1897380" cy="1371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5" name="Google Shape;255;p10"/>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Create directories for exporting config data into - one for each type of data</a:t>
            </a:r>
            <a:endParaRPr/>
          </a:p>
          <a:p>
            <a:pPr indent="-287338" lvl="0" marL="287338" rtl="0" algn="l">
              <a:lnSpc>
                <a:spcPct val="95000"/>
              </a:lnSpc>
              <a:spcBef>
                <a:spcPts val="600"/>
              </a:spcBef>
              <a:spcAft>
                <a:spcPts val="0"/>
              </a:spcAft>
              <a:buSzPts val="2800"/>
              <a:buChar char="•"/>
            </a:pPr>
            <a:r>
              <a:rPr lang="en-US"/>
              <a:t>Open Label Config Import/Export</a:t>
            </a:r>
            <a:endParaRPr/>
          </a:p>
          <a:p>
            <a:pPr indent="-287338" lvl="0" marL="287338" rtl="0" algn="l">
              <a:lnSpc>
                <a:spcPct val="95000"/>
              </a:lnSpc>
              <a:spcBef>
                <a:spcPts val="600"/>
              </a:spcBef>
              <a:spcAft>
                <a:spcPts val="0"/>
              </a:spcAft>
              <a:buSzPts val="2800"/>
              <a:buChar char="•"/>
            </a:pPr>
            <a:r>
              <a:rPr lang="en-US"/>
              <a:t>Select Export</a:t>
            </a:r>
            <a:endParaRPr/>
          </a:p>
          <a:p>
            <a:pPr indent="-287338" lvl="0" marL="287338" rtl="0" algn="l">
              <a:lnSpc>
                <a:spcPct val="95000"/>
              </a:lnSpc>
              <a:spcBef>
                <a:spcPts val="600"/>
              </a:spcBef>
              <a:spcAft>
                <a:spcPts val="0"/>
              </a:spcAft>
              <a:buSzPts val="2800"/>
              <a:buChar char="•"/>
            </a:pPr>
            <a:r>
              <a:rPr lang="en-US"/>
              <a:t>Specify which data should be exported</a:t>
            </a:r>
            <a:endParaRPr/>
          </a:p>
          <a:p>
            <a:pPr indent="-287338" lvl="0" marL="287338" rtl="0" algn="l">
              <a:lnSpc>
                <a:spcPct val="95000"/>
              </a:lnSpc>
              <a:spcBef>
                <a:spcPts val="600"/>
              </a:spcBef>
              <a:spcAft>
                <a:spcPts val="0"/>
              </a:spcAft>
              <a:buSzPts val="2800"/>
              <a:buChar char="•"/>
            </a:pPr>
            <a:r>
              <a:rPr lang="en-US"/>
              <a:t>Specify appropriate directory for info to be exported to</a:t>
            </a:r>
            <a:endParaRPr/>
          </a:p>
          <a:p>
            <a:pPr indent="-287338" lvl="0" marL="287338" rtl="0" algn="l">
              <a:lnSpc>
                <a:spcPct val="95000"/>
              </a:lnSpc>
              <a:spcBef>
                <a:spcPts val="600"/>
              </a:spcBef>
              <a:spcAft>
                <a:spcPts val="0"/>
              </a:spcAft>
              <a:buSzPts val="2800"/>
              <a:buChar char="•"/>
            </a:pPr>
            <a:r>
              <a:rPr lang="en-US"/>
              <a:t>Select data items to export</a:t>
            </a:r>
            <a:endParaRPr/>
          </a:p>
        </p:txBody>
      </p:sp>
      <p:sp>
        <p:nvSpPr>
          <p:cNvPr id="256" name="Google Shape;256;p10"/>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57" name="Google Shape;257;p10"/>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800"/>
              <a:buFont typeface="Century Gothic"/>
              <a:buNone/>
            </a:pPr>
            <a:r>
              <a:rPr lang="en-US" sz="2800"/>
              <a:t>Exporting Data - Label Config Import/Export</a:t>
            </a:r>
            <a:endParaRPr sz="2800"/>
          </a:p>
        </p:txBody>
      </p:sp>
      <p:sp>
        <p:nvSpPr>
          <p:cNvPr id="258" name="Google Shape;258;p10"/>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259" name="Google Shape;259;p10"/>
          <p:cNvPicPr preferRelativeResize="0"/>
          <p:nvPr/>
        </p:nvPicPr>
        <p:blipFill rotWithShape="1">
          <a:blip r:embed="rId3">
            <a:alphaModFix/>
          </a:blip>
          <a:srcRect b="0" l="0" r="0" t="0"/>
          <a:stretch/>
        </p:blipFill>
        <p:spPr>
          <a:xfrm>
            <a:off x="6206273" y="4395923"/>
            <a:ext cx="4089407" cy="193584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60" name="Google Shape;260;p10"/>
          <p:cNvPicPr preferRelativeResize="0"/>
          <p:nvPr/>
        </p:nvPicPr>
        <p:blipFill rotWithShape="1">
          <a:blip r:embed="rId4">
            <a:alphaModFix/>
          </a:blip>
          <a:srcRect b="0" l="0" r="0" t="0"/>
          <a:stretch/>
        </p:blipFill>
        <p:spPr>
          <a:xfrm>
            <a:off x="7011621" y="1567403"/>
            <a:ext cx="4114748" cy="191190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61" name="Google Shape;261;p10"/>
          <p:cNvPicPr preferRelativeResize="0"/>
          <p:nvPr/>
        </p:nvPicPr>
        <p:blipFill rotWithShape="1">
          <a:blip r:embed="rId5">
            <a:alphaModFix/>
          </a:blip>
          <a:srcRect b="0" l="0" r="0" t="0"/>
          <a:stretch/>
        </p:blipFill>
        <p:spPr>
          <a:xfrm>
            <a:off x="6819452" y="2937052"/>
            <a:ext cx="4534948" cy="188621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62" name="Google Shape;262;p10"/>
          <p:cNvSpPr/>
          <p:nvPr/>
        </p:nvSpPr>
        <p:spPr>
          <a:xfrm>
            <a:off x="7556141" y="2180035"/>
            <a:ext cx="750257" cy="137375"/>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3" name="Google Shape;263;p10"/>
          <p:cNvSpPr/>
          <p:nvPr/>
        </p:nvSpPr>
        <p:spPr>
          <a:xfrm>
            <a:off x="7471165" y="4991873"/>
            <a:ext cx="891023" cy="187400"/>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4" name="Google Shape;264;p10"/>
          <p:cNvSpPr/>
          <p:nvPr/>
        </p:nvSpPr>
        <p:spPr>
          <a:xfrm>
            <a:off x="7747985" y="2771119"/>
            <a:ext cx="314107" cy="132623"/>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5" name="Google Shape;265;p10"/>
          <p:cNvSpPr/>
          <p:nvPr/>
        </p:nvSpPr>
        <p:spPr>
          <a:xfrm>
            <a:off x="6933693" y="5592166"/>
            <a:ext cx="234867" cy="124579"/>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pic>
        <p:nvPicPr>
          <p:cNvPr id="266" name="Google Shape;266;p10"/>
          <p:cNvPicPr preferRelativeResize="0"/>
          <p:nvPr/>
        </p:nvPicPr>
        <p:blipFill rotWithShape="1">
          <a:blip r:embed="rId6">
            <a:alphaModFix/>
          </a:blip>
          <a:srcRect b="0" l="0" r="0" t="0"/>
          <a:stretch/>
        </p:blipFill>
        <p:spPr>
          <a:xfrm>
            <a:off x="7690219" y="4388948"/>
            <a:ext cx="4102319" cy="192808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67" name="Google Shape;267;p10"/>
          <p:cNvSpPr/>
          <p:nvPr/>
        </p:nvSpPr>
        <p:spPr>
          <a:xfrm>
            <a:off x="9803724" y="4979077"/>
            <a:ext cx="910810" cy="165296"/>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8" name="Google Shape;268;p10"/>
          <p:cNvSpPr/>
          <p:nvPr/>
        </p:nvSpPr>
        <p:spPr>
          <a:xfrm>
            <a:off x="8405369" y="5577043"/>
            <a:ext cx="273786" cy="118362"/>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500"/>
                                        <p:tgtEl>
                                          <p:spTgt spid="262"/>
                                        </p:tgtEl>
                                      </p:cBhvr>
                                    </p:animEffect>
                                  </p:childTnLst>
                                </p:cTn>
                              </p:par>
                              <p:par>
                                <p:cTn fill="hold" nodeType="with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500"/>
                                        <p:tgtEl>
                                          <p:spTgt spid="2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62"/>
                                        </p:tgtEl>
                                      </p:cBhvr>
                                    </p:animEffect>
                                    <p:set>
                                      <p:cBhvr>
                                        <p:cTn dur="1" fill="hold">
                                          <p:stCondLst>
                                            <p:cond delay="2000"/>
                                          </p:stCondLst>
                                        </p:cTn>
                                        <p:tgtEl>
                                          <p:spTgt spid="26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2000"/>
                                        <p:tgtEl>
                                          <p:spTgt spid="260"/>
                                        </p:tgtEl>
                                      </p:cBhvr>
                                    </p:animEffect>
                                    <p:set>
                                      <p:cBhvr>
                                        <p:cTn dur="1" fill="hold">
                                          <p:stCondLst>
                                            <p:cond delay="2000"/>
                                          </p:stCondLst>
                                        </p:cTn>
                                        <p:tgtEl>
                                          <p:spTgt spid="26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2000"/>
                                        <p:tgtEl>
                                          <p:spTgt spid="264"/>
                                        </p:tgtEl>
                                      </p:cBhvr>
                                    </p:animEffect>
                                    <p:set>
                                      <p:cBhvr>
                                        <p:cTn dur="1" fill="hold">
                                          <p:stCondLst>
                                            <p:cond delay="2000"/>
                                          </p:stCondLst>
                                        </p:cTn>
                                        <p:tgtEl>
                                          <p:spTgt spid="26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61"/>
                                        </p:tgtEl>
                                      </p:cBhvr>
                                    </p:animEffect>
                                    <p:set>
                                      <p:cBhvr>
                                        <p:cTn dur="1" fill="hold">
                                          <p:stCondLst>
                                            <p:cond delay="2000"/>
                                          </p:stCondLst>
                                        </p:cTn>
                                        <p:tgtEl>
                                          <p:spTgt spid="26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2000"/>
                                        <p:tgtEl>
                                          <p:spTgt spid="259"/>
                                        </p:tgtEl>
                                      </p:cBhvr>
                                    </p:animEffect>
                                  </p:childTnLst>
                                </p:cTn>
                              </p:par>
                              <p:par>
                                <p:cTn fill="hold" nodeType="with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2000"/>
                                        <p:tgtEl>
                                          <p:spTgt spid="263"/>
                                        </p:tgtEl>
                                      </p:cBhvr>
                                    </p:animEffect>
                                  </p:childTnLst>
                                </p:cTn>
                              </p:par>
                              <p:par>
                                <p:cTn fill="hold" nodeType="withEffect" presetClass="entr" presetID="10" presetSubtype="0">
                                  <p:stCondLst>
                                    <p:cond delay="0"/>
                                  </p:stCondLst>
                                  <p:childTnLst>
                                    <p:set>
                                      <p:cBhvr>
                                        <p:cTn dur="1" fill="hold">
                                          <p:stCondLst>
                                            <p:cond delay="0"/>
                                          </p:stCondLst>
                                        </p:cTn>
                                        <p:tgtEl>
                                          <p:spTgt spid="265"/>
                                        </p:tgtEl>
                                        <p:attrNameLst>
                                          <p:attrName>style.visibility</p:attrName>
                                        </p:attrNameLst>
                                      </p:cBhvr>
                                      <p:to>
                                        <p:strVal val="visible"/>
                                      </p:to>
                                    </p:set>
                                    <p:animEffect filter="fade" transition="in">
                                      <p:cBhvr>
                                        <p:cTn dur="2000"/>
                                        <p:tgtEl>
                                          <p:spTgt spid="2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59"/>
                                        </p:tgtEl>
                                      </p:cBhvr>
                                    </p:animEffect>
                                    <p:set>
                                      <p:cBhvr>
                                        <p:cTn dur="1" fill="hold">
                                          <p:stCondLst>
                                            <p:cond delay="2000"/>
                                          </p:stCondLst>
                                        </p:cTn>
                                        <p:tgtEl>
                                          <p:spTgt spid="25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2000"/>
                                        <p:tgtEl>
                                          <p:spTgt spid="263"/>
                                        </p:tgtEl>
                                      </p:cBhvr>
                                    </p:animEffect>
                                    <p:set>
                                      <p:cBhvr>
                                        <p:cTn dur="1" fill="hold">
                                          <p:stCondLst>
                                            <p:cond delay="2000"/>
                                          </p:stCondLst>
                                        </p:cTn>
                                        <p:tgtEl>
                                          <p:spTgt spid="26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2000"/>
                                        <p:tgtEl>
                                          <p:spTgt spid="265"/>
                                        </p:tgtEl>
                                      </p:cBhvr>
                                    </p:animEffect>
                                    <p:set>
                                      <p:cBhvr>
                                        <p:cTn dur="1" fill="hold">
                                          <p:stCondLst>
                                            <p:cond delay="2000"/>
                                          </p:stCondLst>
                                        </p:cTn>
                                        <p:tgtEl>
                                          <p:spTgt spid="26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7"/>
                                        </p:tgtEl>
                                        <p:attrNameLst>
                                          <p:attrName>style.visibility</p:attrName>
                                        </p:attrNameLst>
                                      </p:cBhvr>
                                      <p:to>
                                        <p:strVal val="visible"/>
                                      </p:to>
                                    </p:set>
                                    <p:animEffect filter="fade" transition="in">
                                      <p:cBhvr>
                                        <p:cTn dur="2000"/>
                                        <p:tgtEl>
                                          <p:spTgt spid="267"/>
                                        </p:tgtEl>
                                      </p:cBhvr>
                                    </p:animEffect>
                                  </p:childTnLst>
                                </p:cTn>
                              </p:par>
                              <p:par>
                                <p:cTn fill="hold" nodeType="with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2000"/>
                                        <p:tgtEl>
                                          <p:spTgt spid="266"/>
                                        </p:tgtEl>
                                      </p:cBhvr>
                                    </p:animEffect>
                                  </p:childTnLst>
                                </p:cTn>
                              </p:par>
                              <p:par>
                                <p:cTn fill="hold" nodeType="withEffect" presetClass="entr" presetID="10" presetSubtype="0">
                                  <p:stCondLst>
                                    <p:cond delay="0"/>
                                  </p:stCondLst>
                                  <p:childTnLst>
                                    <p:set>
                                      <p:cBhvr>
                                        <p:cTn dur="1" fill="hold">
                                          <p:stCondLst>
                                            <p:cond delay="0"/>
                                          </p:stCondLst>
                                        </p:cTn>
                                        <p:tgtEl>
                                          <p:spTgt spid="268"/>
                                        </p:tgtEl>
                                        <p:attrNameLst>
                                          <p:attrName>style.visibility</p:attrName>
                                        </p:attrNameLst>
                                      </p:cBhvr>
                                      <p:to>
                                        <p:strVal val="visible"/>
                                      </p:to>
                                    </p:set>
                                    <p:animEffect filter="fade" transition="in">
                                      <p:cBhvr>
                                        <p:cTn dur="2000"/>
                                        <p:tgtEl>
                                          <p:spTgt spid="26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5" name="Google Shape;275;p11"/>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Select Export</a:t>
            </a:r>
            <a:endParaRPr/>
          </a:p>
          <a:p>
            <a:pPr indent="-287338" lvl="0" marL="287338" rtl="0" algn="l">
              <a:lnSpc>
                <a:spcPct val="95000"/>
              </a:lnSpc>
              <a:spcBef>
                <a:spcPts val="600"/>
              </a:spcBef>
              <a:spcAft>
                <a:spcPts val="0"/>
              </a:spcAft>
              <a:buSzPts val="2800"/>
              <a:buChar char="•"/>
            </a:pPr>
            <a:r>
              <a:rPr lang="en-US"/>
              <a:t>Directory:</a:t>
            </a:r>
            <a:endParaRPr/>
          </a:p>
          <a:p>
            <a:pPr indent="-225425" lvl="1" marL="569913" rtl="0" algn="l">
              <a:lnSpc>
                <a:spcPct val="95000"/>
              </a:lnSpc>
              <a:spcBef>
                <a:spcPts val="600"/>
              </a:spcBef>
              <a:spcAft>
                <a:spcPts val="0"/>
              </a:spcAft>
              <a:buSzPts val="2400"/>
              <a:buChar char="­"/>
            </a:pPr>
            <a:r>
              <a:rPr lang="en-US"/>
              <a:t>&lt;env&gt;/build/work/client</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Source Code Directory:</a:t>
            </a:r>
            <a:endParaRPr/>
          </a:p>
          <a:p>
            <a:pPr indent="-225425" lvl="1" marL="569913" rtl="0" algn="l">
              <a:lnSpc>
                <a:spcPct val="95000"/>
              </a:lnSpc>
              <a:spcBef>
                <a:spcPts val="600"/>
              </a:spcBef>
              <a:spcAft>
                <a:spcPts val="0"/>
              </a:spcAft>
              <a:buClr>
                <a:srgbClr val="5A87C5"/>
              </a:buClr>
              <a:buSzPts val="2400"/>
              <a:buChar char="­"/>
            </a:pPr>
            <a:r>
              <a:rPr lang="en-US">
                <a:solidFill>
                  <a:srgbClr val="000000"/>
                </a:solidFill>
              </a:rPr>
              <a:t>&lt;env&gt;/labeldata/sourcecode</a:t>
            </a:r>
            <a:endParaRPr>
              <a:solidFill>
                <a:srgbClr val="000000"/>
              </a:solidFill>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73025" lvl="1" marL="569913" rtl="0" algn="l">
              <a:lnSpc>
                <a:spcPct val="95000"/>
              </a:lnSpc>
              <a:spcBef>
                <a:spcPts val="600"/>
              </a:spcBef>
              <a:spcAft>
                <a:spcPts val="0"/>
              </a:spcAft>
              <a:buClr>
                <a:srgbClr val="5A87C5"/>
              </a:buClr>
              <a:buSzPts val="2400"/>
              <a:buNone/>
            </a:pPr>
            <a:r>
              <a:t/>
            </a:r>
            <a:endParaRPr>
              <a:solidFill>
                <a:srgbClr val="000000"/>
              </a:solidFill>
            </a:endParaRPr>
          </a:p>
          <a:p>
            <a:pPr indent="-73025" lvl="1" marL="569913" rtl="0" algn="l">
              <a:lnSpc>
                <a:spcPct val="95000"/>
              </a:lnSpc>
              <a:spcBef>
                <a:spcPts val="600"/>
              </a:spcBef>
              <a:spcAft>
                <a:spcPts val="0"/>
              </a:spcAft>
              <a:buSzPts val="2400"/>
              <a:buNone/>
            </a:pPr>
            <a:r>
              <a:t/>
            </a:r>
            <a:endParaRPr/>
          </a:p>
        </p:txBody>
      </p:sp>
      <p:sp>
        <p:nvSpPr>
          <p:cNvPr id="276" name="Google Shape;276;p11"/>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77" name="Google Shape;277;p1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800"/>
              <a:buFont typeface="Century Gothic"/>
              <a:buNone/>
            </a:pPr>
            <a:r>
              <a:rPr lang="en-US" sz="2800"/>
              <a:t>Exporting Data - Label Extraction Import/Export</a:t>
            </a:r>
            <a:br>
              <a:rPr lang="en-US"/>
            </a:br>
            <a:endParaRPr/>
          </a:p>
        </p:txBody>
      </p:sp>
      <p:sp>
        <p:nvSpPr>
          <p:cNvPr id="278" name="Google Shape;278;p11"/>
          <p:cNvSpPr txBox="1"/>
          <p:nvPr>
            <p:ph idx="3" type="body"/>
          </p:nvPr>
        </p:nvSpPr>
        <p:spPr>
          <a:xfrm>
            <a:off x="419100" y="160025"/>
            <a:ext cx="113310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279" name="Google Shape;279;p11"/>
          <p:cNvPicPr preferRelativeResize="0"/>
          <p:nvPr/>
        </p:nvPicPr>
        <p:blipFill rotWithShape="1">
          <a:blip r:embed="rId3">
            <a:alphaModFix/>
          </a:blip>
          <a:srcRect b="0" l="0" r="0" t="0"/>
          <a:stretch/>
        </p:blipFill>
        <p:spPr>
          <a:xfrm>
            <a:off x="6260064" y="1605019"/>
            <a:ext cx="5476624" cy="199676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6" name="Google Shape;286;p12"/>
          <p:cNvSpPr txBox="1"/>
          <p:nvPr>
            <p:ph idx="1" type="body"/>
          </p:nvPr>
        </p:nvSpPr>
        <p:spPr>
          <a:xfrm>
            <a:off x="419100" y="1209176"/>
            <a:ext cx="11353800" cy="507130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LPS User Guide</a:t>
            </a:r>
            <a:endParaRPr/>
          </a:p>
          <a:p>
            <a:pPr indent="-225425" lvl="1" marL="569913" rtl="0" algn="l">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indent="-287338" lvl="1" marL="287338" rtl="0" algn="l">
              <a:lnSpc>
                <a:spcPct val="95000"/>
              </a:lnSpc>
              <a:spcBef>
                <a:spcPts val="600"/>
              </a:spcBef>
              <a:spcAft>
                <a:spcPts val="0"/>
              </a:spcAft>
              <a:buSzPts val="2400"/>
              <a:buFont typeface="Arial"/>
              <a:buChar char="•"/>
            </a:pPr>
            <a:r>
              <a:rPr lang="en-US"/>
              <a:t>Email: </a:t>
            </a:r>
            <a:r>
              <a:rPr lang="en-US" u="sng">
                <a:solidFill>
                  <a:schemeClr val="hlink"/>
                </a:solidFill>
                <a:hlinkClick r:id="rId4"/>
              </a:rPr>
              <a:t>Forum_AS_DCnLPS@qad.com</a:t>
            </a:r>
            <a:endParaRPr/>
          </a:p>
          <a:p>
            <a:pPr indent="-134938" lvl="1" marL="287338" rtl="0" algn="l">
              <a:lnSpc>
                <a:spcPct val="95000"/>
              </a:lnSpc>
              <a:spcBef>
                <a:spcPts val="600"/>
              </a:spcBef>
              <a:spcAft>
                <a:spcPts val="0"/>
              </a:spcAft>
              <a:buSzPts val="2400"/>
              <a:buFont typeface="Arial"/>
              <a:buNone/>
            </a:pPr>
            <a:r>
              <a:t/>
            </a:r>
            <a:endParaRPr/>
          </a:p>
          <a:p>
            <a:pPr indent="-73025" lvl="1" marL="569913" rtl="0" algn="l">
              <a:lnSpc>
                <a:spcPct val="95000"/>
              </a:lnSpc>
              <a:spcBef>
                <a:spcPts val="600"/>
              </a:spcBef>
              <a:spcAft>
                <a:spcPts val="0"/>
              </a:spcAft>
              <a:buSzPts val="2400"/>
              <a:buNone/>
            </a:pPr>
            <a:r>
              <a:t/>
            </a:r>
            <a:endParaRPr/>
          </a:p>
        </p:txBody>
      </p:sp>
      <p:sp>
        <p:nvSpPr>
          <p:cNvPr id="287" name="Google Shape;287;p12"/>
          <p:cNvSpPr txBox="1"/>
          <p:nvPr>
            <p:ph idx="2" type="body"/>
          </p:nvPr>
        </p:nvSpPr>
        <p:spPr>
          <a:xfrm>
            <a:off x="419100" y="203200"/>
            <a:ext cx="11353800" cy="36570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a:t>
            </a:r>
            <a:r>
              <a:rPr lang="en-US">
                <a:solidFill>
                  <a:srgbClr val="7CA0D1"/>
                </a:solidFill>
              </a:rPr>
              <a:t>Setup Import/Export</a:t>
            </a:r>
            <a:endParaRPr>
              <a:solidFill>
                <a:srgbClr val="7CA0D1"/>
              </a:solidFill>
            </a:endParaRPr>
          </a:p>
        </p:txBody>
      </p:sp>
      <p:sp>
        <p:nvSpPr>
          <p:cNvPr id="288" name="Google Shape;288;p1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5" name="Google Shape;155;p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rPr lang="en-US" sz="1500"/>
              <a:t>This presentation includes forward-looking statements within the meaning of the Private Securities Litigation Reform Act of 1995.  These statements are subject to significant</a:t>
            </a:r>
            <a:r>
              <a:rPr lang="en-US" sz="1500" u="sng"/>
              <a:t> </a:t>
            </a:r>
            <a:r>
              <a:rPr lang="en-US" sz="150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endParaRPr/>
          </a:p>
          <a:p>
            <a:pPr indent="0" lvl="0" marL="0" rtl="0" algn="l">
              <a:lnSpc>
                <a:spcPct val="95000"/>
              </a:lnSpc>
              <a:spcBef>
                <a:spcPts val="600"/>
              </a:spcBef>
              <a:spcAft>
                <a:spcPts val="0"/>
              </a:spcAft>
              <a:buSzPts val="1500"/>
              <a:buNone/>
            </a:pPr>
            <a:r>
              <a:rPr lang="en-US" sz="150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endParaRPr sz="1500"/>
          </a:p>
          <a:p>
            <a:pPr indent="0" lvl="0" marL="0" rtl="0" algn="l">
              <a:lnSpc>
                <a:spcPct val="95000"/>
              </a:lnSpc>
              <a:spcBef>
                <a:spcPts val="600"/>
              </a:spcBef>
              <a:spcAft>
                <a:spcPts val="0"/>
              </a:spcAft>
              <a:buSzPts val="1500"/>
              <a:buNone/>
            </a:pPr>
            <a:r>
              <a:rPr lang="en-US" sz="150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endParaRPr sz="1500"/>
          </a:p>
          <a:p>
            <a:pPr indent="0" lvl="0" marL="0" rtl="0" algn="l">
              <a:lnSpc>
                <a:spcPct val="95000"/>
              </a:lnSpc>
              <a:spcBef>
                <a:spcPts val="600"/>
              </a:spcBef>
              <a:spcAft>
                <a:spcPts val="0"/>
              </a:spcAft>
              <a:buSzPts val="1500"/>
              <a:buNone/>
            </a:pPr>
            <a:r>
              <a:rPr lang="en-US" sz="1500"/>
              <a:t>QAD undertakes no obligation to update forward-looking statements.</a:t>
            </a:r>
            <a:endParaRPr/>
          </a:p>
        </p:txBody>
      </p:sp>
      <p:sp>
        <p:nvSpPr>
          <p:cNvPr id="156" name="Google Shape;156;p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sp>
        <p:nvSpPr>
          <p:cNvPr id="157" name="Google Shape;157;p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Safe Harbor</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4" name="Google Shape;164;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Understand how to import/export LPS setup data between environments</a:t>
            </a:r>
            <a:endParaRPr/>
          </a:p>
        </p:txBody>
      </p:sp>
      <p:sp>
        <p:nvSpPr>
          <p:cNvPr id="165" name="Google Shape;165;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sp>
        <p:nvSpPr>
          <p:cNvPr id="166" name="Google Shape;166;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3" name="Google Shape;173;p4"/>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Label Config Import/Export</a:t>
            </a:r>
            <a:endParaRPr/>
          </a:p>
          <a:p>
            <a:pPr indent="-225425" lvl="1" marL="569913" rtl="0" algn="l">
              <a:lnSpc>
                <a:spcPct val="95000"/>
              </a:lnSpc>
              <a:spcBef>
                <a:spcPts val="600"/>
              </a:spcBef>
              <a:spcAft>
                <a:spcPts val="0"/>
              </a:spcAft>
              <a:buSzPts val="2400"/>
              <a:buChar char="­"/>
            </a:pPr>
            <a:r>
              <a:rPr lang="en-US"/>
              <a:t>Routing data</a:t>
            </a:r>
            <a:endParaRPr/>
          </a:p>
          <a:p>
            <a:pPr indent="-225425" lvl="1" marL="569913" rtl="0" algn="l">
              <a:lnSpc>
                <a:spcPct val="95000"/>
              </a:lnSpc>
              <a:spcBef>
                <a:spcPts val="600"/>
              </a:spcBef>
              <a:spcAft>
                <a:spcPts val="0"/>
              </a:spcAft>
              <a:buSzPts val="2400"/>
              <a:buChar char="­"/>
            </a:pPr>
            <a:r>
              <a:rPr lang="en-US"/>
              <a:t>Printer data</a:t>
            </a:r>
            <a:endParaRPr/>
          </a:p>
          <a:p>
            <a:pPr indent="-225425" lvl="1" marL="569913" rtl="0" algn="l">
              <a:lnSpc>
                <a:spcPct val="95000"/>
              </a:lnSpc>
              <a:spcBef>
                <a:spcPts val="600"/>
              </a:spcBef>
              <a:spcAft>
                <a:spcPts val="0"/>
              </a:spcAft>
              <a:buSzPts val="2400"/>
              <a:buChar char="­"/>
            </a:pPr>
            <a:r>
              <a:rPr lang="en-US"/>
              <a:t>Format data</a:t>
            </a:r>
            <a:endParaRPr/>
          </a:p>
          <a:p>
            <a:pPr indent="-73025" lvl="1" marL="569913" rtl="0" algn="l">
              <a:lnSpc>
                <a:spcPct val="95000"/>
              </a:lnSpc>
              <a:spcBef>
                <a:spcPts val="600"/>
              </a:spcBef>
              <a:spcAft>
                <a:spcPts val="0"/>
              </a:spcAft>
              <a:buSzPts val="2400"/>
              <a:buNone/>
            </a:pPr>
            <a:r>
              <a:t/>
            </a:r>
            <a:endParaRPr/>
          </a:p>
          <a:p>
            <a:pPr indent="-287338" lvl="0" marL="287338" rtl="0" algn="l">
              <a:lnSpc>
                <a:spcPct val="95000"/>
              </a:lnSpc>
              <a:spcBef>
                <a:spcPts val="600"/>
              </a:spcBef>
              <a:spcAft>
                <a:spcPts val="0"/>
              </a:spcAft>
              <a:buSzPts val="2800"/>
              <a:buChar char="•"/>
            </a:pPr>
            <a:r>
              <a:rPr lang="en-US"/>
              <a:t>Label Extraction Import/Export</a:t>
            </a:r>
            <a:endParaRPr/>
          </a:p>
          <a:p>
            <a:pPr indent="-225425" lvl="1" marL="569913" rtl="0" algn="l">
              <a:lnSpc>
                <a:spcPct val="95000"/>
              </a:lnSpc>
              <a:spcBef>
                <a:spcPts val="600"/>
              </a:spcBef>
              <a:spcAft>
                <a:spcPts val="0"/>
              </a:spcAft>
              <a:buSzPts val="2400"/>
              <a:buChar char="­"/>
            </a:pPr>
            <a:r>
              <a:rPr lang="en-US"/>
              <a:t>Extraction data</a:t>
            </a:r>
            <a:endParaRPr/>
          </a:p>
        </p:txBody>
      </p:sp>
      <p:sp>
        <p:nvSpPr>
          <p:cNvPr id="174" name="Google Shape;174;p4"/>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175" name="Google Shape;175;p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Menu Items</a:t>
            </a:r>
            <a:endParaRPr/>
          </a:p>
        </p:txBody>
      </p:sp>
      <p:sp>
        <p:nvSpPr>
          <p:cNvPr id="176" name="Google Shape;176;p4"/>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177" name="Google Shape;177;p4"/>
          <p:cNvPicPr preferRelativeResize="0"/>
          <p:nvPr/>
        </p:nvPicPr>
        <p:blipFill rotWithShape="1">
          <a:blip r:embed="rId3">
            <a:alphaModFix/>
          </a:blip>
          <a:srcRect b="0" l="0" r="0" t="0"/>
          <a:stretch/>
        </p:blipFill>
        <p:spPr>
          <a:xfrm>
            <a:off x="7125953" y="2599644"/>
            <a:ext cx="3713451" cy="203002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4" name="Google Shape;184;p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400"/>
              <a:buChar char="•"/>
            </a:pPr>
            <a:r>
              <a:rPr lang="en-US" sz="2400"/>
              <a:t>Locate Out-of-the-Box setup data within LPS package</a:t>
            </a:r>
            <a:endParaRPr/>
          </a:p>
          <a:p>
            <a:pPr indent="-225425" lvl="1" marL="569913" rtl="0" algn="l">
              <a:lnSpc>
                <a:spcPct val="95000"/>
              </a:lnSpc>
              <a:spcBef>
                <a:spcPts val="600"/>
              </a:spcBef>
              <a:spcAft>
                <a:spcPts val="0"/>
              </a:spcAft>
              <a:buSzPts val="1800"/>
              <a:buChar char="­"/>
            </a:pPr>
            <a:r>
              <a:rPr lang="en-US" sz="1800"/>
              <a:t>&lt;env&gt;/dist/as-setup/labels/</a:t>
            </a:r>
            <a:endParaRPr/>
          </a:p>
          <a:p>
            <a:pPr indent="-230187" lvl="2" marL="857250" rtl="0" algn="l">
              <a:lnSpc>
                <a:spcPct val="95000"/>
              </a:lnSpc>
              <a:spcBef>
                <a:spcPts val="600"/>
              </a:spcBef>
              <a:spcAft>
                <a:spcPts val="0"/>
              </a:spcAft>
              <a:buSzPts val="1400"/>
              <a:buChar char="­"/>
            </a:pPr>
            <a:r>
              <a:rPr lang="en-US" sz="1400"/>
              <a:t>datasets</a:t>
            </a:r>
            <a:endParaRPr/>
          </a:p>
          <a:p>
            <a:pPr indent="-230187" lvl="2" marL="857250" rtl="0" algn="l">
              <a:lnSpc>
                <a:spcPct val="95000"/>
              </a:lnSpc>
              <a:spcBef>
                <a:spcPts val="600"/>
              </a:spcBef>
              <a:spcAft>
                <a:spcPts val="0"/>
              </a:spcAft>
              <a:buSzPts val="1400"/>
              <a:buChar char="­"/>
            </a:pPr>
            <a:r>
              <a:rPr lang="en-US" sz="1400"/>
              <a:t>templates</a:t>
            </a:r>
            <a:endParaRPr/>
          </a:p>
          <a:p>
            <a:pPr indent="-287338" lvl="0" marL="287338" rtl="0" algn="l">
              <a:lnSpc>
                <a:spcPct val="95000"/>
              </a:lnSpc>
              <a:spcBef>
                <a:spcPts val="600"/>
              </a:spcBef>
              <a:spcAft>
                <a:spcPts val="0"/>
              </a:spcAft>
              <a:buSzPts val="2400"/>
              <a:buChar char="•"/>
            </a:pPr>
            <a:r>
              <a:rPr lang="en-US" sz="2400"/>
              <a:t>Create directories for the setup data</a:t>
            </a:r>
            <a:endParaRPr/>
          </a:p>
          <a:p>
            <a:pPr indent="-225425" lvl="1" marL="569913" rtl="0" algn="l">
              <a:lnSpc>
                <a:spcPct val="95000"/>
              </a:lnSpc>
              <a:spcBef>
                <a:spcPts val="600"/>
              </a:spcBef>
              <a:spcAft>
                <a:spcPts val="0"/>
              </a:spcAft>
              <a:buSzPts val="2000"/>
              <a:buChar char="­"/>
            </a:pPr>
            <a:r>
              <a:rPr lang="en-US" sz="2000"/>
              <a:t>&lt;env&gt;/labeldata/</a:t>
            </a:r>
            <a:endParaRPr/>
          </a:p>
          <a:p>
            <a:pPr indent="-230187" lvl="2" marL="857250" rtl="0" algn="l">
              <a:lnSpc>
                <a:spcPct val="95000"/>
              </a:lnSpc>
              <a:spcBef>
                <a:spcPts val="600"/>
              </a:spcBef>
              <a:spcAft>
                <a:spcPts val="0"/>
              </a:spcAft>
              <a:buSzPts val="1800"/>
              <a:buChar char="­"/>
            </a:pPr>
            <a:r>
              <a:rPr lang="en-US" sz="1800"/>
              <a:t>archive</a:t>
            </a:r>
            <a:endParaRPr/>
          </a:p>
          <a:p>
            <a:pPr indent="-230187" lvl="2" marL="857250" rtl="0" algn="l">
              <a:lnSpc>
                <a:spcPct val="95000"/>
              </a:lnSpc>
              <a:spcBef>
                <a:spcPts val="600"/>
              </a:spcBef>
              <a:spcAft>
                <a:spcPts val="0"/>
              </a:spcAft>
              <a:buSzPts val="1800"/>
              <a:buChar char="­"/>
            </a:pPr>
            <a:r>
              <a:rPr lang="en-US" sz="1800"/>
              <a:t>datasets</a:t>
            </a:r>
            <a:endParaRPr/>
          </a:p>
          <a:p>
            <a:pPr indent="-230187" lvl="2" marL="857250" rtl="0" algn="l">
              <a:lnSpc>
                <a:spcPct val="95000"/>
              </a:lnSpc>
              <a:spcBef>
                <a:spcPts val="600"/>
              </a:spcBef>
              <a:spcAft>
                <a:spcPts val="0"/>
              </a:spcAft>
              <a:buSzPts val="1800"/>
              <a:buChar char="­"/>
            </a:pPr>
            <a:r>
              <a:rPr lang="en-US" sz="1800"/>
              <a:t>out</a:t>
            </a:r>
            <a:endParaRPr sz="1800">
              <a:solidFill>
                <a:srgbClr val="000000"/>
              </a:solidFill>
            </a:endParaRPr>
          </a:p>
          <a:p>
            <a:pPr indent="-230187" lvl="2" marL="857250" rtl="0" algn="l">
              <a:lnSpc>
                <a:spcPct val="95000"/>
              </a:lnSpc>
              <a:spcBef>
                <a:spcPts val="600"/>
              </a:spcBef>
              <a:spcAft>
                <a:spcPts val="0"/>
              </a:spcAft>
              <a:buSzPts val="1800"/>
              <a:buChar char="­"/>
            </a:pPr>
            <a:r>
              <a:rPr lang="en-US" sz="1800">
                <a:solidFill>
                  <a:srgbClr val="000000"/>
                </a:solidFill>
              </a:rPr>
              <a:t>sourcecode</a:t>
            </a:r>
            <a:endParaRPr sz="1800"/>
          </a:p>
          <a:p>
            <a:pPr indent="-230187" lvl="2" marL="857250" rtl="0" algn="l">
              <a:lnSpc>
                <a:spcPct val="95000"/>
              </a:lnSpc>
              <a:spcBef>
                <a:spcPts val="600"/>
              </a:spcBef>
              <a:spcAft>
                <a:spcPts val="0"/>
              </a:spcAft>
              <a:buSzPts val="1800"/>
              <a:buChar char="­"/>
            </a:pPr>
            <a:r>
              <a:rPr lang="en-US" sz="1800"/>
              <a:t>templates</a:t>
            </a:r>
            <a:endParaRPr/>
          </a:p>
          <a:p>
            <a:pPr indent="-287338" lvl="0" marL="287338" rtl="0" algn="l">
              <a:lnSpc>
                <a:spcPct val="95000"/>
              </a:lnSpc>
              <a:spcBef>
                <a:spcPts val="600"/>
              </a:spcBef>
              <a:spcAft>
                <a:spcPts val="0"/>
              </a:spcAft>
              <a:buClr>
                <a:srgbClr val="5A87C5"/>
              </a:buClr>
              <a:buSzPts val="2400"/>
              <a:buChar char="•"/>
            </a:pPr>
            <a:r>
              <a:rPr lang="en-US" sz="2400">
                <a:solidFill>
                  <a:srgbClr val="000000"/>
                </a:solidFill>
              </a:rPr>
              <a:t>Copy LPS artifacts (dataset &amp; template) to the corresponding subdirectories</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185" name="Google Shape;185;p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sp>
        <p:nvSpPr>
          <p:cNvPr id="186" name="Google Shape;186;p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Importing Out-of-the-Box LPS Data</a:t>
            </a:r>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4">
                                            <p:txEl>
                                              <p:pRg end="13" st="1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pic>
        <p:nvPicPr>
          <p:cNvPr id="192" name="Google Shape;192;p6"/>
          <p:cNvPicPr preferRelativeResize="0"/>
          <p:nvPr/>
        </p:nvPicPr>
        <p:blipFill rotWithShape="1">
          <a:blip r:embed="rId3">
            <a:alphaModFix/>
          </a:blip>
          <a:srcRect b="0" l="0" r="0" t="0"/>
          <a:stretch/>
        </p:blipFill>
        <p:spPr>
          <a:xfrm>
            <a:off x="7052087" y="1527063"/>
            <a:ext cx="3680398" cy="4678195"/>
          </a:xfrm>
          <a:prstGeom prst="rect">
            <a:avLst/>
          </a:prstGeom>
          <a:noFill/>
          <a:ln>
            <a:noFill/>
          </a:ln>
        </p:spPr>
      </p:pic>
      <p:sp>
        <p:nvSpPr>
          <p:cNvPr id="193" name="Google Shape;193;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4" name="Google Shape;194;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400"/>
              <a:buChar char="•"/>
            </a:pPr>
            <a:r>
              <a:rPr lang="en-US" sz="2400"/>
              <a:t>Locate the rest of the Out-of-the-Box setup data</a:t>
            </a:r>
            <a:endParaRPr/>
          </a:p>
          <a:p>
            <a:pPr indent="-225425" lvl="1" marL="569913" rtl="0" algn="l">
              <a:lnSpc>
                <a:spcPct val="95000"/>
              </a:lnSpc>
              <a:spcBef>
                <a:spcPts val="600"/>
              </a:spcBef>
              <a:spcAft>
                <a:spcPts val="0"/>
              </a:spcAft>
              <a:buSzPts val="1800"/>
              <a:buChar char="­"/>
            </a:pPr>
            <a:r>
              <a:rPr lang="en-US" sz="1800"/>
              <a:t>&lt;env&gt;/as-setup/labels/configuration/lps/</a:t>
            </a:r>
            <a:endParaRPr/>
          </a:p>
          <a:p>
            <a:pPr indent="-230187" lvl="2" marL="857250" rtl="0" algn="l">
              <a:lnSpc>
                <a:spcPct val="95000"/>
              </a:lnSpc>
              <a:spcBef>
                <a:spcPts val="600"/>
              </a:spcBef>
              <a:spcAft>
                <a:spcPts val="0"/>
              </a:spcAft>
              <a:buSzPts val="1400"/>
              <a:buChar char="­"/>
            </a:pPr>
            <a:r>
              <a:rPr lang="en-US" sz="1400"/>
              <a:t>format</a:t>
            </a:r>
            <a:endParaRPr/>
          </a:p>
          <a:p>
            <a:pPr indent="-230187" lvl="2" marL="857250" rtl="0" algn="l">
              <a:lnSpc>
                <a:spcPct val="95000"/>
              </a:lnSpc>
              <a:spcBef>
                <a:spcPts val="600"/>
              </a:spcBef>
              <a:spcAft>
                <a:spcPts val="0"/>
              </a:spcAft>
              <a:buSzPts val="1400"/>
              <a:buChar char="­"/>
            </a:pPr>
            <a:r>
              <a:rPr lang="en-US" sz="1400"/>
              <a:t>labelinfo</a:t>
            </a:r>
            <a:endParaRPr sz="1400"/>
          </a:p>
          <a:p>
            <a:pPr indent="-230187" lvl="2" marL="857250" rtl="0" algn="l">
              <a:lnSpc>
                <a:spcPct val="95000"/>
              </a:lnSpc>
              <a:spcBef>
                <a:spcPts val="600"/>
              </a:spcBef>
              <a:spcAft>
                <a:spcPts val="0"/>
              </a:spcAft>
              <a:buSzPts val="1400"/>
              <a:buChar char="­"/>
            </a:pPr>
            <a:r>
              <a:rPr lang="en-US" sz="1400"/>
              <a:t>printer</a:t>
            </a:r>
            <a:endParaRPr/>
          </a:p>
          <a:p>
            <a:pPr indent="-287338" lvl="0" marL="287338" rtl="0" algn="l">
              <a:lnSpc>
                <a:spcPct val="95000"/>
              </a:lnSpc>
              <a:spcBef>
                <a:spcPts val="600"/>
              </a:spcBef>
              <a:spcAft>
                <a:spcPts val="0"/>
              </a:spcAft>
              <a:buSzPts val="2400"/>
              <a:buChar char="•"/>
            </a:pPr>
            <a:r>
              <a:rPr lang="en-US" sz="2400"/>
              <a:t>Open Label Config Import/Export</a:t>
            </a:r>
            <a:endParaRPr/>
          </a:p>
          <a:p>
            <a:pPr indent="-287338" lvl="0" marL="287338" rtl="0" algn="l">
              <a:lnSpc>
                <a:spcPct val="95000"/>
              </a:lnSpc>
              <a:spcBef>
                <a:spcPts val="600"/>
              </a:spcBef>
              <a:spcAft>
                <a:spcPts val="0"/>
              </a:spcAft>
              <a:buSzPts val="2400"/>
              <a:buChar char="•"/>
            </a:pPr>
            <a:r>
              <a:rPr lang="en-US" sz="2400"/>
              <a:t>Select Import</a:t>
            </a:r>
            <a:endParaRPr/>
          </a:p>
          <a:p>
            <a:pPr indent="-287338" lvl="0" marL="287338" rtl="0" algn="l">
              <a:lnSpc>
                <a:spcPct val="95000"/>
              </a:lnSpc>
              <a:spcBef>
                <a:spcPts val="600"/>
              </a:spcBef>
              <a:spcAft>
                <a:spcPts val="0"/>
              </a:spcAft>
              <a:buSzPts val="2400"/>
              <a:buChar char="•"/>
            </a:pPr>
            <a:r>
              <a:rPr lang="en-US" sz="2400"/>
              <a:t>Options: If all config data needed, run each option separately</a:t>
            </a:r>
            <a:endParaRPr/>
          </a:p>
          <a:p>
            <a:pPr indent="-287338" lvl="0" marL="287338" rtl="0" algn="l">
              <a:lnSpc>
                <a:spcPct val="95000"/>
              </a:lnSpc>
              <a:spcBef>
                <a:spcPts val="600"/>
              </a:spcBef>
              <a:spcAft>
                <a:spcPts val="0"/>
              </a:spcAft>
              <a:buSzPts val="2400"/>
              <a:buChar char="•"/>
            </a:pPr>
            <a:r>
              <a:rPr lang="en-US" sz="2400"/>
              <a:t>Specify appropriate directory for info being imported</a:t>
            </a:r>
            <a:endParaRPr/>
          </a:p>
          <a:p>
            <a:pPr indent="-160338" lvl="0" marL="287338" rtl="0" algn="l">
              <a:lnSpc>
                <a:spcPct val="95000"/>
              </a:lnSpc>
              <a:spcBef>
                <a:spcPts val="600"/>
              </a:spcBef>
              <a:spcAft>
                <a:spcPts val="0"/>
              </a:spcAft>
              <a:buSzPts val="2000"/>
              <a:buNone/>
            </a:pPr>
            <a:r>
              <a:t/>
            </a:r>
            <a:endParaRPr sz="2000"/>
          </a:p>
        </p:txBody>
      </p:sp>
      <p:sp>
        <p:nvSpPr>
          <p:cNvPr id="195" name="Google Shape;195;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800"/>
              <a:buFont typeface="Century Gothic"/>
              <a:buNone/>
            </a:pPr>
            <a:r>
              <a:rPr lang="en-US" sz="2800"/>
              <a:t>Importing Out-of-the-Box Data - Label Config Import/Export</a:t>
            </a:r>
            <a:endParaRPr sz="2800"/>
          </a:p>
        </p:txBody>
      </p:sp>
      <p:sp>
        <p:nvSpPr>
          <p:cNvPr id="196" name="Google Shape;196;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197" name="Google Shape;197;p6"/>
          <p:cNvPicPr preferRelativeResize="0"/>
          <p:nvPr/>
        </p:nvPicPr>
        <p:blipFill rotWithShape="1">
          <a:blip r:embed="rId4">
            <a:alphaModFix/>
          </a:blip>
          <a:srcRect b="0" l="0" r="0" t="0"/>
          <a:stretch/>
        </p:blipFill>
        <p:spPr>
          <a:xfrm>
            <a:off x="6537911" y="2848232"/>
            <a:ext cx="5035041" cy="239037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198" name="Google Shape;198;p6"/>
          <p:cNvSpPr/>
          <p:nvPr/>
        </p:nvSpPr>
        <p:spPr>
          <a:xfrm>
            <a:off x="7179196" y="3610942"/>
            <a:ext cx="898004" cy="193798"/>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99" name="Google Shape;199;p6"/>
          <p:cNvSpPr/>
          <p:nvPr/>
        </p:nvSpPr>
        <p:spPr>
          <a:xfrm>
            <a:off x="9395145" y="4339453"/>
            <a:ext cx="364603" cy="172027"/>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192"/>
                                        </p:tgtEl>
                                      </p:cBhvr>
                                    </p:animEffect>
                                    <p:set>
                                      <p:cBhvr>
                                        <p:cTn dur="1" fill="hold">
                                          <p:stCondLst>
                                            <p:cond delay="2000"/>
                                          </p:stCondLst>
                                        </p:cTn>
                                        <p:tgtEl>
                                          <p:spTgt spid="19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Google Shape;205;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6" name="Google Shape;206;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Select individual files to import</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Replace directory structures for templates, datasets, and printers with the new directories</a:t>
            </a:r>
            <a:endParaRPr/>
          </a:p>
          <a:p>
            <a:pPr indent="-160338" lvl="0" marL="287338" rtl="0" algn="l">
              <a:lnSpc>
                <a:spcPct val="95000"/>
              </a:lnSpc>
              <a:spcBef>
                <a:spcPts val="600"/>
              </a:spcBef>
              <a:spcAft>
                <a:spcPts val="0"/>
              </a:spcAft>
              <a:buSzPts val="2000"/>
              <a:buNone/>
            </a:pPr>
            <a:r>
              <a:t/>
            </a:r>
            <a:endParaRPr sz="2000"/>
          </a:p>
        </p:txBody>
      </p:sp>
      <p:sp>
        <p:nvSpPr>
          <p:cNvPr id="207" name="Google Shape;207;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400"/>
              <a:buFont typeface="Century Gothic"/>
              <a:buNone/>
            </a:pPr>
            <a:r>
              <a:rPr lang="en-US" sz="2400"/>
              <a:t>Importing Out-of-the-Box Data - Label Config Import/Export Cont’d</a:t>
            </a:r>
            <a:endParaRPr sz="2400"/>
          </a:p>
        </p:txBody>
      </p:sp>
      <p:sp>
        <p:nvSpPr>
          <p:cNvPr id="208" name="Google Shape;208;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209" name="Google Shape;209;p7"/>
          <p:cNvPicPr preferRelativeResize="0"/>
          <p:nvPr/>
        </p:nvPicPr>
        <p:blipFill rotWithShape="1">
          <a:blip r:embed="rId3">
            <a:alphaModFix/>
          </a:blip>
          <a:srcRect b="0" l="0" r="0" t="0"/>
          <a:stretch/>
        </p:blipFill>
        <p:spPr>
          <a:xfrm>
            <a:off x="6488537" y="1563565"/>
            <a:ext cx="5014838" cy="212557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10" name="Google Shape;210;p7"/>
          <p:cNvPicPr preferRelativeResize="0"/>
          <p:nvPr/>
        </p:nvPicPr>
        <p:blipFill rotWithShape="1">
          <a:blip r:embed="rId4">
            <a:alphaModFix/>
          </a:blip>
          <a:srcRect b="0" l="0" r="0" t="0"/>
          <a:stretch/>
        </p:blipFill>
        <p:spPr>
          <a:xfrm>
            <a:off x="6587702" y="3943683"/>
            <a:ext cx="5106360" cy="593422"/>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11" name="Google Shape;211;p7"/>
          <p:cNvSpPr/>
          <p:nvPr/>
        </p:nvSpPr>
        <p:spPr>
          <a:xfrm>
            <a:off x="6612640" y="3944851"/>
            <a:ext cx="618798" cy="159479"/>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pic>
        <p:nvPicPr>
          <p:cNvPr id="212" name="Google Shape;212;p7"/>
          <p:cNvPicPr preferRelativeResize="0"/>
          <p:nvPr/>
        </p:nvPicPr>
        <p:blipFill rotWithShape="1">
          <a:blip r:embed="rId5">
            <a:alphaModFix/>
          </a:blip>
          <a:srcRect b="0" l="0" r="0" t="0"/>
          <a:stretch/>
        </p:blipFill>
        <p:spPr>
          <a:xfrm>
            <a:off x="8841459" y="3734528"/>
            <a:ext cx="2243023" cy="80684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13" name="Google Shape;213;p7"/>
          <p:cNvPicPr preferRelativeResize="0"/>
          <p:nvPr/>
        </p:nvPicPr>
        <p:blipFill rotWithShape="1">
          <a:blip r:embed="rId6">
            <a:alphaModFix/>
          </a:blip>
          <a:srcRect b="0" l="0" r="0" t="0"/>
          <a:stretch/>
        </p:blipFill>
        <p:spPr>
          <a:xfrm>
            <a:off x="6597882" y="4828249"/>
            <a:ext cx="5077033" cy="56739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14" name="Google Shape;214;p7"/>
          <p:cNvSpPr/>
          <p:nvPr/>
        </p:nvSpPr>
        <p:spPr>
          <a:xfrm>
            <a:off x="6619619" y="4838311"/>
            <a:ext cx="325632" cy="138538"/>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15" name="Google Shape;215;p7"/>
          <p:cNvSpPr/>
          <p:nvPr/>
        </p:nvSpPr>
        <p:spPr>
          <a:xfrm>
            <a:off x="7846963" y="5179175"/>
            <a:ext cx="354716" cy="146682"/>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pic>
        <p:nvPicPr>
          <p:cNvPr id="216" name="Google Shape;216;p7"/>
          <p:cNvPicPr preferRelativeResize="0"/>
          <p:nvPr/>
        </p:nvPicPr>
        <p:blipFill rotWithShape="1">
          <a:blip r:embed="rId7">
            <a:alphaModFix/>
          </a:blip>
          <a:srcRect b="0" l="0" r="0" t="0"/>
          <a:stretch/>
        </p:blipFill>
        <p:spPr>
          <a:xfrm>
            <a:off x="6574393" y="5600841"/>
            <a:ext cx="5178954" cy="56961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17" name="Google Shape;217;p7"/>
          <p:cNvSpPr/>
          <p:nvPr/>
        </p:nvSpPr>
        <p:spPr>
          <a:xfrm>
            <a:off x="6583556" y="5591003"/>
            <a:ext cx="298874" cy="160643"/>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18" name="Google Shape;218;p7"/>
          <p:cNvSpPr/>
          <p:nvPr/>
        </p:nvSpPr>
        <p:spPr>
          <a:xfrm>
            <a:off x="7846962" y="5953972"/>
            <a:ext cx="159272" cy="139701"/>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pic>
        <p:nvPicPr>
          <p:cNvPr id="219" name="Google Shape;219;p7"/>
          <p:cNvPicPr preferRelativeResize="0"/>
          <p:nvPr/>
        </p:nvPicPr>
        <p:blipFill rotWithShape="1">
          <a:blip r:embed="rId8">
            <a:alphaModFix/>
          </a:blip>
          <a:srcRect b="0" l="0" r="0" t="0"/>
          <a:stretch/>
        </p:blipFill>
        <p:spPr>
          <a:xfrm>
            <a:off x="8856067" y="4592762"/>
            <a:ext cx="2235393" cy="84649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20" name="Google Shape;220;p7"/>
          <p:cNvPicPr preferRelativeResize="0"/>
          <p:nvPr/>
        </p:nvPicPr>
        <p:blipFill rotWithShape="1">
          <a:blip r:embed="rId9">
            <a:alphaModFix/>
          </a:blip>
          <a:srcRect b="0" l="0" r="0" t="0"/>
          <a:stretch/>
        </p:blipFill>
        <p:spPr>
          <a:xfrm>
            <a:off x="8856322" y="5484006"/>
            <a:ext cx="2228159" cy="78100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21" name="Google Shape;221;p7"/>
          <p:cNvSpPr/>
          <p:nvPr/>
        </p:nvSpPr>
        <p:spPr>
          <a:xfrm>
            <a:off x="7831731" y="4271852"/>
            <a:ext cx="355989" cy="174505"/>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2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1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pic>
        <p:nvPicPr>
          <p:cNvPr id="227" name="Google Shape;227;p8"/>
          <p:cNvPicPr preferRelativeResize="0"/>
          <p:nvPr/>
        </p:nvPicPr>
        <p:blipFill rotWithShape="1">
          <a:blip r:embed="rId3">
            <a:alphaModFix/>
          </a:blip>
          <a:srcRect b="0" l="0" r="0" t="0"/>
          <a:stretch/>
        </p:blipFill>
        <p:spPr>
          <a:xfrm>
            <a:off x="3306712" y="2578311"/>
            <a:ext cx="5709542" cy="374541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28" name="Google Shape;228;p8"/>
          <p:cNvPicPr preferRelativeResize="0"/>
          <p:nvPr/>
        </p:nvPicPr>
        <p:blipFill rotWithShape="1">
          <a:blip r:embed="rId4">
            <a:alphaModFix/>
          </a:blip>
          <a:srcRect b="0" l="0" r="0" t="0"/>
          <a:stretch/>
        </p:blipFill>
        <p:spPr>
          <a:xfrm>
            <a:off x="475958" y="3086865"/>
            <a:ext cx="5488828" cy="254611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29" name="Google Shape;229;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0" name="Google Shape;230;p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Verify imported content using outputted results</a:t>
            </a:r>
            <a:endParaRPr/>
          </a:p>
          <a:p>
            <a:pPr indent="-287338" lvl="0" marL="287338" rtl="0" algn="l">
              <a:lnSpc>
                <a:spcPct val="95000"/>
              </a:lnSpc>
              <a:spcBef>
                <a:spcPts val="600"/>
              </a:spcBef>
              <a:spcAft>
                <a:spcPts val="0"/>
              </a:spcAft>
              <a:buSzPts val="2800"/>
              <a:buChar char="•"/>
            </a:pPr>
            <a:r>
              <a:rPr lang="en-US"/>
              <a:t>Repeat import steps for format and printer info</a:t>
            </a:r>
            <a:endParaRPr/>
          </a:p>
        </p:txBody>
      </p:sp>
      <p:sp>
        <p:nvSpPr>
          <p:cNvPr id="231" name="Google Shape;231;p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sp>
        <p:nvSpPr>
          <p:cNvPr id="232" name="Google Shape;232;p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2400"/>
              <a:buFont typeface="Century Gothic"/>
              <a:buNone/>
            </a:pPr>
            <a:r>
              <a:rPr lang="en-US" sz="2400"/>
              <a:t>Importing Out-of-the-Box Data - Label Config Import/Export Cont’d</a:t>
            </a:r>
            <a:endParaRPr sz="2600"/>
          </a:p>
        </p:txBody>
      </p:sp>
      <p:pic>
        <p:nvPicPr>
          <p:cNvPr id="233" name="Google Shape;233;p8"/>
          <p:cNvPicPr preferRelativeResize="0"/>
          <p:nvPr/>
        </p:nvPicPr>
        <p:blipFill rotWithShape="1">
          <a:blip r:embed="rId5">
            <a:alphaModFix/>
          </a:blip>
          <a:srcRect b="0" l="0" r="0" t="0"/>
          <a:stretch/>
        </p:blipFill>
        <p:spPr>
          <a:xfrm>
            <a:off x="6220079" y="3079758"/>
            <a:ext cx="5501521" cy="2556822"/>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34" name="Google Shape;234;p8"/>
          <p:cNvSpPr/>
          <p:nvPr/>
        </p:nvSpPr>
        <p:spPr>
          <a:xfrm>
            <a:off x="2145341" y="3930890"/>
            <a:ext cx="1170231" cy="145519"/>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35" name="Google Shape;235;p8"/>
          <p:cNvSpPr/>
          <p:nvPr/>
        </p:nvSpPr>
        <p:spPr>
          <a:xfrm>
            <a:off x="9090594" y="3923910"/>
            <a:ext cx="1170230" cy="173440"/>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36" name="Google Shape;236;p8"/>
          <p:cNvSpPr/>
          <p:nvPr/>
        </p:nvSpPr>
        <p:spPr>
          <a:xfrm>
            <a:off x="9341880" y="4705687"/>
            <a:ext cx="367512" cy="159479"/>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37" name="Google Shape;237;p8"/>
          <p:cNvSpPr/>
          <p:nvPr/>
        </p:nvSpPr>
        <p:spPr>
          <a:xfrm>
            <a:off x="3597214" y="4712669"/>
            <a:ext cx="346572" cy="138538"/>
          </a:xfrm>
          <a:prstGeom prst="rect">
            <a:avLst/>
          </a:prstGeom>
          <a:noFill/>
          <a:ln cap="flat" cmpd="sng" w="127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27"/>
                                        </p:tgtEl>
                                      </p:cBhvr>
                                    </p:animEffect>
                                    <p:set>
                                      <p:cBhvr>
                                        <p:cTn dur="1" fill="hold">
                                          <p:stCondLst>
                                            <p:cond delay="2000"/>
                                          </p:stCondLst>
                                        </p:cTn>
                                        <p:tgtEl>
                                          <p:spTgt spid="22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4" name="Google Shape;244;p9"/>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400"/>
              <a:buChar char="•"/>
            </a:pPr>
            <a:r>
              <a:rPr lang="en-US" sz="2400"/>
              <a:t>Locate Out-of-the-Box setup data within LPS package</a:t>
            </a:r>
            <a:endParaRPr/>
          </a:p>
          <a:p>
            <a:pPr indent="-225425" lvl="1" marL="569913" rtl="0" algn="l">
              <a:lnSpc>
                <a:spcPct val="95000"/>
              </a:lnSpc>
              <a:spcBef>
                <a:spcPts val="600"/>
              </a:spcBef>
              <a:spcAft>
                <a:spcPts val="0"/>
              </a:spcAft>
              <a:buSzPts val="1800"/>
              <a:buChar char="­"/>
            </a:pPr>
            <a:r>
              <a:rPr lang="en-US" sz="1800"/>
              <a:t>&lt;env&gt;/as-setup/labels/configuration/lps</a:t>
            </a:r>
            <a:endParaRPr sz="1800"/>
          </a:p>
          <a:p>
            <a:pPr indent="-230187" lvl="2" marL="857250" rtl="0" algn="l">
              <a:lnSpc>
                <a:spcPct val="95000"/>
              </a:lnSpc>
              <a:spcBef>
                <a:spcPts val="600"/>
              </a:spcBef>
              <a:spcAft>
                <a:spcPts val="0"/>
              </a:spcAft>
              <a:buSzPts val="1400"/>
              <a:buChar char="­"/>
            </a:pPr>
            <a:r>
              <a:rPr lang="en-US" sz="1400"/>
              <a:t>extraction</a:t>
            </a:r>
            <a:endParaRPr sz="1800"/>
          </a:p>
          <a:p>
            <a:pPr indent="-287338" lvl="0" marL="287338" rtl="0" algn="l">
              <a:lnSpc>
                <a:spcPct val="95000"/>
              </a:lnSpc>
              <a:spcBef>
                <a:spcPts val="600"/>
              </a:spcBef>
              <a:spcAft>
                <a:spcPts val="0"/>
              </a:spcAft>
              <a:buSzPts val="2400"/>
              <a:buChar char="•"/>
            </a:pPr>
            <a:r>
              <a:rPr lang="en-US" sz="2400"/>
              <a:t>Open Label Extraction Import/Export</a:t>
            </a:r>
            <a:endParaRPr/>
          </a:p>
          <a:p>
            <a:pPr indent="-287338" lvl="0" marL="287338" rtl="0" algn="l">
              <a:lnSpc>
                <a:spcPct val="95000"/>
              </a:lnSpc>
              <a:spcBef>
                <a:spcPts val="600"/>
              </a:spcBef>
              <a:spcAft>
                <a:spcPts val="0"/>
              </a:spcAft>
              <a:buSzPts val="2400"/>
              <a:buChar char="•"/>
            </a:pPr>
            <a:r>
              <a:rPr lang="en-US" sz="2400"/>
              <a:t>Select Import</a:t>
            </a:r>
            <a:endParaRPr/>
          </a:p>
          <a:p>
            <a:pPr indent="-287338" lvl="0" marL="287338" rtl="0" algn="l">
              <a:lnSpc>
                <a:spcPct val="95000"/>
              </a:lnSpc>
              <a:spcBef>
                <a:spcPts val="600"/>
              </a:spcBef>
              <a:spcAft>
                <a:spcPts val="0"/>
              </a:spcAft>
              <a:buSzPts val="2400"/>
              <a:buChar char="•"/>
            </a:pPr>
            <a:r>
              <a:rPr lang="en-US" sz="2400"/>
              <a:t>Specify appropriate directory</a:t>
            </a:r>
            <a:endParaRPr/>
          </a:p>
          <a:p>
            <a:pPr indent="-287338" lvl="0" marL="287338" rtl="0" algn="l">
              <a:lnSpc>
                <a:spcPct val="95000"/>
              </a:lnSpc>
              <a:spcBef>
                <a:spcPts val="600"/>
              </a:spcBef>
              <a:spcAft>
                <a:spcPts val="0"/>
              </a:spcAft>
              <a:buSzPts val="2400"/>
              <a:buChar char="•"/>
            </a:pPr>
            <a:r>
              <a:rPr lang="en-US" sz="2400"/>
              <a:t>Source Code Directory specifies location to use for extraction programs</a:t>
            </a:r>
            <a:endParaRPr/>
          </a:p>
          <a:p>
            <a:pPr indent="-225425" lvl="1" marL="569913" rtl="0" algn="l">
              <a:lnSpc>
                <a:spcPct val="95000"/>
              </a:lnSpc>
              <a:spcBef>
                <a:spcPts val="600"/>
              </a:spcBef>
              <a:spcAft>
                <a:spcPts val="0"/>
              </a:spcAft>
              <a:buSzPts val="2000"/>
              <a:buChar char="­"/>
            </a:pPr>
            <a:r>
              <a:rPr lang="en-US" sz="2000"/>
              <a:t>Import: places programs here</a:t>
            </a:r>
            <a:endParaRPr/>
          </a:p>
          <a:p>
            <a:pPr indent="-225425" lvl="1" marL="569913" rtl="0" algn="l">
              <a:lnSpc>
                <a:spcPct val="95000"/>
              </a:lnSpc>
              <a:spcBef>
                <a:spcPts val="600"/>
              </a:spcBef>
              <a:spcAft>
                <a:spcPts val="0"/>
              </a:spcAft>
              <a:buSzPts val="2000"/>
              <a:buChar char="­"/>
            </a:pPr>
            <a:r>
              <a:rPr lang="en-US" sz="2000"/>
              <a:t>Export: retrieves programs from here</a:t>
            </a:r>
            <a:endParaRPr/>
          </a:p>
          <a:p>
            <a:pPr indent="-73025" lvl="1" marL="569913" rtl="0" algn="l">
              <a:lnSpc>
                <a:spcPct val="95000"/>
              </a:lnSpc>
              <a:spcBef>
                <a:spcPts val="600"/>
              </a:spcBef>
              <a:spcAft>
                <a:spcPts val="0"/>
              </a:spcAft>
              <a:buSzPts val="2400"/>
              <a:buNone/>
            </a:pPr>
            <a:r>
              <a:t/>
            </a:r>
            <a:endParaRPr/>
          </a:p>
          <a:p>
            <a:pPr indent="-225424" lvl="1" marL="569913" rtl="0" algn="l">
              <a:lnSpc>
                <a:spcPct val="95000"/>
              </a:lnSpc>
              <a:spcBef>
                <a:spcPts val="600"/>
              </a:spcBef>
              <a:spcAft>
                <a:spcPts val="0"/>
              </a:spcAft>
              <a:buSzPts val="2400"/>
              <a:buNone/>
            </a:pPr>
            <a:r>
              <a:t/>
            </a:r>
            <a:endParaRPr/>
          </a:p>
          <a:p>
            <a:pPr indent="-73025" lvl="1" marL="569913" rtl="0" algn="l">
              <a:lnSpc>
                <a:spcPct val="95000"/>
              </a:lnSpc>
              <a:spcBef>
                <a:spcPts val="600"/>
              </a:spcBef>
              <a:spcAft>
                <a:spcPts val="0"/>
              </a:spcAft>
              <a:buSzPts val="2400"/>
              <a:buNone/>
            </a:pPr>
            <a:r>
              <a:t/>
            </a:r>
            <a:endParaRPr/>
          </a:p>
        </p:txBody>
      </p:sp>
      <p:sp>
        <p:nvSpPr>
          <p:cNvPr id="245" name="Google Shape;245;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800"/>
              <a:buFont typeface="Century Gothic"/>
              <a:buNone/>
            </a:pPr>
            <a:r>
              <a:rPr lang="en-US" sz="2800"/>
              <a:t>Importing Out-of-the-Box Data - Label Extraction Import/Export</a:t>
            </a:r>
            <a:br>
              <a:rPr lang="en-US"/>
            </a:br>
            <a:endParaRPr/>
          </a:p>
        </p:txBody>
      </p:sp>
      <p:sp>
        <p:nvSpPr>
          <p:cNvPr id="246" name="Google Shape;246;p9"/>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Setup Import/Export</a:t>
            </a:r>
            <a:endParaRPr/>
          </a:p>
        </p:txBody>
      </p:sp>
      <p:pic>
        <p:nvPicPr>
          <p:cNvPr id="247" name="Google Shape;247;p9"/>
          <p:cNvPicPr preferRelativeResize="0"/>
          <p:nvPr/>
        </p:nvPicPr>
        <p:blipFill rotWithShape="1">
          <a:blip r:embed="rId3">
            <a:alphaModFix/>
          </a:blip>
          <a:srcRect b="0" l="0" r="0" t="0"/>
          <a:stretch/>
        </p:blipFill>
        <p:spPr>
          <a:xfrm>
            <a:off x="7348255" y="1431898"/>
            <a:ext cx="3591312" cy="4658119"/>
          </a:xfrm>
          <a:prstGeom prst="rect">
            <a:avLst/>
          </a:prstGeom>
          <a:noFill/>
          <a:ln>
            <a:noFill/>
          </a:ln>
        </p:spPr>
      </p:pic>
      <p:pic>
        <p:nvPicPr>
          <p:cNvPr id="248" name="Google Shape;248;p9"/>
          <p:cNvPicPr preferRelativeResize="0"/>
          <p:nvPr/>
        </p:nvPicPr>
        <p:blipFill rotWithShape="1">
          <a:blip r:embed="rId4">
            <a:alphaModFix/>
          </a:blip>
          <a:srcRect b="0" l="0" r="0" t="0"/>
          <a:stretch/>
        </p:blipFill>
        <p:spPr>
          <a:xfrm>
            <a:off x="6650375" y="3050166"/>
            <a:ext cx="5118160" cy="188563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47"/>
                                        </p:tgtEl>
                                      </p:cBhvr>
                                    </p:animEffect>
                                    <p:set>
                                      <p:cBhvr>
                                        <p:cTn dur="1" fill="hold">
                                          <p:stCondLst>
                                            <p:cond delay="2000"/>
                                          </p:stCondLst>
                                        </p:cTn>
                                        <p:tgtEl>
                                          <p:spTgt spid="24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2019-11-14T14:52:10Z</dcterms:created>
  <dc:creator>Windows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