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883" r:id="rId2"/>
    <p:sldId id="921" r:id="rId3"/>
    <p:sldId id="896" r:id="rId4"/>
    <p:sldId id="900" r:id="rId5"/>
    <p:sldId id="899" r:id="rId6"/>
    <p:sldId id="902" r:id="rId7"/>
    <p:sldId id="903" r:id="rId8"/>
    <p:sldId id="960" r:id="rId9"/>
    <p:sldId id="959" r:id="rId10"/>
    <p:sldId id="88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19" userDrawn="1">
          <p15:clr>
            <a:srgbClr val="A4A3A4"/>
          </p15:clr>
        </p15:guide>
        <p15:guide id="2" orient="horz" pos="412" userDrawn="1">
          <p15:clr>
            <a:srgbClr val="A4A3A4"/>
          </p15:clr>
        </p15:guide>
        <p15:guide id="3" orient="horz" pos="1739" userDrawn="1">
          <p15:clr>
            <a:srgbClr val="A4A3A4"/>
          </p15:clr>
        </p15:guide>
        <p15:guide id="4" orient="horz" pos="3792" userDrawn="1">
          <p15:clr>
            <a:srgbClr val="A4A3A4"/>
          </p15:clr>
        </p15:guide>
        <p15:guide id="5" pos="2121" userDrawn="1">
          <p15:clr>
            <a:srgbClr val="A4A3A4"/>
          </p15:clr>
        </p15:guide>
        <p15:guide id="6" pos="3828" userDrawn="1">
          <p15:clr>
            <a:srgbClr val="A4A3A4"/>
          </p15:clr>
        </p15:guide>
        <p15:guide id="7" pos="552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lary Hope" initials="K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B87DA"/>
    <a:srgbClr val="384662"/>
    <a:srgbClr val="96B9EE"/>
    <a:srgbClr val="606060"/>
    <a:srgbClr val="CACACA"/>
    <a:srgbClr val="C3C3C3"/>
    <a:srgbClr val="D9D9D9"/>
    <a:srgbClr val="5A5A5A"/>
    <a:srgbClr val="737373"/>
    <a:srgbClr val="6464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9432" autoAdjust="0"/>
    <p:restoredTop sz="79402" autoAdjust="0"/>
  </p:normalViewPr>
  <p:slideViewPr>
    <p:cSldViewPr snapToGrid="0">
      <p:cViewPr varScale="1">
        <p:scale>
          <a:sx n="69" d="100"/>
          <a:sy n="69" d="100"/>
        </p:scale>
        <p:origin x="-773" y="-82"/>
      </p:cViewPr>
      <p:guideLst>
        <p:guide orient="horz" pos="4319"/>
        <p:guide orient="horz" pos="412"/>
        <p:guide orient="horz" pos="1739"/>
        <p:guide orient="horz" pos="3792"/>
        <p:guide pos="2121"/>
        <p:guide pos="3828"/>
        <p:guide pos="5525"/>
      </p:guideLst>
    </p:cSldViewPr>
  </p:slideViewPr>
  <p:outlineViewPr>
    <p:cViewPr>
      <p:scale>
        <a:sx n="33" d="100"/>
        <a:sy n="33" d="100"/>
      </p:scale>
      <p:origin x="0" y="11360"/>
    </p:cViewPr>
  </p:outlineViewPr>
  <p:notesTextViewPr>
    <p:cViewPr>
      <p:scale>
        <a:sx n="100" d="100"/>
        <a:sy n="100" d="100"/>
      </p:scale>
      <p:origin x="0" y="0"/>
    </p:cViewPr>
  </p:notesTextViewPr>
  <p:sorterViewPr>
    <p:cViewPr>
      <p:scale>
        <a:sx n="84" d="100"/>
        <a:sy n="8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EEC23-ACCE-41DA-9C31-DD52431D97ED}" type="datetimeFigureOut">
              <a:rPr lang="en-US" smtClean="0"/>
              <a:pPr/>
              <a:t>6/27/2017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96E761-50D8-46C5-96E4-4FB3121D7C79}" type="slidenum">
              <a:rPr lang="en-US" smtClean="0"/>
              <a:pPr/>
              <a:t>‹#›</a:t>
            </a:fld>
            <a:endParaRPr lang="en-US" dirty="0"/>
          </a:p>
        </p:txBody>
      </p:sp>
    </p:spTree>
    <p:extLst>
      <p:ext uri="{BB962C8B-B14F-4D97-AF65-F5344CB8AC3E}">
        <p14:creationId xmlns="" xmlns:p14="http://schemas.microsoft.com/office/powerpoint/2010/main" val="1820601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AC6164-BF47-458F-93A7-B92D1B6DC39C}" type="datetimeFigureOut">
              <a:rPr lang="en-US" smtClean="0"/>
              <a:pPr/>
              <a:t>6/27/2017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6F604-9391-4AA6-B839-CE633E22CFC2}" type="slidenum">
              <a:rPr lang="en-US" smtClean="0"/>
              <a:pPr/>
              <a:t>‹#›</a:t>
            </a:fld>
            <a:endParaRPr lang="en-US" dirty="0"/>
          </a:p>
        </p:txBody>
      </p:sp>
    </p:spTree>
    <p:extLst>
      <p:ext uri="{BB962C8B-B14F-4D97-AF65-F5344CB8AC3E}">
        <p14:creationId xmlns="" xmlns:p14="http://schemas.microsoft.com/office/powerpoint/2010/main" val="411427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 functionality has been removed, but solution has been rationalized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allows us to reduce the number of functions from “52” to “25” (actual numbers) and drastically simplify the process flow</a:t>
            </a:r>
          </a:p>
          <a:p>
            <a:r>
              <a:rPr lang="en-US" dirty="0" smtClean="0"/>
              <a:t>One single</a:t>
            </a:r>
            <a:r>
              <a:rPr lang="en-US" baseline="0" dirty="0" smtClean="0"/>
              <a:t> process flow to manage production planning, scheduling, material supplies, production activity reporting</a:t>
            </a:r>
          </a:p>
          <a:p>
            <a:r>
              <a:rPr lang="en-US" baseline="0" dirty="0" smtClean="0"/>
              <a:t>This allowed us to take out the trade-offs to choose between discrete work orders versus advanced repetitive based on </a:t>
            </a:r>
          </a:p>
          <a:p>
            <a:r>
              <a:rPr lang="en-US" baseline="0" dirty="0" smtClean="0"/>
              <a:t>What best fit. Different functionality is needed depending on the choices you made.</a:t>
            </a:r>
          </a:p>
          <a:p>
            <a:r>
              <a:rPr lang="en-US" baseline="0" dirty="0" smtClean="0"/>
              <a:t>By unifying the specific processes the reasons to chose discrete or repetitive has been basically eliminated</a:t>
            </a:r>
          </a:p>
          <a:p>
            <a:r>
              <a:rPr lang="en-US" baseline="0" dirty="0" smtClean="0"/>
              <a:t>And really are limited depending on:</a:t>
            </a:r>
          </a:p>
          <a:p>
            <a:pPr>
              <a:buFontTx/>
              <a:buChar char="-"/>
            </a:pPr>
            <a:r>
              <a:rPr lang="en-US" baseline="0" dirty="0" smtClean="0"/>
              <a:t>How customized each production batch is</a:t>
            </a:r>
          </a:p>
          <a:p>
            <a:pPr>
              <a:buFontTx/>
              <a:buChar char="-"/>
            </a:pPr>
            <a:r>
              <a:rPr lang="en-US" baseline="0" dirty="0" smtClean="0"/>
              <a:t>How to handle accounting close (by batch or by period)</a:t>
            </a:r>
          </a:p>
          <a:p>
            <a:pPr>
              <a:buFontTx/>
              <a:buChar char="-"/>
            </a:pPr>
            <a:r>
              <a:rPr lang="en-US" baseline="0" dirty="0" smtClean="0"/>
              <a:t>Specific regulatory needs (Batch / Device History records)</a:t>
            </a:r>
          </a:p>
          <a:p>
            <a:pPr>
              <a:buFontTx/>
              <a:buNone/>
            </a:pPr>
            <a:r>
              <a:rPr lang="en-US" baseline="0" dirty="0" smtClean="0"/>
              <a:t>Making single functions per process step, but allow users to configure by site and individual items allows to simplify activity reporting</a:t>
            </a:r>
          </a:p>
          <a:p>
            <a:pPr>
              <a:buFontTx/>
              <a:buNone/>
            </a:pPr>
            <a:r>
              <a:rPr lang="en-US" baseline="0" dirty="0" smtClean="0"/>
              <a:t>While allowing to implement full Lot Control no matter which production mode is to be adapted.</a:t>
            </a:r>
          </a:p>
          <a:p>
            <a:pPr>
              <a:buFontTx/>
              <a:buNone/>
            </a:pPr>
            <a:endParaRPr lang="en-US" baseline="0" dirty="0" smtClean="0"/>
          </a:p>
          <a:p>
            <a:pPr lvl="0"/>
            <a:r>
              <a:rPr lang="en-US" sz="1200" kern="1200" dirty="0" smtClean="0">
                <a:solidFill>
                  <a:schemeClr val="tx1"/>
                </a:solidFill>
                <a:latin typeface="+mn-lt"/>
                <a:ea typeface="+mn-ea"/>
                <a:cs typeface="+mn-cs"/>
              </a:rPr>
              <a:t>The Production Orders solution unifies the currently different supported production modes (work orders, repetitive, advanced repetitive, flow scheduling) allowing use of the same functions for material handling and production activity reporting. This allows for:</a:t>
            </a:r>
          </a:p>
          <a:p>
            <a:pPr lvl="1"/>
            <a:r>
              <a:rPr lang="en-US" sz="1200" kern="1200" dirty="0" smtClean="0">
                <a:solidFill>
                  <a:schemeClr val="tx1"/>
                </a:solidFill>
                <a:latin typeface="+mn-lt"/>
                <a:ea typeface="+mn-ea"/>
                <a:cs typeface="+mn-cs"/>
              </a:rPr>
              <a:t>Easier ways to manage variations in ways of working related to e.g. product types, batch sizes of production. </a:t>
            </a:r>
          </a:p>
          <a:p>
            <a:pPr lvl="1"/>
            <a:r>
              <a:rPr lang="en-US" sz="1200" kern="1200" dirty="0" smtClean="0">
                <a:solidFill>
                  <a:schemeClr val="tx1"/>
                </a:solidFill>
                <a:latin typeface="+mn-lt"/>
                <a:ea typeface="+mn-ea"/>
                <a:cs typeface="+mn-cs"/>
              </a:rPr>
              <a:t>Adaption and evolvement of processes based on specific needs. </a:t>
            </a:r>
          </a:p>
          <a:p>
            <a:pPr lvl="1"/>
            <a:r>
              <a:rPr lang="en-US" sz="1200" kern="1200" dirty="0" smtClean="0">
                <a:solidFill>
                  <a:schemeClr val="tx1"/>
                </a:solidFill>
                <a:latin typeface="+mn-lt"/>
                <a:ea typeface="+mn-ea"/>
                <a:cs typeface="+mn-cs"/>
              </a:rPr>
              <a:t>Implementation simplification as the smaller solution footprint will result in an overall lower Total Cost of Ownership (TCO) and lower risk to deploy solution extensions/3PL solutions (e.g. QAD Automation Solutions) </a:t>
            </a:r>
          </a:p>
          <a:p>
            <a:pPr lvl="0"/>
            <a:r>
              <a:rPr lang="en-US" sz="1200" kern="1200" dirty="0" smtClean="0">
                <a:solidFill>
                  <a:schemeClr val="tx1"/>
                </a:solidFill>
                <a:latin typeface="+mn-lt"/>
                <a:ea typeface="+mn-ea"/>
                <a:cs typeface="+mn-cs"/>
              </a:rPr>
              <a:t>The Production Orders solution provides more flexibility in controlling how material supplies are managed, allows for preparations ahead of time, and allows for better controls in timing of issuing materials plus what is issued regardless of production mode.</a:t>
            </a:r>
          </a:p>
          <a:p>
            <a:pPr lvl="0"/>
            <a:r>
              <a:rPr lang="en-US" sz="1200" kern="1200" dirty="0" smtClean="0">
                <a:solidFill>
                  <a:schemeClr val="tx1"/>
                </a:solidFill>
                <a:latin typeface="+mn-lt"/>
                <a:ea typeface="+mn-ea"/>
                <a:cs typeface="+mn-cs"/>
              </a:rPr>
              <a:t>Production Orders solution APIs have been rationalized and optimized to ensure improved performance.  </a:t>
            </a:r>
            <a:endParaRPr lang="en-US" sz="14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QAD Planning and Scheduling Workbench (MSW/PSW) enhancements related to the MSW/PSW version integrated with QAD Production Orders result in a better user experience and more information to make timely decisions. </a:t>
            </a:r>
            <a:endParaRPr lang="en-US" sz="1400" kern="1200" dirty="0" smtClean="0">
              <a:solidFill>
                <a:schemeClr val="tx1"/>
              </a:solidFill>
              <a:latin typeface="+mn-lt"/>
              <a:ea typeface="+mn-ea"/>
              <a:cs typeface="+mn-cs"/>
            </a:endParaRPr>
          </a:p>
          <a:p>
            <a:pPr>
              <a:buFontTx/>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Objective</a:t>
            </a:r>
          </a:p>
          <a:p>
            <a:r>
              <a:rPr lang="en-US" dirty="0" smtClean="0"/>
              <a:t>Show that with unifying production order</a:t>
            </a:r>
            <a:r>
              <a:rPr lang="en-US" baseline="0" dirty="0" smtClean="0"/>
              <a:t> modes most of the reasons why users needed to choose have been reduced substantially</a:t>
            </a:r>
          </a:p>
          <a:p>
            <a:r>
              <a:rPr lang="en-US" baseline="0" dirty="0" smtClean="0"/>
              <a:t>And for most of the process trade-offs have been eliminating so that key decisions whether or not to choose repetitive or discrete production</a:t>
            </a:r>
          </a:p>
          <a:p>
            <a:r>
              <a:rPr lang="en-US" baseline="0" dirty="0" smtClean="0"/>
              <a:t>Depends on:</a:t>
            </a:r>
          </a:p>
          <a:p>
            <a:pPr>
              <a:buFontTx/>
              <a:buChar char="-"/>
            </a:pPr>
            <a:r>
              <a:rPr lang="en-US" baseline="0" dirty="0" smtClean="0"/>
              <a:t>Need for order based or preference of period based costing</a:t>
            </a:r>
          </a:p>
          <a:p>
            <a:pPr>
              <a:buFontTx/>
              <a:buChar char="-"/>
            </a:pPr>
            <a:r>
              <a:rPr lang="en-US" baseline="0" dirty="0" smtClean="0"/>
              <a:t>Need for orders to comply with batch history record requirements </a:t>
            </a:r>
            <a:endParaRPr lang="en-US" dirty="0" smtClean="0"/>
          </a:p>
          <a:p>
            <a:r>
              <a:rPr lang="en-US" dirty="0" smtClean="0"/>
              <a:t>With production orders we have taken most of the reasons why to use one of the different supported</a:t>
            </a:r>
            <a:r>
              <a:rPr lang="en-US" baseline="0" dirty="0" smtClean="0"/>
              <a:t> manufacturing mode options: </a:t>
            </a:r>
            <a:r>
              <a:rPr lang="en-US" dirty="0" smtClean="0"/>
              <a:t>work orders, repetitive, advanced repetitive or flow scheduling</a:t>
            </a:r>
          </a:p>
          <a:p>
            <a:r>
              <a:rPr lang="en-US" dirty="0" smtClean="0"/>
              <a:t>By</a:t>
            </a:r>
            <a:r>
              <a:rPr lang="en-US" baseline="0" dirty="0" smtClean="0"/>
              <a:t> reducing number of different but overlapping functionality that required you to make trade offs based on your needs:</a:t>
            </a:r>
          </a:p>
          <a:p>
            <a:endParaRPr lang="en-US" dirty="0" smtClean="0"/>
          </a:p>
          <a:p>
            <a:r>
              <a:rPr lang="en-US" dirty="0" smtClean="0"/>
              <a:t>So,</a:t>
            </a:r>
            <a:r>
              <a:rPr lang="en-US" baseline="0" dirty="0" smtClean="0"/>
              <a:t> that when you need to plan production (Master Schedule), Schedule production on different production lines, how to handle production preparations (explode, allocate, release orders),</a:t>
            </a:r>
          </a:p>
          <a:p>
            <a:r>
              <a:rPr lang="en-US" baseline="0" dirty="0" smtClean="0"/>
              <a:t>How to handle material supplies (allocations, picking, transferring, issuing components or </a:t>
            </a:r>
            <a:r>
              <a:rPr lang="en-US" baseline="0" dirty="0" err="1" smtClean="0"/>
              <a:t>backflushing</a:t>
            </a:r>
            <a:r>
              <a:rPr lang="en-US" baseline="0" dirty="0" smtClean="0"/>
              <a:t> components during receipts), Reporting production activities (received goods, labor, scrap, downtime, …) </a:t>
            </a:r>
          </a:p>
          <a:p>
            <a:endParaRPr lang="en-US" baseline="0" dirty="0" smtClean="0"/>
          </a:p>
          <a:p>
            <a:r>
              <a:rPr lang="en-US" b="1" dirty="0" smtClean="0"/>
              <a:t>Simplify, personalize, extend, and automate</a:t>
            </a:r>
          </a:p>
          <a:p>
            <a:pPr lvl="1"/>
            <a:r>
              <a:rPr lang="en-US" u="sng" dirty="0" smtClean="0">
                <a:solidFill>
                  <a:srgbClr val="FF0000"/>
                </a:solidFill>
              </a:rPr>
              <a:t>Enhance, extend &amp; simplify basic functionality</a:t>
            </a:r>
          </a:p>
          <a:p>
            <a:pPr lvl="1"/>
            <a:r>
              <a:rPr lang="en-US" dirty="0" smtClean="0"/>
              <a:t>Flexible, configurable, adaptable, evolutionary</a:t>
            </a:r>
          </a:p>
          <a:p>
            <a:pPr lvl="1"/>
            <a:r>
              <a:rPr lang="en-US" dirty="0" smtClean="0"/>
              <a:t>Pro-active guidance for mobile users</a:t>
            </a:r>
          </a:p>
          <a:p>
            <a:r>
              <a:rPr lang="en-US" b="1" dirty="0" smtClean="0"/>
              <a:t>Real-time connectivity</a:t>
            </a:r>
          </a:p>
          <a:p>
            <a:pPr lvl="1"/>
            <a:r>
              <a:rPr lang="en-US" dirty="0" smtClean="0"/>
              <a:t>Open system (standard API) &amp; interoperability</a:t>
            </a:r>
          </a:p>
          <a:p>
            <a:pPr lvl="1"/>
            <a:r>
              <a:rPr lang="en-US" dirty="0" smtClean="0"/>
              <a:t>Real-time validations, data accuracy and visibility</a:t>
            </a:r>
          </a:p>
          <a:p>
            <a:pPr lvl="1"/>
            <a:r>
              <a:rPr lang="en-US" dirty="0" smtClean="0"/>
              <a:t>Connecting people across functions</a:t>
            </a:r>
          </a:p>
          <a:p>
            <a:r>
              <a:rPr lang="en-US" b="1" dirty="0" smtClean="0"/>
              <a:t>Real-time reporting and analytics</a:t>
            </a:r>
          </a:p>
          <a:p>
            <a:pPr lvl="1"/>
            <a:r>
              <a:rPr lang="en-US" dirty="0" smtClean="0"/>
              <a:t>Operation Metrics &amp; Action Center</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2400" dirty="0" smtClean="0"/>
              <a:t>Implement </a:t>
            </a:r>
            <a:r>
              <a:rPr lang="en-US" sz="2400" dirty="0" err="1" smtClean="0"/>
              <a:t>NeoTract</a:t>
            </a:r>
            <a:r>
              <a:rPr lang="en-US" sz="2400" dirty="0" smtClean="0"/>
              <a:t> – Unified Production Orders platform of the future</a:t>
            </a:r>
          </a:p>
          <a:p>
            <a:pPr lvl="1"/>
            <a:r>
              <a:rPr lang="en-US" sz="2000" dirty="0" smtClean="0"/>
              <a:t>Keeping existing functionality</a:t>
            </a:r>
          </a:p>
          <a:p>
            <a:pPr lvl="1"/>
            <a:r>
              <a:rPr lang="en-US" sz="2000" dirty="0" smtClean="0"/>
              <a:t>Simplified functionality: unifying production and extending capabilities</a:t>
            </a:r>
          </a:p>
          <a:p>
            <a:r>
              <a:rPr lang="en-US" sz="2400" dirty="0" smtClean="0"/>
              <a:t>Direct involvement of key sub-matter experts R&amp;D in resolving manufacturing implementation challenges</a:t>
            </a:r>
          </a:p>
          <a:p>
            <a:r>
              <a:rPr lang="en-US" sz="2400" dirty="0" smtClean="0"/>
              <a:t>Reap business benefits early on</a:t>
            </a:r>
          </a:p>
          <a:p>
            <a:pPr>
              <a:buNone/>
            </a:pPr>
            <a:endParaRPr lang="en-US" sz="2000" dirty="0" smtClean="0"/>
          </a:p>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 xmlns:p14="http://schemas.microsoft.com/office/powerpoint/2010/main" val="451887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 xmlns:a14="http://schemas.microsoft.com/office/drawing/2010/main" val="0"/>
              </a:ext>
            </a:extLst>
          </a:blip>
          <a:srcRect t="10711"/>
          <a:stretch/>
        </p:blipFill>
        <p:spPr>
          <a:xfrm>
            <a:off x="0" y="3708000"/>
            <a:ext cx="12192000" cy="3153550"/>
          </a:xfrm>
          <a:prstGeom prst="rect">
            <a:avLst/>
          </a:prstGeom>
        </p:spPr>
      </p:pic>
      <p:sp>
        <p:nvSpPr>
          <p:cNvPr id="9" name="Title Placeholder 1"/>
          <p:cNvSpPr>
            <a:spLocks noGrp="1"/>
          </p:cNvSpPr>
          <p:nvPr>
            <p:ph type="title" hasCustomPrompt="1"/>
          </p:nvPr>
        </p:nvSpPr>
        <p:spPr>
          <a:xfrm>
            <a:off x="609600" y="640080"/>
            <a:ext cx="10972800" cy="777240"/>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US" dirty="0"/>
              <a:t>Click to edit </a:t>
            </a:r>
            <a:r>
              <a:rPr lang="en-US" dirty="0" smtClean="0"/>
              <a:t>text</a:t>
            </a:r>
            <a:endParaRPr lang="en-US" dirty="0"/>
          </a:p>
        </p:txBody>
      </p:sp>
      <p:sp>
        <p:nvSpPr>
          <p:cNvPr id="14" name="Text Placeholder 13"/>
          <p:cNvSpPr>
            <a:spLocks noGrp="1"/>
          </p:cNvSpPr>
          <p:nvPr>
            <p:ph type="body" sz="quarter" idx="10" hasCustomPrompt="1"/>
          </p:nvPr>
        </p:nvSpPr>
        <p:spPr>
          <a:xfrm>
            <a:off x="609600" y="1554480"/>
            <a:ext cx="10972800" cy="365760"/>
          </a:xfrm>
        </p:spPr>
        <p:txBody>
          <a:bodyPr>
            <a:noAutofit/>
          </a:bodyPr>
          <a:lstStyle>
            <a:lvl1pPr marL="0" indent="0">
              <a:buFontTx/>
              <a:buNone/>
              <a:defRPr sz="2000" b="0">
                <a:solidFill>
                  <a:schemeClr val="tx1">
                    <a:lumMod val="75000"/>
                  </a:schemeClr>
                </a:solidFill>
              </a:defRPr>
            </a:lvl1pPr>
          </a:lstStyle>
          <a:p>
            <a:pPr lvl="0"/>
            <a:r>
              <a:rPr lang="en-US" dirty="0"/>
              <a:t>Author/Date</a:t>
            </a:r>
          </a:p>
        </p:txBody>
      </p:sp>
      <p:sp>
        <p:nvSpPr>
          <p:cNvPr id="16" name="Text Placeholder 15"/>
          <p:cNvSpPr>
            <a:spLocks noGrp="1"/>
          </p:cNvSpPr>
          <p:nvPr>
            <p:ph type="body" sz="quarter" idx="11"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
        <p:nvSpPr>
          <p:cNvPr id="7" name="Rectangle 6"/>
          <p:cNvSpPr/>
          <p:nvPr userDrawn="1"/>
        </p:nvSpPr>
        <p:spPr>
          <a:xfrm>
            <a:off x="0" y="3282044"/>
            <a:ext cx="12192000" cy="384903"/>
          </a:xfrm>
          <a:prstGeom prst="rect">
            <a:avLst/>
          </a:prstGeom>
          <a:gradFill>
            <a:gsLst>
              <a:gs pos="0">
                <a:schemeClr val="accent1">
                  <a:lumMod val="5000"/>
                  <a:lumOff val="95000"/>
                  <a:alpha val="0"/>
                </a:schemeClr>
              </a:gs>
              <a:gs pos="98000">
                <a:schemeClr val="bg1">
                  <a:lumMod val="85000"/>
                  <a:alpha val="9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 xmlns:p14="http://schemas.microsoft.com/office/powerpoint/2010/main" val="13422709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hasCustomPrompt="1"/>
          </p:nvPr>
        </p:nvSpPr>
        <p:spPr>
          <a:xfrm>
            <a:off x="609600" y="1417321"/>
            <a:ext cx="10972800" cy="4898813"/>
          </a:xfrm>
        </p:spPr>
        <p:txBody>
          <a:bodyPr>
            <a:normAutofit/>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hasCustomPrompt="1"/>
          </p:nvPr>
        </p:nvSpPr>
        <p:spPr>
          <a:xfrm>
            <a:off x="609600" y="640080"/>
            <a:ext cx="10972800" cy="777240"/>
          </a:xfrm>
        </p:spPr>
        <p:txBody>
          <a:bodyPr/>
          <a:lstStyle>
            <a:lvl1pPr>
              <a:defRPr>
                <a:solidFill>
                  <a:schemeClr val="tx1">
                    <a:lumMod val="75000"/>
                  </a:schemeClr>
                </a:solidFill>
              </a:defRPr>
            </a:lvl1pPr>
          </a:lstStyle>
          <a:p>
            <a:r>
              <a:rPr lang="en-US" dirty="0"/>
              <a:t>Click to edit </a:t>
            </a:r>
            <a:r>
              <a:rPr lang="en-US" dirty="0" smtClean="0"/>
              <a:t>text</a:t>
            </a:r>
            <a:endParaRPr lang="en-US" dirty="0"/>
          </a:p>
        </p:txBody>
      </p:sp>
      <p:sp>
        <p:nvSpPr>
          <p:cNvPr id="16" name="Text Placeholder 15"/>
          <p:cNvSpPr>
            <a:spLocks noGrp="1"/>
          </p:cNvSpPr>
          <p:nvPr>
            <p:ph type="body" sz="quarter" idx="11"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 xmlns:p14="http://schemas.microsoft.com/office/powerpoint/2010/main" val="2230626081"/>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95FD85-0E9A-9A4B-AEA4-CF6493BFD0E6}" type="slidenum">
              <a:rPr lang="en-US" smtClean="0"/>
              <a:pPr/>
              <a:t>‹#›</a:t>
            </a:fld>
            <a:endParaRPr lang="en-US" dirty="0"/>
          </a:p>
        </p:txBody>
      </p:sp>
      <p:sp>
        <p:nvSpPr>
          <p:cNvPr id="8" name="Text Placeholder 13"/>
          <p:cNvSpPr>
            <a:spLocks noGrp="1"/>
          </p:cNvSpPr>
          <p:nvPr>
            <p:ph type="body" sz="quarter" idx="10" hasCustomPrompt="1"/>
          </p:nvPr>
        </p:nvSpPr>
        <p:spPr>
          <a:xfrm>
            <a:off x="595489" y="3428408"/>
            <a:ext cx="10972800" cy="349250"/>
          </a:xfrm>
        </p:spPr>
        <p:txBody>
          <a:bodyPr>
            <a:noAutofit/>
          </a:bodyPr>
          <a:lstStyle>
            <a:lvl1pPr marL="0" indent="0">
              <a:buFontTx/>
              <a:buNone/>
              <a:defRPr sz="2000" b="0">
                <a:solidFill>
                  <a:schemeClr val="tx1">
                    <a:lumMod val="75000"/>
                  </a:schemeClr>
                </a:solidFill>
              </a:defRPr>
            </a:lvl1pPr>
          </a:lstStyle>
          <a:p>
            <a:pPr lvl="0"/>
            <a:r>
              <a:rPr lang="en-US" dirty="0"/>
              <a:t>Author/Date</a:t>
            </a:r>
          </a:p>
        </p:txBody>
      </p:sp>
      <p:sp>
        <p:nvSpPr>
          <p:cNvPr id="7" name="Title Placeholder 1"/>
          <p:cNvSpPr>
            <a:spLocks noGrp="1"/>
          </p:cNvSpPr>
          <p:nvPr>
            <p:ph type="title" hasCustomPrompt="1"/>
          </p:nvPr>
        </p:nvSpPr>
        <p:spPr>
          <a:xfrm>
            <a:off x="595489" y="2618222"/>
            <a:ext cx="10972800" cy="810186"/>
          </a:xfrm>
          <a:prstGeom prst="rect">
            <a:avLst/>
          </a:prstGeom>
        </p:spPr>
        <p:txBody>
          <a:bodyPr vert="horz" lIns="91440" tIns="45720" rIns="91440" bIns="45720" rtlCol="0" anchor="t" anchorCtr="0">
            <a:noAutofit/>
          </a:bodyPr>
          <a:lstStyle>
            <a:lvl1pPr>
              <a:defRPr>
                <a:solidFill>
                  <a:schemeClr val="tx1">
                    <a:lumMod val="75000"/>
                  </a:schemeClr>
                </a:solidFill>
              </a:defRPr>
            </a:lvl1pPr>
          </a:lstStyle>
          <a:p>
            <a:r>
              <a:rPr lang="en-US" dirty="0"/>
              <a:t>Click to </a:t>
            </a:r>
            <a:r>
              <a:rPr lang="en-US" dirty="0" smtClean="0"/>
              <a:t>edit text</a:t>
            </a:r>
            <a:endParaRPr lang="en-US" dirty="0"/>
          </a:p>
        </p:txBody>
      </p:sp>
      <p:sp>
        <p:nvSpPr>
          <p:cNvPr id="9" name="Text Placeholder 15"/>
          <p:cNvSpPr>
            <a:spLocks noGrp="1"/>
          </p:cNvSpPr>
          <p:nvPr>
            <p:ph type="body" sz="quarter" idx="11" hasCustomPrompt="1"/>
          </p:nvPr>
        </p:nvSpPr>
        <p:spPr>
          <a:xfrm>
            <a:off x="595489" y="2190159"/>
            <a:ext cx="10972800" cy="428625"/>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 xmlns:p14="http://schemas.microsoft.com/office/powerpoint/2010/main" val="241462374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295FD85-0E9A-9A4B-AEA4-CF6493BFD0E6}" type="slidenum">
              <a:rPr lang="en-US" smtClean="0"/>
              <a:pPr/>
              <a:t>‹#›</a:t>
            </a:fld>
            <a:endParaRPr lang="en-US" dirty="0"/>
          </a:p>
        </p:txBody>
      </p:sp>
      <p:sp>
        <p:nvSpPr>
          <p:cNvPr id="3" name="Content Placeholder 2"/>
          <p:cNvSpPr>
            <a:spLocks noGrp="1"/>
          </p:cNvSpPr>
          <p:nvPr>
            <p:ph sz="half" idx="1" hasCustomPrompt="1"/>
          </p:nvPr>
        </p:nvSpPr>
        <p:spPr>
          <a:xfrm>
            <a:off x="609600" y="1417321"/>
            <a:ext cx="5384800" cy="4898813"/>
          </a:xfrm>
        </p:spPr>
        <p:txBody>
          <a:bodyPr>
            <a:noAutofit/>
          </a:bodyPr>
          <a:lstStyle>
            <a:lvl1pPr>
              <a:defRPr sz="280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6197600" y="1417321"/>
            <a:ext cx="5384800" cy="4898813"/>
          </a:xfrm>
        </p:spPr>
        <p:txBody>
          <a:bodyPr>
            <a:noAutofit/>
          </a:bodyPr>
          <a:lstStyle>
            <a:lvl1pPr>
              <a:defRPr sz="2800">
                <a:solidFill>
                  <a:schemeClr val="tx1">
                    <a:lumMod val="75000"/>
                  </a:schemeClr>
                </a:solidFill>
              </a:defRPr>
            </a:lvl1pPr>
            <a:lvl2pPr>
              <a:defRPr sz="2400">
                <a:solidFill>
                  <a:schemeClr val="tx1">
                    <a:lumMod val="75000"/>
                  </a:schemeClr>
                </a:solidFill>
              </a:defRPr>
            </a:lvl2pPr>
            <a:lvl3pPr>
              <a:defRPr sz="2000">
                <a:solidFill>
                  <a:schemeClr val="tx1">
                    <a:lumMod val="75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hasCustomPrompt="1"/>
          </p:nvPr>
        </p:nvSpPr>
        <p:spPr/>
        <p:txBody>
          <a:bodyPr/>
          <a:lstStyle>
            <a:lvl1pPr>
              <a:defRPr>
                <a:solidFill>
                  <a:schemeClr val="tx1">
                    <a:lumMod val="75000"/>
                  </a:schemeClr>
                </a:solidFill>
              </a:defRPr>
            </a:lvl1pPr>
          </a:lstStyle>
          <a:p>
            <a:r>
              <a:rPr lang="en-US" dirty="0"/>
              <a:t>Click to edit </a:t>
            </a:r>
            <a:r>
              <a:rPr lang="en-US" dirty="0" smtClean="0"/>
              <a:t>text</a:t>
            </a:r>
            <a:endParaRPr lang="en-US" dirty="0"/>
          </a:p>
        </p:txBody>
      </p:sp>
      <p:sp>
        <p:nvSpPr>
          <p:cNvPr id="8" name="Text Placeholder 15"/>
          <p:cNvSpPr>
            <a:spLocks noGrp="1"/>
          </p:cNvSpPr>
          <p:nvPr>
            <p:ph type="body" sz="quarter" idx="13"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 xmlns:p14="http://schemas.microsoft.com/office/powerpoint/2010/main" val="6643506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95FD85-0E9A-9A4B-AEA4-CF6493BFD0E6}" type="slidenum">
              <a:rPr lang="en-US" smtClean="0"/>
              <a:pPr/>
              <a:t>‹#›</a:t>
            </a:fld>
            <a:endParaRPr lang="en-US" dirty="0"/>
          </a:p>
        </p:txBody>
      </p:sp>
      <p:sp>
        <p:nvSpPr>
          <p:cNvPr id="6" name="Content Placeholder 5"/>
          <p:cNvSpPr>
            <a:spLocks noGrp="1"/>
          </p:cNvSpPr>
          <p:nvPr>
            <p:ph sz="quarter" idx="4" hasCustomPrompt="1"/>
          </p:nvPr>
        </p:nvSpPr>
        <p:spPr>
          <a:xfrm>
            <a:off x="6193368" y="2064445"/>
            <a:ext cx="5389033" cy="4234755"/>
          </a:xfrm>
        </p:spPr>
        <p:txBody>
          <a:bodyPr>
            <a:no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6193368" y="1417321"/>
            <a:ext cx="5389033" cy="647124"/>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t>
            </a:r>
            <a:r>
              <a:rPr lang="en-US" dirty="0" smtClean="0"/>
              <a:t>edit text</a:t>
            </a:r>
            <a:endParaRPr lang="en-US" dirty="0"/>
          </a:p>
        </p:txBody>
      </p:sp>
      <p:sp>
        <p:nvSpPr>
          <p:cNvPr id="4" name="Content Placeholder 3"/>
          <p:cNvSpPr>
            <a:spLocks noGrp="1"/>
          </p:cNvSpPr>
          <p:nvPr>
            <p:ph sz="half" idx="2" hasCustomPrompt="1"/>
          </p:nvPr>
        </p:nvSpPr>
        <p:spPr>
          <a:xfrm>
            <a:off x="609600" y="2064445"/>
            <a:ext cx="5386917" cy="4234755"/>
          </a:xfrm>
        </p:spPr>
        <p:txBody>
          <a:bodyPr>
            <a:no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3" name="Text Placeholder 2"/>
          <p:cNvSpPr>
            <a:spLocks noGrp="1"/>
          </p:cNvSpPr>
          <p:nvPr>
            <p:ph type="body" idx="1" hasCustomPrompt="1"/>
          </p:nvPr>
        </p:nvSpPr>
        <p:spPr>
          <a:xfrm>
            <a:off x="609600" y="1417321"/>
            <a:ext cx="5386917" cy="647124"/>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t>
            </a:r>
            <a:r>
              <a:rPr lang="en-US" dirty="0" smtClean="0"/>
              <a:t>edit text</a:t>
            </a:r>
            <a:endParaRPr lang="en-US" dirty="0"/>
          </a:p>
        </p:txBody>
      </p:sp>
      <p:sp>
        <p:nvSpPr>
          <p:cNvPr id="2" name="Title 1"/>
          <p:cNvSpPr>
            <a:spLocks noGrp="1"/>
          </p:cNvSpPr>
          <p:nvPr>
            <p:ph type="title" hasCustomPrompt="1"/>
          </p:nvPr>
        </p:nvSpPr>
        <p:spPr/>
        <p:txBody>
          <a:bodyPr/>
          <a:lstStyle>
            <a:lvl1pPr>
              <a:defRPr>
                <a:solidFill>
                  <a:schemeClr val="tx1">
                    <a:lumMod val="75000"/>
                  </a:schemeClr>
                </a:solidFill>
              </a:defRPr>
            </a:lvl1pPr>
          </a:lstStyle>
          <a:p>
            <a:r>
              <a:rPr lang="en-US" dirty="0"/>
              <a:t>Click to </a:t>
            </a:r>
            <a:r>
              <a:rPr lang="en-US" dirty="0" smtClean="0"/>
              <a:t>edit text</a:t>
            </a:r>
            <a:endParaRPr lang="en-US" dirty="0"/>
          </a:p>
        </p:txBody>
      </p:sp>
      <p:sp>
        <p:nvSpPr>
          <p:cNvPr id="10" name="Text Placeholder 15"/>
          <p:cNvSpPr>
            <a:spLocks noGrp="1"/>
          </p:cNvSpPr>
          <p:nvPr>
            <p:ph type="body" sz="quarter" idx="13"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 xmlns:p14="http://schemas.microsoft.com/office/powerpoint/2010/main" val="171927103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a:t>
            </a:fld>
            <a:endParaRPr lang="en-US" dirty="0"/>
          </a:p>
        </p:txBody>
      </p:sp>
      <p:sp>
        <p:nvSpPr>
          <p:cNvPr id="2" name="Title 1"/>
          <p:cNvSpPr>
            <a:spLocks noGrp="1"/>
          </p:cNvSpPr>
          <p:nvPr>
            <p:ph type="title" hasCustomPrompt="1"/>
          </p:nvPr>
        </p:nvSpPr>
        <p:spPr/>
        <p:txBody>
          <a:bodyPr/>
          <a:lstStyle>
            <a:lvl1pPr>
              <a:defRPr/>
            </a:lvl1pPr>
          </a:lstStyle>
          <a:p>
            <a:r>
              <a:rPr lang="en-US" dirty="0"/>
              <a:t>Click to edit </a:t>
            </a:r>
            <a:r>
              <a:rPr lang="en-US" dirty="0" smtClean="0"/>
              <a:t>text</a:t>
            </a:r>
            <a:endParaRPr lang="en-US" dirty="0"/>
          </a:p>
        </p:txBody>
      </p:sp>
      <p:sp>
        <p:nvSpPr>
          <p:cNvPr id="6" name="Text Placeholder 15"/>
          <p:cNvSpPr>
            <a:spLocks noGrp="1"/>
          </p:cNvSpPr>
          <p:nvPr>
            <p:ph type="body" sz="quarter" idx="13"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 xmlns:p14="http://schemas.microsoft.com/office/powerpoint/2010/main" val="12369242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of Items/Nam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a:t>
            </a:fld>
            <a:endParaRPr lang="en-US" dirty="0"/>
          </a:p>
        </p:txBody>
      </p:sp>
      <p:sp>
        <p:nvSpPr>
          <p:cNvPr id="8" name="Content Placeholder 3"/>
          <p:cNvSpPr>
            <a:spLocks noGrp="1"/>
          </p:cNvSpPr>
          <p:nvPr>
            <p:ph sz="half" idx="16" hasCustomPrompt="1"/>
          </p:nvPr>
        </p:nvSpPr>
        <p:spPr>
          <a:xfrm>
            <a:off x="7848232" y="1417320"/>
            <a:ext cx="3734169" cy="4822244"/>
          </a:xfrm>
          <a:prstGeom prst="rect">
            <a:avLst/>
          </a:prstGeom>
        </p:spPr>
        <p:txBody>
          <a:bodyPr>
            <a:noAutofit/>
          </a:bodyPr>
          <a:lstStyle>
            <a:lvl1pPr marL="0" indent="0">
              <a:spcBef>
                <a:spcPts val="0"/>
              </a:spcBef>
              <a:buClr>
                <a:schemeClr val="accent6"/>
              </a:buClr>
              <a:buFontTx/>
              <a:buNone/>
              <a:defRPr sz="2000" baseline="0">
                <a:solidFill>
                  <a:srgbClr val="666666"/>
                </a:solidFill>
                <a:latin typeface="Century Gothic" pitchFamily="34" charset="0"/>
              </a:defRPr>
            </a:lvl1pPr>
            <a:lvl2pPr marL="266700" indent="0">
              <a:spcBef>
                <a:spcPts val="0"/>
              </a:spcBef>
              <a:buClr>
                <a:schemeClr val="accent6"/>
              </a:buClr>
              <a:buFontTx/>
              <a:buNone/>
              <a:defRPr sz="1800">
                <a:solidFill>
                  <a:srgbClr val="666666"/>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a:t>Click to edit Un-bulleted List</a:t>
            </a:r>
          </a:p>
          <a:p>
            <a:pPr lvl="1"/>
            <a:r>
              <a:rPr lang="en-US" dirty="0"/>
              <a:t>Second level</a:t>
            </a:r>
          </a:p>
        </p:txBody>
      </p:sp>
      <p:sp>
        <p:nvSpPr>
          <p:cNvPr id="9" name="Content Placeholder 3"/>
          <p:cNvSpPr>
            <a:spLocks noGrp="1"/>
          </p:cNvSpPr>
          <p:nvPr>
            <p:ph sz="half" idx="17" hasCustomPrompt="1"/>
          </p:nvPr>
        </p:nvSpPr>
        <p:spPr>
          <a:xfrm>
            <a:off x="4314318" y="1417320"/>
            <a:ext cx="3533913" cy="4822244"/>
          </a:xfrm>
          <a:prstGeom prst="rect">
            <a:avLst/>
          </a:prstGeom>
        </p:spPr>
        <p:txBody>
          <a:bodyPr>
            <a:noAutofit/>
          </a:bodyPr>
          <a:lstStyle>
            <a:lvl1pPr marL="0" indent="0">
              <a:spcBef>
                <a:spcPts val="0"/>
              </a:spcBef>
              <a:buClr>
                <a:schemeClr val="accent6"/>
              </a:buClr>
              <a:buFontTx/>
              <a:buNone/>
              <a:defRPr sz="2000" baseline="0">
                <a:solidFill>
                  <a:srgbClr val="666666"/>
                </a:solidFill>
                <a:latin typeface="Century Gothic" pitchFamily="34" charset="0"/>
              </a:defRPr>
            </a:lvl1pPr>
            <a:lvl2pPr marL="266700" indent="0">
              <a:spcBef>
                <a:spcPts val="0"/>
              </a:spcBef>
              <a:buClr>
                <a:schemeClr val="accent6"/>
              </a:buClr>
              <a:buFontTx/>
              <a:buNone/>
              <a:defRPr sz="1800">
                <a:solidFill>
                  <a:srgbClr val="666666"/>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a:t>Click to edit Un-bulleted List</a:t>
            </a:r>
          </a:p>
          <a:p>
            <a:pPr lvl="1"/>
            <a:r>
              <a:rPr lang="en-US" dirty="0"/>
              <a:t>Second level</a:t>
            </a:r>
          </a:p>
        </p:txBody>
      </p:sp>
      <p:sp>
        <p:nvSpPr>
          <p:cNvPr id="7" name="Content Placeholder 3"/>
          <p:cNvSpPr>
            <a:spLocks noGrp="1"/>
          </p:cNvSpPr>
          <p:nvPr>
            <p:ph sz="half" idx="15" hasCustomPrompt="1"/>
          </p:nvPr>
        </p:nvSpPr>
        <p:spPr>
          <a:xfrm>
            <a:off x="608874" y="1417320"/>
            <a:ext cx="3705445" cy="4822244"/>
          </a:xfrm>
          <a:prstGeom prst="rect">
            <a:avLst/>
          </a:prstGeom>
        </p:spPr>
        <p:txBody>
          <a:bodyPr>
            <a:noAutofit/>
          </a:bodyPr>
          <a:lstStyle>
            <a:lvl1pPr marL="0" indent="0">
              <a:spcBef>
                <a:spcPts val="0"/>
              </a:spcBef>
              <a:buClr>
                <a:schemeClr val="accent6"/>
              </a:buClr>
              <a:buFontTx/>
              <a:buNone/>
              <a:defRPr sz="2000" baseline="0">
                <a:solidFill>
                  <a:srgbClr val="666666"/>
                </a:solidFill>
                <a:latin typeface="Century Gothic" pitchFamily="34" charset="0"/>
              </a:defRPr>
            </a:lvl1pPr>
            <a:lvl2pPr marL="266700" indent="0">
              <a:spcBef>
                <a:spcPts val="0"/>
              </a:spcBef>
              <a:buClr>
                <a:schemeClr val="accent6"/>
              </a:buClr>
              <a:buFontTx/>
              <a:buNone/>
              <a:defRPr sz="1800">
                <a:solidFill>
                  <a:srgbClr val="666666"/>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a:t>Click to edit Un-bulleted List</a:t>
            </a:r>
          </a:p>
          <a:p>
            <a:pPr lvl="1"/>
            <a:r>
              <a:rPr lang="en-US" dirty="0"/>
              <a:t>Second level</a:t>
            </a:r>
          </a:p>
        </p:txBody>
      </p:sp>
      <p:sp>
        <p:nvSpPr>
          <p:cNvPr id="2" name="Title 1"/>
          <p:cNvSpPr>
            <a:spLocks noGrp="1"/>
          </p:cNvSpPr>
          <p:nvPr>
            <p:ph type="title" hasCustomPrompt="1"/>
          </p:nvPr>
        </p:nvSpPr>
        <p:spPr/>
        <p:txBody>
          <a:bodyPr anchor="t" anchorCtr="0"/>
          <a:lstStyle>
            <a:lvl1pPr>
              <a:defRPr/>
            </a:lvl1pPr>
          </a:lstStyle>
          <a:p>
            <a:r>
              <a:rPr lang="en-US" dirty="0"/>
              <a:t>Click to </a:t>
            </a:r>
            <a:r>
              <a:rPr lang="en-US" dirty="0" smtClean="0"/>
              <a:t>edit text</a:t>
            </a:r>
            <a:endParaRPr lang="en-US" dirty="0"/>
          </a:p>
        </p:txBody>
      </p:sp>
      <p:sp>
        <p:nvSpPr>
          <p:cNvPr id="6" name="Text Placeholder 15"/>
          <p:cNvSpPr>
            <a:spLocks noGrp="1"/>
          </p:cNvSpPr>
          <p:nvPr>
            <p:ph type="body" sz="quarter" idx="13" hasCustomPrompt="1"/>
          </p:nvPr>
        </p:nvSpPr>
        <p:spPr>
          <a:xfrm>
            <a:off x="609600" y="179387"/>
            <a:ext cx="10972800" cy="457200"/>
          </a:xfrm>
        </p:spPr>
        <p:txBody>
          <a:bodyPr anchor="t" anchorCtr="0">
            <a:noAutofit/>
          </a:bodyPr>
          <a:lstStyle>
            <a:lvl1pPr marL="0" indent="0">
              <a:buFontTx/>
              <a:buNone/>
              <a:defRPr sz="2000" b="1">
                <a:solidFill>
                  <a:schemeClr val="accent1"/>
                </a:solidFill>
              </a:defRPr>
            </a:lvl1pPr>
          </a:lstStyle>
          <a:p>
            <a:pPr lvl="0"/>
            <a:r>
              <a:rPr lang="en-US" dirty="0"/>
              <a:t>Sub Title/Emphasis</a:t>
            </a:r>
          </a:p>
        </p:txBody>
      </p:sp>
    </p:spTree>
    <p:extLst>
      <p:ext uri="{BB962C8B-B14F-4D97-AF65-F5344CB8AC3E}">
        <p14:creationId xmlns="" xmlns:p14="http://schemas.microsoft.com/office/powerpoint/2010/main" val="37420022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95FD85-0E9A-9A4B-AEA4-CF6493BFD0E6}" type="slidenum">
              <a:rPr lang="en-US" smtClean="0"/>
              <a:pPr/>
              <a:t>‹#›</a:t>
            </a:fld>
            <a:endParaRPr lang="en-US" dirty="0"/>
          </a:p>
        </p:txBody>
      </p:sp>
    </p:spTree>
    <p:extLst>
      <p:ext uri="{BB962C8B-B14F-4D97-AF65-F5344CB8AC3E}">
        <p14:creationId xmlns="" xmlns:p14="http://schemas.microsoft.com/office/powerpoint/2010/main" val="12955355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09601" y="609600"/>
            <a:ext cx="10871199" cy="881062"/>
          </a:xfrm>
          <a:prstGeom prst="rect">
            <a:avLst/>
          </a:prstGeom>
          <a:noFill/>
          <a:ln>
            <a:noFill/>
          </a:ln>
        </p:spPr>
        <p:txBody>
          <a:bodyPr lIns="91425" tIns="91425" rIns="91425" bIns="91425" anchor="b" anchorCtr="0"/>
          <a:lstStyle>
            <a:lvl1pPr marL="0" marR="0" lvl="0" indent="0" algn="l" rtl="0">
              <a:spcBef>
                <a:spcPts val="0"/>
              </a:spcBef>
              <a:spcAft>
                <a:spcPts val="0"/>
              </a:spcAft>
              <a:buNone/>
              <a:defRPr sz="3200" b="1" i="0" u="none" strike="noStrike" cap="none">
                <a:solidFill>
                  <a:srgbClr val="1A7BB2"/>
                </a:solidFill>
                <a:latin typeface="Tahoma"/>
                <a:ea typeface="Tahoma"/>
                <a:cs typeface="Tahoma"/>
                <a:sym typeface="Tahoma"/>
              </a:defRPr>
            </a:lvl1pPr>
            <a:lvl2pPr marL="0" marR="0" lvl="1" indent="0" algn="l" rtl="0">
              <a:spcBef>
                <a:spcPts val="0"/>
              </a:spcBef>
              <a:spcAft>
                <a:spcPts val="0"/>
              </a:spcAft>
              <a:buNone/>
              <a:defRPr sz="3200" b="1" i="0" u="none" strike="noStrike" cap="none">
                <a:solidFill>
                  <a:srgbClr val="1A7BB2"/>
                </a:solidFill>
                <a:latin typeface="Tahoma"/>
                <a:ea typeface="Tahoma"/>
                <a:cs typeface="Tahoma"/>
                <a:sym typeface="Tahoma"/>
              </a:defRPr>
            </a:lvl2pPr>
            <a:lvl3pPr marL="0" marR="0" lvl="2" indent="0" algn="l" rtl="0">
              <a:spcBef>
                <a:spcPts val="0"/>
              </a:spcBef>
              <a:spcAft>
                <a:spcPts val="0"/>
              </a:spcAft>
              <a:buNone/>
              <a:defRPr sz="3200" b="1" i="0" u="none" strike="noStrike" cap="none">
                <a:solidFill>
                  <a:srgbClr val="1A7BB2"/>
                </a:solidFill>
                <a:latin typeface="Tahoma"/>
                <a:ea typeface="Tahoma"/>
                <a:cs typeface="Tahoma"/>
                <a:sym typeface="Tahoma"/>
              </a:defRPr>
            </a:lvl3pPr>
            <a:lvl4pPr marL="0" marR="0" lvl="3" indent="0" algn="l" rtl="0">
              <a:spcBef>
                <a:spcPts val="0"/>
              </a:spcBef>
              <a:spcAft>
                <a:spcPts val="0"/>
              </a:spcAft>
              <a:buNone/>
              <a:defRPr sz="3200" b="1" i="0" u="none" strike="noStrike" cap="none">
                <a:solidFill>
                  <a:srgbClr val="1A7BB2"/>
                </a:solidFill>
                <a:latin typeface="Tahoma"/>
                <a:ea typeface="Tahoma"/>
                <a:cs typeface="Tahoma"/>
                <a:sym typeface="Tahoma"/>
              </a:defRPr>
            </a:lvl4pPr>
            <a:lvl5pPr marL="0" marR="0" lvl="4" indent="0" algn="l" rtl="0">
              <a:spcBef>
                <a:spcPts val="0"/>
              </a:spcBef>
              <a:spcAft>
                <a:spcPts val="0"/>
              </a:spcAft>
              <a:buNone/>
              <a:defRPr sz="3200" b="1" i="0" u="none" strike="noStrike" cap="none">
                <a:solidFill>
                  <a:srgbClr val="1A7BB2"/>
                </a:solidFill>
                <a:latin typeface="Tahoma"/>
                <a:ea typeface="Tahoma"/>
                <a:cs typeface="Tahoma"/>
                <a:sym typeface="Tahoma"/>
              </a:defRPr>
            </a:lvl5pPr>
            <a:lvl6pPr marL="457200" marR="0" lvl="5" indent="0" algn="l" rtl="0">
              <a:spcBef>
                <a:spcPts val="0"/>
              </a:spcBef>
              <a:spcAft>
                <a:spcPts val="0"/>
              </a:spcAft>
              <a:buNone/>
              <a:defRPr sz="3200" b="1" i="0" u="none" strike="noStrike" cap="none">
                <a:solidFill>
                  <a:srgbClr val="1A7BB2"/>
                </a:solidFill>
                <a:latin typeface="Tahoma"/>
                <a:ea typeface="Tahoma"/>
                <a:cs typeface="Tahoma"/>
                <a:sym typeface="Tahoma"/>
              </a:defRPr>
            </a:lvl6pPr>
            <a:lvl7pPr marL="914400" marR="0" lvl="6" indent="0" algn="l" rtl="0">
              <a:spcBef>
                <a:spcPts val="0"/>
              </a:spcBef>
              <a:spcAft>
                <a:spcPts val="0"/>
              </a:spcAft>
              <a:buNone/>
              <a:defRPr sz="3200" b="1" i="0" u="none" strike="noStrike" cap="none">
                <a:solidFill>
                  <a:srgbClr val="1A7BB2"/>
                </a:solidFill>
                <a:latin typeface="Tahoma"/>
                <a:ea typeface="Tahoma"/>
                <a:cs typeface="Tahoma"/>
                <a:sym typeface="Tahoma"/>
              </a:defRPr>
            </a:lvl7pPr>
            <a:lvl8pPr marL="1371600" marR="0" lvl="7" indent="0" algn="l" rtl="0">
              <a:spcBef>
                <a:spcPts val="0"/>
              </a:spcBef>
              <a:spcAft>
                <a:spcPts val="0"/>
              </a:spcAft>
              <a:buNone/>
              <a:defRPr sz="3200" b="1" i="0" u="none" strike="noStrike" cap="none">
                <a:solidFill>
                  <a:srgbClr val="1A7BB2"/>
                </a:solidFill>
                <a:latin typeface="Tahoma"/>
                <a:ea typeface="Tahoma"/>
                <a:cs typeface="Tahoma"/>
                <a:sym typeface="Tahoma"/>
              </a:defRPr>
            </a:lvl8pPr>
            <a:lvl9pPr marL="1828800" marR="0" lvl="8" indent="0" algn="l" rtl="0">
              <a:spcBef>
                <a:spcPts val="0"/>
              </a:spcBef>
              <a:spcAft>
                <a:spcPts val="0"/>
              </a:spcAft>
              <a:buNone/>
              <a:defRPr sz="3200" b="1" i="0" u="none" strike="noStrike" cap="none">
                <a:solidFill>
                  <a:srgbClr val="1A7BB2"/>
                </a:solidFill>
                <a:latin typeface="Tahoma"/>
                <a:ea typeface="Tahoma"/>
                <a:cs typeface="Tahoma"/>
                <a:sym typeface="Tahoma"/>
              </a:defRPr>
            </a:lvl9pPr>
          </a:lstStyle>
          <a:p>
            <a:endParaRPr/>
          </a:p>
        </p:txBody>
      </p:sp>
      <p:sp>
        <p:nvSpPr>
          <p:cNvPr id="29" name="Shape 29"/>
          <p:cNvSpPr txBox="1">
            <a:spLocks noGrp="1"/>
          </p:cNvSpPr>
          <p:nvPr>
            <p:ph type="sldNum" idx="12"/>
          </p:nvPr>
        </p:nvSpPr>
        <p:spPr>
          <a:xfrm>
            <a:off x="9186334" y="6565900"/>
            <a:ext cx="2844799" cy="292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2"/>
              </a:buClr>
              <a:buSzPct val="25000"/>
              <a:buFont typeface="Tahoma"/>
              <a:buNone/>
            </a:pPr>
            <a:fld id="{00000000-1234-1234-1234-123412341234}" type="slidenum">
              <a:rPr lang="en-US" sz="1000" b="0" i="0" u="none" strike="noStrike" cap="none">
                <a:solidFill>
                  <a:schemeClr val="lt2"/>
                </a:solidFill>
                <a:latin typeface="Tahoma"/>
                <a:ea typeface="Tahoma"/>
                <a:cs typeface="Tahoma"/>
                <a:sym typeface="Tahoma"/>
              </a:rPr>
              <a:pPr marL="0" marR="0" lvl="0" indent="0" algn="r" rtl="0">
                <a:lnSpc>
                  <a:spcPct val="100000"/>
                </a:lnSpc>
                <a:spcBef>
                  <a:spcPts val="0"/>
                </a:spcBef>
                <a:spcAft>
                  <a:spcPts val="0"/>
                </a:spcAft>
                <a:buClr>
                  <a:schemeClr val="lt2"/>
                </a:buClr>
                <a:buSzPct val="25000"/>
                <a:buFont typeface="Tahoma"/>
                <a:buNone/>
              </a:pPr>
              <a:t>‹#›</a:t>
            </a:fld>
            <a:endParaRPr lang="en-US" sz="1000" b="0" i="0" u="none" strike="noStrike" cap="none">
              <a:solidFill>
                <a:schemeClr val="lt2"/>
              </a:solidFill>
              <a:latin typeface="Tahoma"/>
              <a:ea typeface="Tahoma"/>
              <a:cs typeface="Tahoma"/>
              <a:sym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1">
            <a:extLst>
              <a:ext uri="{28A0092B-C50C-407E-A947-70E740481C1C}">
                <a14:useLocalDpi xmlns="" xmlns:a14="http://schemas.microsoft.com/office/drawing/2010/main" val="0"/>
              </a:ext>
            </a:extLst>
          </a:blip>
          <a:srcRect t="45341"/>
          <a:stretch/>
        </p:blipFill>
        <p:spPr>
          <a:xfrm>
            <a:off x="0" y="6393600"/>
            <a:ext cx="12192000" cy="464400"/>
          </a:xfrm>
          <a:prstGeom prst="rect">
            <a:avLst/>
          </a:prstGeom>
        </p:spPr>
      </p:pic>
      <p:sp>
        <p:nvSpPr>
          <p:cNvPr id="2" name="Title Placeholder 1"/>
          <p:cNvSpPr>
            <a:spLocks noGrp="1"/>
          </p:cNvSpPr>
          <p:nvPr>
            <p:ph type="title"/>
          </p:nvPr>
        </p:nvSpPr>
        <p:spPr>
          <a:xfrm>
            <a:off x="609600" y="640080"/>
            <a:ext cx="10972800" cy="777240"/>
          </a:xfrm>
          <a:prstGeom prst="rect">
            <a:avLst/>
          </a:prstGeom>
        </p:spPr>
        <p:txBody>
          <a:bodyPr vert="horz" lIns="91440" tIns="45720" rIns="91440" bIns="4572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a:xfrm>
            <a:off x="9230187" y="6460256"/>
            <a:ext cx="2764964" cy="365125"/>
          </a:xfrm>
          <a:prstGeom prst="rect">
            <a:avLst/>
          </a:prstGeom>
        </p:spPr>
        <p:txBody>
          <a:bodyPr vert="horz" lIns="91440" tIns="45720" rIns="91440" bIns="45720" rtlCol="0" anchor="ctr"/>
          <a:lstStyle>
            <a:lvl1pPr algn="r">
              <a:defRPr sz="2000" b="0">
                <a:solidFill>
                  <a:schemeClr val="bg1"/>
                </a:solidFill>
                <a:latin typeface="Century Gothic"/>
                <a:cs typeface="Century Gothic"/>
              </a:defRPr>
            </a:lvl1pPr>
          </a:lstStyle>
          <a:p>
            <a:fld id="{D295FD85-0E9A-9A4B-AEA4-CF6493BFD0E6}" type="slidenum">
              <a:rPr lang="en-US" smtClean="0"/>
              <a:pPr/>
              <a:t>‹#›</a:t>
            </a:fld>
            <a:endParaRPr lang="en-US" dirty="0"/>
          </a:p>
        </p:txBody>
      </p:sp>
      <p:sp>
        <p:nvSpPr>
          <p:cNvPr id="4" name="Rectangle 3"/>
          <p:cNvSpPr/>
          <p:nvPr userDrawn="1"/>
        </p:nvSpPr>
        <p:spPr>
          <a:xfrm>
            <a:off x="0" y="6047186"/>
            <a:ext cx="12192000" cy="323548"/>
          </a:xfrm>
          <a:prstGeom prst="rect">
            <a:avLst/>
          </a:prstGeom>
          <a:gradFill>
            <a:gsLst>
              <a:gs pos="0">
                <a:schemeClr val="accent1">
                  <a:lumMod val="5000"/>
                  <a:lumOff val="95000"/>
                  <a:alpha val="0"/>
                </a:schemeClr>
              </a:gs>
              <a:gs pos="98000">
                <a:schemeClr val="bg1">
                  <a:lumMod val="85000"/>
                  <a:alpha val="9000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609600" y="1417320"/>
            <a:ext cx="10972800" cy="470589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 xmlns:p14="http://schemas.microsoft.com/office/powerpoint/2010/main" val="257986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9" r:id="rId7"/>
    <p:sldLayoutId id="2147483655" r:id="rId8"/>
    <p:sldLayoutId id="2147483660" r:id="rId9"/>
  </p:sldLayoutIdLst>
  <p:transition/>
  <p:hf hdr="0" ftr="0" dt="0"/>
  <p:txStyles>
    <p:titleStyle>
      <a:lvl1pPr algn="l" defTabSz="457200" rtl="0" eaLnBrk="1" latinLnBrk="0" hangingPunct="1">
        <a:spcBef>
          <a:spcPct val="0"/>
        </a:spcBef>
        <a:buNone/>
        <a:defRPr sz="3200" b="1" kern="1200">
          <a:solidFill>
            <a:schemeClr val="tx1">
              <a:lumMod val="75000"/>
            </a:schemeClr>
          </a:solidFill>
          <a:latin typeface="Century Gothic"/>
          <a:ea typeface="+mj-ea"/>
          <a:cs typeface="Century Gothic"/>
        </a:defRPr>
      </a:lvl1pPr>
    </p:titleStyle>
    <p:bodyStyle>
      <a:lvl1pPr marL="342900" indent="-342900" algn="l" defTabSz="457200" rtl="0" eaLnBrk="1" latinLnBrk="0" hangingPunct="1">
        <a:spcBef>
          <a:spcPct val="20000"/>
        </a:spcBef>
        <a:buClr>
          <a:schemeClr val="accent6"/>
        </a:buClr>
        <a:buFont typeface="Arial"/>
        <a:buChar char="•"/>
        <a:defRPr sz="2800" kern="1200">
          <a:solidFill>
            <a:schemeClr val="tx1">
              <a:lumMod val="75000"/>
            </a:schemeClr>
          </a:solidFill>
          <a:latin typeface="Century Gothic"/>
          <a:ea typeface="+mn-ea"/>
          <a:cs typeface="Century Gothic"/>
        </a:defRPr>
      </a:lvl1pPr>
      <a:lvl2pPr marL="742950" indent="-285750" algn="l" defTabSz="457200" rtl="0" eaLnBrk="1" latinLnBrk="0" hangingPunct="1">
        <a:spcBef>
          <a:spcPct val="20000"/>
        </a:spcBef>
        <a:buClr>
          <a:schemeClr val="accent6"/>
        </a:buClr>
        <a:buFont typeface="Lucida Grande"/>
        <a:buChar char="-"/>
        <a:defRPr sz="2400" kern="1200">
          <a:solidFill>
            <a:schemeClr val="tx1">
              <a:lumMod val="75000"/>
            </a:schemeClr>
          </a:solidFill>
          <a:latin typeface="Century Gothic"/>
          <a:ea typeface="+mn-ea"/>
          <a:cs typeface="Century Gothic"/>
        </a:defRPr>
      </a:lvl2pPr>
      <a:lvl3pPr marL="1143000" indent="-228600" algn="l" defTabSz="457200" rtl="0" eaLnBrk="1" latinLnBrk="0" hangingPunct="1">
        <a:spcBef>
          <a:spcPct val="20000"/>
        </a:spcBef>
        <a:buClr>
          <a:schemeClr val="accent6"/>
        </a:buClr>
        <a:buFont typeface="Arial"/>
        <a:buChar char="•"/>
        <a:defRPr sz="2000" kern="1200">
          <a:solidFill>
            <a:schemeClr val="tx1">
              <a:lumMod val="75000"/>
            </a:schemeClr>
          </a:solidFill>
          <a:latin typeface="Century Gothic"/>
          <a:ea typeface="+mn-ea"/>
          <a:cs typeface="Century Gothic"/>
        </a:defRPr>
      </a:lvl3pPr>
      <a:lvl4pPr marL="1600200" indent="-228600" algn="l" defTabSz="457200" rtl="0" eaLnBrk="1" latinLnBrk="0" hangingPunct="1">
        <a:spcBef>
          <a:spcPct val="20000"/>
        </a:spcBef>
        <a:buClr>
          <a:schemeClr val="accent6"/>
        </a:buClr>
        <a:buFont typeface="Lucida Grande"/>
        <a:buChar char="-"/>
        <a:defRPr sz="2000" kern="1200">
          <a:solidFill>
            <a:srgbClr val="606060"/>
          </a:solidFill>
          <a:latin typeface="Century Gothic"/>
          <a:ea typeface="+mn-ea"/>
          <a:cs typeface="Century Gothic"/>
        </a:defRPr>
      </a:lvl4pPr>
      <a:lvl5pPr marL="2057400" indent="-228600" algn="l" defTabSz="457200" rtl="0" eaLnBrk="1" latinLnBrk="0" hangingPunct="1">
        <a:spcBef>
          <a:spcPct val="20000"/>
        </a:spcBef>
        <a:buClr>
          <a:schemeClr val="accent6"/>
        </a:buClr>
        <a:buFont typeface="Arial"/>
        <a:buChar char="•"/>
        <a:defRPr sz="2000" kern="1200">
          <a:solidFill>
            <a:srgbClr val="606060"/>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qad.co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Orders Release – Introduction</a:t>
            </a:r>
            <a:endParaRPr lang="en-US" dirty="0"/>
          </a:p>
        </p:txBody>
      </p:sp>
      <p:sp>
        <p:nvSpPr>
          <p:cNvPr id="3" name="Text Placeholder 2"/>
          <p:cNvSpPr>
            <a:spLocks noGrp="1"/>
          </p:cNvSpPr>
          <p:nvPr>
            <p:ph type="body" sz="quarter" idx="10"/>
          </p:nvPr>
        </p:nvSpPr>
        <p:spPr/>
        <p:txBody>
          <a:bodyPr/>
          <a:lstStyle/>
          <a:p>
            <a:r>
              <a:rPr lang="en-US" dirty="0" smtClean="0"/>
              <a:t>Production Order Training</a:t>
            </a:r>
          </a:p>
          <a:p>
            <a:r>
              <a:rPr lang="en-US" dirty="0" smtClean="0"/>
              <a:t>2017</a:t>
            </a:r>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 xmlns:p14="http://schemas.microsoft.com/office/powerpoint/2010/main" val="39683361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295FD85-0E9A-9A4B-AEA4-CF6493BFD0E6}" type="slidenum">
              <a:rPr lang="en-US" smtClean="0"/>
              <a:pPr/>
              <a:t>10</a:t>
            </a:fld>
            <a:endParaRPr lang="en-US" dirty="0"/>
          </a:p>
        </p:txBody>
      </p:sp>
      <p:sp>
        <p:nvSpPr>
          <p:cNvPr id="5" name="Content Placeholder 4"/>
          <p:cNvSpPr>
            <a:spLocks noGrp="1"/>
          </p:cNvSpPr>
          <p:nvPr>
            <p:ph idx="4294967295"/>
          </p:nvPr>
        </p:nvSpPr>
        <p:spPr>
          <a:xfrm>
            <a:off x="1966913" y="1417639"/>
            <a:ext cx="8229600" cy="2959490"/>
          </a:xfrm>
        </p:spPr>
        <p:txBody>
          <a:bodyPr>
            <a:normAutofit/>
          </a:bodyPr>
          <a:lstStyle/>
          <a:p>
            <a:endParaRPr lang="en-GB" sz="4000" dirty="0"/>
          </a:p>
          <a:p>
            <a:pPr algn="ctr">
              <a:lnSpc>
                <a:spcPct val="150000"/>
              </a:lnSpc>
              <a:buNone/>
            </a:pPr>
            <a:r>
              <a:rPr lang="en-GB" sz="4000" dirty="0">
                <a:hlinkClick r:id="rId3"/>
              </a:rPr>
              <a:t>www.qad.com</a:t>
            </a:r>
            <a:endParaRPr lang="en-GB" sz="4000" dirty="0"/>
          </a:p>
          <a:p>
            <a:pPr algn="ctr">
              <a:lnSpc>
                <a:spcPct val="150000"/>
              </a:lnSpc>
              <a:buNone/>
            </a:pPr>
            <a:r>
              <a:rPr lang="en-GB" sz="2000" dirty="0"/>
              <a:t>© QAD Inc</a:t>
            </a:r>
          </a:p>
        </p:txBody>
      </p:sp>
    </p:spTree>
    <p:extLst>
      <p:ext uri="{BB962C8B-B14F-4D97-AF65-F5344CB8AC3E}">
        <p14:creationId xmlns="" xmlns:p14="http://schemas.microsoft.com/office/powerpoint/2010/main" val="62738144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a:t>
            </a:fld>
            <a:endParaRPr lang="en-US" dirty="0"/>
          </a:p>
        </p:txBody>
      </p:sp>
      <p:sp>
        <p:nvSpPr>
          <p:cNvPr id="3" name="Content Placeholder 2"/>
          <p:cNvSpPr>
            <a:spLocks noGrp="1"/>
          </p:cNvSpPr>
          <p:nvPr>
            <p:ph idx="1"/>
          </p:nvPr>
        </p:nvSpPr>
        <p:spPr/>
        <p:txBody>
          <a:bodyPr/>
          <a:lstStyle/>
          <a:p>
            <a:r>
              <a:rPr lang="en-US" dirty="0" smtClean="0"/>
              <a:t>Understand the overall, high-level processes, changes, and objectives with the Production Orders release for 2016 Enterprise Edition.</a:t>
            </a:r>
            <a:endParaRPr lang="en-US" dirty="0" smtClean="0"/>
          </a:p>
        </p:txBody>
      </p:sp>
      <p:sp>
        <p:nvSpPr>
          <p:cNvPr id="4" name="Title 3"/>
          <p:cNvSpPr>
            <a:spLocks noGrp="1"/>
          </p:cNvSpPr>
          <p:nvPr>
            <p:ph type="title"/>
          </p:nvPr>
        </p:nvSpPr>
        <p:spPr/>
        <p:txBody>
          <a:bodyPr/>
          <a:lstStyle/>
          <a:p>
            <a:r>
              <a:rPr lang="en-US" smtClean="0"/>
              <a:t>Objectives</a:t>
            </a:r>
            <a:endParaRPr lang="en-US" dirty="0"/>
          </a:p>
        </p:txBody>
      </p:sp>
      <p:sp>
        <p:nvSpPr>
          <p:cNvPr id="10" name="Text Placeholder 9"/>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a:t>
            </a:fld>
            <a:endParaRPr lang="en-US" dirty="0"/>
          </a:p>
        </p:txBody>
      </p:sp>
      <p:sp>
        <p:nvSpPr>
          <p:cNvPr id="4" name="Title 3"/>
          <p:cNvSpPr>
            <a:spLocks noGrp="1"/>
          </p:cNvSpPr>
          <p:nvPr>
            <p:ph type="title"/>
          </p:nvPr>
        </p:nvSpPr>
        <p:spPr/>
        <p:txBody>
          <a:bodyPr/>
          <a:lstStyle/>
          <a:p>
            <a:r>
              <a:rPr lang="en-US" dirty="0" smtClean="0"/>
              <a:t>QAD Manufacturing – Unifying Production </a:t>
            </a:r>
            <a:endParaRPr lang="en-US" dirty="0"/>
          </a:p>
        </p:txBody>
      </p:sp>
      <p:sp>
        <p:nvSpPr>
          <p:cNvPr id="5" name="Text Placeholder 4"/>
          <p:cNvSpPr>
            <a:spLocks noGrp="1"/>
          </p:cNvSpPr>
          <p:nvPr>
            <p:ph type="body" sz="quarter" idx="11"/>
          </p:nvPr>
        </p:nvSpPr>
        <p:spPr/>
        <p:txBody>
          <a:bodyPr/>
          <a:lstStyle/>
          <a:p>
            <a:r>
              <a:rPr lang="en-US" dirty="0" smtClean="0"/>
              <a:t>Making Your Manufacturing Agile in an Industry 4.0 World</a:t>
            </a:r>
          </a:p>
        </p:txBody>
      </p:sp>
      <p:grpSp>
        <p:nvGrpSpPr>
          <p:cNvPr id="3" name="Group 26"/>
          <p:cNvGrpSpPr/>
          <p:nvPr/>
        </p:nvGrpSpPr>
        <p:grpSpPr>
          <a:xfrm>
            <a:off x="1239069" y="1486997"/>
            <a:ext cx="9293472" cy="4488411"/>
            <a:chOff x="-149472" y="1161246"/>
            <a:chExt cx="9293472" cy="5386093"/>
          </a:xfrm>
        </p:grpSpPr>
        <p:sp>
          <p:nvSpPr>
            <p:cNvPr id="7" name="Rectangle 6"/>
            <p:cNvSpPr/>
            <p:nvPr/>
          </p:nvSpPr>
          <p:spPr>
            <a:xfrm>
              <a:off x="203200" y="1316182"/>
              <a:ext cx="8712200" cy="4856018"/>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r"/>
              <a:r>
                <a:rPr lang="en-US" sz="2000" b="1" dirty="0" smtClean="0">
                  <a:solidFill>
                    <a:schemeClr val="accent1">
                      <a:lumMod val="50000"/>
                    </a:schemeClr>
                  </a:solidFill>
                </a:rPr>
                <a:t>Product-Process Matrix</a:t>
              </a:r>
              <a:endParaRPr lang="en-US" sz="2000" b="1" dirty="0">
                <a:solidFill>
                  <a:schemeClr val="accent1">
                    <a:lumMod val="50000"/>
                  </a:schemeClr>
                </a:solidFill>
              </a:endParaRPr>
            </a:p>
          </p:txBody>
        </p:sp>
        <p:sp>
          <p:nvSpPr>
            <p:cNvPr id="8" name="Right Arrow 7"/>
            <p:cNvSpPr/>
            <p:nvPr/>
          </p:nvSpPr>
          <p:spPr>
            <a:xfrm>
              <a:off x="203200" y="5725884"/>
              <a:ext cx="8940800" cy="821455"/>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Volume Output</a:t>
              </a:r>
              <a:endParaRPr lang="en-US" b="1" dirty="0"/>
            </a:p>
          </p:txBody>
        </p:sp>
        <p:sp>
          <p:nvSpPr>
            <p:cNvPr id="9" name="Right Arrow 8"/>
            <p:cNvSpPr/>
            <p:nvPr/>
          </p:nvSpPr>
          <p:spPr>
            <a:xfrm rot="16200000">
              <a:off x="-2305957" y="3339399"/>
              <a:ext cx="5134425" cy="821455"/>
            </a:xfrm>
            <a:prstGeom prst="rightArrow">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Variety/ # of Products</a:t>
              </a:r>
              <a:endParaRPr lang="en-US" sz="2400" b="1" dirty="0"/>
            </a:p>
          </p:txBody>
        </p:sp>
        <p:sp>
          <p:nvSpPr>
            <p:cNvPr id="10" name="Rectangle 9"/>
            <p:cNvSpPr/>
            <p:nvPr/>
          </p:nvSpPr>
          <p:spPr>
            <a:xfrm>
              <a:off x="611752" y="1161246"/>
              <a:ext cx="852015" cy="357773"/>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High</a:t>
              </a:r>
              <a:endParaRPr lang="en-US" sz="2400" b="1" dirty="0"/>
            </a:p>
          </p:txBody>
        </p:sp>
        <p:sp>
          <p:nvSpPr>
            <p:cNvPr id="11" name="Rectangle 10"/>
            <p:cNvSpPr/>
            <p:nvPr/>
          </p:nvSpPr>
          <p:spPr>
            <a:xfrm>
              <a:off x="486227" y="5959567"/>
              <a:ext cx="852015" cy="357773"/>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Low</a:t>
              </a:r>
              <a:endParaRPr lang="en-US" sz="2400" b="1" dirty="0"/>
            </a:p>
          </p:txBody>
        </p:sp>
        <p:sp>
          <p:nvSpPr>
            <p:cNvPr id="12" name="Rectangle 11"/>
            <p:cNvSpPr/>
            <p:nvPr/>
          </p:nvSpPr>
          <p:spPr>
            <a:xfrm>
              <a:off x="7791243" y="5924361"/>
              <a:ext cx="852015" cy="357773"/>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High</a:t>
              </a:r>
              <a:endParaRPr lang="en-US" sz="2400" b="1" dirty="0"/>
            </a:p>
          </p:txBody>
        </p:sp>
        <p:sp>
          <p:nvSpPr>
            <p:cNvPr id="13" name="Rounded Rectangle 12"/>
            <p:cNvSpPr/>
            <p:nvPr/>
          </p:nvSpPr>
          <p:spPr>
            <a:xfrm>
              <a:off x="5443894" y="2227946"/>
              <a:ext cx="2503040" cy="1099455"/>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Mass Customization</a:t>
              </a:r>
              <a:endParaRPr lang="en-US" sz="2400" b="1" dirty="0"/>
            </a:p>
          </p:txBody>
        </p:sp>
        <p:sp>
          <p:nvSpPr>
            <p:cNvPr id="14" name="Rounded Rectangle 13"/>
            <p:cNvSpPr/>
            <p:nvPr/>
          </p:nvSpPr>
          <p:spPr>
            <a:xfrm>
              <a:off x="6695414" y="5129717"/>
              <a:ext cx="1933330" cy="732970"/>
            </a:xfrm>
            <a:prstGeom prst="round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Continuous Process</a:t>
              </a:r>
              <a:endParaRPr lang="en-US" sz="2400" b="1" dirty="0"/>
            </a:p>
          </p:txBody>
        </p:sp>
        <p:sp>
          <p:nvSpPr>
            <p:cNvPr id="15" name="Rounded Rectangle 14"/>
            <p:cNvSpPr/>
            <p:nvPr/>
          </p:nvSpPr>
          <p:spPr>
            <a:xfrm>
              <a:off x="3723276" y="3423559"/>
              <a:ext cx="1933330" cy="732970"/>
            </a:xfrm>
            <a:prstGeom prst="round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Batch</a:t>
              </a:r>
              <a:endParaRPr lang="en-US" sz="2400" b="1" dirty="0"/>
            </a:p>
          </p:txBody>
        </p:sp>
        <p:sp>
          <p:nvSpPr>
            <p:cNvPr id="16" name="Rounded Rectangle 15"/>
            <p:cNvSpPr/>
            <p:nvPr/>
          </p:nvSpPr>
          <p:spPr>
            <a:xfrm>
              <a:off x="1998567" y="2594431"/>
              <a:ext cx="1933330" cy="732970"/>
            </a:xfrm>
            <a:prstGeom prst="round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Job Shop</a:t>
              </a:r>
              <a:endParaRPr lang="en-US" sz="2400" b="1" dirty="0"/>
            </a:p>
          </p:txBody>
        </p:sp>
        <p:sp>
          <p:nvSpPr>
            <p:cNvPr id="17" name="Rounded Rectangle 16"/>
            <p:cNvSpPr/>
            <p:nvPr/>
          </p:nvSpPr>
          <p:spPr>
            <a:xfrm>
              <a:off x="509398" y="1756232"/>
              <a:ext cx="1933330" cy="73297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Project</a:t>
              </a:r>
              <a:endParaRPr lang="en-US" sz="2400" b="1" dirty="0"/>
            </a:p>
          </p:txBody>
        </p:sp>
        <p:sp>
          <p:nvSpPr>
            <p:cNvPr id="18" name="Rounded Rectangle 17"/>
            <p:cNvSpPr/>
            <p:nvPr/>
          </p:nvSpPr>
          <p:spPr>
            <a:xfrm>
              <a:off x="950999" y="3722913"/>
              <a:ext cx="2503040" cy="1099455"/>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Cellular</a:t>
              </a:r>
            </a:p>
            <a:p>
              <a:pPr algn="ctr"/>
              <a:r>
                <a:rPr lang="en-US" sz="2400" b="1" dirty="0" smtClean="0"/>
                <a:t>Manufacturing</a:t>
              </a:r>
              <a:endParaRPr lang="en-US" sz="2400" b="1" dirty="0"/>
            </a:p>
          </p:txBody>
        </p:sp>
        <p:sp>
          <p:nvSpPr>
            <p:cNvPr id="19" name="Rounded Rectangle 18"/>
            <p:cNvSpPr/>
            <p:nvPr/>
          </p:nvSpPr>
          <p:spPr>
            <a:xfrm>
              <a:off x="5360097" y="4272641"/>
              <a:ext cx="1933330" cy="732970"/>
            </a:xfrm>
            <a:prstGeom prst="round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Repetitive Process</a:t>
              </a:r>
              <a:endParaRPr lang="en-US" sz="2400" b="1" dirty="0"/>
            </a:p>
          </p:txBody>
        </p:sp>
      </p:grpSp>
      <p:sp>
        <p:nvSpPr>
          <p:cNvPr id="20" name="Rectangle 19"/>
          <p:cNvSpPr/>
          <p:nvPr/>
        </p:nvSpPr>
        <p:spPr>
          <a:xfrm>
            <a:off x="1077686" y="1486997"/>
            <a:ext cx="9454855" cy="4429795"/>
          </a:xfrm>
          <a:prstGeom prst="rect">
            <a:avLst/>
          </a:prstGeom>
          <a:solidFill>
            <a:srgbClr val="FFFFFF">
              <a:alpha val="6509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5"/>
          <p:cNvSpPr>
            <a:spLocks/>
          </p:cNvSpPr>
          <p:nvPr/>
        </p:nvSpPr>
        <p:spPr bwMode="auto">
          <a:xfrm rot="20974610">
            <a:off x="1578546" y="3679102"/>
            <a:ext cx="1728785" cy="1730243"/>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chemeClr val="accent1">
              <a:lumMod val="75000"/>
            </a:schemeClr>
          </a:solidFill>
          <a:ln w="28575">
            <a:solidFill>
              <a:schemeClr val="bg2">
                <a:lumMod val="50000"/>
              </a:schemeClr>
            </a:solidFill>
            <a:prstDash val="solid"/>
            <a:round/>
            <a:headEnd/>
            <a:tailEnd/>
          </a:ln>
        </p:spPr>
        <p:txBody>
          <a:bodyPr bIns="360000" anchor="ctr"/>
          <a:lstStyle/>
          <a:p>
            <a:pPr algn="ctr">
              <a:defRPr/>
            </a:pPr>
            <a:endParaRPr lang="en-US" sz="2000" b="1" dirty="0" smtClean="0">
              <a:solidFill>
                <a:schemeClr val="bg1"/>
              </a:solidFill>
              <a:cs typeface="Arial" charset="0"/>
            </a:endParaRPr>
          </a:p>
          <a:p>
            <a:pPr algn="ctr">
              <a:defRPr/>
            </a:pPr>
            <a:r>
              <a:rPr lang="en-US" sz="2000" b="1" dirty="0" smtClean="0">
                <a:solidFill>
                  <a:schemeClr val="bg1"/>
                </a:solidFill>
                <a:cs typeface="Arial" charset="0"/>
              </a:rPr>
              <a:t>Flow </a:t>
            </a:r>
          </a:p>
          <a:p>
            <a:pPr algn="ctr">
              <a:defRPr/>
            </a:pPr>
            <a:r>
              <a:rPr lang="en-US" sz="2000" b="1" dirty="0" smtClean="0">
                <a:solidFill>
                  <a:schemeClr val="bg1"/>
                </a:solidFill>
                <a:cs typeface="Arial" charset="0"/>
              </a:rPr>
              <a:t>Scheduling</a:t>
            </a:r>
          </a:p>
        </p:txBody>
      </p:sp>
      <p:sp>
        <p:nvSpPr>
          <p:cNvPr id="23" name="Freeform 8"/>
          <p:cNvSpPr>
            <a:spLocks/>
          </p:cNvSpPr>
          <p:nvPr/>
        </p:nvSpPr>
        <p:spPr bwMode="auto">
          <a:xfrm rot="20295832">
            <a:off x="4897721" y="2144025"/>
            <a:ext cx="2074545" cy="1725878"/>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1">
              <a:lumMod val="75000"/>
            </a:schemeClr>
          </a:solidFill>
          <a:ln w="28575">
            <a:solidFill>
              <a:schemeClr val="bg2">
                <a:lumMod val="50000"/>
              </a:schemeClr>
            </a:solidFill>
            <a:prstDash val="solid"/>
            <a:round/>
            <a:headEnd/>
            <a:tailEnd/>
          </a:ln>
        </p:spPr>
        <p:txBody>
          <a:bodyPr bIns="360000" anchor="ctr"/>
          <a:lstStyle/>
          <a:p>
            <a:pPr algn="ctr">
              <a:defRPr/>
            </a:pPr>
            <a:r>
              <a:rPr lang="en-US" sz="2000" b="1" dirty="0" smtClean="0">
                <a:solidFill>
                  <a:schemeClr val="bg1"/>
                </a:solidFill>
                <a:cs typeface="Arial" charset="0"/>
              </a:rPr>
              <a:t>Advanced      </a:t>
            </a:r>
          </a:p>
          <a:p>
            <a:pPr algn="ctr">
              <a:defRPr/>
            </a:pPr>
            <a:r>
              <a:rPr lang="en-US" sz="2000" b="1" dirty="0" smtClean="0">
                <a:solidFill>
                  <a:schemeClr val="bg1"/>
                </a:solidFill>
                <a:cs typeface="Arial" charset="0"/>
              </a:rPr>
              <a:t>Repetitive</a:t>
            </a:r>
          </a:p>
        </p:txBody>
      </p:sp>
      <p:sp>
        <p:nvSpPr>
          <p:cNvPr id="24" name="Freeform 23"/>
          <p:cNvSpPr>
            <a:spLocks/>
          </p:cNvSpPr>
          <p:nvPr/>
        </p:nvSpPr>
        <p:spPr bwMode="auto">
          <a:xfrm rot="1165195">
            <a:off x="2566884" y="1723819"/>
            <a:ext cx="1725295" cy="1728788"/>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chemeClr val="accent1">
              <a:lumMod val="75000"/>
            </a:schemeClr>
          </a:solidFill>
          <a:ln w="28575">
            <a:solidFill>
              <a:schemeClr val="bg2">
                <a:lumMod val="50000"/>
              </a:schemeClr>
            </a:solidFill>
            <a:prstDash val="solid"/>
            <a:round/>
            <a:headEnd/>
            <a:tailEnd/>
          </a:ln>
        </p:spPr>
        <p:txBody>
          <a:bodyPr bIns="360000" anchor="ctr"/>
          <a:lstStyle/>
          <a:p>
            <a:pPr algn="ctr">
              <a:defRPr/>
            </a:pPr>
            <a:r>
              <a:rPr lang="en-US" sz="2000" b="1" dirty="0" smtClean="0">
                <a:solidFill>
                  <a:schemeClr val="bg1"/>
                </a:solidFill>
                <a:cs typeface="Arial" charset="0"/>
              </a:rPr>
              <a:t>Work </a:t>
            </a:r>
          </a:p>
          <a:p>
            <a:pPr algn="ctr">
              <a:defRPr/>
            </a:pPr>
            <a:r>
              <a:rPr lang="en-US" sz="2000" b="1" dirty="0" smtClean="0">
                <a:solidFill>
                  <a:schemeClr val="bg1"/>
                </a:solidFill>
                <a:cs typeface="Arial" charset="0"/>
              </a:rPr>
              <a:t>Orders</a:t>
            </a:r>
            <a:endParaRPr lang="en-GB" sz="2000" b="1" dirty="0">
              <a:solidFill>
                <a:schemeClr val="bg1"/>
              </a:solidFill>
              <a:cs typeface="Arial" charset="0"/>
            </a:endParaRPr>
          </a:p>
        </p:txBody>
      </p:sp>
      <p:sp>
        <p:nvSpPr>
          <p:cNvPr id="25" name="Freeform 24"/>
          <p:cNvSpPr>
            <a:spLocks/>
          </p:cNvSpPr>
          <p:nvPr/>
        </p:nvSpPr>
        <p:spPr bwMode="auto">
          <a:xfrm rot="20685329">
            <a:off x="6295345" y="4141737"/>
            <a:ext cx="2076290" cy="1439200"/>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chemeClr val="accent1">
              <a:lumMod val="50000"/>
            </a:schemeClr>
          </a:solidFill>
          <a:ln w="28575">
            <a:solidFill>
              <a:schemeClr val="bg2">
                <a:lumMod val="50000"/>
              </a:schemeClr>
            </a:solidFill>
            <a:prstDash val="solid"/>
            <a:round/>
            <a:headEnd/>
            <a:tailEnd/>
          </a:ln>
        </p:spPr>
        <p:txBody>
          <a:bodyPr rIns="324000" anchor="ctr"/>
          <a:lstStyle/>
          <a:p>
            <a:pPr algn="ctr">
              <a:defRPr/>
            </a:pPr>
            <a:r>
              <a:rPr lang="en-US" sz="2000" b="1" dirty="0" smtClean="0">
                <a:solidFill>
                  <a:schemeClr val="bg1"/>
                </a:solidFill>
                <a:cs typeface="Arial" charset="0"/>
              </a:rPr>
              <a:t>Production</a:t>
            </a:r>
          </a:p>
          <a:p>
            <a:pPr algn="ctr">
              <a:defRPr/>
            </a:pPr>
            <a:r>
              <a:rPr lang="en-US" sz="2000" b="1" dirty="0" smtClean="0">
                <a:solidFill>
                  <a:schemeClr val="bg1"/>
                </a:solidFill>
                <a:cs typeface="Arial" charset="0"/>
              </a:rPr>
              <a:t>Schedules</a:t>
            </a:r>
          </a:p>
        </p:txBody>
      </p:sp>
      <p:sp>
        <p:nvSpPr>
          <p:cNvPr id="26" name="Freeform 25"/>
          <p:cNvSpPr>
            <a:spLocks/>
          </p:cNvSpPr>
          <p:nvPr/>
        </p:nvSpPr>
        <p:spPr bwMode="auto">
          <a:xfrm rot="752399">
            <a:off x="7078871" y="1727535"/>
            <a:ext cx="2076290" cy="1437747"/>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chemeClr val="accent1">
              <a:lumMod val="75000"/>
            </a:schemeClr>
          </a:solidFill>
          <a:ln w="28575">
            <a:solidFill>
              <a:schemeClr val="bg2">
                <a:lumMod val="50000"/>
              </a:schemeClr>
            </a:solidFill>
            <a:prstDash val="solid"/>
            <a:round/>
            <a:headEnd/>
            <a:tailEnd/>
          </a:ln>
        </p:spPr>
        <p:txBody>
          <a:bodyPr lIns="360000" anchor="ctr"/>
          <a:lstStyle/>
          <a:p>
            <a:pPr algn="ctr">
              <a:defRPr/>
            </a:pPr>
            <a:r>
              <a:rPr lang="en-US" sz="2000" b="1" dirty="0" err="1" smtClean="0">
                <a:solidFill>
                  <a:schemeClr val="bg1"/>
                </a:solidFill>
                <a:cs typeface="Arial" charset="0"/>
              </a:rPr>
              <a:t>Kanban</a:t>
            </a:r>
            <a:endParaRPr lang="en-GB" sz="2000" b="1" dirty="0">
              <a:solidFill>
                <a:schemeClr val="bg1"/>
              </a:solidFill>
              <a:cs typeface="Arial" charset="0"/>
            </a:endParaRPr>
          </a:p>
        </p:txBody>
      </p:sp>
      <p:sp>
        <p:nvSpPr>
          <p:cNvPr id="27" name="Freeform 9"/>
          <p:cNvSpPr>
            <a:spLocks/>
          </p:cNvSpPr>
          <p:nvPr/>
        </p:nvSpPr>
        <p:spPr bwMode="auto">
          <a:xfrm rot="1525065">
            <a:off x="3614261" y="3870047"/>
            <a:ext cx="2420303" cy="1437747"/>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1">
              <a:lumMod val="75000"/>
            </a:schemeClr>
          </a:solidFill>
          <a:ln w="28575">
            <a:solidFill>
              <a:schemeClr val="bg2">
                <a:lumMod val="50000"/>
              </a:schemeClr>
            </a:solidFill>
            <a:prstDash val="solid"/>
            <a:round/>
            <a:headEnd/>
            <a:tailEnd/>
          </a:ln>
        </p:spPr>
        <p:txBody>
          <a:bodyPr anchor="ctr"/>
          <a:lstStyle/>
          <a:p>
            <a:pPr algn="ctr">
              <a:defRPr/>
            </a:pPr>
            <a:r>
              <a:rPr lang="en-GB" sz="2000" b="1" dirty="0" smtClean="0">
                <a:solidFill>
                  <a:schemeClr val="bg1"/>
                </a:solidFill>
                <a:cs typeface="Arial" charset="0"/>
              </a:rPr>
              <a:t>Repetitive</a:t>
            </a:r>
            <a:endParaRPr lang="en-GB" sz="2000" b="1" dirty="0">
              <a:solidFill>
                <a:schemeClr val="bg1"/>
              </a:solidFill>
              <a:cs typeface="Arial" charset="0"/>
            </a:endParaRPr>
          </a:p>
        </p:txBody>
      </p:sp>
      <p:sp>
        <p:nvSpPr>
          <p:cNvPr id="22" name="Freeform 6"/>
          <p:cNvSpPr>
            <a:spLocks/>
          </p:cNvSpPr>
          <p:nvPr/>
        </p:nvSpPr>
        <p:spPr bwMode="auto">
          <a:xfrm rot="19510555">
            <a:off x="8456122" y="3429152"/>
            <a:ext cx="1728785" cy="1724422"/>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chemeClr val="accent1">
              <a:lumMod val="50000"/>
            </a:schemeClr>
          </a:solidFill>
          <a:ln w="28575">
            <a:solidFill>
              <a:schemeClr val="bg2">
                <a:lumMod val="50000"/>
              </a:schemeClr>
            </a:solidFill>
            <a:prstDash val="solid"/>
            <a:round/>
            <a:headEnd/>
            <a:tailEnd/>
          </a:ln>
        </p:spPr>
        <p:txBody>
          <a:bodyPr lIns="288000" tIns="288000" anchor="ctr"/>
          <a:lstStyle/>
          <a:p>
            <a:pPr algn="ctr" eaLnBrk="1" hangingPunct="1">
              <a:defRPr/>
            </a:pPr>
            <a:endParaRPr lang="en-GB" sz="2000" b="1" dirty="0" smtClean="0">
              <a:solidFill>
                <a:schemeClr val="bg1"/>
              </a:solidFill>
              <a:cs typeface="Arial" charset="0"/>
            </a:endParaRPr>
          </a:p>
          <a:p>
            <a:pPr algn="ctr" eaLnBrk="1" hangingPunct="1">
              <a:defRPr/>
            </a:pPr>
            <a:r>
              <a:rPr lang="en-GB" sz="2000" b="1" dirty="0" smtClean="0">
                <a:solidFill>
                  <a:schemeClr val="bg1"/>
                </a:solidFill>
                <a:cs typeface="Arial" charset="0"/>
              </a:rPr>
              <a:t>Master</a:t>
            </a:r>
          </a:p>
          <a:p>
            <a:pPr algn="ctr" eaLnBrk="1" hangingPunct="1">
              <a:defRPr/>
            </a:pPr>
            <a:r>
              <a:rPr lang="en-GB" sz="2000" b="1" dirty="0" smtClean="0">
                <a:solidFill>
                  <a:schemeClr val="bg1"/>
                </a:solidFill>
                <a:cs typeface="Arial" charset="0"/>
              </a:rPr>
              <a:t>Schedules</a:t>
            </a:r>
          </a:p>
          <a:p>
            <a:pPr algn="ctr" eaLnBrk="1" hangingPunct="1">
              <a:defRPr/>
            </a:pPr>
            <a:endParaRPr lang="en-GB" sz="2000" b="1" dirty="0">
              <a:solidFill>
                <a:schemeClr val="bg1"/>
              </a:solidFill>
              <a:cs typeface="Arial" charset="0"/>
            </a:endParaRPr>
          </a:p>
        </p:txBody>
      </p:sp>
    </p:spTree>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par>
                          <p:cTn id="10" fill="hold">
                            <p:stCondLst>
                              <p:cond delay="1500"/>
                            </p:stCondLst>
                            <p:childTnLst>
                              <p:par>
                                <p:cTn id="11" presetID="53"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Effect transition="in" filter="fade">
                                      <p:cBhvr>
                                        <p:cTn id="15" dur="1000"/>
                                        <p:tgtEl>
                                          <p:spTgt spid="24"/>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1000" fill="hold"/>
                                        <p:tgtEl>
                                          <p:spTgt spid="23"/>
                                        </p:tgtEl>
                                        <p:attrNameLst>
                                          <p:attrName>ppt_w</p:attrName>
                                        </p:attrNameLst>
                                      </p:cBhvr>
                                      <p:tavLst>
                                        <p:tav tm="0">
                                          <p:val>
                                            <p:fltVal val="0"/>
                                          </p:val>
                                        </p:tav>
                                        <p:tav tm="100000">
                                          <p:val>
                                            <p:strVal val="#ppt_w"/>
                                          </p:val>
                                        </p:tav>
                                      </p:tavLst>
                                    </p:anim>
                                    <p:anim calcmode="lin" valueType="num">
                                      <p:cBhvr>
                                        <p:cTn id="19" dur="1000" fill="hold"/>
                                        <p:tgtEl>
                                          <p:spTgt spid="23"/>
                                        </p:tgtEl>
                                        <p:attrNameLst>
                                          <p:attrName>ppt_h</p:attrName>
                                        </p:attrNameLst>
                                      </p:cBhvr>
                                      <p:tavLst>
                                        <p:tav tm="0">
                                          <p:val>
                                            <p:fltVal val="0"/>
                                          </p:val>
                                        </p:tav>
                                        <p:tav tm="100000">
                                          <p:val>
                                            <p:strVal val="#ppt_h"/>
                                          </p:val>
                                        </p:tav>
                                      </p:tavLst>
                                    </p:anim>
                                    <p:animEffect transition="in" filter="fade">
                                      <p:cBhvr>
                                        <p:cTn id="20" dur="1000"/>
                                        <p:tgtEl>
                                          <p:spTgt spid="23"/>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fltVal val="0"/>
                                          </p:val>
                                        </p:tav>
                                        <p:tav tm="100000">
                                          <p:val>
                                            <p:strVal val="#ppt_w"/>
                                          </p:val>
                                        </p:tav>
                                      </p:tavLst>
                                    </p:anim>
                                    <p:anim calcmode="lin" valueType="num">
                                      <p:cBhvr>
                                        <p:cTn id="24" dur="1000" fill="hold"/>
                                        <p:tgtEl>
                                          <p:spTgt spid="26"/>
                                        </p:tgtEl>
                                        <p:attrNameLst>
                                          <p:attrName>ppt_h</p:attrName>
                                        </p:attrNameLst>
                                      </p:cBhvr>
                                      <p:tavLst>
                                        <p:tav tm="0">
                                          <p:val>
                                            <p:fltVal val="0"/>
                                          </p:val>
                                        </p:tav>
                                        <p:tav tm="100000">
                                          <p:val>
                                            <p:strVal val="#ppt_h"/>
                                          </p:val>
                                        </p:tav>
                                      </p:tavLst>
                                    </p:anim>
                                    <p:animEffect transition="in" filter="fade">
                                      <p:cBhvr>
                                        <p:cTn id="25" dur="1000"/>
                                        <p:tgtEl>
                                          <p:spTgt spid="26"/>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1000" fill="hold"/>
                                        <p:tgtEl>
                                          <p:spTgt spid="21"/>
                                        </p:tgtEl>
                                        <p:attrNameLst>
                                          <p:attrName>ppt_w</p:attrName>
                                        </p:attrNameLst>
                                      </p:cBhvr>
                                      <p:tavLst>
                                        <p:tav tm="0">
                                          <p:val>
                                            <p:fltVal val="0"/>
                                          </p:val>
                                        </p:tav>
                                        <p:tav tm="100000">
                                          <p:val>
                                            <p:strVal val="#ppt_w"/>
                                          </p:val>
                                        </p:tav>
                                      </p:tavLst>
                                    </p:anim>
                                    <p:anim calcmode="lin" valueType="num">
                                      <p:cBhvr>
                                        <p:cTn id="29" dur="1000" fill="hold"/>
                                        <p:tgtEl>
                                          <p:spTgt spid="21"/>
                                        </p:tgtEl>
                                        <p:attrNameLst>
                                          <p:attrName>ppt_h</p:attrName>
                                        </p:attrNameLst>
                                      </p:cBhvr>
                                      <p:tavLst>
                                        <p:tav tm="0">
                                          <p:val>
                                            <p:fltVal val="0"/>
                                          </p:val>
                                        </p:tav>
                                        <p:tav tm="100000">
                                          <p:val>
                                            <p:strVal val="#ppt_h"/>
                                          </p:val>
                                        </p:tav>
                                      </p:tavLst>
                                    </p:anim>
                                    <p:animEffect transition="in" filter="fade">
                                      <p:cBhvr>
                                        <p:cTn id="30" dur="1000"/>
                                        <p:tgtEl>
                                          <p:spTgt spid="21"/>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fltVal val="0"/>
                                          </p:val>
                                        </p:tav>
                                        <p:tav tm="100000">
                                          <p:val>
                                            <p:strVal val="#ppt_w"/>
                                          </p:val>
                                        </p:tav>
                                      </p:tavLst>
                                    </p:anim>
                                    <p:anim calcmode="lin" valueType="num">
                                      <p:cBhvr>
                                        <p:cTn id="34" dur="1000" fill="hold"/>
                                        <p:tgtEl>
                                          <p:spTgt spid="27"/>
                                        </p:tgtEl>
                                        <p:attrNameLst>
                                          <p:attrName>ppt_h</p:attrName>
                                        </p:attrNameLst>
                                      </p:cBhvr>
                                      <p:tavLst>
                                        <p:tav tm="0">
                                          <p:val>
                                            <p:fltVal val="0"/>
                                          </p:val>
                                        </p:tav>
                                        <p:tav tm="100000">
                                          <p:val>
                                            <p:strVal val="#ppt_h"/>
                                          </p:val>
                                        </p:tav>
                                      </p:tavLst>
                                    </p:anim>
                                    <p:animEffect transition="in" filter="fade">
                                      <p:cBhvr>
                                        <p:cTn id="35" dur="1000"/>
                                        <p:tgtEl>
                                          <p:spTgt spid="27"/>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1000" fill="hold"/>
                                        <p:tgtEl>
                                          <p:spTgt spid="22"/>
                                        </p:tgtEl>
                                        <p:attrNameLst>
                                          <p:attrName>ppt_w</p:attrName>
                                        </p:attrNameLst>
                                      </p:cBhvr>
                                      <p:tavLst>
                                        <p:tav tm="0">
                                          <p:val>
                                            <p:fltVal val="0"/>
                                          </p:val>
                                        </p:tav>
                                        <p:tav tm="100000">
                                          <p:val>
                                            <p:strVal val="#ppt_w"/>
                                          </p:val>
                                        </p:tav>
                                      </p:tavLst>
                                    </p:anim>
                                    <p:anim calcmode="lin" valueType="num">
                                      <p:cBhvr>
                                        <p:cTn id="39" dur="1000" fill="hold"/>
                                        <p:tgtEl>
                                          <p:spTgt spid="22"/>
                                        </p:tgtEl>
                                        <p:attrNameLst>
                                          <p:attrName>ppt_h</p:attrName>
                                        </p:attrNameLst>
                                      </p:cBhvr>
                                      <p:tavLst>
                                        <p:tav tm="0">
                                          <p:val>
                                            <p:fltVal val="0"/>
                                          </p:val>
                                        </p:tav>
                                        <p:tav tm="100000">
                                          <p:val>
                                            <p:strVal val="#ppt_h"/>
                                          </p:val>
                                        </p:tav>
                                      </p:tavLst>
                                    </p:anim>
                                    <p:animEffect transition="in" filter="fade">
                                      <p:cBhvr>
                                        <p:cTn id="40" dur="1000"/>
                                        <p:tgtEl>
                                          <p:spTgt spid="22"/>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fltVal val="0"/>
                                          </p:val>
                                        </p:tav>
                                        <p:tav tm="100000">
                                          <p:val>
                                            <p:strVal val="#ppt_w"/>
                                          </p:val>
                                        </p:tav>
                                      </p:tavLst>
                                    </p:anim>
                                    <p:anim calcmode="lin" valueType="num">
                                      <p:cBhvr>
                                        <p:cTn id="44" dur="1000" fill="hold"/>
                                        <p:tgtEl>
                                          <p:spTgt spid="25"/>
                                        </p:tgtEl>
                                        <p:attrNameLst>
                                          <p:attrName>ppt_h</p:attrName>
                                        </p:attrNameLst>
                                      </p:cBhvr>
                                      <p:tavLst>
                                        <p:tav tm="0">
                                          <p:val>
                                            <p:fltVal val="0"/>
                                          </p:val>
                                        </p:tav>
                                        <p:tav tm="100000">
                                          <p:val>
                                            <p:strVal val="#ppt_h"/>
                                          </p:val>
                                        </p:tav>
                                      </p:tavLst>
                                    </p:anim>
                                    <p:animEffect transition="in" filter="fade">
                                      <p:cBhvr>
                                        <p:cTn id="4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animBg="1"/>
      <p:bldP spid="24" grpId="0" animBg="1"/>
      <p:bldP spid="25" grpId="0" animBg="1"/>
      <p:bldP spid="26" grpId="0" animBg="1"/>
      <p:bldP spid="27"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5"/>
          <p:cNvSpPr>
            <a:spLocks/>
          </p:cNvSpPr>
          <p:nvPr/>
        </p:nvSpPr>
        <p:spPr bwMode="auto">
          <a:xfrm>
            <a:off x="624876" y="3058927"/>
            <a:ext cx="1728785" cy="1730243"/>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chemeClr val="accent1">
              <a:lumMod val="75000"/>
            </a:schemeClr>
          </a:solidFill>
          <a:ln w="28575">
            <a:solidFill>
              <a:schemeClr val="bg1">
                <a:lumMod val="50000"/>
              </a:schemeClr>
            </a:solidFill>
            <a:prstDash val="solid"/>
            <a:round/>
            <a:headEnd/>
            <a:tailEnd/>
          </a:ln>
        </p:spPr>
        <p:txBody>
          <a:bodyPr bIns="360000" anchor="ctr"/>
          <a:lstStyle/>
          <a:p>
            <a:pPr algn="ctr">
              <a:defRPr/>
            </a:pPr>
            <a:endParaRPr lang="en-US" sz="2000" b="1" dirty="0" smtClean="0">
              <a:solidFill>
                <a:schemeClr val="bg1"/>
              </a:solidFill>
              <a:cs typeface="Arial" charset="0"/>
            </a:endParaRPr>
          </a:p>
          <a:p>
            <a:pPr algn="ctr">
              <a:defRPr/>
            </a:pPr>
            <a:r>
              <a:rPr lang="en-US" sz="2000" b="1" dirty="0" smtClean="0">
                <a:solidFill>
                  <a:schemeClr val="bg1"/>
                </a:solidFill>
                <a:cs typeface="Arial" charset="0"/>
              </a:rPr>
              <a:t>Flow </a:t>
            </a:r>
          </a:p>
          <a:p>
            <a:pPr algn="ctr">
              <a:defRPr/>
            </a:pPr>
            <a:r>
              <a:rPr lang="en-US" sz="2000" b="1" dirty="0" smtClean="0">
                <a:solidFill>
                  <a:schemeClr val="bg1"/>
                </a:solidFill>
                <a:cs typeface="Arial" charset="0"/>
              </a:rPr>
              <a:t>Scheduling</a:t>
            </a:r>
          </a:p>
        </p:txBody>
      </p:sp>
      <p:sp>
        <p:nvSpPr>
          <p:cNvPr id="51" name="Freeform 6"/>
          <p:cNvSpPr>
            <a:spLocks/>
          </p:cNvSpPr>
          <p:nvPr/>
        </p:nvSpPr>
        <p:spPr bwMode="auto">
          <a:xfrm>
            <a:off x="4090676" y="2779865"/>
            <a:ext cx="1728785" cy="1724422"/>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chemeClr val="accent3">
              <a:lumMod val="75000"/>
            </a:schemeClr>
          </a:solidFill>
          <a:ln w="28575">
            <a:solidFill>
              <a:schemeClr val="bg1">
                <a:lumMod val="50000"/>
              </a:schemeClr>
            </a:solidFill>
            <a:prstDash val="solid"/>
            <a:round/>
            <a:headEnd/>
            <a:tailEnd/>
          </a:ln>
        </p:spPr>
        <p:txBody>
          <a:bodyPr lIns="288000" tIns="288000" anchor="ctr"/>
          <a:lstStyle/>
          <a:p>
            <a:pPr algn="ctr" eaLnBrk="1" hangingPunct="1">
              <a:defRPr/>
            </a:pPr>
            <a:r>
              <a:rPr lang="en-GB" sz="2000" b="1" dirty="0" smtClean="0">
                <a:solidFill>
                  <a:schemeClr val="bg1"/>
                </a:solidFill>
                <a:cs typeface="Arial" charset="0"/>
              </a:rPr>
              <a:t>New</a:t>
            </a:r>
          </a:p>
          <a:p>
            <a:pPr algn="ctr" eaLnBrk="1" hangingPunct="1">
              <a:defRPr/>
            </a:pPr>
            <a:r>
              <a:rPr lang="en-GB" sz="2000" b="1" dirty="0" smtClean="0">
                <a:solidFill>
                  <a:schemeClr val="bg1"/>
                </a:solidFill>
                <a:cs typeface="Arial" charset="0"/>
              </a:rPr>
              <a:t> Features</a:t>
            </a:r>
            <a:endParaRPr lang="en-GB" sz="2000" b="1" dirty="0">
              <a:solidFill>
                <a:schemeClr val="bg1"/>
              </a:solidFill>
              <a:cs typeface="Arial" charset="0"/>
            </a:endParaRPr>
          </a:p>
        </p:txBody>
      </p:sp>
      <p:sp>
        <p:nvSpPr>
          <p:cNvPr id="52" name="Freeform 7"/>
          <p:cNvSpPr>
            <a:spLocks/>
          </p:cNvSpPr>
          <p:nvPr/>
        </p:nvSpPr>
        <p:spPr bwMode="auto">
          <a:xfrm>
            <a:off x="2353658" y="4179887"/>
            <a:ext cx="2072798" cy="1727333"/>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bg2">
              <a:lumMod val="50000"/>
            </a:schemeClr>
          </a:solidFill>
          <a:ln w="28575">
            <a:solidFill>
              <a:schemeClr val="bg1">
                <a:lumMod val="50000"/>
              </a:schemeClr>
            </a:solidFill>
            <a:prstDash val="solid"/>
            <a:round/>
            <a:headEnd/>
            <a:tailEnd/>
          </a:ln>
        </p:spPr>
        <p:txBody>
          <a:bodyPr lIns="36000" tIns="324000" anchor="ctr"/>
          <a:lstStyle/>
          <a:p>
            <a:pPr algn="ctr">
              <a:defRPr/>
            </a:pPr>
            <a:r>
              <a:rPr lang="en-US" sz="2000" b="1" dirty="0" smtClean="0">
                <a:solidFill>
                  <a:schemeClr val="bg1"/>
                </a:solidFill>
                <a:cs typeface="Arial" charset="0"/>
              </a:rPr>
              <a:t>Quality </a:t>
            </a:r>
          </a:p>
          <a:p>
            <a:pPr algn="ctr">
              <a:defRPr/>
            </a:pPr>
            <a:r>
              <a:rPr lang="en-US" sz="2000" b="1" dirty="0" smtClean="0">
                <a:solidFill>
                  <a:schemeClr val="bg1"/>
                </a:solidFill>
                <a:cs typeface="Arial" charset="0"/>
              </a:rPr>
              <a:t>Control</a:t>
            </a:r>
          </a:p>
          <a:p>
            <a:pPr algn="ctr">
              <a:defRPr/>
            </a:pPr>
            <a:r>
              <a:rPr lang="en-US" sz="2000" b="1" dirty="0" smtClean="0">
                <a:solidFill>
                  <a:schemeClr val="bg1"/>
                </a:solidFill>
                <a:cs typeface="Arial" charset="0"/>
              </a:rPr>
              <a:t>and</a:t>
            </a:r>
          </a:p>
          <a:p>
            <a:pPr algn="ctr">
              <a:defRPr/>
            </a:pPr>
            <a:r>
              <a:rPr lang="en-US" sz="2000" b="1" dirty="0" smtClean="0">
                <a:solidFill>
                  <a:schemeClr val="bg1"/>
                </a:solidFill>
                <a:cs typeface="Arial" charset="0"/>
              </a:rPr>
              <a:t>Attributes </a:t>
            </a:r>
            <a:r>
              <a:rPr lang="en-US" sz="2000" b="1" dirty="0" smtClean="0">
                <a:solidFill>
                  <a:schemeClr val="accent1">
                    <a:lumMod val="75000"/>
                  </a:schemeClr>
                </a:solidFill>
                <a:cs typeface="Arial" charset="0"/>
              </a:rPr>
              <a:t>.</a:t>
            </a:r>
          </a:p>
        </p:txBody>
      </p:sp>
      <p:sp>
        <p:nvSpPr>
          <p:cNvPr id="53" name="Freeform 8"/>
          <p:cNvSpPr>
            <a:spLocks/>
          </p:cNvSpPr>
          <p:nvPr/>
        </p:nvSpPr>
        <p:spPr bwMode="auto">
          <a:xfrm>
            <a:off x="1998520" y="1605541"/>
            <a:ext cx="2074545" cy="1725878"/>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1">
              <a:lumMod val="75000"/>
            </a:schemeClr>
          </a:solidFill>
          <a:ln w="28575">
            <a:solidFill>
              <a:schemeClr val="bg1">
                <a:lumMod val="50000"/>
              </a:schemeClr>
            </a:solidFill>
            <a:prstDash val="solid"/>
            <a:round/>
            <a:headEnd/>
            <a:tailEnd/>
          </a:ln>
        </p:spPr>
        <p:txBody>
          <a:bodyPr bIns="360000" anchor="ctr"/>
          <a:lstStyle/>
          <a:p>
            <a:pPr algn="ctr">
              <a:defRPr/>
            </a:pPr>
            <a:r>
              <a:rPr lang="en-US" sz="2000" b="1" dirty="0" smtClean="0">
                <a:solidFill>
                  <a:schemeClr val="bg1"/>
                </a:solidFill>
                <a:cs typeface="Arial" charset="0"/>
              </a:rPr>
              <a:t>Advanced  Repetitive</a:t>
            </a:r>
          </a:p>
        </p:txBody>
      </p:sp>
      <p:sp>
        <p:nvSpPr>
          <p:cNvPr id="54" name="Freeform 53"/>
          <p:cNvSpPr>
            <a:spLocks/>
          </p:cNvSpPr>
          <p:nvPr/>
        </p:nvSpPr>
        <p:spPr bwMode="auto">
          <a:xfrm>
            <a:off x="628366" y="1602630"/>
            <a:ext cx="1725295" cy="1728788"/>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chemeClr val="accent1">
              <a:lumMod val="75000"/>
            </a:schemeClr>
          </a:solidFill>
          <a:ln w="28575">
            <a:solidFill>
              <a:schemeClr val="bg1">
                <a:lumMod val="50000"/>
              </a:schemeClr>
            </a:solidFill>
            <a:prstDash val="solid"/>
            <a:round/>
            <a:headEnd/>
            <a:tailEnd/>
          </a:ln>
        </p:spPr>
        <p:txBody>
          <a:bodyPr bIns="360000" anchor="ctr"/>
          <a:lstStyle/>
          <a:p>
            <a:pPr algn="ctr">
              <a:defRPr/>
            </a:pPr>
            <a:r>
              <a:rPr lang="en-US" sz="2000" b="1" dirty="0" smtClean="0">
                <a:solidFill>
                  <a:schemeClr val="bg1"/>
                </a:solidFill>
                <a:cs typeface="Arial" charset="0"/>
              </a:rPr>
              <a:t>Work </a:t>
            </a:r>
          </a:p>
          <a:p>
            <a:pPr algn="ctr">
              <a:defRPr/>
            </a:pPr>
            <a:r>
              <a:rPr lang="en-US" sz="2000" b="1" dirty="0" smtClean="0">
                <a:solidFill>
                  <a:schemeClr val="bg1"/>
                </a:solidFill>
                <a:cs typeface="Arial" charset="0"/>
              </a:rPr>
              <a:t>Orders</a:t>
            </a:r>
            <a:endParaRPr lang="en-GB" sz="2000" b="1" dirty="0">
              <a:solidFill>
                <a:schemeClr val="bg1"/>
              </a:solidFill>
              <a:cs typeface="Arial" charset="0"/>
            </a:endParaRPr>
          </a:p>
        </p:txBody>
      </p:sp>
      <p:sp>
        <p:nvSpPr>
          <p:cNvPr id="55" name="Freeform 54"/>
          <p:cNvSpPr>
            <a:spLocks/>
          </p:cNvSpPr>
          <p:nvPr/>
        </p:nvSpPr>
        <p:spPr bwMode="auto">
          <a:xfrm>
            <a:off x="628363" y="4468018"/>
            <a:ext cx="2076290" cy="1439200"/>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chemeClr val="accent1">
              <a:lumMod val="50000"/>
            </a:schemeClr>
          </a:solidFill>
          <a:ln w="28575">
            <a:solidFill>
              <a:schemeClr val="bg1">
                <a:lumMod val="50000"/>
              </a:schemeClr>
            </a:solidFill>
            <a:prstDash val="solid"/>
            <a:round/>
            <a:headEnd/>
            <a:tailEnd/>
          </a:ln>
        </p:spPr>
        <p:txBody>
          <a:bodyPr rIns="324000" anchor="ctr"/>
          <a:lstStyle/>
          <a:p>
            <a:pPr algn="ctr">
              <a:defRPr/>
            </a:pPr>
            <a:endParaRPr lang="en-GB" sz="2000" b="1" dirty="0" smtClean="0">
              <a:solidFill>
                <a:schemeClr val="bg1"/>
              </a:solidFill>
              <a:cs typeface="Arial" charset="0"/>
            </a:endParaRPr>
          </a:p>
          <a:p>
            <a:pPr algn="ctr">
              <a:defRPr/>
            </a:pPr>
            <a:r>
              <a:rPr lang="en-GB" sz="2000" b="1" dirty="0" smtClean="0">
                <a:solidFill>
                  <a:schemeClr val="bg1"/>
                </a:solidFill>
                <a:cs typeface="Arial" charset="0"/>
              </a:rPr>
              <a:t>Master &amp; Production</a:t>
            </a:r>
          </a:p>
          <a:p>
            <a:pPr algn="ctr">
              <a:defRPr/>
            </a:pPr>
            <a:r>
              <a:rPr lang="en-GB" sz="2000" b="1" dirty="0" smtClean="0">
                <a:solidFill>
                  <a:schemeClr val="bg1"/>
                </a:solidFill>
                <a:cs typeface="Arial" charset="0"/>
              </a:rPr>
              <a:t>Schedules</a:t>
            </a:r>
          </a:p>
        </p:txBody>
      </p:sp>
      <p:sp>
        <p:nvSpPr>
          <p:cNvPr id="56" name="Freeform 55"/>
          <p:cNvSpPr>
            <a:spLocks/>
          </p:cNvSpPr>
          <p:nvPr/>
        </p:nvSpPr>
        <p:spPr bwMode="auto">
          <a:xfrm>
            <a:off x="3743168" y="1589649"/>
            <a:ext cx="2076290" cy="1503483"/>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chemeClr val="accent1">
              <a:lumMod val="75000"/>
            </a:schemeClr>
          </a:solidFill>
          <a:ln w="28575">
            <a:solidFill>
              <a:schemeClr val="bg1">
                <a:lumMod val="50000"/>
              </a:schemeClr>
            </a:solidFill>
            <a:prstDash val="solid"/>
            <a:round/>
            <a:headEnd/>
            <a:tailEnd/>
          </a:ln>
        </p:spPr>
        <p:txBody>
          <a:bodyPr lIns="360000" anchor="ctr"/>
          <a:lstStyle/>
          <a:p>
            <a:pPr algn="ctr">
              <a:defRPr/>
            </a:pPr>
            <a:r>
              <a:rPr lang="en-US" sz="2000" b="1" dirty="0" err="1" smtClean="0">
                <a:solidFill>
                  <a:schemeClr val="bg1"/>
                </a:solidFill>
                <a:cs typeface="Arial" charset="0"/>
              </a:rPr>
              <a:t>Kanban</a:t>
            </a:r>
            <a:endParaRPr lang="en-GB" sz="2000" b="1" dirty="0">
              <a:solidFill>
                <a:schemeClr val="bg1"/>
              </a:solidFill>
              <a:cs typeface="Arial" charset="0"/>
            </a:endParaRPr>
          </a:p>
        </p:txBody>
      </p:sp>
      <p:sp>
        <p:nvSpPr>
          <p:cNvPr id="57" name="Freeform 56"/>
          <p:cNvSpPr>
            <a:spLocks/>
          </p:cNvSpPr>
          <p:nvPr/>
        </p:nvSpPr>
        <p:spPr bwMode="auto">
          <a:xfrm>
            <a:off x="4092418" y="4208022"/>
            <a:ext cx="1727040" cy="1692716"/>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chemeClr val="bg2">
              <a:lumMod val="50000"/>
            </a:schemeClr>
          </a:solidFill>
          <a:ln w="28575">
            <a:solidFill>
              <a:schemeClr val="bg1">
                <a:lumMod val="50000"/>
              </a:schemeClr>
            </a:solidFill>
            <a:prstDash val="solid"/>
            <a:round/>
            <a:headEnd/>
            <a:tailEnd/>
          </a:ln>
        </p:spPr>
        <p:txBody>
          <a:bodyPr lIns="324000" tIns="288000" anchor="ctr"/>
          <a:lstStyle/>
          <a:p>
            <a:pPr algn="ctr" eaLnBrk="1" hangingPunct="1">
              <a:defRPr/>
            </a:pPr>
            <a:r>
              <a:rPr lang="en-US" sz="2000" b="1" dirty="0" smtClean="0">
                <a:solidFill>
                  <a:schemeClr val="bg1"/>
                </a:solidFill>
                <a:cs typeface="Arial" charset="0"/>
              </a:rPr>
              <a:t>Packaged </a:t>
            </a:r>
          </a:p>
          <a:p>
            <a:pPr algn="ctr" eaLnBrk="1" hangingPunct="1">
              <a:defRPr/>
            </a:pPr>
            <a:r>
              <a:rPr lang="en-US" sz="2000" b="1" dirty="0" smtClean="0">
                <a:solidFill>
                  <a:schemeClr val="bg1"/>
                </a:solidFill>
                <a:cs typeface="Arial" charset="0"/>
              </a:rPr>
              <a:t>Inventory</a:t>
            </a:r>
            <a:endParaRPr lang="en-GB" sz="2000" b="1" dirty="0">
              <a:solidFill>
                <a:schemeClr val="bg1"/>
              </a:solidFill>
              <a:cs typeface="Arial" charset="0"/>
            </a:endParaRPr>
          </a:p>
        </p:txBody>
      </p:sp>
      <p:sp>
        <p:nvSpPr>
          <p:cNvPr id="58" name="Freeform 9"/>
          <p:cNvSpPr>
            <a:spLocks/>
          </p:cNvSpPr>
          <p:nvPr/>
        </p:nvSpPr>
        <p:spPr bwMode="auto">
          <a:xfrm>
            <a:off x="1998520" y="3052472"/>
            <a:ext cx="2420303" cy="1437747"/>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1">
              <a:lumMod val="75000"/>
            </a:schemeClr>
          </a:solidFill>
          <a:ln w="28575">
            <a:solidFill>
              <a:schemeClr val="bg1">
                <a:lumMod val="50000"/>
              </a:schemeClr>
            </a:solidFill>
            <a:prstDash val="solid"/>
            <a:round/>
            <a:headEnd/>
            <a:tailEnd/>
          </a:ln>
        </p:spPr>
        <p:txBody>
          <a:bodyPr anchor="ctr"/>
          <a:lstStyle/>
          <a:p>
            <a:pPr algn="ctr">
              <a:defRPr/>
            </a:pPr>
            <a:r>
              <a:rPr lang="en-GB" sz="2000" b="1" dirty="0" smtClean="0">
                <a:solidFill>
                  <a:schemeClr val="bg1"/>
                </a:solidFill>
                <a:cs typeface="Arial" charset="0"/>
              </a:rPr>
              <a:t>Repetitive</a:t>
            </a:r>
            <a:endParaRPr lang="en-GB" sz="2000" b="1" dirty="0">
              <a:solidFill>
                <a:schemeClr val="bg1"/>
              </a:solidFill>
              <a:cs typeface="Arial" charset="0"/>
            </a:endParaRPr>
          </a:p>
        </p:txBody>
      </p:sp>
      <p:sp>
        <p:nvSpPr>
          <p:cNvPr id="2" name="Slide Number Placeholder 1"/>
          <p:cNvSpPr>
            <a:spLocks noGrp="1"/>
          </p:cNvSpPr>
          <p:nvPr>
            <p:ph type="sldNum" sz="quarter" idx="12"/>
          </p:nvPr>
        </p:nvSpPr>
        <p:spPr/>
        <p:txBody>
          <a:bodyPr/>
          <a:lstStyle/>
          <a:p>
            <a:fld id="{D295FD85-0E9A-9A4B-AEA4-CF6493BFD0E6}" type="slidenum">
              <a:rPr lang="en-US" smtClean="0"/>
              <a:pPr/>
              <a:t>4</a:t>
            </a:fld>
            <a:endParaRPr lang="en-US" dirty="0"/>
          </a:p>
        </p:txBody>
      </p:sp>
      <p:sp>
        <p:nvSpPr>
          <p:cNvPr id="47" name="Content Placeholder 46"/>
          <p:cNvSpPr>
            <a:spLocks noGrp="1"/>
          </p:cNvSpPr>
          <p:nvPr>
            <p:ph idx="1"/>
          </p:nvPr>
        </p:nvSpPr>
        <p:spPr>
          <a:xfrm>
            <a:off x="6083299" y="1417320"/>
            <a:ext cx="5956301" cy="4754880"/>
          </a:xfrm>
        </p:spPr>
        <p:txBody>
          <a:bodyPr>
            <a:normAutofit lnSpcReduction="10000"/>
          </a:bodyPr>
          <a:lstStyle/>
          <a:p>
            <a:r>
              <a:rPr lang="en-US" dirty="0" smtClean="0"/>
              <a:t>Objectives</a:t>
            </a:r>
          </a:p>
          <a:p>
            <a:pPr lvl="1"/>
            <a:r>
              <a:rPr lang="en-US" dirty="0" smtClean="0"/>
              <a:t>One production flow to support mixed mode manufacturing</a:t>
            </a:r>
          </a:p>
          <a:p>
            <a:pPr lvl="1"/>
            <a:r>
              <a:rPr lang="en-US" dirty="0" smtClean="0"/>
              <a:t>Eliminate redundancy, differences, and gaps between production modes</a:t>
            </a:r>
          </a:p>
          <a:p>
            <a:pPr lvl="1"/>
            <a:r>
              <a:rPr lang="en-US" dirty="0" smtClean="0"/>
              <a:t>Simplify implementation and configuration</a:t>
            </a:r>
          </a:p>
          <a:p>
            <a:pPr lvl="1"/>
            <a:r>
              <a:rPr lang="en-US" dirty="0" smtClean="0"/>
              <a:t>Enhance capabilities for the authorization of orders, allocations, picking, and the management of production materials</a:t>
            </a:r>
          </a:p>
        </p:txBody>
      </p:sp>
      <p:sp>
        <p:nvSpPr>
          <p:cNvPr id="4" name="Title 3"/>
          <p:cNvSpPr>
            <a:spLocks noGrp="1"/>
          </p:cNvSpPr>
          <p:nvPr>
            <p:ph type="title"/>
          </p:nvPr>
        </p:nvSpPr>
        <p:spPr/>
        <p:txBody>
          <a:bodyPr/>
          <a:lstStyle/>
          <a:p>
            <a:r>
              <a:rPr lang="en-US" dirty="0" smtClean="0"/>
              <a:t>QAD Manufacturing – Simplifying Production </a:t>
            </a:r>
            <a:endParaRPr lang="en-US" dirty="0"/>
          </a:p>
        </p:txBody>
      </p:sp>
      <p:sp>
        <p:nvSpPr>
          <p:cNvPr id="5" name="Text Placeholder 4"/>
          <p:cNvSpPr>
            <a:spLocks noGrp="1"/>
          </p:cNvSpPr>
          <p:nvPr>
            <p:ph type="body" sz="quarter" idx="11"/>
          </p:nvPr>
        </p:nvSpPr>
        <p:spPr/>
        <p:txBody>
          <a:bodyPr/>
          <a:lstStyle/>
          <a:p>
            <a:r>
              <a:rPr lang="en-US" dirty="0" smtClean="0"/>
              <a:t>Making Your Manufacturing Agile in an Industry 4.0 World</a:t>
            </a:r>
          </a:p>
        </p:txBody>
      </p:sp>
      <p:sp>
        <p:nvSpPr>
          <p:cNvPr id="21" name="Rectangle 20"/>
          <p:cNvSpPr/>
          <p:nvPr/>
        </p:nvSpPr>
        <p:spPr>
          <a:xfrm>
            <a:off x="628650" y="1590675"/>
            <a:ext cx="3450980" cy="1850923"/>
          </a:xfrm>
          <a:prstGeom prst="rect">
            <a:avLst/>
          </a:prstGeom>
          <a:solidFill>
            <a:schemeClr val="accent1">
              <a:lumMod val="75000"/>
            </a:schemeClr>
          </a:solidFill>
          <a:ln w="2857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Unified Production</a:t>
            </a:r>
          </a:p>
          <a:p>
            <a:pPr algn="ctr"/>
            <a:endParaRPr lang="en-US" sz="2000" b="1" dirty="0"/>
          </a:p>
        </p:txBody>
      </p:sp>
      <p:sp>
        <p:nvSpPr>
          <p:cNvPr id="30" name="Freeform 7"/>
          <p:cNvSpPr>
            <a:spLocks/>
          </p:cNvSpPr>
          <p:nvPr/>
        </p:nvSpPr>
        <p:spPr bwMode="auto">
          <a:xfrm>
            <a:off x="2353658" y="2810304"/>
            <a:ext cx="2072798" cy="1727333"/>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accent3">
              <a:lumMod val="75000"/>
            </a:schemeClr>
          </a:solidFill>
          <a:ln w="28575">
            <a:solidFill>
              <a:schemeClr val="bg1">
                <a:lumMod val="50000"/>
              </a:schemeClr>
            </a:solidFill>
            <a:prstDash val="solid"/>
            <a:round/>
            <a:headEnd/>
            <a:tailEnd/>
          </a:ln>
        </p:spPr>
        <p:txBody>
          <a:bodyPr lIns="36000" tIns="324000" anchor="ctr"/>
          <a:lstStyle/>
          <a:p>
            <a:pPr algn="ctr">
              <a:defRPr/>
            </a:pPr>
            <a:r>
              <a:rPr lang="en-US" b="1" dirty="0" smtClean="0">
                <a:solidFill>
                  <a:schemeClr val="bg1"/>
                </a:solidFill>
                <a:cs typeface="Arial" charset="0"/>
              </a:rPr>
              <a:t>Automation</a:t>
            </a:r>
          </a:p>
          <a:p>
            <a:pPr algn="ctr">
              <a:defRPr/>
            </a:pPr>
            <a:r>
              <a:rPr lang="en-US" b="1" dirty="0" smtClean="0">
                <a:solidFill>
                  <a:schemeClr val="bg1"/>
                </a:solidFill>
                <a:cs typeface="Arial" charset="0"/>
              </a:rPr>
              <a:t>Solutions</a:t>
            </a:r>
            <a:endParaRPr lang="en-US" b="1" dirty="0" smtClean="0">
              <a:solidFill>
                <a:schemeClr val="accent1">
                  <a:lumMod val="75000"/>
                </a:schemeClr>
              </a:solidFill>
              <a:cs typeface="Arial" charset="0"/>
            </a:endParaRPr>
          </a:p>
        </p:txBody>
      </p:sp>
      <p:sp>
        <p:nvSpPr>
          <p:cNvPr id="33" name="Freeform 32"/>
          <p:cNvSpPr>
            <a:spLocks/>
          </p:cNvSpPr>
          <p:nvPr/>
        </p:nvSpPr>
        <p:spPr bwMode="auto">
          <a:xfrm>
            <a:off x="628363" y="3098435"/>
            <a:ext cx="2076290" cy="1439200"/>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chemeClr val="accent1">
              <a:lumMod val="50000"/>
            </a:schemeClr>
          </a:solidFill>
          <a:ln w="28575">
            <a:solidFill>
              <a:schemeClr val="bg1">
                <a:lumMod val="50000"/>
              </a:schemeClr>
            </a:solidFill>
            <a:prstDash val="solid"/>
            <a:round/>
            <a:headEnd/>
            <a:tailEnd/>
          </a:ln>
        </p:spPr>
        <p:txBody>
          <a:bodyPr rIns="324000" anchor="ctr"/>
          <a:lstStyle/>
          <a:p>
            <a:pPr algn="ctr">
              <a:defRPr/>
            </a:pPr>
            <a:r>
              <a:rPr lang="en-GB" b="1" dirty="0" smtClean="0">
                <a:solidFill>
                  <a:schemeClr val="bg1"/>
                </a:solidFill>
                <a:cs typeface="Arial" charset="0"/>
              </a:rPr>
              <a:t>Scheduling</a:t>
            </a:r>
          </a:p>
          <a:p>
            <a:pPr algn="ctr">
              <a:defRPr/>
            </a:pPr>
            <a:r>
              <a:rPr lang="en-GB" b="1" dirty="0" smtClean="0">
                <a:solidFill>
                  <a:schemeClr val="bg1"/>
                </a:solidFill>
                <a:cs typeface="Arial" charset="0"/>
              </a:rPr>
              <a:t>Workbenches</a:t>
            </a:r>
          </a:p>
        </p:txBody>
      </p:sp>
      <p:sp>
        <p:nvSpPr>
          <p:cNvPr id="35" name="Freeform 34"/>
          <p:cNvSpPr>
            <a:spLocks/>
          </p:cNvSpPr>
          <p:nvPr/>
        </p:nvSpPr>
        <p:spPr bwMode="auto">
          <a:xfrm>
            <a:off x="4084211" y="2795355"/>
            <a:ext cx="1727040" cy="1748069"/>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chemeClr val="bg2">
              <a:lumMod val="50000"/>
            </a:schemeClr>
          </a:solidFill>
          <a:ln w="28575">
            <a:solidFill>
              <a:schemeClr val="bg1">
                <a:lumMod val="50000"/>
              </a:schemeClr>
            </a:solidFill>
            <a:prstDash val="solid"/>
            <a:round/>
            <a:headEnd/>
            <a:tailEnd/>
          </a:ln>
        </p:spPr>
        <p:txBody>
          <a:bodyPr lIns="324000" tIns="288000" anchor="ctr"/>
          <a:lstStyle/>
          <a:p>
            <a:pPr algn="ctr" eaLnBrk="1" hangingPunct="1">
              <a:defRPr/>
            </a:pPr>
            <a:r>
              <a:rPr lang="en-US" b="1" dirty="0" smtClean="0">
                <a:solidFill>
                  <a:schemeClr val="bg1"/>
                </a:solidFill>
                <a:cs typeface="Arial" charset="0"/>
              </a:rPr>
              <a:t>Platform</a:t>
            </a:r>
            <a:endParaRPr lang="en-GB" b="1" dirty="0">
              <a:solidFill>
                <a:schemeClr val="bg1"/>
              </a:solidFill>
              <a:cs typeface="Arial" charset="0"/>
            </a:endParaRPr>
          </a:p>
        </p:txBody>
      </p:sp>
      <p:sp>
        <p:nvSpPr>
          <p:cNvPr id="62" name="Freeform 61"/>
          <p:cNvSpPr>
            <a:spLocks/>
          </p:cNvSpPr>
          <p:nvPr/>
        </p:nvSpPr>
        <p:spPr bwMode="auto">
          <a:xfrm>
            <a:off x="3749906" y="1583206"/>
            <a:ext cx="2076290" cy="1503483"/>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chemeClr val="accent1">
              <a:lumMod val="75000"/>
            </a:schemeClr>
          </a:solidFill>
          <a:ln w="28575">
            <a:solidFill>
              <a:schemeClr val="bg1">
                <a:lumMod val="50000"/>
              </a:schemeClr>
            </a:solidFill>
            <a:prstDash val="solid"/>
            <a:round/>
            <a:headEnd/>
            <a:tailEnd/>
          </a:ln>
        </p:spPr>
        <p:txBody>
          <a:bodyPr lIns="360000" anchor="ctr"/>
          <a:lstStyle/>
          <a:p>
            <a:pPr algn="ctr">
              <a:defRPr/>
            </a:pPr>
            <a:r>
              <a:rPr lang="en-US" sz="2000" b="1" dirty="0" err="1" smtClean="0">
                <a:solidFill>
                  <a:schemeClr val="bg1"/>
                </a:solidFill>
                <a:cs typeface="Arial" charset="0"/>
              </a:rPr>
              <a:t>Kanban</a:t>
            </a:r>
            <a:endParaRPr lang="en-GB" sz="2000" b="1" dirty="0">
              <a:solidFill>
                <a:schemeClr val="bg1"/>
              </a:solidFill>
              <a:cs typeface="Arial" charset="0"/>
            </a:endParaRPr>
          </a:p>
        </p:txBody>
      </p:sp>
      <p:grpSp>
        <p:nvGrpSpPr>
          <p:cNvPr id="72" name="Group 22"/>
          <p:cNvGrpSpPr/>
          <p:nvPr/>
        </p:nvGrpSpPr>
        <p:grpSpPr>
          <a:xfrm>
            <a:off x="642099" y="1203764"/>
            <a:ext cx="5699362" cy="2315734"/>
            <a:chOff x="1976193" y="653522"/>
            <a:chExt cx="4940660" cy="2700338"/>
          </a:xfrm>
        </p:grpSpPr>
        <p:grpSp>
          <p:nvGrpSpPr>
            <p:cNvPr id="73" name="Group 7"/>
            <p:cNvGrpSpPr/>
            <p:nvPr/>
          </p:nvGrpSpPr>
          <p:grpSpPr>
            <a:xfrm>
              <a:off x="1976193" y="653522"/>
              <a:ext cx="4940660" cy="2700338"/>
              <a:chOff x="1976193" y="653522"/>
              <a:chExt cx="4940660" cy="2700338"/>
            </a:xfrm>
          </p:grpSpPr>
          <p:sp>
            <p:nvSpPr>
              <p:cNvPr id="75" name="Freeform 6"/>
              <p:cNvSpPr>
                <a:spLocks/>
              </p:cNvSpPr>
              <p:nvPr/>
            </p:nvSpPr>
            <p:spPr bwMode="auto">
              <a:xfrm>
                <a:off x="4215086" y="1103314"/>
                <a:ext cx="2701767" cy="2245996"/>
              </a:xfrm>
              <a:custGeom>
                <a:avLst/>
                <a:gdLst>
                  <a:gd name="T0" fmla="*/ 861 w 2587"/>
                  <a:gd name="T1" fmla="*/ 195 h 2151"/>
                  <a:gd name="T2" fmla="*/ 885 w 2587"/>
                  <a:gd name="T3" fmla="*/ 143 h 2151"/>
                  <a:gd name="T4" fmla="*/ 931 w 2587"/>
                  <a:gd name="T5" fmla="*/ 97 h 2151"/>
                  <a:gd name="T6" fmla="*/ 965 w 2587"/>
                  <a:gd name="T7" fmla="*/ 76 h 2151"/>
                  <a:gd name="T8" fmla="*/ 988 w 2587"/>
                  <a:gd name="T9" fmla="*/ 47 h 2151"/>
                  <a:gd name="T10" fmla="*/ 985 w 2587"/>
                  <a:gd name="T11" fmla="*/ 21 h 2151"/>
                  <a:gd name="T12" fmla="*/ 955 w 2587"/>
                  <a:gd name="T13" fmla="*/ 3 h 2151"/>
                  <a:gd name="T14" fmla="*/ 0 w 2587"/>
                  <a:gd name="T15" fmla="*/ 2151 h 2151"/>
                  <a:gd name="T16" fmla="*/ 2156 w 2587"/>
                  <a:gd name="T17" fmla="*/ 1220 h 2151"/>
                  <a:gd name="T18" fmla="*/ 2163 w 2587"/>
                  <a:gd name="T19" fmla="*/ 1186 h 2151"/>
                  <a:gd name="T20" fmla="*/ 2182 w 2587"/>
                  <a:gd name="T21" fmla="*/ 1163 h 2151"/>
                  <a:gd name="T22" fmla="*/ 2211 w 2587"/>
                  <a:gd name="T23" fmla="*/ 1166 h 2151"/>
                  <a:gd name="T24" fmla="*/ 2239 w 2587"/>
                  <a:gd name="T25" fmla="*/ 1196 h 2151"/>
                  <a:gd name="T26" fmla="*/ 2263 w 2587"/>
                  <a:gd name="T27" fmla="*/ 1235 h 2151"/>
                  <a:gd name="T28" fmla="*/ 2309 w 2587"/>
                  <a:gd name="T29" fmla="*/ 1274 h 2151"/>
                  <a:gd name="T30" fmla="*/ 2368 w 2587"/>
                  <a:gd name="T31" fmla="*/ 1293 h 2151"/>
                  <a:gd name="T32" fmla="*/ 2426 w 2587"/>
                  <a:gd name="T33" fmla="*/ 1288 h 2151"/>
                  <a:gd name="T34" fmla="*/ 2498 w 2587"/>
                  <a:gd name="T35" fmla="*/ 1251 h 2151"/>
                  <a:gd name="T36" fmla="*/ 2553 w 2587"/>
                  <a:gd name="T37" fmla="*/ 1184 h 2151"/>
                  <a:gd name="T38" fmla="*/ 2582 w 2587"/>
                  <a:gd name="T39" fmla="*/ 1095 h 2151"/>
                  <a:gd name="T40" fmla="*/ 2586 w 2587"/>
                  <a:gd name="T41" fmla="*/ 1018 h 2151"/>
                  <a:gd name="T42" fmla="*/ 2563 w 2587"/>
                  <a:gd name="T43" fmla="*/ 926 h 2151"/>
                  <a:gd name="T44" fmla="*/ 2514 w 2587"/>
                  <a:gd name="T45" fmla="*/ 852 h 2151"/>
                  <a:gd name="T46" fmla="*/ 2446 w 2587"/>
                  <a:gd name="T47" fmla="*/ 805 h 2151"/>
                  <a:gd name="T48" fmla="*/ 2385 w 2587"/>
                  <a:gd name="T49" fmla="*/ 794 h 2151"/>
                  <a:gd name="T50" fmla="*/ 2322 w 2587"/>
                  <a:gd name="T51" fmla="*/ 808 h 2151"/>
                  <a:gd name="T52" fmla="*/ 2278 w 2587"/>
                  <a:gd name="T53" fmla="*/ 838 h 2151"/>
                  <a:gd name="T54" fmla="*/ 2245 w 2587"/>
                  <a:gd name="T55" fmla="*/ 882 h 2151"/>
                  <a:gd name="T56" fmla="*/ 2218 w 2587"/>
                  <a:gd name="T57" fmla="*/ 917 h 2151"/>
                  <a:gd name="T58" fmla="*/ 2189 w 2587"/>
                  <a:gd name="T59" fmla="*/ 927 h 2151"/>
                  <a:gd name="T60" fmla="*/ 2166 w 2587"/>
                  <a:gd name="T61" fmla="*/ 911 h 2151"/>
                  <a:gd name="T62" fmla="*/ 2156 w 2587"/>
                  <a:gd name="T63" fmla="*/ 869 h 2151"/>
                  <a:gd name="T64" fmla="*/ 1282 w 2587"/>
                  <a:gd name="T65" fmla="*/ 0 h 2151"/>
                  <a:gd name="T66" fmla="*/ 1248 w 2587"/>
                  <a:gd name="T67" fmla="*/ 6 h 2151"/>
                  <a:gd name="T68" fmla="*/ 1227 w 2587"/>
                  <a:gd name="T69" fmla="*/ 27 h 2151"/>
                  <a:gd name="T70" fmla="*/ 1229 w 2587"/>
                  <a:gd name="T71" fmla="*/ 55 h 2151"/>
                  <a:gd name="T72" fmla="*/ 1258 w 2587"/>
                  <a:gd name="T73" fmla="*/ 83 h 2151"/>
                  <a:gd name="T74" fmla="*/ 1297 w 2587"/>
                  <a:gd name="T75" fmla="*/ 107 h 2151"/>
                  <a:gd name="T76" fmla="*/ 1336 w 2587"/>
                  <a:gd name="T77" fmla="*/ 154 h 2151"/>
                  <a:gd name="T78" fmla="*/ 1356 w 2587"/>
                  <a:gd name="T79" fmla="*/ 213 h 2151"/>
                  <a:gd name="T80" fmla="*/ 1352 w 2587"/>
                  <a:gd name="T81" fmla="*/ 270 h 2151"/>
                  <a:gd name="T82" fmla="*/ 1313 w 2587"/>
                  <a:gd name="T83" fmla="*/ 341 h 2151"/>
                  <a:gd name="T84" fmla="*/ 1247 w 2587"/>
                  <a:gd name="T85" fmla="*/ 397 h 2151"/>
                  <a:gd name="T86" fmla="*/ 1157 w 2587"/>
                  <a:gd name="T87" fmla="*/ 426 h 2151"/>
                  <a:gd name="T88" fmla="*/ 1082 w 2587"/>
                  <a:gd name="T89" fmla="*/ 429 h 2151"/>
                  <a:gd name="T90" fmla="*/ 988 w 2587"/>
                  <a:gd name="T91" fmla="*/ 406 h 2151"/>
                  <a:gd name="T92" fmla="*/ 915 w 2587"/>
                  <a:gd name="T93" fmla="*/ 358 h 2151"/>
                  <a:gd name="T94" fmla="*/ 869 w 2587"/>
                  <a:gd name="T95" fmla="*/ 289 h 2151"/>
                  <a:gd name="T96" fmla="*/ 858 w 2587"/>
                  <a:gd name="T97" fmla="*/ 23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1">
                    <a:moveTo>
                      <a:pt x="858" y="231"/>
                    </a:moveTo>
                    <a:lnTo>
                      <a:pt x="858" y="231"/>
                    </a:lnTo>
                    <a:lnTo>
                      <a:pt x="858" y="213"/>
                    </a:lnTo>
                    <a:lnTo>
                      <a:pt x="861" y="195"/>
                    </a:lnTo>
                    <a:lnTo>
                      <a:pt x="866" y="180"/>
                    </a:lnTo>
                    <a:lnTo>
                      <a:pt x="871" y="166"/>
                    </a:lnTo>
                    <a:lnTo>
                      <a:pt x="877" y="154"/>
                    </a:lnTo>
                    <a:lnTo>
                      <a:pt x="885" y="143"/>
                    </a:lnTo>
                    <a:lnTo>
                      <a:pt x="893" y="131"/>
                    </a:lnTo>
                    <a:lnTo>
                      <a:pt x="902" y="123"/>
                    </a:lnTo>
                    <a:lnTo>
                      <a:pt x="918" y="107"/>
                    </a:lnTo>
                    <a:lnTo>
                      <a:pt x="931" y="97"/>
                    </a:lnTo>
                    <a:lnTo>
                      <a:pt x="946" y="89"/>
                    </a:lnTo>
                    <a:lnTo>
                      <a:pt x="946" y="89"/>
                    </a:lnTo>
                    <a:lnTo>
                      <a:pt x="955" y="83"/>
                    </a:lnTo>
                    <a:lnTo>
                      <a:pt x="965" y="76"/>
                    </a:lnTo>
                    <a:lnTo>
                      <a:pt x="973" y="70"/>
                    </a:lnTo>
                    <a:lnTo>
                      <a:pt x="980" y="62"/>
                    </a:lnTo>
                    <a:lnTo>
                      <a:pt x="985" y="55"/>
                    </a:lnTo>
                    <a:lnTo>
                      <a:pt x="988" y="47"/>
                    </a:lnTo>
                    <a:lnTo>
                      <a:pt x="989" y="40"/>
                    </a:lnTo>
                    <a:lnTo>
                      <a:pt x="989" y="34"/>
                    </a:lnTo>
                    <a:lnTo>
                      <a:pt x="988" y="27"/>
                    </a:lnTo>
                    <a:lnTo>
                      <a:pt x="985" y="21"/>
                    </a:lnTo>
                    <a:lnTo>
                      <a:pt x="980" y="14"/>
                    </a:lnTo>
                    <a:lnTo>
                      <a:pt x="973" y="9"/>
                    </a:lnTo>
                    <a:lnTo>
                      <a:pt x="965" y="6"/>
                    </a:lnTo>
                    <a:lnTo>
                      <a:pt x="955" y="3"/>
                    </a:lnTo>
                    <a:lnTo>
                      <a:pt x="944" y="1"/>
                    </a:lnTo>
                    <a:lnTo>
                      <a:pt x="933" y="0"/>
                    </a:lnTo>
                    <a:lnTo>
                      <a:pt x="0" y="0"/>
                    </a:lnTo>
                    <a:lnTo>
                      <a:pt x="0" y="2151"/>
                    </a:lnTo>
                    <a:lnTo>
                      <a:pt x="2154" y="2151"/>
                    </a:lnTo>
                    <a:lnTo>
                      <a:pt x="2154" y="1656"/>
                    </a:lnTo>
                    <a:lnTo>
                      <a:pt x="2156" y="1656"/>
                    </a:lnTo>
                    <a:lnTo>
                      <a:pt x="2156" y="1220"/>
                    </a:lnTo>
                    <a:lnTo>
                      <a:pt x="2156" y="1220"/>
                    </a:lnTo>
                    <a:lnTo>
                      <a:pt x="2158" y="1207"/>
                    </a:lnTo>
                    <a:lnTo>
                      <a:pt x="2159" y="1196"/>
                    </a:lnTo>
                    <a:lnTo>
                      <a:pt x="2163" y="1186"/>
                    </a:lnTo>
                    <a:lnTo>
                      <a:pt x="2166" y="1178"/>
                    </a:lnTo>
                    <a:lnTo>
                      <a:pt x="2171" y="1171"/>
                    </a:lnTo>
                    <a:lnTo>
                      <a:pt x="2177" y="1166"/>
                    </a:lnTo>
                    <a:lnTo>
                      <a:pt x="2182" y="1163"/>
                    </a:lnTo>
                    <a:lnTo>
                      <a:pt x="2189" y="1161"/>
                    </a:lnTo>
                    <a:lnTo>
                      <a:pt x="2197" y="1161"/>
                    </a:lnTo>
                    <a:lnTo>
                      <a:pt x="2203" y="1163"/>
                    </a:lnTo>
                    <a:lnTo>
                      <a:pt x="2211" y="1166"/>
                    </a:lnTo>
                    <a:lnTo>
                      <a:pt x="2218" y="1171"/>
                    </a:lnTo>
                    <a:lnTo>
                      <a:pt x="2226" y="1178"/>
                    </a:lnTo>
                    <a:lnTo>
                      <a:pt x="2232" y="1186"/>
                    </a:lnTo>
                    <a:lnTo>
                      <a:pt x="2239" y="1196"/>
                    </a:lnTo>
                    <a:lnTo>
                      <a:pt x="2245" y="1207"/>
                    </a:lnTo>
                    <a:lnTo>
                      <a:pt x="2245" y="1207"/>
                    </a:lnTo>
                    <a:lnTo>
                      <a:pt x="2254" y="1220"/>
                    </a:lnTo>
                    <a:lnTo>
                      <a:pt x="2263" y="1235"/>
                    </a:lnTo>
                    <a:lnTo>
                      <a:pt x="2278" y="1251"/>
                    </a:lnTo>
                    <a:lnTo>
                      <a:pt x="2288" y="1259"/>
                    </a:lnTo>
                    <a:lnTo>
                      <a:pt x="2298" y="1266"/>
                    </a:lnTo>
                    <a:lnTo>
                      <a:pt x="2309" y="1274"/>
                    </a:lnTo>
                    <a:lnTo>
                      <a:pt x="2322" y="1280"/>
                    </a:lnTo>
                    <a:lnTo>
                      <a:pt x="2337" y="1285"/>
                    </a:lnTo>
                    <a:lnTo>
                      <a:pt x="2351" y="1290"/>
                    </a:lnTo>
                    <a:lnTo>
                      <a:pt x="2368" y="1293"/>
                    </a:lnTo>
                    <a:lnTo>
                      <a:pt x="2385" y="1293"/>
                    </a:lnTo>
                    <a:lnTo>
                      <a:pt x="2385" y="1293"/>
                    </a:lnTo>
                    <a:lnTo>
                      <a:pt x="2407" y="1293"/>
                    </a:lnTo>
                    <a:lnTo>
                      <a:pt x="2426" y="1288"/>
                    </a:lnTo>
                    <a:lnTo>
                      <a:pt x="2446" y="1283"/>
                    </a:lnTo>
                    <a:lnTo>
                      <a:pt x="2463" y="1274"/>
                    </a:lnTo>
                    <a:lnTo>
                      <a:pt x="2481" y="1264"/>
                    </a:lnTo>
                    <a:lnTo>
                      <a:pt x="2498" y="1251"/>
                    </a:lnTo>
                    <a:lnTo>
                      <a:pt x="2514" y="1236"/>
                    </a:lnTo>
                    <a:lnTo>
                      <a:pt x="2527" y="1220"/>
                    </a:lnTo>
                    <a:lnTo>
                      <a:pt x="2540" y="1204"/>
                    </a:lnTo>
                    <a:lnTo>
                      <a:pt x="2553" y="1184"/>
                    </a:lnTo>
                    <a:lnTo>
                      <a:pt x="2563" y="1163"/>
                    </a:lnTo>
                    <a:lnTo>
                      <a:pt x="2571" y="1142"/>
                    </a:lnTo>
                    <a:lnTo>
                      <a:pt x="2577" y="1119"/>
                    </a:lnTo>
                    <a:lnTo>
                      <a:pt x="2582" y="1095"/>
                    </a:lnTo>
                    <a:lnTo>
                      <a:pt x="2586" y="1070"/>
                    </a:lnTo>
                    <a:lnTo>
                      <a:pt x="2587" y="1044"/>
                    </a:lnTo>
                    <a:lnTo>
                      <a:pt x="2587" y="1044"/>
                    </a:lnTo>
                    <a:lnTo>
                      <a:pt x="2586" y="1018"/>
                    </a:lnTo>
                    <a:lnTo>
                      <a:pt x="2582" y="994"/>
                    </a:lnTo>
                    <a:lnTo>
                      <a:pt x="2577" y="969"/>
                    </a:lnTo>
                    <a:lnTo>
                      <a:pt x="2571" y="947"/>
                    </a:lnTo>
                    <a:lnTo>
                      <a:pt x="2563" y="926"/>
                    </a:lnTo>
                    <a:lnTo>
                      <a:pt x="2553" y="904"/>
                    </a:lnTo>
                    <a:lnTo>
                      <a:pt x="2540" y="885"/>
                    </a:lnTo>
                    <a:lnTo>
                      <a:pt x="2527" y="867"/>
                    </a:lnTo>
                    <a:lnTo>
                      <a:pt x="2514" y="852"/>
                    </a:lnTo>
                    <a:lnTo>
                      <a:pt x="2498" y="838"/>
                    </a:lnTo>
                    <a:lnTo>
                      <a:pt x="2481" y="825"/>
                    </a:lnTo>
                    <a:lnTo>
                      <a:pt x="2463" y="815"/>
                    </a:lnTo>
                    <a:lnTo>
                      <a:pt x="2446" y="805"/>
                    </a:lnTo>
                    <a:lnTo>
                      <a:pt x="2426" y="800"/>
                    </a:lnTo>
                    <a:lnTo>
                      <a:pt x="2407" y="795"/>
                    </a:lnTo>
                    <a:lnTo>
                      <a:pt x="2385" y="794"/>
                    </a:lnTo>
                    <a:lnTo>
                      <a:pt x="2385" y="794"/>
                    </a:lnTo>
                    <a:lnTo>
                      <a:pt x="2368" y="795"/>
                    </a:lnTo>
                    <a:lnTo>
                      <a:pt x="2351" y="799"/>
                    </a:lnTo>
                    <a:lnTo>
                      <a:pt x="2337" y="802"/>
                    </a:lnTo>
                    <a:lnTo>
                      <a:pt x="2322" y="808"/>
                    </a:lnTo>
                    <a:lnTo>
                      <a:pt x="2309" y="815"/>
                    </a:lnTo>
                    <a:lnTo>
                      <a:pt x="2298" y="821"/>
                    </a:lnTo>
                    <a:lnTo>
                      <a:pt x="2288" y="830"/>
                    </a:lnTo>
                    <a:lnTo>
                      <a:pt x="2278" y="838"/>
                    </a:lnTo>
                    <a:lnTo>
                      <a:pt x="2263" y="854"/>
                    </a:lnTo>
                    <a:lnTo>
                      <a:pt x="2254" y="869"/>
                    </a:lnTo>
                    <a:lnTo>
                      <a:pt x="2245" y="882"/>
                    </a:lnTo>
                    <a:lnTo>
                      <a:pt x="2245" y="882"/>
                    </a:lnTo>
                    <a:lnTo>
                      <a:pt x="2239" y="893"/>
                    </a:lnTo>
                    <a:lnTo>
                      <a:pt x="2232" y="903"/>
                    </a:lnTo>
                    <a:lnTo>
                      <a:pt x="2226" y="911"/>
                    </a:lnTo>
                    <a:lnTo>
                      <a:pt x="2218" y="917"/>
                    </a:lnTo>
                    <a:lnTo>
                      <a:pt x="2211" y="922"/>
                    </a:lnTo>
                    <a:lnTo>
                      <a:pt x="2203" y="926"/>
                    </a:lnTo>
                    <a:lnTo>
                      <a:pt x="2197" y="927"/>
                    </a:lnTo>
                    <a:lnTo>
                      <a:pt x="2189" y="927"/>
                    </a:lnTo>
                    <a:lnTo>
                      <a:pt x="2182" y="926"/>
                    </a:lnTo>
                    <a:lnTo>
                      <a:pt x="2177" y="922"/>
                    </a:lnTo>
                    <a:lnTo>
                      <a:pt x="2171" y="917"/>
                    </a:lnTo>
                    <a:lnTo>
                      <a:pt x="2166" y="911"/>
                    </a:lnTo>
                    <a:lnTo>
                      <a:pt x="2163" y="903"/>
                    </a:lnTo>
                    <a:lnTo>
                      <a:pt x="2159" y="893"/>
                    </a:lnTo>
                    <a:lnTo>
                      <a:pt x="2158" y="882"/>
                    </a:lnTo>
                    <a:lnTo>
                      <a:pt x="2156" y="869"/>
                    </a:lnTo>
                    <a:lnTo>
                      <a:pt x="2156" y="595"/>
                    </a:lnTo>
                    <a:lnTo>
                      <a:pt x="2154" y="595"/>
                    </a:lnTo>
                    <a:lnTo>
                      <a:pt x="2154" y="0"/>
                    </a:lnTo>
                    <a:lnTo>
                      <a:pt x="1282" y="0"/>
                    </a:lnTo>
                    <a:lnTo>
                      <a:pt x="1282" y="0"/>
                    </a:lnTo>
                    <a:lnTo>
                      <a:pt x="1269" y="1"/>
                    </a:lnTo>
                    <a:lnTo>
                      <a:pt x="1258" y="3"/>
                    </a:lnTo>
                    <a:lnTo>
                      <a:pt x="1248" y="6"/>
                    </a:lnTo>
                    <a:lnTo>
                      <a:pt x="1242" y="9"/>
                    </a:lnTo>
                    <a:lnTo>
                      <a:pt x="1235" y="14"/>
                    </a:lnTo>
                    <a:lnTo>
                      <a:pt x="1230" y="21"/>
                    </a:lnTo>
                    <a:lnTo>
                      <a:pt x="1227" y="27"/>
                    </a:lnTo>
                    <a:lnTo>
                      <a:pt x="1225" y="34"/>
                    </a:lnTo>
                    <a:lnTo>
                      <a:pt x="1225" y="40"/>
                    </a:lnTo>
                    <a:lnTo>
                      <a:pt x="1225" y="47"/>
                    </a:lnTo>
                    <a:lnTo>
                      <a:pt x="1229" y="55"/>
                    </a:lnTo>
                    <a:lnTo>
                      <a:pt x="1234" y="62"/>
                    </a:lnTo>
                    <a:lnTo>
                      <a:pt x="1240" y="70"/>
                    </a:lnTo>
                    <a:lnTo>
                      <a:pt x="1248" y="76"/>
                    </a:lnTo>
                    <a:lnTo>
                      <a:pt x="1258" y="83"/>
                    </a:lnTo>
                    <a:lnTo>
                      <a:pt x="1269" y="89"/>
                    </a:lnTo>
                    <a:lnTo>
                      <a:pt x="1269" y="89"/>
                    </a:lnTo>
                    <a:lnTo>
                      <a:pt x="1282" y="97"/>
                    </a:lnTo>
                    <a:lnTo>
                      <a:pt x="1297" y="107"/>
                    </a:lnTo>
                    <a:lnTo>
                      <a:pt x="1313" y="123"/>
                    </a:lnTo>
                    <a:lnTo>
                      <a:pt x="1321" y="131"/>
                    </a:lnTo>
                    <a:lnTo>
                      <a:pt x="1329" y="143"/>
                    </a:lnTo>
                    <a:lnTo>
                      <a:pt x="1336" y="154"/>
                    </a:lnTo>
                    <a:lnTo>
                      <a:pt x="1343" y="166"/>
                    </a:lnTo>
                    <a:lnTo>
                      <a:pt x="1349" y="180"/>
                    </a:lnTo>
                    <a:lnTo>
                      <a:pt x="1352" y="195"/>
                    </a:lnTo>
                    <a:lnTo>
                      <a:pt x="1356" y="213"/>
                    </a:lnTo>
                    <a:lnTo>
                      <a:pt x="1357" y="231"/>
                    </a:lnTo>
                    <a:lnTo>
                      <a:pt x="1357" y="231"/>
                    </a:lnTo>
                    <a:lnTo>
                      <a:pt x="1356" y="250"/>
                    </a:lnTo>
                    <a:lnTo>
                      <a:pt x="1352" y="270"/>
                    </a:lnTo>
                    <a:lnTo>
                      <a:pt x="1346" y="289"/>
                    </a:lnTo>
                    <a:lnTo>
                      <a:pt x="1338" y="307"/>
                    </a:lnTo>
                    <a:lnTo>
                      <a:pt x="1326" y="325"/>
                    </a:lnTo>
                    <a:lnTo>
                      <a:pt x="1313" y="341"/>
                    </a:lnTo>
                    <a:lnTo>
                      <a:pt x="1300" y="358"/>
                    </a:lnTo>
                    <a:lnTo>
                      <a:pt x="1284" y="372"/>
                    </a:lnTo>
                    <a:lnTo>
                      <a:pt x="1266" y="385"/>
                    </a:lnTo>
                    <a:lnTo>
                      <a:pt x="1247" y="397"/>
                    </a:lnTo>
                    <a:lnTo>
                      <a:pt x="1225" y="406"/>
                    </a:lnTo>
                    <a:lnTo>
                      <a:pt x="1204" y="415"/>
                    </a:lnTo>
                    <a:lnTo>
                      <a:pt x="1181" y="421"/>
                    </a:lnTo>
                    <a:lnTo>
                      <a:pt x="1157" y="426"/>
                    </a:lnTo>
                    <a:lnTo>
                      <a:pt x="1133" y="429"/>
                    </a:lnTo>
                    <a:lnTo>
                      <a:pt x="1107" y="431"/>
                    </a:lnTo>
                    <a:lnTo>
                      <a:pt x="1107" y="431"/>
                    </a:lnTo>
                    <a:lnTo>
                      <a:pt x="1082" y="429"/>
                    </a:lnTo>
                    <a:lnTo>
                      <a:pt x="1056" y="426"/>
                    </a:lnTo>
                    <a:lnTo>
                      <a:pt x="1033" y="421"/>
                    </a:lnTo>
                    <a:lnTo>
                      <a:pt x="1011" y="415"/>
                    </a:lnTo>
                    <a:lnTo>
                      <a:pt x="988" y="406"/>
                    </a:lnTo>
                    <a:lnTo>
                      <a:pt x="967" y="397"/>
                    </a:lnTo>
                    <a:lnTo>
                      <a:pt x="949" y="385"/>
                    </a:lnTo>
                    <a:lnTo>
                      <a:pt x="931" y="372"/>
                    </a:lnTo>
                    <a:lnTo>
                      <a:pt x="915" y="358"/>
                    </a:lnTo>
                    <a:lnTo>
                      <a:pt x="900" y="341"/>
                    </a:lnTo>
                    <a:lnTo>
                      <a:pt x="887" y="325"/>
                    </a:lnTo>
                    <a:lnTo>
                      <a:pt x="877" y="307"/>
                    </a:lnTo>
                    <a:lnTo>
                      <a:pt x="869" y="289"/>
                    </a:lnTo>
                    <a:lnTo>
                      <a:pt x="863" y="270"/>
                    </a:lnTo>
                    <a:lnTo>
                      <a:pt x="859" y="250"/>
                    </a:lnTo>
                    <a:lnTo>
                      <a:pt x="858" y="231"/>
                    </a:lnTo>
                    <a:lnTo>
                      <a:pt x="858" y="231"/>
                    </a:lnTo>
                    <a:close/>
                  </a:path>
                </a:pathLst>
              </a:custGeom>
              <a:solidFill>
                <a:srgbClr val="4F81BD"/>
              </a:solidFill>
              <a:ln w="28575">
                <a:noFill/>
                <a:prstDash val="solid"/>
                <a:round/>
                <a:headEnd/>
                <a:tailEnd/>
              </a:ln>
            </p:spPr>
            <p:txBody>
              <a:bodyPr rIns="468000" anchor="ctr" anchorCtr="1"/>
              <a:lstStyle/>
              <a:p>
                <a:pPr eaLnBrk="1" hangingPunct="1">
                  <a:defRPr/>
                </a:pPr>
                <a:endParaRPr lang="en-GB" sz="2400" dirty="0">
                  <a:cs typeface="Arial" charset="0"/>
                </a:endParaRPr>
              </a:p>
            </p:txBody>
          </p:sp>
          <p:sp>
            <p:nvSpPr>
              <p:cNvPr id="76" name="Freeform 75"/>
              <p:cNvSpPr>
                <a:spLocks/>
              </p:cNvSpPr>
              <p:nvPr/>
            </p:nvSpPr>
            <p:spPr bwMode="auto">
              <a:xfrm>
                <a:off x="1976193" y="653522"/>
                <a:ext cx="2247424" cy="2700338"/>
              </a:xfrm>
              <a:custGeom>
                <a:avLst/>
                <a:gdLst>
                  <a:gd name="T0" fmla="*/ 195 w 2151"/>
                  <a:gd name="T1" fmla="*/ 1725 h 2586"/>
                  <a:gd name="T2" fmla="*/ 141 w 2151"/>
                  <a:gd name="T3" fmla="*/ 1702 h 2586"/>
                  <a:gd name="T4" fmla="*/ 96 w 2151"/>
                  <a:gd name="T5" fmla="*/ 1655 h 2586"/>
                  <a:gd name="T6" fmla="*/ 76 w 2151"/>
                  <a:gd name="T7" fmla="*/ 1621 h 2586"/>
                  <a:gd name="T8" fmla="*/ 47 w 2151"/>
                  <a:gd name="T9" fmla="*/ 1598 h 2586"/>
                  <a:gd name="T10" fmla="*/ 19 w 2151"/>
                  <a:gd name="T11" fmla="*/ 1603 h 2586"/>
                  <a:gd name="T12" fmla="*/ 2 w 2151"/>
                  <a:gd name="T13" fmla="*/ 1631 h 2586"/>
                  <a:gd name="T14" fmla="*/ 2151 w 2151"/>
                  <a:gd name="T15" fmla="*/ 2586 h 2586"/>
                  <a:gd name="T16" fmla="*/ 1218 w 2151"/>
                  <a:gd name="T17" fmla="*/ 430 h 2586"/>
                  <a:gd name="T18" fmla="*/ 1184 w 2151"/>
                  <a:gd name="T19" fmla="*/ 425 h 2586"/>
                  <a:gd name="T20" fmla="*/ 1163 w 2151"/>
                  <a:gd name="T21" fmla="*/ 404 h 2586"/>
                  <a:gd name="T22" fmla="*/ 1165 w 2151"/>
                  <a:gd name="T23" fmla="*/ 376 h 2586"/>
                  <a:gd name="T24" fmla="*/ 1194 w 2151"/>
                  <a:gd name="T25" fmla="*/ 347 h 2586"/>
                  <a:gd name="T26" fmla="*/ 1233 w 2151"/>
                  <a:gd name="T27" fmla="*/ 322 h 2586"/>
                  <a:gd name="T28" fmla="*/ 1272 w 2151"/>
                  <a:gd name="T29" fmla="*/ 277 h 2586"/>
                  <a:gd name="T30" fmla="*/ 1292 w 2151"/>
                  <a:gd name="T31" fmla="*/ 218 h 2586"/>
                  <a:gd name="T32" fmla="*/ 1288 w 2151"/>
                  <a:gd name="T33" fmla="*/ 160 h 2586"/>
                  <a:gd name="T34" fmla="*/ 1251 w 2151"/>
                  <a:gd name="T35" fmla="*/ 88 h 2586"/>
                  <a:gd name="T36" fmla="*/ 1183 w 2151"/>
                  <a:gd name="T37" fmla="*/ 34 h 2586"/>
                  <a:gd name="T38" fmla="*/ 1093 w 2151"/>
                  <a:gd name="T39" fmla="*/ 4 h 2586"/>
                  <a:gd name="T40" fmla="*/ 1018 w 2151"/>
                  <a:gd name="T41" fmla="*/ 2 h 2586"/>
                  <a:gd name="T42" fmla="*/ 924 w 2151"/>
                  <a:gd name="T43" fmla="*/ 25 h 2586"/>
                  <a:gd name="T44" fmla="*/ 851 w 2151"/>
                  <a:gd name="T45" fmla="*/ 73 h 2586"/>
                  <a:gd name="T46" fmla="*/ 805 w 2151"/>
                  <a:gd name="T47" fmla="*/ 142 h 2586"/>
                  <a:gd name="T48" fmla="*/ 794 w 2151"/>
                  <a:gd name="T49" fmla="*/ 200 h 2586"/>
                  <a:gd name="T50" fmla="*/ 807 w 2151"/>
                  <a:gd name="T51" fmla="*/ 264 h 2586"/>
                  <a:gd name="T52" fmla="*/ 838 w 2151"/>
                  <a:gd name="T53" fmla="*/ 308 h 2586"/>
                  <a:gd name="T54" fmla="*/ 882 w 2151"/>
                  <a:gd name="T55" fmla="*/ 342 h 2586"/>
                  <a:gd name="T56" fmla="*/ 916 w 2151"/>
                  <a:gd name="T57" fmla="*/ 368 h 2586"/>
                  <a:gd name="T58" fmla="*/ 926 w 2151"/>
                  <a:gd name="T59" fmla="*/ 397 h 2586"/>
                  <a:gd name="T60" fmla="*/ 909 w 2151"/>
                  <a:gd name="T61" fmla="*/ 420 h 2586"/>
                  <a:gd name="T62" fmla="*/ 869 w 2151"/>
                  <a:gd name="T63" fmla="*/ 430 h 2586"/>
                  <a:gd name="T64" fmla="*/ 0 w 2151"/>
                  <a:gd name="T65" fmla="*/ 1305 h 2586"/>
                  <a:gd name="T66" fmla="*/ 5 w 2151"/>
                  <a:gd name="T67" fmla="*/ 1338 h 2586"/>
                  <a:gd name="T68" fmla="*/ 26 w 2151"/>
                  <a:gd name="T69" fmla="*/ 1361 h 2586"/>
                  <a:gd name="T70" fmla="*/ 54 w 2151"/>
                  <a:gd name="T71" fmla="*/ 1357 h 2586"/>
                  <a:gd name="T72" fmla="*/ 83 w 2151"/>
                  <a:gd name="T73" fmla="*/ 1328 h 2586"/>
                  <a:gd name="T74" fmla="*/ 107 w 2151"/>
                  <a:gd name="T75" fmla="*/ 1291 h 2586"/>
                  <a:gd name="T76" fmla="*/ 153 w 2151"/>
                  <a:gd name="T77" fmla="*/ 1250 h 2586"/>
                  <a:gd name="T78" fmla="*/ 211 w 2151"/>
                  <a:gd name="T79" fmla="*/ 1230 h 2586"/>
                  <a:gd name="T80" fmla="*/ 270 w 2151"/>
                  <a:gd name="T81" fmla="*/ 1235 h 2586"/>
                  <a:gd name="T82" fmla="*/ 342 w 2151"/>
                  <a:gd name="T83" fmla="*/ 1273 h 2586"/>
                  <a:gd name="T84" fmla="*/ 395 w 2151"/>
                  <a:gd name="T85" fmla="*/ 1339 h 2586"/>
                  <a:gd name="T86" fmla="*/ 426 w 2151"/>
                  <a:gd name="T87" fmla="*/ 1429 h 2586"/>
                  <a:gd name="T88" fmla="*/ 428 w 2151"/>
                  <a:gd name="T89" fmla="*/ 1505 h 2586"/>
                  <a:gd name="T90" fmla="*/ 405 w 2151"/>
                  <a:gd name="T91" fmla="*/ 1598 h 2586"/>
                  <a:gd name="T92" fmla="*/ 356 w 2151"/>
                  <a:gd name="T93" fmla="*/ 1673 h 2586"/>
                  <a:gd name="T94" fmla="*/ 288 w 2151"/>
                  <a:gd name="T95" fmla="*/ 1718 h 2586"/>
                  <a:gd name="T96" fmla="*/ 229 w 2151"/>
                  <a:gd name="T97" fmla="*/ 1730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229" y="1730"/>
                    </a:moveTo>
                    <a:lnTo>
                      <a:pt x="229" y="1730"/>
                    </a:lnTo>
                    <a:lnTo>
                      <a:pt x="211" y="1728"/>
                    </a:lnTo>
                    <a:lnTo>
                      <a:pt x="195" y="1725"/>
                    </a:lnTo>
                    <a:lnTo>
                      <a:pt x="179" y="1722"/>
                    </a:lnTo>
                    <a:lnTo>
                      <a:pt x="166" y="1715"/>
                    </a:lnTo>
                    <a:lnTo>
                      <a:pt x="153" y="1709"/>
                    </a:lnTo>
                    <a:lnTo>
                      <a:pt x="141" y="1702"/>
                    </a:lnTo>
                    <a:lnTo>
                      <a:pt x="132" y="1694"/>
                    </a:lnTo>
                    <a:lnTo>
                      <a:pt x="122" y="1686"/>
                    </a:lnTo>
                    <a:lnTo>
                      <a:pt x="107" y="1670"/>
                    </a:lnTo>
                    <a:lnTo>
                      <a:pt x="96" y="1655"/>
                    </a:lnTo>
                    <a:lnTo>
                      <a:pt x="88" y="1642"/>
                    </a:lnTo>
                    <a:lnTo>
                      <a:pt x="88" y="1642"/>
                    </a:lnTo>
                    <a:lnTo>
                      <a:pt x="83" y="1631"/>
                    </a:lnTo>
                    <a:lnTo>
                      <a:pt x="76" y="1621"/>
                    </a:lnTo>
                    <a:lnTo>
                      <a:pt x="68" y="1613"/>
                    </a:lnTo>
                    <a:lnTo>
                      <a:pt x="62" y="1606"/>
                    </a:lnTo>
                    <a:lnTo>
                      <a:pt x="54" y="1601"/>
                    </a:lnTo>
                    <a:lnTo>
                      <a:pt x="47" y="1598"/>
                    </a:lnTo>
                    <a:lnTo>
                      <a:pt x="39" y="1598"/>
                    </a:lnTo>
                    <a:lnTo>
                      <a:pt x="32" y="1598"/>
                    </a:lnTo>
                    <a:lnTo>
                      <a:pt x="26" y="1600"/>
                    </a:lnTo>
                    <a:lnTo>
                      <a:pt x="19" y="1603"/>
                    </a:lnTo>
                    <a:lnTo>
                      <a:pt x="15" y="1608"/>
                    </a:lnTo>
                    <a:lnTo>
                      <a:pt x="10" y="1614"/>
                    </a:lnTo>
                    <a:lnTo>
                      <a:pt x="5" y="1621"/>
                    </a:lnTo>
                    <a:lnTo>
                      <a:pt x="2" y="1631"/>
                    </a:lnTo>
                    <a:lnTo>
                      <a:pt x="0" y="1642"/>
                    </a:lnTo>
                    <a:lnTo>
                      <a:pt x="0" y="1655"/>
                    </a:lnTo>
                    <a:lnTo>
                      <a:pt x="0" y="2586"/>
                    </a:lnTo>
                    <a:lnTo>
                      <a:pt x="2151" y="2586"/>
                    </a:lnTo>
                    <a:lnTo>
                      <a:pt x="2151" y="431"/>
                    </a:lnTo>
                    <a:lnTo>
                      <a:pt x="1656" y="431"/>
                    </a:lnTo>
                    <a:lnTo>
                      <a:pt x="1656" y="430"/>
                    </a:lnTo>
                    <a:lnTo>
                      <a:pt x="1218" y="430"/>
                    </a:lnTo>
                    <a:lnTo>
                      <a:pt x="1218" y="430"/>
                    </a:lnTo>
                    <a:lnTo>
                      <a:pt x="1205" y="430"/>
                    </a:lnTo>
                    <a:lnTo>
                      <a:pt x="1194" y="428"/>
                    </a:lnTo>
                    <a:lnTo>
                      <a:pt x="1184" y="425"/>
                    </a:lnTo>
                    <a:lnTo>
                      <a:pt x="1178" y="420"/>
                    </a:lnTo>
                    <a:lnTo>
                      <a:pt x="1171" y="415"/>
                    </a:lnTo>
                    <a:lnTo>
                      <a:pt x="1166" y="410"/>
                    </a:lnTo>
                    <a:lnTo>
                      <a:pt x="1163" y="404"/>
                    </a:lnTo>
                    <a:lnTo>
                      <a:pt x="1162" y="397"/>
                    </a:lnTo>
                    <a:lnTo>
                      <a:pt x="1162" y="391"/>
                    </a:lnTo>
                    <a:lnTo>
                      <a:pt x="1162" y="383"/>
                    </a:lnTo>
                    <a:lnTo>
                      <a:pt x="1165" y="376"/>
                    </a:lnTo>
                    <a:lnTo>
                      <a:pt x="1170" y="368"/>
                    </a:lnTo>
                    <a:lnTo>
                      <a:pt x="1176" y="361"/>
                    </a:lnTo>
                    <a:lnTo>
                      <a:pt x="1184" y="353"/>
                    </a:lnTo>
                    <a:lnTo>
                      <a:pt x="1194" y="347"/>
                    </a:lnTo>
                    <a:lnTo>
                      <a:pt x="1205" y="342"/>
                    </a:lnTo>
                    <a:lnTo>
                      <a:pt x="1205" y="342"/>
                    </a:lnTo>
                    <a:lnTo>
                      <a:pt x="1218" y="334"/>
                    </a:lnTo>
                    <a:lnTo>
                      <a:pt x="1233" y="322"/>
                    </a:lnTo>
                    <a:lnTo>
                      <a:pt x="1249" y="308"/>
                    </a:lnTo>
                    <a:lnTo>
                      <a:pt x="1258" y="298"/>
                    </a:lnTo>
                    <a:lnTo>
                      <a:pt x="1266" y="288"/>
                    </a:lnTo>
                    <a:lnTo>
                      <a:pt x="1272" y="277"/>
                    </a:lnTo>
                    <a:lnTo>
                      <a:pt x="1279" y="264"/>
                    </a:lnTo>
                    <a:lnTo>
                      <a:pt x="1285" y="251"/>
                    </a:lnTo>
                    <a:lnTo>
                      <a:pt x="1288" y="235"/>
                    </a:lnTo>
                    <a:lnTo>
                      <a:pt x="1292" y="218"/>
                    </a:lnTo>
                    <a:lnTo>
                      <a:pt x="1293" y="200"/>
                    </a:lnTo>
                    <a:lnTo>
                      <a:pt x="1293" y="200"/>
                    </a:lnTo>
                    <a:lnTo>
                      <a:pt x="1292" y="181"/>
                    </a:lnTo>
                    <a:lnTo>
                      <a:pt x="1288" y="160"/>
                    </a:lnTo>
                    <a:lnTo>
                      <a:pt x="1282" y="142"/>
                    </a:lnTo>
                    <a:lnTo>
                      <a:pt x="1274" y="122"/>
                    </a:lnTo>
                    <a:lnTo>
                      <a:pt x="1262" y="104"/>
                    </a:lnTo>
                    <a:lnTo>
                      <a:pt x="1251" y="88"/>
                    </a:lnTo>
                    <a:lnTo>
                      <a:pt x="1236" y="73"/>
                    </a:lnTo>
                    <a:lnTo>
                      <a:pt x="1220" y="59"/>
                    </a:lnTo>
                    <a:lnTo>
                      <a:pt x="1202" y="46"/>
                    </a:lnTo>
                    <a:lnTo>
                      <a:pt x="1183" y="34"/>
                    </a:lnTo>
                    <a:lnTo>
                      <a:pt x="1162" y="25"/>
                    </a:lnTo>
                    <a:lnTo>
                      <a:pt x="1140" y="17"/>
                    </a:lnTo>
                    <a:lnTo>
                      <a:pt x="1118" y="8"/>
                    </a:lnTo>
                    <a:lnTo>
                      <a:pt x="1093" y="4"/>
                    </a:lnTo>
                    <a:lnTo>
                      <a:pt x="1069" y="2"/>
                    </a:lnTo>
                    <a:lnTo>
                      <a:pt x="1043" y="0"/>
                    </a:lnTo>
                    <a:lnTo>
                      <a:pt x="1043" y="0"/>
                    </a:lnTo>
                    <a:lnTo>
                      <a:pt x="1018" y="2"/>
                    </a:lnTo>
                    <a:lnTo>
                      <a:pt x="992" y="4"/>
                    </a:lnTo>
                    <a:lnTo>
                      <a:pt x="970" y="8"/>
                    </a:lnTo>
                    <a:lnTo>
                      <a:pt x="947" y="17"/>
                    </a:lnTo>
                    <a:lnTo>
                      <a:pt x="924" y="25"/>
                    </a:lnTo>
                    <a:lnTo>
                      <a:pt x="903" y="34"/>
                    </a:lnTo>
                    <a:lnTo>
                      <a:pt x="885" y="46"/>
                    </a:lnTo>
                    <a:lnTo>
                      <a:pt x="867" y="59"/>
                    </a:lnTo>
                    <a:lnTo>
                      <a:pt x="851" y="73"/>
                    </a:lnTo>
                    <a:lnTo>
                      <a:pt x="836" y="88"/>
                    </a:lnTo>
                    <a:lnTo>
                      <a:pt x="823" y="104"/>
                    </a:lnTo>
                    <a:lnTo>
                      <a:pt x="813" y="122"/>
                    </a:lnTo>
                    <a:lnTo>
                      <a:pt x="805" y="142"/>
                    </a:lnTo>
                    <a:lnTo>
                      <a:pt x="799" y="160"/>
                    </a:lnTo>
                    <a:lnTo>
                      <a:pt x="795" y="181"/>
                    </a:lnTo>
                    <a:lnTo>
                      <a:pt x="794" y="200"/>
                    </a:lnTo>
                    <a:lnTo>
                      <a:pt x="794" y="200"/>
                    </a:lnTo>
                    <a:lnTo>
                      <a:pt x="794" y="218"/>
                    </a:lnTo>
                    <a:lnTo>
                      <a:pt x="797" y="235"/>
                    </a:lnTo>
                    <a:lnTo>
                      <a:pt x="802" y="251"/>
                    </a:lnTo>
                    <a:lnTo>
                      <a:pt x="807" y="264"/>
                    </a:lnTo>
                    <a:lnTo>
                      <a:pt x="813" y="277"/>
                    </a:lnTo>
                    <a:lnTo>
                      <a:pt x="822" y="288"/>
                    </a:lnTo>
                    <a:lnTo>
                      <a:pt x="830" y="298"/>
                    </a:lnTo>
                    <a:lnTo>
                      <a:pt x="838" y="308"/>
                    </a:lnTo>
                    <a:lnTo>
                      <a:pt x="854" y="322"/>
                    </a:lnTo>
                    <a:lnTo>
                      <a:pt x="867" y="334"/>
                    </a:lnTo>
                    <a:lnTo>
                      <a:pt x="882" y="342"/>
                    </a:lnTo>
                    <a:lnTo>
                      <a:pt x="882" y="342"/>
                    </a:lnTo>
                    <a:lnTo>
                      <a:pt x="891" y="347"/>
                    </a:lnTo>
                    <a:lnTo>
                      <a:pt x="901" y="353"/>
                    </a:lnTo>
                    <a:lnTo>
                      <a:pt x="909" y="361"/>
                    </a:lnTo>
                    <a:lnTo>
                      <a:pt x="916" y="368"/>
                    </a:lnTo>
                    <a:lnTo>
                      <a:pt x="921" y="376"/>
                    </a:lnTo>
                    <a:lnTo>
                      <a:pt x="924" y="383"/>
                    </a:lnTo>
                    <a:lnTo>
                      <a:pt x="926" y="391"/>
                    </a:lnTo>
                    <a:lnTo>
                      <a:pt x="926" y="397"/>
                    </a:lnTo>
                    <a:lnTo>
                      <a:pt x="924" y="404"/>
                    </a:lnTo>
                    <a:lnTo>
                      <a:pt x="921" y="410"/>
                    </a:lnTo>
                    <a:lnTo>
                      <a:pt x="916" y="415"/>
                    </a:lnTo>
                    <a:lnTo>
                      <a:pt x="909" y="420"/>
                    </a:lnTo>
                    <a:lnTo>
                      <a:pt x="901" y="425"/>
                    </a:lnTo>
                    <a:lnTo>
                      <a:pt x="891" y="428"/>
                    </a:lnTo>
                    <a:lnTo>
                      <a:pt x="880" y="430"/>
                    </a:lnTo>
                    <a:lnTo>
                      <a:pt x="869" y="430"/>
                    </a:lnTo>
                    <a:lnTo>
                      <a:pt x="595" y="430"/>
                    </a:lnTo>
                    <a:lnTo>
                      <a:pt x="595" y="431"/>
                    </a:lnTo>
                    <a:lnTo>
                      <a:pt x="0" y="431"/>
                    </a:lnTo>
                    <a:lnTo>
                      <a:pt x="0" y="1305"/>
                    </a:lnTo>
                    <a:lnTo>
                      <a:pt x="0" y="1305"/>
                    </a:lnTo>
                    <a:lnTo>
                      <a:pt x="0" y="1317"/>
                    </a:lnTo>
                    <a:lnTo>
                      <a:pt x="2" y="1328"/>
                    </a:lnTo>
                    <a:lnTo>
                      <a:pt x="5" y="1338"/>
                    </a:lnTo>
                    <a:lnTo>
                      <a:pt x="10" y="1346"/>
                    </a:lnTo>
                    <a:lnTo>
                      <a:pt x="15" y="1352"/>
                    </a:lnTo>
                    <a:lnTo>
                      <a:pt x="19" y="1357"/>
                    </a:lnTo>
                    <a:lnTo>
                      <a:pt x="26" y="1361"/>
                    </a:lnTo>
                    <a:lnTo>
                      <a:pt x="32" y="1362"/>
                    </a:lnTo>
                    <a:lnTo>
                      <a:pt x="39" y="1362"/>
                    </a:lnTo>
                    <a:lnTo>
                      <a:pt x="47" y="1361"/>
                    </a:lnTo>
                    <a:lnTo>
                      <a:pt x="54" y="1357"/>
                    </a:lnTo>
                    <a:lnTo>
                      <a:pt x="62" y="1352"/>
                    </a:lnTo>
                    <a:lnTo>
                      <a:pt x="68" y="1346"/>
                    </a:lnTo>
                    <a:lnTo>
                      <a:pt x="76" y="1338"/>
                    </a:lnTo>
                    <a:lnTo>
                      <a:pt x="83" y="1328"/>
                    </a:lnTo>
                    <a:lnTo>
                      <a:pt x="88" y="1318"/>
                    </a:lnTo>
                    <a:lnTo>
                      <a:pt x="88" y="1318"/>
                    </a:lnTo>
                    <a:lnTo>
                      <a:pt x="96" y="1304"/>
                    </a:lnTo>
                    <a:lnTo>
                      <a:pt x="107" y="1291"/>
                    </a:lnTo>
                    <a:lnTo>
                      <a:pt x="122" y="1274"/>
                    </a:lnTo>
                    <a:lnTo>
                      <a:pt x="132" y="1266"/>
                    </a:lnTo>
                    <a:lnTo>
                      <a:pt x="141" y="1258"/>
                    </a:lnTo>
                    <a:lnTo>
                      <a:pt x="153" y="1250"/>
                    </a:lnTo>
                    <a:lnTo>
                      <a:pt x="166" y="1243"/>
                    </a:lnTo>
                    <a:lnTo>
                      <a:pt x="179" y="1238"/>
                    </a:lnTo>
                    <a:lnTo>
                      <a:pt x="195" y="1234"/>
                    </a:lnTo>
                    <a:lnTo>
                      <a:pt x="211" y="1230"/>
                    </a:lnTo>
                    <a:lnTo>
                      <a:pt x="229" y="1230"/>
                    </a:lnTo>
                    <a:lnTo>
                      <a:pt x="229" y="1230"/>
                    </a:lnTo>
                    <a:lnTo>
                      <a:pt x="249" y="1232"/>
                    </a:lnTo>
                    <a:lnTo>
                      <a:pt x="270" y="1235"/>
                    </a:lnTo>
                    <a:lnTo>
                      <a:pt x="288" y="1242"/>
                    </a:lnTo>
                    <a:lnTo>
                      <a:pt x="307" y="1250"/>
                    </a:lnTo>
                    <a:lnTo>
                      <a:pt x="325" y="1260"/>
                    </a:lnTo>
                    <a:lnTo>
                      <a:pt x="342" y="1273"/>
                    </a:lnTo>
                    <a:lnTo>
                      <a:pt x="356" y="1287"/>
                    </a:lnTo>
                    <a:lnTo>
                      <a:pt x="371" y="1304"/>
                    </a:lnTo>
                    <a:lnTo>
                      <a:pt x="384" y="1321"/>
                    </a:lnTo>
                    <a:lnTo>
                      <a:pt x="395" y="1339"/>
                    </a:lnTo>
                    <a:lnTo>
                      <a:pt x="405" y="1361"/>
                    </a:lnTo>
                    <a:lnTo>
                      <a:pt x="413" y="1383"/>
                    </a:lnTo>
                    <a:lnTo>
                      <a:pt x="421" y="1406"/>
                    </a:lnTo>
                    <a:lnTo>
                      <a:pt x="426" y="1429"/>
                    </a:lnTo>
                    <a:lnTo>
                      <a:pt x="428" y="1455"/>
                    </a:lnTo>
                    <a:lnTo>
                      <a:pt x="429" y="1479"/>
                    </a:lnTo>
                    <a:lnTo>
                      <a:pt x="429" y="1479"/>
                    </a:lnTo>
                    <a:lnTo>
                      <a:pt x="428" y="1505"/>
                    </a:lnTo>
                    <a:lnTo>
                      <a:pt x="426" y="1530"/>
                    </a:lnTo>
                    <a:lnTo>
                      <a:pt x="421" y="1554"/>
                    </a:lnTo>
                    <a:lnTo>
                      <a:pt x="413" y="1577"/>
                    </a:lnTo>
                    <a:lnTo>
                      <a:pt x="405" y="1598"/>
                    </a:lnTo>
                    <a:lnTo>
                      <a:pt x="395" y="1619"/>
                    </a:lnTo>
                    <a:lnTo>
                      <a:pt x="384" y="1639"/>
                    </a:lnTo>
                    <a:lnTo>
                      <a:pt x="371" y="1657"/>
                    </a:lnTo>
                    <a:lnTo>
                      <a:pt x="356" y="1673"/>
                    </a:lnTo>
                    <a:lnTo>
                      <a:pt x="342" y="1686"/>
                    </a:lnTo>
                    <a:lnTo>
                      <a:pt x="325" y="1699"/>
                    </a:lnTo>
                    <a:lnTo>
                      <a:pt x="307" y="1710"/>
                    </a:lnTo>
                    <a:lnTo>
                      <a:pt x="288" y="1718"/>
                    </a:lnTo>
                    <a:lnTo>
                      <a:pt x="270" y="1725"/>
                    </a:lnTo>
                    <a:lnTo>
                      <a:pt x="249" y="1728"/>
                    </a:lnTo>
                    <a:lnTo>
                      <a:pt x="229" y="1730"/>
                    </a:lnTo>
                    <a:lnTo>
                      <a:pt x="229" y="1730"/>
                    </a:lnTo>
                    <a:close/>
                  </a:path>
                </a:pathLst>
              </a:custGeom>
              <a:solidFill>
                <a:srgbClr val="4F81BD"/>
              </a:solidFill>
              <a:ln w="28575">
                <a:noFill/>
                <a:prstDash val="solid"/>
                <a:round/>
                <a:headEnd/>
                <a:tailEnd/>
              </a:ln>
            </p:spPr>
            <p:txBody>
              <a:bodyPr tIns="468000" anchor="ctr" anchorCtr="1"/>
              <a:lstStyle/>
              <a:p>
                <a:pPr eaLnBrk="1" hangingPunct="1">
                  <a:defRPr/>
                </a:pPr>
                <a:endParaRPr lang="en-GB" sz="2400" dirty="0">
                  <a:cs typeface="Arial" charset="0"/>
                </a:endParaRPr>
              </a:p>
            </p:txBody>
          </p:sp>
        </p:grpSp>
        <p:sp>
          <p:nvSpPr>
            <p:cNvPr id="74" name="TextBox 73"/>
            <p:cNvSpPr txBox="1"/>
            <p:nvPr/>
          </p:nvSpPr>
          <p:spPr>
            <a:xfrm>
              <a:off x="3548395" y="2076947"/>
              <a:ext cx="1120304" cy="538340"/>
            </a:xfrm>
            <a:prstGeom prst="rect">
              <a:avLst/>
            </a:prstGeom>
            <a:noFill/>
          </p:spPr>
          <p:txBody>
            <a:bodyPr wrap="none" rtlCol="0">
              <a:spAutoFit/>
            </a:bodyPr>
            <a:lstStyle/>
            <a:p>
              <a:pPr algn="ctr"/>
              <a:r>
                <a:rPr lang="en-US" sz="2400" b="1" dirty="0" smtClean="0">
                  <a:solidFill>
                    <a:schemeClr val="bg1"/>
                  </a:solidFill>
                </a:rPr>
                <a:t>QAD EE</a:t>
              </a:r>
            </a:p>
          </p:txBody>
        </p:sp>
      </p:grpSp>
      <p:sp>
        <p:nvSpPr>
          <p:cNvPr id="77" name="Freeform 7"/>
          <p:cNvSpPr>
            <a:spLocks/>
          </p:cNvSpPr>
          <p:nvPr/>
        </p:nvSpPr>
        <p:spPr bwMode="auto">
          <a:xfrm>
            <a:off x="133919" y="3504077"/>
            <a:ext cx="3089284" cy="1926104"/>
          </a:xfrm>
          <a:custGeom>
            <a:avLst/>
            <a:gdLst>
              <a:gd name="T0" fmla="*/ 1726 w 2587"/>
              <a:gd name="T1" fmla="*/ 1956 h 2150"/>
              <a:gd name="T2" fmla="*/ 1702 w 2587"/>
              <a:gd name="T3" fmla="*/ 2008 h 2150"/>
              <a:gd name="T4" fmla="*/ 1656 w 2587"/>
              <a:gd name="T5" fmla="*/ 2054 h 2150"/>
              <a:gd name="T6" fmla="*/ 1620 w 2587"/>
              <a:gd name="T7" fmla="*/ 2075 h 2150"/>
              <a:gd name="T8" fmla="*/ 1599 w 2587"/>
              <a:gd name="T9" fmla="*/ 2104 h 2150"/>
              <a:gd name="T10" fmla="*/ 1602 w 2587"/>
              <a:gd name="T11" fmla="*/ 2130 h 2150"/>
              <a:gd name="T12" fmla="*/ 1632 w 2587"/>
              <a:gd name="T13" fmla="*/ 2148 h 2150"/>
              <a:gd name="T14" fmla="*/ 2587 w 2587"/>
              <a:gd name="T15" fmla="*/ 0 h 2150"/>
              <a:gd name="T16" fmla="*/ 429 w 2587"/>
              <a:gd name="T17" fmla="*/ 931 h 2150"/>
              <a:gd name="T18" fmla="*/ 424 w 2587"/>
              <a:gd name="T19" fmla="*/ 965 h 2150"/>
              <a:gd name="T20" fmla="*/ 403 w 2587"/>
              <a:gd name="T21" fmla="*/ 988 h 2150"/>
              <a:gd name="T22" fmla="*/ 376 w 2587"/>
              <a:gd name="T23" fmla="*/ 985 h 2150"/>
              <a:gd name="T24" fmla="*/ 348 w 2587"/>
              <a:gd name="T25" fmla="*/ 955 h 2150"/>
              <a:gd name="T26" fmla="*/ 324 w 2587"/>
              <a:gd name="T27" fmla="*/ 916 h 2150"/>
              <a:gd name="T28" fmla="*/ 276 w 2587"/>
              <a:gd name="T29" fmla="*/ 877 h 2150"/>
              <a:gd name="T30" fmla="*/ 218 w 2587"/>
              <a:gd name="T31" fmla="*/ 858 h 2150"/>
              <a:gd name="T32" fmla="*/ 161 w 2587"/>
              <a:gd name="T33" fmla="*/ 863 h 2150"/>
              <a:gd name="T34" fmla="*/ 89 w 2587"/>
              <a:gd name="T35" fmla="*/ 900 h 2150"/>
              <a:gd name="T36" fmla="*/ 34 w 2587"/>
              <a:gd name="T37" fmla="*/ 967 h 2150"/>
              <a:gd name="T38" fmla="*/ 5 w 2587"/>
              <a:gd name="T39" fmla="*/ 1056 h 2150"/>
              <a:gd name="T40" fmla="*/ 1 w 2587"/>
              <a:gd name="T41" fmla="*/ 1133 h 2150"/>
              <a:gd name="T42" fmla="*/ 24 w 2587"/>
              <a:gd name="T43" fmla="*/ 1225 h 2150"/>
              <a:gd name="T44" fmla="*/ 73 w 2587"/>
              <a:gd name="T45" fmla="*/ 1299 h 2150"/>
              <a:gd name="T46" fmla="*/ 141 w 2587"/>
              <a:gd name="T47" fmla="*/ 1346 h 2150"/>
              <a:gd name="T48" fmla="*/ 200 w 2587"/>
              <a:gd name="T49" fmla="*/ 1356 h 2150"/>
              <a:gd name="T50" fmla="*/ 263 w 2587"/>
              <a:gd name="T51" fmla="*/ 1343 h 2150"/>
              <a:gd name="T52" fmla="*/ 307 w 2587"/>
              <a:gd name="T53" fmla="*/ 1313 h 2150"/>
              <a:gd name="T54" fmla="*/ 342 w 2587"/>
              <a:gd name="T55" fmla="*/ 1269 h 2150"/>
              <a:gd name="T56" fmla="*/ 369 w 2587"/>
              <a:gd name="T57" fmla="*/ 1234 h 2150"/>
              <a:gd name="T58" fmla="*/ 397 w 2587"/>
              <a:gd name="T59" fmla="*/ 1224 h 2150"/>
              <a:gd name="T60" fmla="*/ 421 w 2587"/>
              <a:gd name="T61" fmla="*/ 1240 h 2150"/>
              <a:gd name="T62" fmla="*/ 429 w 2587"/>
              <a:gd name="T63" fmla="*/ 1282 h 2150"/>
              <a:gd name="T64" fmla="*/ 1305 w 2587"/>
              <a:gd name="T65" fmla="*/ 2150 h 2150"/>
              <a:gd name="T66" fmla="*/ 1337 w 2587"/>
              <a:gd name="T67" fmla="*/ 2145 h 2150"/>
              <a:gd name="T68" fmla="*/ 1360 w 2587"/>
              <a:gd name="T69" fmla="*/ 2124 h 2150"/>
              <a:gd name="T70" fmla="*/ 1357 w 2587"/>
              <a:gd name="T71" fmla="*/ 2096 h 2150"/>
              <a:gd name="T72" fmla="*/ 1329 w 2587"/>
              <a:gd name="T73" fmla="*/ 2068 h 2150"/>
              <a:gd name="T74" fmla="*/ 1290 w 2587"/>
              <a:gd name="T75" fmla="*/ 2044 h 2150"/>
              <a:gd name="T76" fmla="*/ 1251 w 2587"/>
              <a:gd name="T77" fmla="*/ 1997 h 2150"/>
              <a:gd name="T78" fmla="*/ 1231 w 2587"/>
              <a:gd name="T79" fmla="*/ 1938 h 2150"/>
              <a:gd name="T80" fmla="*/ 1235 w 2587"/>
              <a:gd name="T81" fmla="*/ 1881 h 2150"/>
              <a:gd name="T82" fmla="*/ 1272 w 2587"/>
              <a:gd name="T83" fmla="*/ 1810 h 2150"/>
              <a:gd name="T84" fmla="*/ 1340 w 2587"/>
              <a:gd name="T85" fmla="*/ 1754 h 2150"/>
              <a:gd name="T86" fmla="*/ 1430 w 2587"/>
              <a:gd name="T87" fmla="*/ 1725 h 2150"/>
              <a:gd name="T88" fmla="*/ 1505 w 2587"/>
              <a:gd name="T89" fmla="*/ 1722 h 2150"/>
              <a:gd name="T90" fmla="*/ 1599 w 2587"/>
              <a:gd name="T91" fmla="*/ 1745 h 2150"/>
              <a:gd name="T92" fmla="*/ 1672 w 2587"/>
              <a:gd name="T93" fmla="*/ 1793 h 2150"/>
              <a:gd name="T94" fmla="*/ 1718 w 2587"/>
              <a:gd name="T95" fmla="*/ 1862 h 2150"/>
              <a:gd name="T96" fmla="*/ 1729 w 2587"/>
              <a:gd name="T97" fmla="*/ 192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87" h="2150">
                <a:moveTo>
                  <a:pt x="1729" y="1920"/>
                </a:moveTo>
                <a:lnTo>
                  <a:pt x="1729" y="1920"/>
                </a:lnTo>
                <a:lnTo>
                  <a:pt x="1728" y="1938"/>
                </a:lnTo>
                <a:lnTo>
                  <a:pt x="1726" y="1956"/>
                </a:lnTo>
                <a:lnTo>
                  <a:pt x="1721" y="1971"/>
                </a:lnTo>
                <a:lnTo>
                  <a:pt x="1716" y="1984"/>
                </a:lnTo>
                <a:lnTo>
                  <a:pt x="1710" y="1997"/>
                </a:lnTo>
                <a:lnTo>
                  <a:pt x="1702" y="2008"/>
                </a:lnTo>
                <a:lnTo>
                  <a:pt x="1694" y="2020"/>
                </a:lnTo>
                <a:lnTo>
                  <a:pt x="1685" y="2028"/>
                </a:lnTo>
                <a:lnTo>
                  <a:pt x="1669" y="2044"/>
                </a:lnTo>
                <a:lnTo>
                  <a:pt x="1656" y="2054"/>
                </a:lnTo>
                <a:lnTo>
                  <a:pt x="1641" y="2062"/>
                </a:lnTo>
                <a:lnTo>
                  <a:pt x="1641" y="2062"/>
                </a:lnTo>
                <a:lnTo>
                  <a:pt x="1630" y="2068"/>
                </a:lnTo>
                <a:lnTo>
                  <a:pt x="1620" y="2075"/>
                </a:lnTo>
                <a:lnTo>
                  <a:pt x="1614" y="2081"/>
                </a:lnTo>
                <a:lnTo>
                  <a:pt x="1607" y="2089"/>
                </a:lnTo>
                <a:lnTo>
                  <a:pt x="1602" y="2096"/>
                </a:lnTo>
                <a:lnTo>
                  <a:pt x="1599" y="2104"/>
                </a:lnTo>
                <a:lnTo>
                  <a:pt x="1598" y="2111"/>
                </a:lnTo>
                <a:lnTo>
                  <a:pt x="1598" y="2117"/>
                </a:lnTo>
                <a:lnTo>
                  <a:pt x="1599" y="2124"/>
                </a:lnTo>
                <a:lnTo>
                  <a:pt x="1602" y="2130"/>
                </a:lnTo>
                <a:lnTo>
                  <a:pt x="1607" y="2137"/>
                </a:lnTo>
                <a:lnTo>
                  <a:pt x="1614" y="2142"/>
                </a:lnTo>
                <a:lnTo>
                  <a:pt x="1622" y="2145"/>
                </a:lnTo>
                <a:lnTo>
                  <a:pt x="1632" y="2148"/>
                </a:lnTo>
                <a:lnTo>
                  <a:pt x="1641" y="2150"/>
                </a:lnTo>
                <a:lnTo>
                  <a:pt x="1654" y="2150"/>
                </a:lnTo>
                <a:lnTo>
                  <a:pt x="2587" y="2150"/>
                </a:lnTo>
                <a:lnTo>
                  <a:pt x="2587" y="0"/>
                </a:lnTo>
                <a:lnTo>
                  <a:pt x="433" y="0"/>
                </a:lnTo>
                <a:lnTo>
                  <a:pt x="433" y="495"/>
                </a:lnTo>
                <a:lnTo>
                  <a:pt x="429" y="495"/>
                </a:lnTo>
                <a:lnTo>
                  <a:pt x="429" y="931"/>
                </a:lnTo>
                <a:lnTo>
                  <a:pt x="429" y="931"/>
                </a:lnTo>
                <a:lnTo>
                  <a:pt x="429" y="944"/>
                </a:lnTo>
                <a:lnTo>
                  <a:pt x="428" y="955"/>
                </a:lnTo>
                <a:lnTo>
                  <a:pt x="424" y="965"/>
                </a:lnTo>
                <a:lnTo>
                  <a:pt x="421" y="973"/>
                </a:lnTo>
                <a:lnTo>
                  <a:pt x="416" y="980"/>
                </a:lnTo>
                <a:lnTo>
                  <a:pt x="410" y="985"/>
                </a:lnTo>
                <a:lnTo>
                  <a:pt x="403" y="988"/>
                </a:lnTo>
                <a:lnTo>
                  <a:pt x="397" y="990"/>
                </a:lnTo>
                <a:lnTo>
                  <a:pt x="390" y="990"/>
                </a:lnTo>
                <a:lnTo>
                  <a:pt x="384" y="988"/>
                </a:lnTo>
                <a:lnTo>
                  <a:pt x="376" y="985"/>
                </a:lnTo>
                <a:lnTo>
                  <a:pt x="369" y="980"/>
                </a:lnTo>
                <a:lnTo>
                  <a:pt x="361" y="973"/>
                </a:lnTo>
                <a:lnTo>
                  <a:pt x="355" y="965"/>
                </a:lnTo>
                <a:lnTo>
                  <a:pt x="348" y="955"/>
                </a:lnTo>
                <a:lnTo>
                  <a:pt x="342" y="944"/>
                </a:lnTo>
                <a:lnTo>
                  <a:pt x="342" y="944"/>
                </a:lnTo>
                <a:lnTo>
                  <a:pt x="333" y="931"/>
                </a:lnTo>
                <a:lnTo>
                  <a:pt x="324" y="916"/>
                </a:lnTo>
                <a:lnTo>
                  <a:pt x="307" y="900"/>
                </a:lnTo>
                <a:lnTo>
                  <a:pt x="299" y="892"/>
                </a:lnTo>
                <a:lnTo>
                  <a:pt x="288" y="885"/>
                </a:lnTo>
                <a:lnTo>
                  <a:pt x="276" y="877"/>
                </a:lnTo>
                <a:lnTo>
                  <a:pt x="263" y="871"/>
                </a:lnTo>
                <a:lnTo>
                  <a:pt x="250" y="866"/>
                </a:lnTo>
                <a:lnTo>
                  <a:pt x="236" y="861"/>
                </a:lnTo>
                <a:lnTo>
                  <a:pt x="218" y="858"/>
                </a:lnTo>
                <a:lnTo>
                  <a:pt x="200" y="858"/>
                </a:lnTo>
                <a:lnTo>
                  <a:pt x="200" y="858"/>
                </a:lnTo>
                <a:lnTo>
                  <a:pt x="180" y="858"/>
                </a:lnTo>
                <a:lnTo>
                  <a:pt x="161" y="863"/>
                </a:lnTo>
                <a:lnTo>
                  <a:pt x="141" y="868"/>
                </a:lnTo>
                <a:lnTo>
                  <a:pt x="122" y="877"/>
                </a:lnTo>
                <a:lnTo>
                  <a:pt x="106" y="887"/>
                </a:lnTo>
                <a:lnTo>
                  <a:pt x="89" y="900"/>
                </a:lnTo>
                <a:lnTo>
                  <a:pt x="73" y="915"/>
                </a:lnTo>
                <a:lnTo>
                  <a:pt x="58" y="931"/>
                </a:lnTo>
                <a:lnTo>
                  <a:pt x="45" y="947"/>
                </a:lnTo>
                <a:lnTo>
                  <a:pt x="34" y="967"/>
                </a:lnTo>
                <a:lnTo>
                  <a:pt x="24" y="988"/>
                </a:lnTo>
                <a:lnTo>
                  <a:pt x="16" y="1009"/>
                </a:lnTo>
                <a:lnTo>
                  <a:pt x="10" y="1032"/>
                </a:lnTo>
                <a:lnTo>
                  <a:pt x="5" y="1056"/>
                </a:lnTo>
                <a:lnTo>
                  <a:pt x="1" y="1081"/>
                </a:lnTo>
                <a:lnTo>
                  <a:pt x="0" y="1107"/>
                </a:lnTo>
                <a:lnTo>
                  <a:pt x="0" y="1107"/>
                </a:lnTo>
                <a:lnTo>
                  <a:pt x="1" y="1133"/>
                </a:lnTo>
                <a:lnTo>
                  <a:pt x="5" y="1157"/>
                </a:lnTo>
                <a:lnTo>
                  <a:pt x="10" y="1182"/>
                </a:lnTo>
                <a:lnTo>
                  <a:pt x="16" y="1204"/>
                </a:lnTo>
                <a:lnTo>
                  <a:pt x="24" y="1225"/>
                </a:lnTo>
                <a:lnTo>
                  <a:pt x="34" y="1247"/>
                </a:lnTo>
                <a:lnTo>
                  <a:pt x="45" y="1266"/>
                </a:lnTo>
                <a:lnTo>
                  <a:pt x="58" y="1284"/>
                </a:lnTo>
                <a:lnTo>
                  <a:pt x="73" y="1299"/>
                </a:lnTo>
                <a:lnTo>
                  <a:pt x="89" y="1313"/>
                </a:lnTo>
                <a:lnTo>
                  <a:pt x="106" y="1326"/>
                </a:lnTo>
                <a:lnTo>
                  <a:pt x="122" y="1336"/>
                </a:lnTo>
                <a:lnTo>
                  <a:pt x="141" y="1346"/>
                </a:lnTo>
                <a:lnTo>
                  <a:pt x="161" y="1351"/>
                </a:lnTo>
                <a:lnTo>
                  <a:pt x="180" y="1356"/>
                </a:lnTo>
                <a:lnTo>
                  <a:pt x="200" y="1356"/>
                </a:lnTo>
                <a:lnTo>
                  <a:pt x="200" y="1356"/>
                </a:lnTo>
                <a:lnTo>
                  <a:pt x="218" y="1356"/>
                </a:lnTo>
                <a:lnTo>
                  <a:pt x="236" y="1352"/>
                </a:lnTo>
                <a:lnTo>
                  <a:pt x="250" y="1349"/>
                </a:lnTo>
                <a:lnTo>
                  <a:pt x="263" y="1343"/>
                </a:lnTo>
                <a:lnTo>
                  <a:pt x="276" y="1336"/>
                </a:lnTo>
                <a:lnTo>
                  <a:pt x="288" y="1328"/>
                </a:lnTo>
                <a:lnTo>
                  <a:pt x="299" y="1321"/>
                </a:lnTo>
                <a:lnTo>
                  <a:pt x="307" y="1313"/>
                </a:lnTo>
                <a:lnTo>
                  <a:pt x="324" y="1297"/>
                </a:lnTo>
                <a:lnTo>
                  <a:pt x="333" y="1282"/>
                </a:lnTo>
                <a:lnTo>
                  <a:pt x="342" y="1269"/>
                </a:lnTo>
                <a:lnTo>
                  <a:pt x="342" y="1269"/>
                </a:lnTo>
                <a:lnTo>
                  <a:pt x="348" y="1258"/>
                </a:lnTo>
                <a:lnTo>
                  <a:pt x="355" y="1248"/>
                </a:lnTo>
                <a:lnTo>
                  <a:pt x="361" y="1240"/>
                </a:lnTo>
                <a:lnTo>
                  <a:pt x="369" y="1234"/>
                </a:lnTo>
                <a:lnTo>
                  <a:pt x="376" y="1229"/>
                </a:lnTo>
                <a:lnTo>
                  <a:pt x="384" y="1225"/>
                </a:lnTo>
                <a:lnTo>
                  <a:pt x="390" y="1224"/>
                </a:lnTo>
                <a:lnTo>
                  <a:pt x="397" y="1224"/>
                </a:lnTo>
                <a:lnTo>
                  <a:pt x="403" y="1225"/>
                </a:lnTo>
                <a:lnTo>
                  <a:pt x="410" y="1229"/>
                </a:lnTo>
                <a:lnTo>
                  <a:pt x="416" y="1234"/>
                </a:lnTo>
                <a:lnTo>
                  <a:pt x="421" y="1240"/>
                </a:lnTo>
                <a:lnTo>
                  <a:pt x="424" y="1248"/>
                </a:lnTo>
                <a:lnTo>
                  <a:pt x="428" y="1258"/>
                </a:lnTo>
                <a:lnTo>
                  <a:pt x="429" y="1269"/>
                </a:lnTo>
                <a:lnTo>
                  <a:pt x="429" y="1282"/>
                </a:lnTo>
                <a:lnTo>
                  <a:pt x="429" y="1556"/>
                </a:lnTo>
                <a:lnTo>
                  <a:pt x="433" y="1556"/>
                </a:lnTo>
                <a:lnTo>
                  <a:pt x="433" y="2150"/>
                </a:lnTo>
                <a:lnTo>
                  <a:pt x="1305" y="2150"/>
                </a:lnTo>
                <a:lnTo>
                  <a:pt x="1305" y="2150"/>
                </a:lnTo>
                <a:lnTo>
                  <a:pt x="1318" y="2150"/>
                </a:lnTo>
                <a:lnTo>
                  <a:pt x="1327" y="2148"/>
                </a:lnTo>
                <a:lnTo>
                  <a:pt x="1337" y="2145"/>
                </a:lnTo>
                <a:lnTo>
                  <a:pt x="1345" y="2142"/>
                </a:lnTo>
                <a:lnTo>
                  <a:pt x="1352" y="2137"/>
                </a:lnTo>
                <a:lnTo>
                  <a:pt x="1357" y="2130"/>
                </a:lnTo>
                <a:lnTo>
                  <a:pt x="1360" y="2124"/>
                </a:lnTo>
                <a:lnTo>
                  <a:pt x="1362" y="2117"/>
                </a:lnTo>
                <a:lnTo>
                  <a:pt x="1362" y="2111"/>
                </a:lnTo>
                <a:lnTo>
                  <a:pt x="1360" y="2104"/>
                </a:lnTo>
                <a:lnTo>
                  <a:pt x="1357" y="2096"/>
                </a:lnTo>
                <a:lnTo>
                  <a:pt x="1352" y="2089"/>
                </a:lnTo>
                <a:lnTo>
                  <a:pt x="1347" y="2081"/>
                </a:lnTo>
                <a:lnTo>
                  <a:pt x="1339" y="2075"/>
                </a:lnTo>
                <a:lnTo>
                  <a:pt x="1329" y="2068"/>
                </a:lnTo>
                <a:lnTo>
                  <a:pt x="1318" y="2062"/>
                </a:lnTo>
                <a:lnTo>
                  <a:pt x="1318" y="2062"/>
                </a:lnTo>
                <a:lnTo>
                  <a:pt x="1303" y="2054"/>
                </a:lnTo>
                <a:lnTo>
                  <a:pt x="1290" y="2044"/>
                </a:lnTo>
                <a:lnTo>
                  <a:pt x="1274" y="2028"/>
                </a:lnTo>
                <a:lnTo>
                  <a:pt x="1266" y="2020"/>
                </a:lnTo>
                <a:lnTo>
                  <a:pt x="1258" y="2008"/>
                </a:lnTo>
                <a:lnTo>
                  <a:pt x="1251" y="1997"/>
                </a:lnTo>
                <a:lnTo>
                  <a:pt x="1243" y="1984"/>
                </a:lnTo>
                <a:lnTo>
                  <a:pt x="1238" y="1971"/>
                </a:lnTo>
                <a:lnTo>
                  <a:pt x="1233" y="1956"/>
                </a:lnTo>
                <a:lnTo>
                  <a:pt x="1231" y="1938"/>
                </a:lnTo>
                <a:lnTo>
                  <a:pt x="1230" y="1920"/>
                </a:lnTo>
                <a:lnTo>
                  <a:pt x="1230" y="1920"/>
                </a:lnTo>
                <a:lnTo>
                  <a:pt x="1231" y="1901"/>
                </a:lnTo>
                <a:lnTo>
                  <a:pt x="1235" y="1881"/>
                </a:lnTo>
                <a:lnTo>
                  <a:pt x="1241" y="1862"/>
                </a:lnTo>
                <a:lnTo>
                  <a:pt x="1249" y="1842"/>
                </a:lnTo>
                <a:lnTo>
                  <a:pt x="1261" y="1826"/>
                </a:lnTo>
                <a:lnTo>
                  <a:pt x="1272" y="1810"/>
                </a:lnTo>
                <a:lnTo>
                  <a:pt x="1287" y="1793"/>
                </a:lnTo>
                <a:lnTo>
                  <a:pt x="1303" y="1779"/>
                </a:lnTo>
                <a:lnTo>
                  <a:pt x="1321" y="1766"/>
                </a:lnTo>
                <a:lnTo>
                  <a:pt x="1340" y="1754"/>
                </a:lnTo>
                <a:lnTo>
                  <a:pt x="1360" y="1745"/>
                </a:lnTo>
                <a:lnTo>
                  <a:pt x="1383" y="1736"/>
                </a:lnTo>
                <a:lnTo>
                  <a:pt x="1406" y="1730"/>
                </a:lnTo>
                <a:lnTo>
                  <a:pt x="1430" y="1725"/>
                </a:lnTo>
                <a:lnTo>
                  <a:pt x="1454" y="1722"/>
                </a:lnTo>
                <a:lnTo>
                  <a:pt x="1480" y="1720"/>
                </a:lnTo>
                <a:lnTo>
                  <a:pt x="1480" y="1720"/>
                </a:lnTo>
                <a:lnTo>
                  <a:pt x="1505" y="1722"/>
                </a:lnTo>
                <a:lnTo>
                  <a:pt x="1529" y="1725"/>
                </a:lnTo>
                <a:lnTo>
                  <a:pt x="1554" y="1730"/>
                </a:lnTo>
                <a:lnTo>
                  <a:pt x="1576" y="1736"/>
                </a:lnTo>
                <a:lnTo>
                  <a:pt x="1599" y="1745"/>
                </a:lnTo>
                <a:lnTo>
                  <a:pt x="1619" y="1754"/>
                </a:lnTo>
                <a:lnTo>
                  <a:pt x="1638" y="1766"/>
                </a:lnTo>
                <a:lnTo>
                  <a:pt x="1656" y="1779"/>
                </a:lnTo>
                <a:lnTo>
                  <a:pt x="1672" y="1793"/>
                </a:lnTo>
                <a:lnTo>
                  <a:pt x="1687" y="1810"/>
                </a:lnTo>
                <a:lnTo>
                  <a:pt x="1698" y="1826"/>
                </a:lnTo>
                <a:lnTo>
                  <a:pt x="1710" y="1842"/>
                </a:lnTo>
                <a:lnTo>
                  <a:pt x="1718" y="1862"/>
                </a:lnTo>
                <a:lnTo>
                  <a:pt x="1724" y="1881"/>
                </a:lnTo>
                <a:lnTo>
                  <a:pt x="1728" y="1901"/>
                </a:lnTo>
                <a:lnTo>
                  <a:pt x="1729" y="1920"/>
                </a:lnTo>
                <a:lnTo>
                  <a:pt x="1729" y="1920"/>
                </a:lnTo>
                <a:close/>
              </a:path>
            </a:pathLst>
          </a:custGeom>
          <a:solidFill>
            <a:schemeClr val="accent1">
              <a:lumMod val="50000"/>
            </a:schemeClr>
          </a:solidFill>
          <a:ln w="28575">
            <a:noFill/>
            <a:prstDash val="solid"/>
            <a:round/>
            <a:headEnd/>
            <a:tailEnd/>
          </a:ln>
        </p:spPr>
        <p:txBody>
          <a:bodyPr lIns="599976" tIns="58613" rIns="117226" bIns="58613" anchor="ctr"/>
          <a:lstStyle/>
          <a:p>
            <a:pPr algn="ctr" eaLnBrk="1" hangingPunct="1">
              <a:defRPr/>
            </a:pPr>
            <a:r>
              <a:rPr lang="en-US" sz="2400" b="1" dirty="0" smtClean="0">
                <a:solidFill>
                  <a:schemeClr val="bg1"/>
                </a:solidFill>
                <a:cs typeface="Arial" charset="0"/>
              </a:rPr>
              <a:t>QAD</a:t>
            </a:r>
          </a:p>
          <a:p>
            <a:pPr algn="ctr" eaLnBrk="1" hangingPunct="1">
              <a:defRPr/>
            </a:pPr>
            <a:r>
              <a:rPr lang="en-US" sz="2400" b="1" dirty="0" smtClean="0">
                <a:solidFill>
                  <a:schemeClr val="bg1"/>
                </a:solidFill>
                <a:cs typeface="Arial" charset="0"/>
              </a:rPr>
              <a:t>Automation Solutions</a:t>
            </a:r>
            <a:endParaRPr lang="en-GB" sz="2400" b="1" dirty="0">
              <a:solidFill>
                <a:schemeClr val="bg1"/>
              </a:solidFill>
              <a:cs typeface="Arial" charset="0"/>
            </a:endParaRPr>
          </a:p>
        </p:txBody>
      </p:sp>
      <p:grpSp>
        <p:nvGrpSpPr>
          <p:cNvPr id="78" name="Group 77"/>
          <p:cNvGrpSpPr/>
          <p:nvPr/>
        </p:nvGrpSpPr>
        <p:grpSpPr>
          <a:xfrm>
            <a:off x="3218097" y="3511041"/>
            <a:ext cx="2613882" cy="2305212"/>
            <a:chOff x="3218097" y="3511041"/>
            <a:chExt cx="2613882" cy="2305212"/>
          </a:xfrm>
        </p:grpSpPr>
        <p:sp>
          <p:nvSpPr>
            <p:cNvPr id="79" name="Freeform 5"/>
            <p:cNvSpPr>
              <a:spLocks/>
            </p:cNvSpPr>
            <p:nvPr/>
          </p:nvSpPr>
          <p:spPr bwMode="auto">
            <a:xfrm>
              <a:off x="3218097" y="3511041"/>
              <a:ext cx="2613882" cy="2305212"/>
            </a:xfrm>
            <a:custGeom>
              <a:avLst/>
              <a:gdLst>
                <a:gd name="T0" fmla="*/ 1956 w 2151"/>
                <a:gd name="T1" fmla="*/ 861 h 2586"/>
                <a:gd name="T2" fmla="*/ 2010 w 2151"/>
                <a:gd name="T3" fmla="*/ 884 h 2586"/>
                <a:gd name="T4" fmla="*/ 2054 w 2151"/>
                <a:gd name="T5" fmla="*/ 931 h 2586"/>
                <a:gd name="T6" fmla="*/ 2075 w 2151"/>
                <a:gd name="T7" fmla="*/ 965 h 2586"/>
                <a:gd name="T8" fmla="*/ 2104 w 2151"/>
                <a:gd name="T9" fmla="*/ 988 h 2586"/>
                <a:gd name="T10" fmla="*/ 2132 w 2151"/>
                <a:gd name="T11" fmla="*/ 983 h 2586"/>
                <a:gd name="T12" fmla="*/ 2148 w 2151"/>
                <a:gd name="T13" fmla="*/ 955 h 2586"/>
                <a:gd name="T14" fmla="*/ 0 w 2151"/>
                <a:gd name="T15" fmla="*/ 0 h 2586"/>
                <a:gd name="T16" fmla="*/ 933 w 2151"/>
                <a:gd name="T17" fmla="*/ 2156 h 2586"/>
                <a:gd name="T18" fmla="*/ 965 w 2151"/>
                <a:gd name="T19" fmla="*/ 2161 h 2586"/>
                <a:gd name="T20" fmla="*/ 988 w 2151"/>
                <a:gd name="T21" fmla="*/ 2182 h 2586"/>
                <a:gd name="T22" fmla="*/ 985 w 2151"/>
                <a:gd name="T23" fmla="*/ 2210 h 2586"/>
                <a:gd name="T24" fmla="*/ 957 w 2151"/>
                <a:gd name="T25" fmla="*/ 2239 h 2586"/>
                <a:gd name="T26" fmla="*/ 918 w 2151"/>
                <a:gd name="T27" fmla="*/ 2264 h 2586"/>
                <a:gd name="T28" fmla="*/ 879 w 2151"/>
                <a:gd name="T29" fmla="*/ 2309 h 2586"/>
                <a:gd name="T30" fmla="*/ 859 w 2151"/>
                <a:gd name="T31" fmla="*/ 2368 h 2586"/>
                <a:gd name="T32" fmla="*/ 863 w 2151"/>
                <a:gd name="T33" fmla="*/ 2426 h 2586"/>
                <a:gd name="T34" fmla="*/ 900 w 2151"/>
                <a:gd name="T35" fmla="*/ 2498 h 2586"/>
                <a:gd name="T36" fmla="*/ 968 w 2151"/>
                <a:gd name="T37" fmla="*/ 2552 h 2586"/>
                <a:gd name="T38" fmla="*/ 1058 w 2151"/>
                <a:gd name="T39" fmla="*/ 2582 h 2586"/>
                <a:gd name="T40" fmla="*/ 1133 w 2151"/>
                <a:gd name="T41" fmla="*/ 2584 h 2586"/>
                <a:gd name="T42" fmla="*/ 1227 w 2151"/>
                <a:gd name="T43" fmla="*/ 2561 h 2586"/>
                <a:gd name="T44" fmla="*/ 1300 w 2151"/>
                <a:gd name="T45" fmla="*/ 2513 h 2586"/>
                <a:gd name="T46" fmla="*/ 1346 w 2151"/>
                <a:gd name="T47" fmla="*/ 2444 h 2586"/>
                <a:gd name="T48" fmla="*/ 1357 w 2151"/>
                <a:gd name="T49" fmla="*/ 2386 h 2586"/>
                <a:gd name="T50" fmla="*/ 1344 w 2151"/>
                <a:gd name="T51" fmla="*/ 2322 h 2586"/>
                <a:gd name="T52" fmla="*/ 1313 w 2151"/>
                <a:gd name="T53" fmla="*/ 2278 h 2586"/>
                <a:gd name="T54" fmla="*/ 1269 w 2151"/>
                <a:gd name="T55" fmla="*/ 2244 h 2586"/>
                <a:gd name="T56" fmla="*/ 1235 w 2151"/>
                <a:gd name="T57" fmla="*/ 2218 h 2586"/>
                <a:gd name="T58" fmla="*/ 1225 w 2151"/>
                <a:gd name="T59" fmla="*/ 2189 h 2586"/>
                <a:gd name="T60" fmla="*/ 1242 w 2151"/>
                <a:gd name="T61" fmla="*/ 2166 h 2586"/>
                <a:gd name="T62" fmla="*/ 1282 w 2151"/>
                <a:gd name="T63" fmla="*/ 2156 h 2586"/>
                <a:gd name="T64" fmla="*/ 2151 w 2151"/>
                <a:gd name="T65" fmla="*/ 1281 h 2586"/>
                <a:gd name="T66" fmla="*/ 2146 w 2151"/>
                <a:gd name="T67" fmla="*/ 1248 h 2586"/>
                <a:gd name="T68" fmla="*/ 2125 w 2151"/>
                <a:gd name="T69" fmla="*/ 1225 h 2586"/>
                <a:gd name="T70" fmla="*/ 2097 w 2151"/>
                <a:gd name="T71" fmla="*/ 1229 h 2586"/>
                <a:gd name="T72" fmla="*/ 2068 w 2151"/>
                <a:gd name="T73" fmla="*/ 1258 h 2586"/>
                <a:gd name="T74" fmla="*/ 2044 w 2151"/>
                <a:gd name="T75" fmla="*/ 1295 h 2586"/>
                <a:gd name="T76" fmla="*/ 1998 w 2151"/>
                <a:gd name="T77" fmla="*/ 1336 h 2586"/>
                <a:gd name="T78" fmla="*/ 1940 w 2151"/>
                <a:gd name="T79" fmla="*/ 1356 h 2586"/>
                <a:gd name="T80" fmla="*/ 1881 w 2151"/>
                <a:gd name="T81" fmla="*/ 1351 h 2586"/>
                <a:gd name="T82" fmla="*/ 1809 w 2151"/>
                <a:gd name="T83" fmla="*/ 1313 h 2586"/>
                <a:gd name="T84" fmla="*/ 1756 w 2151"/>
                <a:gd name="T85" fmla="*/ 1247 h 2586"/>
                <a:gd name="T86" fmla="*/ 1725 w 2151"/>
                <a:gd name="T87" fmla="*/ 1157 h 2586"/>
                <a:gd name="T88" fmla="*/ 1722 w 2151"/>
                <a:gd name="T89" fmla="*/ 1081 h 2586"/>
                <a:gd name="T90" fmla="*/ 1746 w 2151"/>
                <a:gd name="T91" fmla="*/ 988 h 2586"/>
                <a:gd name="T92" fmla="*/ 1795 w 2151"/>
                <a:gd name="T93" fmla="*/ 913 h 2586"/>
                <a:gd name="T94" fmla="*/ 1862 w 2151"/>
                <a:gd name="T95" fmla="*/ 868 h 2586"/>
                <a:gd name="T96" fmla="*/ 1922 w 2151"/>
                <a:gd name="T97" fmla="*/ 856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1" h="2586">
                  <a:moveTo>
                    <a:pt x="1922" y="856"/>
                  </a:moveTo>
                  <a:lnTo>
                    <a:pt x="1922" y="856"/>
                  </a:lnTo>
                  <a:lnTo>
                    <a:pt x="1940" y="858"/>
                  </a:lnTo>
                  <a:lnTo>
                    <a:pt x="1956" y="861"/>
                  </a:lnTo>
                  <a:lnTo>
                    <a:pt x="1971" y="864"/>
                  </a:lnTo>
                  <a:lnTo>
                    <a:pt x="1985" y="871"/>
                  </a:lnTo>
                  <a:lnTo>
                    <a:pt x="1998" y="877"/>
                  </a:lnTo>
                  <a:lnTo>
                    <a:pt x="2010" y="884"/>
                  </a:lnTo>
                  <a:lnTo>
                    <a:pt x="2019" y="892"/>
                  </a:lnTo>
                  <a:lnTo>
                    <a:pt x="2029" y="900"/>
                  </a:lnTo>
                  <a:lnTo>
                    <a:pt x="2044" y="916"/>
                  </a:lnTo>
                  <a:lnTo>
                    <a:pt x="2054" y="931"/>
                  </a:lnTo>
                  <a:lnTo>
                    <a:pt x="2062" y="944"/>
                  </a:lnTo>
                  <a:lnTo>
                    <a:pt x="2062" y="944"/>
                  </a:lnTo>
                  <a:lnTo>
                    <a:pt x="2068" y="955"/>
                  </a:lnTo>
                  <a:lnTo>
                    <a:pt x="2075" y="965"/>
                  </a:lnTo>
                  <a:lnTo>
                    <a:pt x="2083" y="973"/>
                  </a:lnTo>
                  <a:lnTo>
                    <a:pt x="2089" y="980"/>
                  </a:lnTo>
                  <a:lnTo>
                    <a:pt x="2097" y="985"/>
                  </a:lnTo>
                  <a:lnTo>
                    <a:pt x="2104" y="988"/>
                  </a:lnTo>
                  <a:lnTo>
                    <a:pt x="2112" y="988"/>
                  </a:lnTo>
                  <a:lnTo>
                    <a:pt x="2119" y="988"/>
                  </a:lnTo>
                  <a:lnTo>
                    <a:pt x="2125" y="986"/>
                  </a:lnTo>
                  <a:lnTo>
                    <a:pt x="2132" y="983"/>
                  </a:lnTo>
                  <a:lnTo>
                    <a:pt x="2136" y="978"/>
                  </a:lnTo>
                  <a:lnTo>
                    <a:pt x="2141" y="972"/>
                  </a:lnTo>
                  <a:lnTo>
                    <a:pt x="2146" y="965"/>
                  </a:lnTo>
                  <a:lnTo>
                    <a:pt x="2148" y="955"/>
                  </a:lnTo>
                  <a:lnTo>
                    <a:pt x="2151" y="944"/>
                  </a:lnTo>
                  <a:lnTo>
                    <a:pt x="2151" y="931"/>
                  </a:lnTo>
                  <a:lnTo>
                    <a:pt x="2151" y="0"/>
                  </a:lnTo>
                  <a:lnTo>
                    <a:pt x="0" y="0"/>
                  </a:lnTo>
                  <a:lnTo>
                    <a:pt x="0" y="2155"/>
                  </a:lnTo>
                  <a:lnTo>
                    <a:pt x="495" y="2155"/>
                  </a:lnTo>
                  <a:lnTo>
                    <a:pt x="495" y="2156"/>
                  </a:lnTo>
                  <a:lnTo>
                    <a:pt x="933" y="2156"/>
                  </a:lnTo>
                  <a:lnTo>
                    <a:pt x="933" y="2156"/>
                  </a:lnTo>
                  <a:lnTo>
                    <a:pt x="946" y="2156"/>
                  </a:lnTo>
                  <a:lnTo>
                    <a:pt x="955" y="2158"/>
                  </a:lnTo>
                  <a:lnTo>
                    <a:pt x="965" y="2161"/>
                  </a:lnTo>
                  <a:lnTo>
                    <a:pt x="973" y="2166"/>
                  </a:lnTo>
                  <a:lnTo>
                    <a:pt x="980" y="2171"/>
                  </a:lnTo>
                  <a:lnTo>
                    <a:pt x="985" y="2176"/>
                  </a:lnTo>
                  <a:lnTo>
                    <a:pt x="988" y="2182"/>
                  </a:lnTo>
                  <a:lnTo>
                    <a:pt x="989" y="2189"/>
                  </a:lnTo>
                  <a:lnTo>
                    <a:pt x="989" y="2195"/>
                  </a:lnTo>
                  <a:lnTo>
                    <a:pt x="988" y="2203"/>
                  </a:lnTo>
                  <a:lnTo>
                    <a:pt x="985" y="2210"/>
                  </a:lnTo>
                  <a:lnTo>
                    <a:pt x="980" y="2218"/>
                  </a:lnTo>
                  <a:lnTo>
                    <a:pt x="975" y="2225"/>
                  </a:lnTo>
                  <a:lnTo>
                    <a:pt x="967" y="2233"/>
                  </a:lnTo>
                  <a:lnTo>
                    <a:pt x="957" y="2239"/>
                  </a:lnTo>
                  <a:lnTo>
                    <a:pt x="946" y="2244"/>
                  </a:lnTo>
                  <a:lnTo>
                    <a:pt x="946" y="2244"/>
                  </a:lnTo>
                  <a:lnTo>
                    <a:pt x="931" y="2252"/>
                  </a:lnTo>
                  <a:lnTo>
                    <a:pt x="918" y="2264"/>
                  </a:lnTo>
                  <a:lnTo>
                    <a:pt x="902" y="2278"/>
                  </a:lnTo>
                  <a:lnTo>
                    <a:pt x="893" y="2288"/>
                  </a:lnTo>
                  <a:lnTo>
                    <a:pt x="885" y="2298"/>
                  </a:lnTo>
                  <a:lnTo>
                    <a:pt x="879" y="2309"/>
                  </a:lnTo>
                  <a:lnTo>
                    <a:pt x="871" y="2322"/>
                  </a:lnTo>
                  <a:lnTo>
                    <a:pt x="866" y="2335"/>
                  </a:lnTo>
                  <a:lnTo>
                    <a:pt x="861" y="2351"/>
                  </a:lnTo>
                  <a:lnTo>
                    <a:pt x="859" y="2368"/>
                  </a:lnTo>
                  <a:lnTo>
                    <a:pt x="858" y="2386"/>
                  </a:lnTo>
                  <a:lnTo>
                    <a:pt x="858" y="2386"/>
                  </a:lnTo>
                  <a:lnTo>
                    <a:pt x="859" y="2405"/>
                  </a:lnTo>
                  <a:lnTo>
                    <a:pt x="863" y="2426"/>
                  </a:lnTo>
                  <a:lnTo>
                    <a:pt x="869" y="2444"/>
                  </a:lnTo>
                  <a:lnTo>
                    <a:pt x="877" y="2464"/>
                  </a:lnTo>
                  <a:lnTo>
                    <a:pt x="889" y="2482"/>
                  </a:lnTo>
                  <a:lnTo>
                    <a:pt x="900" y="2498"/>
                  </a:lnTo>
                  <a:lnTo>
                    <a:pt x="915" y="2513"/>
                  </a:lnTo>
                  <a:lnTo>
                    <a:pt x="931" y="2527"/>
                  </a:lnTo>
                  <a:lnTo>
                    <a:pt x="949" y="2540"/>
                  </a:lnTo>
                  <a:lnTo>
                    <a:pt x="968" y="2552"/>
                  </a:lnTo>
                  <a:lnTo>
                    <a:pt x="988" y="2561"/>
                  </a:lnTo>
                  <a:lnTo>
                    <a:pt x="1011" y="2569"/>
                  </a:lnTo>
                  <a:lnTo>
                    <a:pt x="1033" y="2578"/>
                  </a:lnTo>
                  <a:lnTo>
                    <a:pt x="1058" y="2582"/>
                  </a:lnTo>
                  <a:lnTo>
                    <a:pt x="1082" y="2584"/>
                  </a:lnTo>
                  <a:lnTo>
                    <a:pt x="1108" y="2586"/>
                  </a:lnTo>
                  <a:lnTo>
                    <a:pt x="1108" y="2586"/>
                  </a:lnTo>
                  <a:lnTo>
                    <a:pt x="1133" y="2584"/>
                  </a:lnTo>
                  <a:lnTo>
                    <a:pt x="1157" y="2582"/>
                  </a:lnTo>
                  <a:lnTo>
                    <a:pt x="1181" y="2578"/>
                  </a:lnTo>
                  <a:lnTo>
                    <a:pt x="1204" y="2569"/>
                  </a:lnTo>
                  <a:lnTo>
                    <a:pt x="1227" y="2561"/>
                  </a:lnTo>
                  <a:lnTo>
                    <a:pt x="1247" y="2552"/>
                  </a:lnTo>
                  <a:lnTo>
                    <a:pt x="1266" y="2540"/>
                  </a:lnTo>
                  <a:lnTo>
                    <a:pt x="1284" y="2527"/>
                  </a:lnTo>
                  <a:lnTo>
                    <a:pt x="1300" y="2513"/>
                  </a:lnTo>
                  <a:lnTo>
                    <a:pt x="1315" y="2498"/>
                  </a:lnTo>
                  <a:lnTo>
                    <a:pt x="1326" y="2482"/>
                  </a:lnTo>
                  <a:lnTo>
                    <a:pt x="1338" y="2464"/>
                  </a:lnTo>
                  <a:lnTo>
                    <a:pt x="1346" y="2444"/>
                  </a:lnTo>
                  <a:lnTo>
                    <a:pt x="1352" y="2426"/>
                  </a:lnTo>
                  <a:lnTo>
                    <a:pt x="1356" y="2405"/>
                  </a:lnTo>
                  <a:lnTo>
                    <a:pt x="1357" y="2386"/>
                  </a:lnTo>
                  <a:lnTo>
                    <a:pt x="1357" y="2386"/>
                  </a:lnTo>
                  <a:lnTo>
                    <a:pt x="1356" y="2368"/>
                  </a:lnTo>
                  <a:lnTo>
                    <a:pt x="1354" y="2351"/>
                  </a:lnTo>
                  <a:lnTo>
                    <a:pt x="1349" y="2335"/>
                  </a:lnTo>
                  <a:lnTo>
                    <a:pt x="1344" y="2322"/>
                  </a:lnTo>
                  <a:lnTo>
                    <a:pt x="1338" y="2309"/>
                  </a:lnTo>
                  <a:lnTo>
                    <a:pt x="1329" y="2298"/>
                  </a:lnTo>
                  <a:lnTo>
                    <a:pt x="1321" y="2288"/>
                  </a:lnTo>
                  <a:lnTo>
                    <a:pt x="1313" y="2278"/>
                  </a:lnTo>
                  <a:lnTo>
                    <a:pt x="1297" y="2264"/>
                  </a:lnTo>
                  <a:lnTo>
                    <a:pt x="1284" y="2252"/>
                  </a:lnTo>
                  <a:lnTo>
                    <a:pt x="1269" y="2244"/>
                  </a:lnTo>
                  <a:lnTo>
                    <a:pt x="1269" y="2244"/>
                  </a:lnTo>
                  <a:lnTo>
                    <a:pt x="1258" y="2239"/>
                  </a:lnTo>
                  <a:lnTo>
                    <a:pt x="1248" y="2233"/>
                  </a:lnTo>
                  <a:lnTo>
                    <a:pt x="1240" y="2225"/>
                  </a:lnTo>
                  <a:lnTo>
                    <a:pt x="1235" y="2218"/>
                  </a:lnTo>
                  <a:lnTo>
                    <a:pt x="1230" y="2210"/>
                  </a:lnTo>
                  <a:lnTo>
                    <a:pt x="1227" y="2203"/>
                  </a:lnTo>
                  <a:lnTo>
                    <a:pt x="1225" y="2195"/>
                  </a:lnTo>
                  <a:lnTo>
                    <a:pt x="1225" y="2189"/>
                  </a:lnTo>
                  <a:lnTo>
                    <a:pt x="1227" y="2182"/>
                  </a:lnTo>
                  <a:lnTo>
                    <a:pt x="1230" y="2176"/>
                  </a:lnTo>
                  <a:lnTo>
                    <a:pt x="1235" y="2171"/>
                  </a:lnTo>
                  <a:lnTo>
                    <a:pt x="1242" y="2166"/>
                  </a:lnTo>
                  <a:lnTo>
                    <a:pt x="1250" y="2161"/>
                  </a:lnTo>
                  <a:lnTo>
                    <a:pt x="1260" y="2158"/>
                  </a:lnTo>
                  <a:lnTo>
                    <a:pt x="1269" y="2156"/>
                  </a:lnTo>
                  <a:lnTo>
                    <a:pt x="1282" y="2156"/>
                  </a:lnTo>
                  <a:lnTo>
                    <a:pt x="1556" y="2156"/>
                  </a:lnTo>
                  <a:lnTo>
                    <a:pt x="1556" y="2155"/>
                  </a:lnTo>
                  <a:lnTo>
                    <a:pt x="2151" y="2155"/>
                  </a:lnTo>
                  <a:lnTo>
                    <a:pt x="2151" y="1281"/>
                  </a:lnTo>
                  <a:lnTo>
                    <a:pt x="2151" y="1281"/>
                  </a:lnTo>
                  <a:lnTo>
                    <a:pt x="2151" y="1269"/>
                  </a:lnTo>
                  <a:lnTo>
                    <a:pt x="2148" y="1258"/>
                  </a:lnTo>
                  <a:lnTo>
                    <a:pt x="2146" y="1248"/>
                  </a:lnTo>
                  <a:lnTo>
                    <a:pt x="2141" y="1240"/>
                  </a:lnTo>
                  <a:lnTo>
                    <a:pt x="2136" y="1234"/>
                  </a:lnTo>
                  <a:lnTo>
                    <a:pt x="2132" y="1229"/>
                  </a:lnTo>
                  <a:lnTo>
                    <a:pt x="2125" y="1225"/>
                  </a:lnTo>
                  <a:lnTo>
                    <a:pt x="2119" y="1224"/>
                  </a:lnTo>
                  <a:lnTo>
                    <a:pt x="2112" y="1224"/>
                  </a:lnTo>
                  <a:lnTo>
                    <a:pt x="2104" y="1225"/>
                  </a:lnTo>
                  <a:lnTo>
                    <a:pt x="2097" y="1229"/>
                  </a:lnTo>
                  <a:lnTo>
                    <a:pt x="2089" y="1234"/>
                  </a:lnTo>
                  <a:lnTo>
                    <a:pt x="2083" y="1240"/>
                  </a:lnTo>
                  <a:lnTo>
                    <a:pt x="2075" y="1248"/>
                  </a:lnTo>
                  <a:lnTo>
                    <a:pt x="2068" y="1258"/>
                  </a:lnTo>
                  <a:lnTo>
                    <a:pt x="2062" y="1268"/>
                  </a:lnTo>
                  <a:lnTo>
                    <a:pt x="2062" y="1268"/>
                  </a:lnTo>
                  <a:lnTo>
                    <a:pt x="2054" y="1282"/>
                  </a:lnTo>
                  <a:lnTo>
                    <a:pt x="2044" y="1295"/>
                  </a:lnTo>
                  <a:lnTo>
                    <a:pt x="2029" y="1312"/>
                  </a:lnTo>
                  <a:lnTo>
                    <a:pt x="2019" y="1320"/>
                  </a:lnTo>
                  <a:lnTo>
                    <a:pt x="2010" y="1328"/>
                  </a:lnTo>
                  <a:lnTo>
                    <a:pt x="1998" y="1336"/>
                  </a:lnTo>
                  <a:lnTo>
                    <a:pt x="1985" y="1343"/>
                  </a:lnTo>
                  <a:lnTo>
                    <a:pt x="1971" y="1348"/>
                  </a:lnTo>
                  <a:lnTo>
                    <a:pt x="1956" y="1352"/>
                  </a:lnTo>
                  <a:lnTo>
                    <a:pt x="1940" y="1356"/>
                  </a:lnTo>
                  <a:lnTo>
                    <a:pt x="1922" y="1356"/>
                  </a:lnTo>
                  <a:lnTo>
                    <a:pt x="1922" y="1356"/>
                  </a:lnTo>
                  <a:lnTo>
                    <a:pt x="1901" y="1354"/>
                  </a:lnTo>
                  <a:lnTo>
                    <a:pt x="1881" y="1351"/>
                  </a:lnTo>
                  <a:lnTo>
                    <a:pt x="1862" y="1344"/>
                  </a:lnTo>
                  <a:lnTo>
                    <a:pt x="1844" y="1336"/>
                  </a:lnTo>
                  <a:lnTo>
                    <a:pt x="1826" y="1326"/>
                  </a:lnTo>
                  <a:lnTo>
                    <a:pt x="1809" y="1313"/>
                  </a:lnTo>
                  <a:lnTo>
                    <a:pt x="1795" y="1299"/>
                  </a:lnTo>
                  <a:lnTo>
                    <a:pt x="1780" y="1282"/>
                  </a:lnTo>
                  <a:lnTo>
                    <a:pt x="1767" y="1265"/>
                  </a:lnTo>
                  <a:lnTo>
                    <a:pt x="1756" y="1247"/>
                  </a:lnTo>
                  <a:lnTo>
                    <a:pt x="1746" y="1225"/>
                  </a:lnTo>
                  <a:lnTo>
                    <a:pt x="1736" y="1203"/>
                  </a:lnTo>
                  <a:lnTo>
                    <a:pt x="1730" y="1180"/>
                  </a:lnTo>
                  <a:lnTo>
                    <a:pt x="1725" y="1157"/>
                  </a:lnTo>
                  <a:lnTo>
                    <a:pt x="1722" y="1131"/>
                  </a:lnTo>
                  <a:lnTo>
                    <a:pt x="1722" y="1107"/>
                  </a:lnTo>
                  <a:lnTo>
                    <a:pt x="1722" y="1107"/>
                  </a:lnTo>
                  <a:lnTo>
                    <a:pt x="1722" y="1081"/>
                  </a:lnTo>
                  <a:lnTo>
                    <a:pt x="1725" y="1056"/>
                  </a:lnTo>
                  <a:lnTo>
                    <a:pt x="1730" y="1032"/>
                  </a:lnTo>
                  <a:lnTo>
                    <a:pt x="1736" y="1009"/>
                  </a:lnTo>
                  <a:lnTo>
                    <a:pt x="1746" y="988"/>
                  </a:lnTo>
                  <a:lnTo>
                    <a:pt x="1756" y="967"/>
                  </a:lnTo>
                  <a:lnTo>
                    <a:pt x="1767" y="947"/>
                  </a:lnTo>
                  <a:lnTo>
                    <a:pt x="1780" y="929"/>
                  </a:lnTo>
                  <a:lnTo>
                    <a:pt x="1795" y="913"/>
                  </a:lnTo>
                  <a:lnTo>
                    <a:pt x="1809" y="898"/>
                  </a:lnTo>
                  <a:lnTo>
                    <a:pt x="1826" y="887"/>
                  </a:lnTo>
                  <a:lnTo>
                    <a:pt x="1844" y="876"/>
                  </a:lnTo>
                  <a:lnTo>
                    <a:pt x="1862" y="868"/>
                  </a:lnTo>
                  <a:lnTo>
                    <a:pt x="1881" y="861"/>
                  </a:lnTo>
                  <a:lnTo>
                    <a:pt x="1901" y="858"/>
                  </a:lnTo>
                  <a:lnTo>
                    <a:pt x="1922" y="856"/>
                  </a:lnTo>
                  <a:lnTo>
                    <a:pt x="1922" y="856"/>
                  </a:lnTo>
                  <a:close/>
                </a:path>
              </a:pathLst>
            </a:custGeom>
            <a:solidFill>
              <a:schemeClr val="accent2">
                <a:lumMod val="75000"/>
              </a:schemeClr>
            </a:solidFill>
            <a:ln w="28575">
              <a:noFill/>
              <a:prstDash val="solid"/>
              <a:round/>
              <a:headEnd/>
              <a:tailEnd/>
            </a:ln>
          </p:spPr>
          <p:txBody>
            <a:bodyPr lIns="117226" tIns="58613" rIns="117226" bIns="692280" anchor="ctr"/>
            <a:lstStyle/>
            <a:p>
              <a:pPr algn="ctr" eaLnBrk="1" hangingPunct="1">
                <a:defRPr/>
              </a:pPr>
              <a:endParaRPr lang="en-GB" sz="2400" b="1" dirty="0">
                <a:cs typeface="Arial" charset="0"/>
              </a:endParaRPr>
            </a:p>
          </p:txBody>
        </p:sp>
        <p:sp>
          <p:nvSpPr>
            <p:cNvPr id="80" name="TextBox 79"/>
            <p:cNvSpPr txBox="1"/>
            <p:nvPr/>
          </p:nvSpPr>
          <p:spPr>
            <a:xfrm>
              <a:off x="3437897" y="4007327"/>
              <a:ext cx="1779654" cy="830997"/>
            </a:xfrm>
            <a:prstGeom prst="rect">
              <a:avLst/>
            </a:prstGeom>
            <a:noFill/>
          </p:spPr>
          <p:txBody>
            <a:bodyPr wrap="none" rtlCol="0">
              <a:spAutoFit/>
            </a:bodyPr>
            <a:lstStyle/>
            <a:p>
              <a:pPr algn="ctr"/>
              <a:r>
                <a:rPr lang="en-US" sz="2400" b="1" dirty="0" smtClean="0">
                  <a:solidFill>
                    <a:schemeClr val="bg1"/>
                  </a:solidFill>
                </a:rPr>
                <a:t>Inter-</a:t>
              </a:r>
            </a:p>
            <a:p>
              <a:pPr algn="ctr"/>
              <a:r>
                <a:rPr lang="en-US" sz="2400" b="1" dirty="0" smtClean="0">
                  <a:solidFill>
                    <a:schemeClr val="bg1"/>
                  </a:solidFill>
                </a:rPr>
                <a:t>operability</a:t>
              </a:r>
            </a:p>
          </p:txBody>
        </p:sp>
      </p:grpSp>
    </p:spTree>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grpId="1" nodeType="withEffect">
                                  <p:stCondLst>
                                    <p:cond delay="0"/>
                                  </p:stCondLst>
                                  <p:childTnLst>
                                    <p:anim calcmode="lin" valueType="num">
                                      <p:cBhvr>
                                        <p:cTn id="6" dur="500"/>
                                        <p:tgtEl>
                                          <p:spTgt spid="55"/>
                                        </p:tgtEl>
                                        <p:attrNameLst>
                                          <p:attrName>ppt_w</p:attrName>
                                        </p:attrNameLst>
                                      </p:cBhvr>
                                      <p:tavLst>
                                        <p:tav tm="0">
                                          <p:val>
                                            <p:strVal val="ppt_w"/>
                                          </p:val>
                                        </p:tav>
                                        <p:tav tm="100000">
                                          <p:val>
                                            <p:fltVal val="0"/>
                                          </p:val>
                                        </p:tav>
                                      </p:tavLst>
                                    </p:anim>
                                    <p:anim calcmode="lin" valueType="num">
                                      <p:cBhvr>
                                        <p:cTn id="7" dur="500"/>
                                        <p:tgtEl>
                                          <p:spTgt spid="55"/>
                                        </p:tgtEl>
                                        <p:attrNameLst>
                                          <p:attrName>ppt_h</p:attrName>
                                        </p:attrNameLst>
                                      </p:cBhvr>
                                      <p:tavLst>
                                        <p:tav tm="0">
                                          <p:val>
                                            <p:strVal val="ppt_h"/>
                                          </p:val>
                                        </p:tav>
                                        <p:tav tm="100000">
                                          <p:val>
                                            <p:fltVal val="0"/>
                                          </p:val>
                                        </p:tav>
                                      </p:tavLst>
                                    </p:anim>
                                    <p:animEffect transition="out" filter="fade">
                                      <p:cBhvr>
                                        <p:cTn id="8" dur="500"/>
                                        <p:tgtEl>
                                          <p:spTgt spid="55"/>
                                        </p:tgtEl>
                                      </p:cBhvr>
                                    </p:animEffect>
                                    <p:set>
                                      <p:cBhvr>
                                        <p:cTn id="9" dur="1" fill="hold">
                                          <p:stCondLst>
                                            <p:cond delay="499"/>
                                          </p:stCondLst>
                                        </p:cTn>
                                        <p:tgtEl>
                                          <p:spTgt spid="55"/>
                                        </p:tgtEl>
                                        <p:attrNameLst>
                                          <p:attrName>style.visibility</p:attrName>
                                        </p:attrNameLst>
                                      </p:cBhvr>
                                      <p:to>
                                        <p:strVal val="hidden"/>
                                      </p:to>
                                    </p:set>
                                  </p:childTnLst>
                                </p:cTn>
                              </p:par>
                              <p:par>
                                <p:cTn id="10" presetID="53" presetClass="exit" presetSubtype="0" fill="hold" grpId="0" nodeType="withEffect">
                                  <p:stCondLst>
                                    <p:cond delay="0"/>
                                  </p:stCondLst>
                                  <p:childTnLst>
                                    <p:anim calcmode="lin" valueType="num">
                                      <p:cBhvr>
                                        <p:cTn id="11" dur="1000"/>
                                        <p:tgtEl>
                                          <p:spTgt spid="52"/>
                                        </p:tgtEl>
                                        <p:attrNameLst>
                                          <p:attrName>ppt_w</p:attrName>
                                        </p:attrNameLst>
                                      </p:cBhvr>
                                      <p:tavLst>
                                        <p:tav tm="0">
                                          <p:val>
                                            <p:strVal val="ppt_w"/>
                                          </p:val>
                                        </p:tav>
                                        <p:tav tm="100000">
                                          <p:val>
                                            <p:fltVal val="0"/>
                                          </p:val>
                                        </p:tav>
                                      </p:tavLst>
                                    </p:anim>
                                    <p:anim calcmode="lin" valueType="num">
                                      <p:cBhvr>
                                        <p:cTn id="12" dur="1000"/>
                                        <p:tgtEl>
                                          <p:spTgt spid="52"/>
                                        </p:tgtEl>
                                        <p:attrNameLst>
                                          <p:attrName>ppt_h</p:attrName>
                                        </p:attrNameLst>
                                      </p:cBhvr>
                                      <p:tavLst>
                                        <p:tav tm="0">
                                          <p:val>
                                            <p:strVal val="ppt_h"/>
                                          </p:val>
                                        </p:tav>
                                        <p:tav tm="100000">
                                          <p:val>
                                            <p:fltVal val="0"/>
                                          </p:val>
                                        </p:tav>
                                      </p:tavLst>
                                    </p:anim>
                                    <p:animEffect transition="out" filter="fade">
                                      <p:cBhvr>
                                        <p:cTn id="13" dur="1000"/>
                                        <p:tgtEl>
                                          <p:spTgt spid="52"/>
                                        </p:tgtEl>
                                      </p:cBhvr>
                                    </p:animEffect>
                                    <p:set>
                                      <p:cBhvr>
                                        <p:cTn id="14" dur="1" fill="hold">
                                          <p:stCondLst>
                                            <p:cond delay="999"/>
                                          </p:stCondLst>
                                        </p:cTn>
                                        <p:tgtEl>
                                          <p:spTgt spid="52"/>
                                        </p:tgtEl>
                                        <p:attrNameLst>
                                          <p:attrName>style.visibility</p:attrName>
                                        </p:attrNameLst>
                                      </p:cBhvr>
                                      <p:to>
                                        <p:strVal val="hidden"/>
                                      </p:to>
                                    </p:set>
                                  </p:childTnLst>
                                </p:cTn>
                              </p:par>
                              <p:par>
                                <p:cTn id="15" presetID="53" presetClass="exit" presetSubtype="0" fill="hold" grpId="0" nodeType="withEffect">
                                  <p:stCondLst>
                                    <p:cond delay="0"/>
                                  </p:stCondLst>
                                  <p:childTnLst>
                                    <p:anim calcmode="lin" valueType="num">
                                      <p:cBhvr>
                                        <p:cTn id="16" dur="1000"/>
                                        <p:tgtEl>
                                          <p:spTgt spid="57"/>
                                        </p:tgtEl>
                                        <p:attrNameLst>
                                          <p:attrName>ppt_w</p:attrName>
                                        </p:attrNameLst>
                                      </p:cBhvr>
                                      <p:tavLst>
                                        <p:tav tm="0">
                                          <p:val>
                                            <p:strVal val="ppt_w"/>
                                          </p:val>
                                        </p:tav>
                                        <p:tav tm="100000">
                                          <p:val>
                                            <p:fltVal val="0"/>
                                          </p:val>
                                        </p:tav>
                                      </p:tavLst>
                                    </p:anim>
                                    <p:anim calcmode="lin" valueType="num">
                                      <p:cBhvr>
                                        <p:cTn id="17" dur="1000"/>
                                        <p:tgtEl>
                                          <p:spTgt spid="57"/>
                                        </p:tgtEl>
                                        <p:attrNameLst>
                                          <p:attrName>ppt_h</p:attrName>
                                        </p:attrNameLst>
                                      </p:cBhvr>
                                      <p:tavLst>
                                        <p:tav tm="0">
                                          <p:val>
                                            <p:strVal val="ppt_h"/>
                                          </p:val>
                                        </p:tav>
                                        <p:tav tm="100000">
                                          <p:val>
                                            <p:fltVal val="0"/>
                                          </p:val>
                                        </p:tav>
                                      </p:tavLst>
                                    </p:anim>
                                    <p:animEffect transition="out" filter="fade">
                                      <p:cBhvr>
                                        <p:cTn id="18" dur="1000"/>
                                        <p:tgtEl>
                                          <p:spTgt spid="57"/>
                                        </p:tgtEl>
                                      </p:cBhvr>
                                    </p:animEffect>
                                    <p:set>
                                      <p:cBhvr>
                                        <p:cTn id="19" dur="1" fill="hold">
                                          <p:stCondLst>
                                            <p:cond delay="999"/>
                                          </p:stCondLst>
                                        </p:cTn>
                                        <p:tgtEl>
                                          <p:spTgt spid="57"/>
                                        </p:tgtEl>
                                        <p:attrNameLst>
                                          <p:attrName>style.visibility</p:attrName>
                                        </p:attrNameLst>
                                      </p:cBhvr>
                                      <p:to>
                                        <p:strVal val="hidden"/>
                                      </p:to>
                                    </p:set>
                                  </p:childTnLst>
                                </p:cTn>
                              </p:par>
                              <p:par>
                                <p:cTn id="20" presetID="53" presetClass="exit" presetSubtype="0" fill="hold" grpId="0" nodeType="withEffect">
                                  <p:stCondLst>
                                    <p:cond delay="0"/>
                                  </p:stCondLst>
                                  <p:childTnLst>
                                    <p:anim calcmode="lin" valueType="num">
                                      <p:cBhvr>
                                        <p:cTn id="21" dur="1000"/>
                                        <p:tgtEl>
                                          <p:spTgt spid="55"/>
                                        </p:tgtEl>
                                        <p:attrNameLst>
                                          <p:attrName>ppt_w</p:attrName>
                                        </p:attrNameLst>
                                      </p:cBhvr>
                                      <p:tavLst>
                                        <p:tav tm="0">
                                          <p:val>
                                            <p:strVal val="ppt_w"/>
                                          </p:val>
                                        </p:tav>
                                        <p:tav tm="100000">
                                          <p:val>
                                            <p:fltVal val="0"/>
                                          </p:val>
                                        </p:tav>
                                      </p:tavLst>
                                    </p:anim>
                                    <p:anim calcmode="lin" valueType="num">
                                      <p:cBhvr>
                                        <p:cTn id="22" dur="1000"/>
                                        <p:tgtEl>
                                          <p:spTgt spid="55"/>
                                        </p:tgtEl>
                                        <p:attrNameLst>
                                          <p:attrName>ppt_h</p:attrName>
                                        </p:attrNameLst>
                                      </p:cBhvr>
                                      <p:tavLst>
                                        <p:tav tm="0">
                                          <p:val>
                                            <p:strVal val="ppt_h"/>
                                          </p:val>
                                        </p:tav>
                                        <p:tav tm="100000">
                                          <p:val>
                                            <p:fltVal val="0"/>
                                          </p:val>
                                        </p:tav>
                                      </p:tavLst>
                                    </p:anim>
                                    <p:animEffect transition="out" filter="fade">
                                      <p:cBhvr>
                                        <p:cTn id="23" dur="1000"/>
                                        <p:tgtEl>
                                          <p:spTgt spid="55"/>
                                        </p:tgtEl>
                                      </p:cBhvr>
                                    </p:animEffect>
                                    <p:set>
                                      <p:cBhvr>
                                        <p:cTn id="24" dur="1" fill="hold">
                                          <p:stCondLst>
                                            <p:cond delay="999"/>
                                          </p:stCondLst>
                                        </p:cTn>
                                        <p:tgtEl>
                                          <p:spTgt spid="55"/>
                                        </p:tgtEl>
                                        <p:attrNameLst>
                                          <p:attrName>style.visibility</p:attrName>
                                        </p:attrNameLst>
                                      </p:cBhvr>
                                      <p:to>
                                        <p:strVal val="hidden"/>
                                      </p:to>
                                    </p:set>
                                  </p:childTnLst>
                                </p:cTn>
                              </p:par>
                              <p:par>
                                <p:cTn id="25" presetID="53" presetClass="exit" presetSubtype="0" fill="hold" grpId="0" nodeType="withEffect">
                                  <p:stCondLst>
                                    <p:cond delay="0"/>
                                  </p:stCondLst>
                                  <p:childTnLst>
                                    <p:anim calcmode="lin" valueType="num">
                                      <p:cBhvr>
                                        <p:cTn id="26" dur="1000"/>
                                        <p:tgtEl>
                                          <p:spTgt spid="50"/>
                                        </p:tgtEl>
                                        <p:attrNameLst>
                                          <p:attrName>ppt_w</p:attrName>
                                        </p:attrNameLst>
                                      </p:cBhvr>
                                      <p:tavLst>
                                        <p:tav tm="0">
                                          <p:val>
                                            <p:strVal val="ppt_w"/>
                                          </p:val>
                                        </p:tav>
                                        <p:tav tm="100000">
                                          <p:val>
                                            <p:fltVal val="0"/>
                                          </p:val>
                                        </p:tav>
                                      </p:tavLst>
                                    </p:anim>
                                    <p:anim calcmode="lin" valueType="num">
                                      <p:cBhvr>
                                        <p:cTn id="27" dur="1000"/>
                                        <p:tgtEl>
                                          <p:spTgt spid="50"/>
                                        </p:tgtEl>
                                        <p:attrNameLst>
                                          <p:attrName>ppt_h</p:attrName>
                                        </p:attrNameLst>
                                      </p:cBhvr>
                                      <p:tavLst>
                                        <p:tav tm="0">
                                          <p:val>
                                            <p:strVal val="ppt_h"/>
                                          </p:val>
                                        </p:tav>
                                        <p:tav tm="100000">
                                          <p:val>
                                            <p:fltVal val="0"/>
                                          </p:val>
                                        </p:tav>
                                      </p:tavLst>
                                    </p:anim>
                                    <p:animEffect transition="out" filter="fade">
                                      <p:cBhvr>
                                        <p:cTn id="28" dur="1000"/>
                                        <p:tgtEl>
                                          <p:spTgt spid="50"/>
                                        </p:tgtEl>
                                      </p:cBhvr>
                                    </p:animEffect>
                                    <p:set>
                                      <p:cBhvr>
                                        <p:cTn id="29" dur="1" fill="hold">
                                          <p:stCondLst>
                                            <p:cond delay="999"/>
                                          </p:stCondLst>
                                        </p:cTn>
                                        <p:tgtEl>
                                          <p:spTgt spid="50"/>
                                        </p:tgtEl>
                                        <p:attrNameLst>
                                          <p:attrName>style.visibility</p:attrName>
                                        </p:attrNameLst>
                                      </p:cBhvr>
                                      <p:to>
                                        <p:strVal val="hidden"/>
                                      </p:to>
                                    </p:set>
                                  </p:childTnLst>
                                </p:cTn>
                              </p:par>
                              <p:par>
                                <p:cTn id="30" presetID="53" presetClass="exit" presetSubtype="0" fill="hold" grpId="0" nodeType="withEffect">
                                  <p:stCondLst>
                                    <p:cond delay="0"/>
                                  </p:stCondLst>
                                  <p:childTnLst>
                                    <p:anim calcmode="lin" valueType="num">
                                      <p:cBhvr>
                                        <p:cTn id="31" dur="1000"/>
                                        <p:tgtEl>
                                          <p:spTgt spid="58"/>
                                        </p:tgtEl>
                                        <p:attrNameLst>
                                          <p:attrName>ppt_w</p:attrName>
                                        </p:attrNameLst>
                                      </p:cBhvr>
                                      <p:tavLst>
                                        <p:tav tm="0">
                                          <p:val>
                                            <p:strVal val="ppt_w"/>
                                          </p:val>
                                        </p:tav>
                                        <p:tav tm="100000">
                                          <p:val>
                                            <p:fltVal val="0"/>
                                          </p:val>
                                        </p:tav>
                                      </p:tavLst>
                                    </p:anim>
                                    <p:anim calcmode="lin" valueType="num">
                                      <p:cBhvr>
                                        <p:cTn id="32" dur="1000"/>
                                        <p:tgtEl>
                                          <p:spTgt spid="58"/>
                                        </p:tgtEl>
                                        <p:attrNameLst>
                                          <p:attrName>ppt_h</p:attrName>
                                        </p:attrNameLst>
                                      </p:cBhvr>
                                      <p:tavLst>
                                        <p:tav tm="0">
                                          <p:val>
                                            <p:strVal val="ppt_h"/>
                                          </p:val>
                                        </p:tav>
                                        <p:tav tm="100000">
                                          <p:val>
                                            <p:fltVal val="0"/>
                                          </p:val>
                                        </p:tav>
                                      </p:tavLst>
                                    </p:anim>
                                    <p:animEffect transition="out" filter="fade">
                                      <p:cBhvr>
                                        <p:cTn id="33" dur="1000"/>
                                        <p:tgtEl>
                                          <p:spTgt spid="58"/>
                                        </p:tgtEl>
                                      </p:cBhvr>
                                    </p:animEffect>
                                    <p:set>
                                      <p:cBhvr>
                                        <p:cTn id="34" dur="1" fill="hold">
                                          <p:stCondLst>
                                            <p:cond delay="999"/>
                                          </p:stCondLst>
                                        </p:cTn>
                                        <p:tgtEl>
                                          <p:spTgt spid="58"/>
                                        </p:tgtEl>
                                        <p:attrNameLst>
                                          <p:attrName>style.visibility</p:attrName>
                                        </p:attrNameLst>
                                      </p:cBhvr>
                                      <p:to>
                                        <p:strVal val="hidden"/>
                                      </p:to>
                                    </p:set>
                                  </p:childTnLst>
                                </p:cTn>
                              </p:par>
                              <p:par>
                                <p:cTn id="35" presetID="53" presetClass="exit" presetSubtype="0" fill="hold" grpId="0" nodeType="withEffect">
                                  <p:stCondLst>
                                    <p:cond delay="0"/>
                                  </p:stCondLst>
                                  <p:childTnLst>
                                    <p:anim calcmode="lin" valueType="num">
                                      <p:cBhvr>
                                        <p:cTn id="36" dur="1000"/>
                                        <p:tgtEl>
                                          <p:spTgt spid="51"/>
                                        </p:tgtEl>
                                        <p:attrNameLst>
                                          <p:attrName>ppt_w</p:attrName>
                                        </p:attrNameLst>
                                      </p:cBhvr>
                                      <p:tavLst>
                                        <p:tav tm="0">
                                          <p:val>
                                            <p:strVal val="ppt_w"/>
                                          </p:val>
                                        </p:tav>
                                        <p:tav tm="100000">
                                          <p:val>
                                            <p:fltVal val="0"/>
                                          </p:val>
                                        </p:tav>
                                      </p:tavLst>
                                    </p:anim>
                                    <p:anim calcmode="lin" valueType="num">
                                      <p:cBhvr>
                                        <p:cTn id="37" dur="1000"/>
                                        <p:tgtEl>
                                          <p:spTgt spid="51"/>
                                        </p:tgtEl>
                                        <p:attrNameLst>
                                          <p:attrName>ppt_h</p:attrName>
                                        </p:attrNameLst>
                                      </p:cBhvr>
                                      <p:tavLst>
                                        <p:tav tm="0">
                                          <p:val>
                                            <p:strVal val="ppt_h"/>
                                          </p:val>
                                        </p:tav>
                                        <p:tav tm="100000">
                                          <p:val>
                                            <p:fltVal val="0"/>
                                          </p:val>
                                        </p:tav>
                                      </p:tavLst>
                                    </p:anim>
                                    <p:animEffect transition="out" filter="fade">
                                      <p:cBhvr>
                                        <p:cTn id="38" dur="1000"/>
                                        <p:tgtEl>
                                          <p:spTgt spid="51"/>
                                        </p:tgtEl>
                                      </p:cBhvr>
                                    </p:animEffect>
                                    <p:set>
                                      <p:cBhvr>
                                        <p:cTn id="39" dur="1" fill="hold">
                                          <p:stCondLst>
                                            <p:cond delay="999"/>
                                          </p:stCondLst>
                                        </p:cTn>
                                        <p:tgtEl>
                                          <p:spTgt spid="51"/>
                                        </p:tgtEl>
                                        <p:attrNameLst>
                                          <p:attrName>style.visibility</p:attrName>
                                        </p:attrNameLst>
                                      </p:cBhvr>
                                      <p:to>
                                        <p:strVal val="hidden"/>
                                      </p:to>
                                    </p:set>
                                  </p:childTnLst>
                                </p:cTn>
                              </p:par>
                              <p:par>
                                <p:cTn id="40" presetID="53" presetClass="exit" presetSubtype="0" fill="hold" grpId="0" nodeType="withEffect">
                                  <p:stCondLst>
                                    <p:cond delay="0"/>
                                  </p:stCondLst>
                                  <p:childTnLst>
                                    <p:anim calcmode="lin" valueType="num">
                                      <p:cBhvr>
                                        <p:cTn id="41" dur="1000"/>
                                        <p:tgtEl>
                                          <p:spTgt spid="54"/>
                                        </p:tgtEl>
                                        <p:attrNameLst>
                                          <p:attrName>ppt_w</p:attrName>
                                        </p:attrNameLst>
                                      </p:cBhvr>
                                      <p:tavLst>
                                        <p:tav tm="0">
                                          <p:val>
                                            <p:strVal val="ppt_w"/>
                                          </p:val>
                                        </p:tav>
                                        <p:tav tm="100000">
                                          <p:val>
                                            <p:fltVal val="0"/>
                                          </p:val>
                                        </p:tav>
                                      </p:tavLst>
                                    </p:anim>
                                    <p:anim calcmode="lin" valueType="num">
                                      <p:cBhvr>
                                        <p:cTn id="42" dur="1000"/>
                                        <p:tgtEl>
                                          <p:spTgt spid="54"/>
                                        </p:tgtEl>
                                        <p:attrNameLst>
                                          <p:attrName>ppt_h</p:attrName>
                                        </p:attrNameLst>
                                      </p:cBhvr>
                                      <p:tavLst>
                                        <p:tav tm="0">
                                          <p:val>
                                            <p:strVal val="ppt_h"/>
                                          </p:val>
                                        </p:tav>
                                        <p:tav tm="100000">
                                          <p:val>
                                            <p:fltVal val="0"/>
                                          </p:val>
                                        </p:tav>
                                      </p:tavLst>
                                    </p:anim>
                                    <p:animEffect transition="out" filter="fade">
                                      <p:cBhvr>
                                        <p:cTn id="43" dur="1000"/>
                                        <p:tgtEl>
                                          <p:spTgt spid="54"/>
                                        </p:tgtEl>
                                      </p:cBhvr>
                                    </p:animEffect>
                                    <p:set>
                                      <p:cBhvr>
                                        <p:cTn id="44" dur="1" fill="hold">
                                          <p:stCondLst>
                                            <p:cond delay="999"/>
                                          </p:stCondLst>
                                        </p:cTn>
                                        <p:tgtEl>
                                          <p:spTgt spid="54"/>
                                        </p:tgtEl>
                                        <p:attrNameLst>
                                          <p:attrName>style.visibility</p:attrName>
                                        </p:attrNameLst>
                                      </p:cBhvr>
                                      <p:to>
                                        <p:strVal val="hidden"/>
                                      </p:to>
                                    </p:set>
                                  </p:childTnLst>
                                </p:cTn>
                              </p:par>
                              <p:par>
                                <p:cTn id="45" presetID="53" presetClass="exit" presetSubtype="0" fill="hold" grpId="0" nodeType="withEffect">
                                  <p:stCondLst>
                                    <p:cond delay="0"/>
                                  </p:stCondLst>
                                  <p:childTnLst>
                                    <p:anim calcmode="lin" valueType="num">
                                      <p:cBhvr>
                                        <p:cTn id="46" dur="1000"/>
                                        <p:tgtEl>
                                          <p:spTgt spid="53"/>
                                        </p:tgtEl>
                                        <p:attrNameLst>
                                          <p:attrName>ppt_w</p:attrName>
                                        </p:attrNameLst>
                                      </p:cBhvr>
                                      <p:tavLst>
                                        <p:tav tm="0">
                                          <p:val>
                                            <p:strVal val="ppt_w"/>
                                          </p:val>
                                        </p:tav>
                                        <p:tav tm="100000">
                                          <p:val>
                                            <p:fltVal val="0"/>
                                          </p:val>
                                        </p:tav>
                                      </p:tavLst>
                                    </p:anim>
                                    <p:anim calcmode="lin" valueType="num">
                                      <p:cBhvr>
                                        <p:cTn id="47" dur="1000"/>
                                        <p:tgtEl>
                                          <p:spTgt spid="53"/>
                                        </p:tgtEl>
                                        <p:attrNameLst>
                                          <p:attrName>ppt_h</p:attrName>
                                        </p:attrNameLst>
                                      </p:cBhvr>
                                      <p:tavLst>
                                        <p:tav tm="0">
                                          <p:val>
                                            <p:strVal val="ppt_h"/>
                                          </p:val>
                                        </p:tav>
                                        <p:tav tm="100000">
                                          <p:val>
                                            <p:fltVal val="0"/>
                                          </p:val>
                                        </p:tav>
                                      </p:tavLst>
                                    </p:anim>
                                    <p:animEffect transition="out" filter="fade">
                                      <p:cBhvr>
                                        <p:cTn id="48" dur="1000"/>
                                        <p:tgtEl>
                                          <p:spTgt spid="53"/>
                                        </p:tgtEl>
                                      </p:cBhvr>
                                    </p:animEffect>
                                    <p:set>
                                      <p:cBhvr>
                                        <p:cTn id="49" dur="1" fill="hold">
                                          <p:stCondLst>
                                            <p:cond delay="999"/>
                                          </p:stCondLst>
                                        </p:cTn>
                                        <p:tgtEl>
                                          <p:spTgt spid="53"/>
                                        </p:tgtEl>
                                        <p:attrNameLst>
                                          <p:attrName>style.visibility</p:attrName>
                                        </p:attrNameLst>
                                      </p:cBhvr>
                                      <p:to>
                                        <p:strVal val="hidden"/>
                                      </p:to>
                                    </p:set>
                                  </p:childTnLst>
                                </p:cTn>
                              </p:par>
                              <p:par>
                                <p:cTn id="50" presetID="53" presetClass="exit" presetSubtype="0" fill="hold" grpId="2" nodeType="withEffect">
                                  <p:stCondLst>
                                    <p:cond delay="0"/>
                                  </p:stCondLst>
                                  <p:childTnLst>
                                    <p:anim calcmode="lin" valueType="num">
                                      <p:cBhvr>
                                        <p:cTn id="51" dur="1000"/>
                                        <p:tgtEl>
                                          <p:spTgt spid="56"/>
                                        </p:tgtEl>
                                        <p:attrNameLst>
                                          <p:attrName>ppt_w</p:attrName>
                                        </p:attrNameLst>
                                      </p:cBhvr>
                                      <p:tavLst>
                                        <p:tav tm="0">
                                          <p:val>
                                            <p:strVal val="ppt_w"/>
                                          </p:val>
                                        </p:tav>
                                        <p:tav tm="100000">
                                          <p:val>
                                            <p:fltVal val="0"/>
                                          </p:val>
                                        </p:tav>
                                      </p:tavLst>
                                    </p:anim>
                                    <p:anim calcmode="lin" valueType="num">
                                      <p:cBhvr>
                                        <p:cTn id="52" dur="1000"/>
                                        <p:tgtEl>
                                          <p:spTgt spid="56"/>
                                        </p:tgtEl>
                                        <p:attrNameLst>
                                          <p:attrName>ppt_h</p:attrName>
                                        </p:attrNameLst>
                                      </p:cBhvr>
                                      <p:tavLst>
                                        <p:tav tm="0">
                                          <p:val>
                                            <p:strVal val="ppt_h"/>
                                          </p:val>
                                        </p:tav>
                                        <p:tav tm="100000">
                                          <p:val>
                                            <p:fltVal val="0"/>
                                          </p:val>
                                        </p:tav>
                                      </p:tavLst>
                                    </p:anim>
                                    <p:animEffect transition="out" filter="fade">
                                      <p:cBhvr>
                                        <p:cTn id="53" dur="1000"/>
                                        <p:tgtEl>
                                          <p:spTgt spid="56"/>
                                        </p:tgtEl>
                                      </p:cBhvr>
                                    </p:animEffect>
                                    <p:set>
                                      <p:cBhvr>
                                        <p:cTn id="54" dur="1" fill="hold">
                                          <p:stCondLst>
                                            <p:cond delay="999"/>
                                          </p:stCondLst>
                                        </p:cTn>
                                        <p:tgtEl>
                                          <p:spTgt spid="56"/>
                                        </p:tgtEl>
                                        <p:attrNameLst>
                                          <p:attrName>style.visibility</p:attrName>
                                        </p:attrNameLst>
                                      </p:cBhvr>
                                      <p:to>
                                        <p:strVal val="hidden"/>
                                      </p:to>
                                    </p:set>
                                  </p:childTnLst>
                                </p:cTn>
                              </p:par>
                            </p:childTnLst>
                          </p:cTn>
                        </p:par>
                        <p:par>
                          <p:cTn id="55" fill="hold">
                            <p:stCondLst>
                              <p:cond delay="1000"/>
                            </p:stCondLst>
                            <p:childTnLst>
                              <p:par>
                                <p:cTn id="56" presetID="53"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Effect transition="in" filter="fade">
                                      <p:cBhvr>
                                        <p:cTn id="60" dur="1000"/>
                                        <p:tgtEl>
                                          <p:spTgt spid="21"/>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p:cTn id="63" dur="1000" fill="hold"/>
                                        <p:tgtEl>
                                          <p:spTgt spid="62"/>
                                        </p:tgtEl>
                                        <p:attrNameLst>
                                          <p:attrName>ppt_w</p:attrName>
                                        </p:attrNameLst>
                                      </p:cBhvr>
                                      <p:tavLst>
                                        <p:tav tm="0">
                                          <p:val>
                                            <p:fltVal val="0"/>
                                          </p:val>
                                        </p:tav>
                                        <p:tav tm="100000">
                                          <p:val>
                                            <p:strVal val="#ppt_w"/>
                                          </p:val>
                                        </p:tav>
                                      </p:tavLst>
                                    </p:anim>
                                    <p:anim calcmode="lin" valueType="num">
                                      <p:cBhvr>
                                        <p:cTn id="64" dur="1000" fill="hold"/>
                                        <p:tgtEl>
                                          <p:spTgt spid="62"/>
                                        </p:tgtEl>
                                        <p:attrNameLst>
                                          <p:attrName>ppt_h</p:attrName>
                                        </p:attrNameLst>
                                      </p:cBhvr>
                                      <p:tavLst>
                                        <p:tav tm="0">
                                          <p:val>
                                            <p:fltVal val="0"/>
                                          </p:val>
                                        </p:tav>
                                        <p:tav tm="100000">
                                          <p:val>
                                            <p:strVal val="#ppt_h"/>
                                          </p:val>
                                        </p:tav>
                                      </p:tavLst>
                                    </p:anim>
                                    <p:animEffect transition="in" filter="fade">
                                      <p:cBhvr>
                                        <p:cTn id="65" dur="1000"/>
                                        <p:tgtEl>
                                          <p:spTgt spid="62"/>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1000" fill="hold"/>
                                        <p:tgtEl>
                                          <p:spTgt spid="33"/>
                                        </p:tgtEl>
                                        <p:attrNameLst>
                                          <p:attrName>ppt_w</p:attrName>
                                        </p:attrNameLst>
                                      </p:cBhvr>
                                      <p:tavLst>
                                        <p:tav tm="0">
                                          <p:val>
                                            <p:fltVal val="0"/>
                                          </p:val>
                                        </p:tav>
                                        <p:tav tm="100000">
                                          <p:val>
                                            <p:strVal val="#ppt_w"/>
                                          </p:val>
                                        </p:tav>
                                      </p:tavLst>
                                    </p:anim>
                                    <p:anim calcmode="lin" valueType="num">
                                      <p:cBhvr>
                                        <p:cTn id="69" dur="1000" fill="hold"/>
                                        <p:tgtEl>
                                          <p:spTgt spid="33"/>
                                        </p:tgtEl>
                                        <p:attrNameLst>
                                          <p:attrName>ppt_h</p:attrName>
                                        </p:attrNameLst>
                                      </p:cBhvr>
                                      <p:tavLst>
                                        <p:tav tm="0">
                                          <p:val>
                                            <p:fltVal val="0"/>
                                          </p:val>
                                        </p:tav>
                                        <p:tav tm="100000">
                                          <p:val>
                                            <p:strVal val="#ppt_h"/>
                                          </p:val>
                                        </p:tav>
                                      </p:tavLst>
                                    </p:anim>
                                    <p:animEffect transition="in" filter="fade">
                                      <p:cBhvr>
                                        <p:cTn id="70" dur="1000"/>
                                        <p:tgtEl>
                                          <p:spTgt spid="33"/>
                                        </p:tgtEl>
                                      </p:cBhvr>
                                    </p:animEffect>
                                  </p:childTnLst>
                                </p:cTn>
                              </p:par>
                              <p:par>
                                <p:cTn id="71" presetID="53"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1000" fill="hold"/>
                                        <p:tgtEl>
                                          <p:spTgt spid="30"/>
                                        </p:tgtEl>
                                        <p:attrNameLst>
                                          <p:attrName>ppt_w</p:attrName>
                                        </p:attrNameLst>
                                      </p:cBhvr>
                                      <p:tavLst>
                                        <p:tav tm="0">
                                          <p:val>
                                            <p:fltVal val="0"/>
                                          </p:val>
                                        </p:tav>
                                        <p:tav tm="100000">
                                          <p:val>
                                            <p:strVal val="#ppt_w"/>
                                          </p:val>
                                        </p:tav>
                                      </p:tavLst>
                                    </p:anim>
                                    <p:anim calcmode="lin" valueType="num">
                                      <p:cBhvr>
                                        <p:cTn id="74" dur="1000" fill="hold"/>
                                        <p:tgtEl>
                                          <p:spTgt spid="30"/>
                                        </p:tgtEl>
                                        <p:attrNameLst>
                                          <p:attrName>ppt_h</p:attrName>
                                        </p:attrNameLst>
                                      </p:cBhvr>
                                      <p:tavLst>
                                        <p:tav tm="0">
                                          <p:val>
                                            <p:fltVal val="0"/>
                                          </p:val>
                                        </p:tav>
                                        <p:tav tm="100000">
                                          <p:val>
                                            <p:strVal val="#ppt_h"/>
                                          </p:val>
                                        </p:tav>
                                      </p:tavLst>
                                    </p:anim>
                                    <p:animEffect transition="in" filter="fade">
                                      <p:cBhvr>
                                        <p:cTn id="75" dur="1000"/>
                                        <p:tgtEl>
                                          <p:spTgt spid="30"/>
                                        </p:tgtEl>
                                      </p:cBhvr>
                                    </p:animEffect>
                                  </p:childTnLst>
                                </p:cTn>
                              </p:par>
                              <p:par>
                                <p:cTn id="76" presetID="53"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1000" fill="hold"/>
                                        <p:tgtEl>
                                          <p:spTgt spid="35"/>
                                        </p:tgtEl>
                                        <p:attrNameLst>
                                          <p:attrName>ppt_w</p:attrName>
                                        </p:attrNameLst>
                                      </p:cBhvr>
                                      <p:tavLst>
                                        <p:tav tm="0">
                                          <p:val>
                                            <p:fltVal val="0"/>
                                          </p:val>
                                        </p:tav>
                                        <p:tav tm="100000">
                                          <p:val>
                                            <p:strVal val="#ppt_w"/>
                                          </p:val>
                                        </p:tav>
                                      </p:tavLst>
                                    </p:anim>
                                    <p:anim calcmode="lin" valueType="num">
                                      <p:cBhvr>
                                        <p:cTn id="79" dur="1000" fill="hold"/>
                                        <p:tgtEl>
                                          <p:spTgt spid="35"/>
                                        </p:tgtEl>
                                        <p:attrNameLst>
                                          <p:attrName>ppt_h</p:attrName>
                                        </p:attrNameLst>
                                      </p:cBhvr>
                                      <p:tavLst>
                                        <p:tav tm="0">
                                          <p:val>
                                            <p:fltVal val="0"/>
                                          </p:val>
                                        </p:tav>
                                        <p:tav tm="100000">
                                          <p:val>
                                            <p:strVal val="#ppt_h"/>
                                          </p:val>
                                        </p:tav>
                                      </p:tavLst>
                                    </p:anim>
                                    <p:animEffect transition="in" filter="fade">
                                      <p:cBhvr>
                                        <p:cTn id="80" dur="1000"/>
                                        <p:tgtEl>
                                          <p:spTgt spid="35"/>
                                        </p:tgtEl>
                                      </p:cBhvr>
                                    </p:animEffect>
                                  </p:childTnLst>
                                </p:cTn>
                              </p:par>
                            </p:childTnLst>
                          </p:cTn>
                        </p:par>
                        <p:par>
                          <p:cTn id="81" fill="hold">
                            <p:stCondLst>
                              <p:cond delay="2000"/>
                            </p:stCondLst>
                            <p:childTnLst>
                              <p:par>
                                <p:cTn id="82" presetID="1" presetClass="entr" presetSubtype="0" fill="hold" nodeType="afterEffect">
                                  <p:stCondLst>
                                    <p:cond delay="0"/>
                                  </p:stCondLst>
                                  <p:childTnLst>
                                    <p:set>
                                      <p:cBhvr>
                                        <p:cTn id="83" dur="1" fill="hold">
                                          <p:stCondLst>
                                            <p:cond delay="0"/>
                                          </p:stCondLst>
                                        </p:cTn>
                                        <p:tgtEl>
                                          <p:spTgt spid="47">
                                            <p:txEl>
                                              <p:pRg st="0" end="0"/>
                                            </p:txEl>
                                          </p:spTgt>
                                        </p:tgtEl>
                                        <p:attrNameLst>
                                          <p:attrName>style.visibility</p:attrName>
                                        </p:attrNameLst>
                                      </p:cBhvr>
                                      <p:to>
                                        <p:strVal val="visible"/>
                                      </p:to>
                                    </p:set>
                                  </p:childTnLst>
                                </p:cTn>
                              </p:par>
                            </p:childTnLst>
                          </p:cTn>
                        </p:par>
                        <p:par>
                          <p:cTn id="84" fill="hold">
                            <p:stCondLst>
                              <p:cond delay="2000"/>
                            </p:stCondLst>
                            <p:childTnLst>
                              <p:par>
                                <p:cTn id="85" presetID="53" presetClass="entr" presetSubtype="0" fill="hold" nodeType="afterEffect">
                                  <p:stCondLst>
                                    <p:cond delay="0"/>
                                  </p:stCondLst>
                                  <p:childTnLst>
                                    <p:set>
                                      <p:cBhvr>
                                        <p:cTn id="86" dur="1" fill="hold">
                                          <p:stCondLst>
                                            <p:cond delay="0"/>
                                          </p:stCondLst>
                                        </p:cTn>
                                        <p:tgtEl>
                                          <p:spTgt spid="47">
                                            <p:txEl>
                                              <p:pRg st="1" end="1"/>
                                            </p:txEl>
                                          </p:spTgt>
                                        </p:tgtEl>
                                        <p:attrNameLst>
                                          <p:attrName>style.visibility</p:attrName>
                                        </p:attrNameLst>
                                      </p:cBhvr>
                                      <p:to>
                                        <p:strVal val="visible"/>
                                      </p:to>
                                    </p:set>
                                    <p:anim calcmode="lin" valueType="num">
                                      <p:cBhvr>
                                        <p:cTn id="87" dur="1000" fill="hold"/>
                                        <p:tgtEl>
                                          <p:spTgt spid="47">
                                            <p:txEl>
                                              <p:pRg st="1" end="1"/>
                                            </p:txEl>
                                          </p:spTgt>
                                        </p:tgtEl>
                                        <p:attrNameLst>
                                          <p:attrName>ppt_w</p:attrName>
                                        </p:attrNameLst>
                                      </p:cBhvr>
                                      <p:tavLst>
                                        <p:tav tm="0">
                                          <p:val>
                                            <p:fltVal val="0"/>
                                          </p:val>
                                        </p:tav>
                                        <p:tav tm="100000">
                                          <p:val>
                                            <p:strVal val="#ppt_w"/>
                                          </p:val>
                                        </p:tav>
                                      </p:tavLst>
                                    </p:anim>
                                    <p:anim calcmode="lin" valueType="num">
                                      <p:cBhvr>
                                        <p:cTn id="88" dur="1000" fill="hold"/>
                                        <p:tgtEl>
                                          <p:spTgt spid="47">
                                            <p:txEl>
                                              <p:pRg st="1" end="1"/>
                                            </p:txEl>
                                          </p:spTgt>
                                        </p:tgtEl>
                                        <p:attrNameLst>
                                          <p:attrName>ppt_h</p:attrName>
                                        </p:attrNameLst>
                                      </p:cBhvr>
                                      <p:tavLst>
                                        <p:tav tm="0">
                                          <p:val>
                                            <p:fltVal val="0"/>
                                          </p:val>
                                        </p:tav>
                                        <p:tav tm="100000">
                                          <p:val>
                                            <p:strVal val="#ppt_h"/>
                                          </p:val>
                                        </p:tav>
                                      </p:tavLst>
                                    </p:anim>
                                    <p:animEffect transition="in" filter="fade">
                                      <p:cBhvr>
                                        <p:cTn id="89" dur="1000"/>
                                        <p:tgtEl>
                                          <p:spTgt spid="47">
                                            <p:txEl>
                                              <p:pRg st="1" end="1"/>
                                            </p:txEl>
                                          </p:spTgt>
                                        </p:tgtEl>
                                      </p:cBhvr>
                                    </p:animEffect>
                                  </p:childTnLst>
                                </p:cTn>
                              </p:par>
                            </p:childTnLst>
                          </p:cTn>
                        </p:par>
                        <p:par>
                          <p:cTn id="90" fill="hold">
                            <p:stCondLst>
                              <p:cond delay="3000"/>
                            </p:stCondLst>
                            <p:childTnLst>
                              <p:par>
                                <p:cTn id="91" presetID="53" presetClass="entr" presetSubtype="0" fill="hold" nodeType="afterEffect">
                                  <p:stCondLst>
                                    <p:cond delay="0"/>
                                  </p:stCondLst>
                                  <p:childTnLst>
                                    <p:set>
                                      <p:cBhvr>
                                        <p:cTn id="92" dur="1" fill="hold">
                                          <p:stCondLst>
                                            <p:cond delay="0"/>
                                          </p:stCondLst>
                                        </p:cTn>
                                        <p:tgtEl>
                                          <p:spTgt spid="47">
                                            <p:txEl>
                                              <p:pRg st="2" end="2"/>
                                            </p:txEl>
                                          </p:spTgt>
                                        </p:tgtEl>
                                        <p:attrNameLst>
                                          <p:attrName>style.visibility</p:attrName>
                                        </p:attrNameLst>
                                      </p:cBhvr>
                                      <p:to>
                                        <p:strVal val="visible"/>
                                      </p:to>
                                    </p:set>
                                    <p:anim calcmode="lin" valueType="num">
                                      <p:cBhvr>
                                        <p:cTn id="93" dur="1000" fill="hold"/>
                                        <p:tgtEl>
                                          <p:spTgt spid="47">
                                            <p:txEl>
                                              <p:pRg st="2" end="2"/>
                                            </p:txEl>
                                          </p:spTgt>
                                        </p:tgtEl>
                                        <p:attrNameLst>
                                          <p:attrName>ppt_w</p:attrName>
                                        </p:attrNameLst>
                                      </p:cBhvr>
                                      <p:tavLst>
                                        <p:tav tm="0">
                                          <p:val>
                                            <p:fltVal val="0"/>
                                          </p:val>
                                        </p:tav>
                                        <p:tav tm="100000">
                                          <p:val>
                                            <p:strVal val="#ppt_w"/>
                                          </p:val>
                                        </p:tav>
                                      </p:tavLst>
                                    </p:anim>
                                    <p:anim calcmode="lin" valueType="num">
                                      <p:cBhvr>
                                        <p:cTn id="94" dur="1000" fill="hold"/>
                                        <p:tgtEl>
                                          <p:spTgt spid="47">
                                            <p:txEl>
                                              <p:pRg st="2" end="2"/>
                                            </p:txEl>
                                          </p:spTgt>
                                        </p:tgtEl>
                                        <p:attrNameLst>
                                          <p:attrName>ppt_h</p:attrName>
                                        </p:attrNameLst>
                                      </p:cBhvr>
                                      <p:tavLst>
                                        <p:tav tm="0">
                                          <p:val>
                                            <p:fltVal val="0"/>
                                          </p:val>
                                        </p:tav>
                                        <p:tav tm="100000">
                                          <p:val>
                                            <p:strVal val="#ppt_h"/>
                                          </p:val>
                                        </p:tav>
                                      </p:tavLst>
                                    </p:anim>
                                    <p:animEffect transition="in" filter="fade">
                                      <p:cBhvr>
                                        <p:cTn id="95" dur="1000"/>
                                        <p:tgtEl>
                                          <p:spTgt spid="47">
                                            <p:txEl>
                                              <p:pRg st="2" end="2"/>
                                            </p:txEl>
                                          </p:spTgt>
                                        </p:tgtEl>
                                      </p:cBhvr>
                                    </p:animEffect>
                                  </p:childTnLst>
                                </p:cTn>
                              </p:par>
                            </p:childTnLst>
                          </p:cTn>
                        </p:par>
                        <p:par>
                          <p:cTn id="96" fill="hold">
                            <p:stCondLst>
                              <p:cond delay="4000"/>
                            </p:stCondLst>
                            <p:childTnLst>
                              <p:par>
                                <p:cTn id="97" presetID="53" presetClass="entr" presetSubtype="0" fill="hold" nodeType="afterEffect">
                                  <p:stCondLst>
                                    <p:cond delay="0"/>
                                  </p:stCondLst>
                                  <p:childTnLst>
                                    <p:set>
                                      <p:cBhvr>
                                        <p:cTn id="98" dur="1" fill="hold">
                                          <p:stCondLst>
                                            <p:cond delay="0"/>
                                          </p:stCondLst>
                                        </p:cTn>
                                        <p:tgtEl>
                                          <p:spTgt spid="47">
                                            <p:txEl>
                                              <p:pRg st="3" end="3"/>
                                            </p:txEl>
                                          </p:spTgt>
                                        </p:tgtEl>
                                        <p:attrNameLst>
                                          <p:attrName>style.visibility</p:attrName>
                                        </p:attrNameLst>
                                      </p:cBhvr>
                                      <p:to>
                                        <p:strVal val="visible"/>
                                      </p:to>
                                    </p:set>
                                    <p:anim calcmode="lin" valueType="num">
                                      <p:cBhvr>
                                        <p:cTn id="99" dur="1000" fill="hold"/>
                                        <p:tgtEl>
                                          <p:spTgt spid="47">
                                            <p:txEl>
                                              <p:pRg st="3" end="3"/>
                                            </p:txEl>
                                          </p:spTgt>
                                        </p:tgtEl>
                                        <p:attrNameLst>
                                          <p:attrName>ppt_w</p:attrName>
                                        </p:attrNameLst>
                                      </p:cBhvr>
                                      <p:tavLst>
                                        <p:tav tm="0">
                                          <p:val>
                                            <p:fltVal val="0"/>
                                          </p:val>
                                        </p:tav>
                                        <p:tav tm="100000">
                                          <p:val>
                                            <p:strVal val="#ppt_w"/>
                                          </p:val>
                                        </p:tav>
                                      </p:tavLst>
                                    </p:anim>
                                    <p:anim calcmode="lin" valueType="num">
                                      <p:cBhvr>
                                        <p:cTn id="100" dur="1000" fill="hold"/>
                                        <p:tgtEl>
                                          <p:spTgt spid="47">
                                            <p:txEl>
                                              <p:pRg st="3" end="3"/>
                                            </p:txEl>
                                          </p:spTgt>
                                        </p:tgtEl>
                                        <p:attrNameLst>
                                          <p:attrName>ppt_h</p:attrName>
                                        </p:attrNameLst>
                                      </p:cBhvr>
                                      <p:tavLst>
                                        <p:tav tm="0">
                                          <p:val>
                                            <p:fltVal val="0"/>
                                          </p:val>
                                        </p:tav>
                                        <p:tav tm="100000">
                                          <p:val>
                                            <p:strVal val="#ppt_h"/>
                                          </p:val>
                                        </p:tav>
                                      </p:tavLst>
                                    </p:anim>
                                    <p:animEffect transition="in" filter="fade">
                                      <p:cBhvr>
                                        <p:cTn id="101" dur="1000"/>
                                        <p:tgtEl>
                                          <p:spTgt spid="47">
                                            <p:txEl>
                                              <p:pRg st="3" end="3"/>
                                            </p:txEl>
                                          </p:spTgt>
                                        </p:tgtEl>
                                      </p:cBhvr>
                                    </p:animEffect>
                                  </p:childTnLst>
                                </p:cTn>
                              </p:par>
                            </p:childTnLst>
                          </p:cTn>
                        </p:par>
                        <p:par>
                          <p:cTn id="102" fill="hold">
                            <p:stCondLst>
                              <p:cond delay="5000"/>
                            </p:stCondLst>
                            <p:childTnLst>
                              <p:par>
                                <p:cTn id="103" presetID="53" presetClass="entr" presetSubtype="0" fill="hold" nodeType="afterEffect">
                                  <p:stCondLst>
                                    <p:cond delay="0"/>
                                  </p:stCondLst>
                                  <p:childTnLst>
                                    <p:set>
                                      <p:cBhvr>
                                        <p:cTn id="104" dur="1" fill="hold">
                                          <p:stCondLst>
                                            <p:cond delay="0"/>
                                          </p:stCondLst>
                                        </p:cTn>
                                        <p:tgtEl>
                                          <p:spTgt spid="47">
                                            <p:txEl>
                                              <p:pRg st="4" end="4"/>
                                            </p:txEl>
                                          </p:spTgt>
                                        </p:tgtEl>
                                        <p:attrNameLst>
                                          <p:attrName>style.visibility</p:attrName>
                                        </p:attrNameLst>
                                      </p:cBhvr>
                                      <p:to>
                                        <p:strVal val="visible"/>
                                      </p:to>
                                    </p:set>
                                    <p:anim calcmode="lin" valueType="num">
                                      <p:cBhvr>
                                        <p:cTn id="105" dur="1000" fill="hold"/>
                                        <p:tgtEl>
                                          <p:spTgt spid="47">
                                            <p:txEl>
                                              <p:pRg st="4" end="4"/>
                                            </p:txEl>
                                          </p:spTgt>
                                        </p:tgtEl>
                                        <p:attrNameLst>
                                          <p:attrName>ppt_w</p:attrName>
                                        </p:attrNameLst>
                                      </p:cBhvr>
                                      <p:tavLst>
                                        <p:tav tm="0">
                                          <p:val>
                                            <p:fltVal val="0"/>
                                          </p:val>
                                        </p:tav>
                                        <p:tav tm="100000">
                                          <p:val>
                                            <p:strVal val="#ppt_w"/>
                                          </p:val>
                                        </p:tav>
                                      </p:tavLst>
                                    </p:anim>
                                    <p:anim calcmode="lin" valueType="num">
                                      <p:cBhvr>
                                        <p:cTn id="106" dur="1000" fill="hold"/>
                                        <p:tgtEl>
                                          <p:spTgt spid="47">
                                            <p:txEl>
                                              <p:pRg st="4" end="4"/>
                                            </p:txEl>
                                          </p:spTgt>
                                        </p:tgtEl>
                                        <p:attrNameLst>
                                          <p:attrName>ppt_h</p:attrName>
                                        </p:attrNameLst>
                                      </p:cBhvr>
                                      <p:tavLst>
                                        <p:tav tm="0">
                                          <p:val>
                                            <p:fltVal val="0"/>
                                          </p:val>
                                        </p:tav>
                                        <p:tav tm="100000">
                                          <p:val>
                                            <p:strVal val="#ppt_h"/>
                                          </p:val>
                                        </p:tav>
                                      </p:tavLst>
                                    </p:anim>
                                    <p:animEffect transition="in" filter="fade">
                                      <p:cBhvr>
                                        <p:cTn id="107" dur="1000"/>
                                        <p:tgtEl>
                                          <p:spTgt spid="47">
                                            <p:txEl>
                                              <p:pRg st="4" end="4"/>
                                            </p:txEl>
                                          </p:spTgt>
                                        </p:tgtEl>
                                      </p:cBhvr>
                                    </p:animEffect>
                                  </p:childTnLst>
                                </p:cTn>
                              </p:par>
                            </p:childTnLst>
                          </p:cTn>
                        </p:par>
                        <p:par>
                          <p:cTn id="108" fill="hold">
                            <p:stCondLst>
                              <p:cond delay="6000"/>
                            </p:stCondLst>
                            <p:childTnLst>
                              <p:par>
                                <p:cTn id="109" presetID="53" presetClass="exit" presetSubtype="0" fill="hold" grpId="1" nodeType="afterEffect">
                                  <p:stCondLst>
                                    <p:cond delay="0"/>
                                  </p:stCondLst>
                                  <p:childTnLst>
                                    <p:anim calcmode="lin" valueType="num">
                                      <p:cBhvr>
                                        <p:cTn id="110" dur="500"/>
                                        <p:tgtEl>
                                          <p:spTgt spid="21"/>
                                        </p:tgtEl>
                                        <p:attrNameLst>
                                          <p:attrName>ppt_w</p:attrName>
                                        </p:attrNameLst>
                                      </p:cBhvr>
                                      <p:tavLst>
                                        <p:tav tm="0">
                                          <p:val>
                                            <p:strVal val="ppt_w"/>
                                          </p:val>
                                        </p:tav>
                                        <p:tav tm="100000">
                                          <p:val>
                                            <p:fltVal val="0"/>
                                          </p:val>
                                        </p:tav>
                                      </p:tavLst>
                                    </p:anim>
                                    <p:anim calcmode="lin" valueType="num">
                                      <p:cBhvr>
                                        <p:cTn id="111" dur="500"/>
                                        <p:tgtEl>
                                          <p:spTgt spid="21"/>
                                        </p:tgtEl>
                                        <p:attrNameLst>
                                          <p:attrName>ppt_h</p:attrName>
                                        </p:attrNameLst>
                                      </p:cBhvr>
                                      <p:tavLst>
                                        <p:tav tm="0">
                                          <p:val>
                                            <p:strVal val="ppt_h"/>
                                          </p:val>
                                        </p:tav>
                                        <p:tav tm="100000">
                                          <p:val>
                                            <p:fltVal val="0"/>
                                          </p:val>
                                        </p:tav>
                                      </p:tavLst>
                                    </p:anim>
                                    <p:animEffect transition="out" filter="fade">
                                      <p:cBhvr>
                                        <p:cTn id="112" dur="500"/>
                                        <p:tgtEl>
                                          <p:spTgt spid="21"/>
                                        </p:tgtEl>
                                      </p:cBhvr>
                                    </p:animEffect>
                                    <p:set>
                                      <p:cBhvr>
                                        <p:cTn id="113" dur="1" fill="hold">
                                          <p:stCondLst>
                                            <p:cond delay="499"/>
                                          </p:stCondLst>
                                        </p:cTn>
                                        <p:tgtEl>
                                          <p:spTgt spid="21"/>
                                        </p:tgtEl>
                                        <p:attrNameLst>
                                          <p:attrName>style.visibility</p:attrName>
                                        </p:attrNameLst>
                                      </p:cBhvr>
                                      <p:to>
                                        <p:strVal val="hidden"/>
                                      </p:to>
                                    </p:set>
                                  </p:childTnLst>
                                </p:cTn>
                              </p:par>
                              <p:par>
                                <p:cTn id="114" presetID="53" presetClass="exit" presetSubtype="0" fill="hold" grpId="1" nodeType="withEffect">
                                  <p:stCondLst>
                                    <p:cond delay="0"/>
                                  </p:stCondLst>
                                  <p:childTnLst>
                                    <p:anim calcmode="lin" valueType="num">
                                      <p:cBhvr>
                                        <p:cTn id="115" dur="500"/>
                                        <p:tgtEl>
                                          <p:spTgt spid="35"/>
                                        </p:tgtEl>
                                        <p:attrNameLst>
                                          <p:attrName>ppt_w</p:attrName>
                                        </p:attrNameLst>
                                      </p:cBhvr>
                                      <p:tavLst>
                                        <p:tav tm="0">
                                          <p:val>
                                            <p:strVal val="ppt_w"/>
                                          </p:val>
                                        </p:tav>
                                        <p:tav tm="100000">
                                          <p:val>
                                            <p:fltVal val="0"/>
                                          </p:val>
                                        </p:tav>
                                      </p:tavLst>
                                    </p:anim>
                                    <p:anim calcmode="lin" valueType="num">
                                      <p:cBhvr>
                                        <p:cTn id="116" dur="500"/>
                                        <p:tgtEl>
                                          <p:spTgt spid="35"/>
                                        </p:tgtEl>
                                        <p:attrNameLst>
                                          <p:attrName>ppt_h</p:attrName>
                                        </p:attrNameLst>
                                      </p:cBhvr>
                                      <p:tavLst>
                                        <p:tav tm="0">
                                          <p:val>
                                            <p:strVal val="ppt_h"/>
                                          </p:val>
                                        </p:tav>
                                        <p:tav tm="100000">
                                          <p:val>
                                            <p:fltVal val="0"/>
                                          </p:val>
                                        </p:tav>
                                      </p:tavLst>
                                    </p:anim>
                                    <p:animEffect transition="out" filter="fade">
                                      <p:cBhvr>
                                        <p:cTn id="117" dur="500"/>
                                        <p:tgtEl>
                                          <p:spTgt spid="35"/>
                                        </p:tgtEl>
                                      </p:cBhvr>
                                    </p:animEffect>
                                    <p:set>
                                      <p:cBhvr>
                                        <p:cTn id="118" dur="1" fill="hold">
                                          <p:stCondLst>
                                            <p:cond delay="499"/>
                                          </p:stCondLst>
                                        </p:cTn>
                                        <p:tgtEl>
                                          <p:spTgt spid="35"/>
                                        </p:tgtEl>
                                        <p:attrNameLst>
                                          <p:attrName>style.visibility</p:attrName>
                                        </p:attrNameLst>
                                      </p:cBhvr>
                                      <p:to>
                                        <p:strVal val="hidden"/>
                                      </p:to>
                                    </p:set>
                                  </p:childTnLst>
                                </p:cTn>
                              </p:par>
                              <p:par>
                                <p:cTn id="119" presetID="53" presetClass="exit" presetSubtype="0" fill="hold" grpId="1" nodeType="withEffect">
                                  <p:stCondLst>
                                    <p:cond delay="0"/>
                                  </p:stCondLst>
                                  <p:childTnLst>
                                    <p:anim calcmode="lin" valueType="num">
                                      <p:cBhvr>
                                        <p:cTn id="120" dur="500"/>
                                        <p:tgtEl>
                                          <p:spTgt spid="30"/>
                                        </p:tgtEl>
                                        <p:attrNameLst>
                                          <p:attrName>ppt_w</p:attrName>
                                        </p:attrNameLst>
                                      </p:cBhvr>
                                      <p:tavLst>
                                        <p:tav tm="0">
                                          <p:val>
                                            <p:strVal val="ppt_w"/>
                                          </p:val>
                                        </p:tav>
                                        <p:tav tm="100000">
                                          <p:val>
                                            <p:fltVal val="0"/>
                                          </p:val>
                                        </p:tav>
                                      </p:tavLst>
                                    </p:anim>
                                    <p:anim calcmode="lin" valueType="num">
                                      <p:cBhvr>
                                        <p:cTn id="121" dur="500"/>
                                        <p:tgtEl>
                                          <p:spTgt spid="30"/>
                                        </p:tgtEl>
                                        <p:attrNameLst>
                                          <p:attrName>ppt_h</p:attrName>
                                        </p:attrNameLst>
                                      </p:cBhvr>
                                      <p:tavLst>
                                        <p:tav tm="0">
                                          <p:val>
                                            <p:strVal val="ppt_h"/>
                                          </p:val>
                                        </p:tav>
                                        <p:tav tm="100000">
                                          <p:val>
                                            <p:fltVal val="0"/>
                                          </p:val>
                                        </p:tav>
                                      </p:tavLst>
                                    </p:anim>
                                    <p:animEffect transition="out" filter="fade">
                                      <p:cBhvr>
                                        <p:cTn id="122" dur="500"/>
                                        <p:tgtEl>
                                          <p:spTgt spid="30"/>
                                        </p:tgtEl>
                                      </p:cBhvr>
                                    </p:animEffect>
                                    <p:set>
                                      <p:cBhvr>
                                        <p:cTn id="123" dur="1" fill="hold">
                                          <p:stCondLst>
                                            <p:cond delay="499"/>
                                          </p:stCondLst>
                                        </p:cTn>
                                        <p:tgtEl>
                                          <p:spTgt spid="30"/>
                                        </p:tgtEl>
                                        <p:attrNameLst>
                                          <p:attrName>style.visibility</p:attrName>
                                        </p:attrNameLst>
                                      </p:cBhvr>
                                      <p:to>
                                        <p:strVal val="hidden"/>
                                      </p:to>
                                    </p:set>
                                  </p:childTnLst>
                                </p:cTn>
                              </p:par>
                              <p:par>
                                <p:cTn id="124" presetID="53" presetClass="exit" presetSubtype="0" fill="hold" grpId="1" nodeType="withEffect">
                                  <p:stCondLst>
                                    <p:cond delay="0"/>
                                  </p:stCondLst>
                                  <p:childTnLst>
                                    <p:anim calcmode="lin" valueType="num">
                                      <p:cBhvr>
                                        <p:cTn id="125" dur="500"/>
                                        <p:tgtEl>
                                          <p:spTgt spid="33"/>
                                        </p:tgtEl>
                                        <p:attrNameLst>
                                          <p:attrName>ppt_w</p:attrName>
                                        </p:attrNameLst>
                                      </p:cBhvr>
                                      <p:tavLst>
                                        <p:tav tm="0">
                                          <p:val>
                                            <p:strVal val="ppt_w"/>
                                          </p:val>
                                        </p:tav>
                                        <p:tav tm="100000">
                                          <p:val>
                                            <p:fltVal val="0"/>
                                          </p:val>
                                        </p:tav>
                                      </p:tavLst>
                                    </p:anim>
                                    <p:anim calcmode="lin" valueType="num">
                                      <p:cBhvr>
                                        <p:cTn id="126" dur="500"/>
                                        <p:tgtEl>
                                          <p:spTgt spid="33"/>
                                        </p:tgtEl>
                                        <p:attrNameLst>
                                          <p:attrName>ppt_h</p:attrName>
                                        </p:attrNameLst>
                                      </p:cBhvr>
                                      <p:tavLst>
                                        <p:tav tm="0">
                                          <p:val>
                                            <p:strVal val="ppt_h"/>
                                          </p:val>
                                        </p:tav>
                                        <p:tav tm="100000">
                                          <p:val>
                                            <p:fltVal val="0"/>
                                          </p:val>
                                        </p:tav>
                                      </p:tavLst>
                                    </p:anim>
                                    <p:animEffect transition="out" filter="fade">
                                      <p:cBhvr>
                                        <p:cTn id="127" dur="500"/>
                                        <p:tgtEl>
                                          <p:spTgt spid="33"/>
                                        </p:tgtEl>
                                      </p:cBhvr>
                                    </p:animEffect>
                                    <p:set>
                                      <p:cBhvr>
                                        <p:cTn id="128" dur="1" fill="hold">
                                          <p:stCondLst>
                                            <p:cond delay="499"/>
                                          </p:stCondLst>
                                        </p:cTn>
                                        <p:tgtEl>
                                          <p:spTgt spid="33"/>
                                        </p:tgtEl>
                                        <p:attrNameLst>
                                          <p:attrName>style.visibility</p:attrName>
                                        </p:attrNameLst>
                                      </p:cBhvr>
                                      <p:to>
                                        <p:strVal val="hidden"/>
                                      </p:to>
                                    </p:set>
                                  </p:childTnLst>
                                </p:cTn>
                              </p:par>
                              <p:par>
                                <p:cTn id="129" presetID="53" presetClass="exit" presetSubtype="0" fill="hold" grpId="1" nodeType="withEffect">
                                  <p:stCondLst>
                                    <p:cond delay="0"/>
                                  </p:stCondLst>
                                  <p:childTnLst>
                                    <p:anim calcmode="lin" valueType="num">
                                      <p:cBhvr>
                                        <p:cTn id="130" dur="500"/>
                                        <p:tgtEl>
                                          <p:spTgt spid="50"/>
                                        </p:tgtEl>
                                        <p:attrNameLst>
                                          <p:attrName>ppt_w</p:attrName>
                                        </p:attrNameLst>
                                      </p:cBhvr>
                                      <p:tavLst>
                                        <p:tav tm="0">
                                          <p:val>
                                            <p:strVal val="ppt_w"/>
                                          </p:val>
                                        </p:tav>
                                        <p:tav tm="100000">
                                          <p:val>
                                            <p:fltVal val="0"/>
                                          </p:val>
                                        </p:tav>
                                      </p:tavLst>
                                    </p:anim>
                                    <p:anim calcmode="lin" valueType="num">
                                      <p:cBhvr>
                                        <p:cTn id="131" dur="500"/>
                                        <p:tgtEl>
                                          <p:spTgt spid="50"/>
                                        </p:tgtEl>
                                        <p:attrNameLst>
                                          <p:attrName>ppt_h</p:attrName>
                                        </p:attrNameLst>
                                      </p:cBhvr>
                                      <p:tavLst>
                                        <p:tav tm="0">
                                          <p:val>
                                            <p:strVal val="ppt_h"/>
                                          </p:val>
                                        </p:tav>
                                        <p:tav tm="100000">
                                          <p:val>
                                            <p:fltVal val="0"/>
                                          </p:val>
                                        </p:tav>
                                      </p:tavLst>
                                    </p:anim>
                                    <p:animEffect transition="out" filter="fade">
                                      <p:cBhvr>
                                        <p:cTn id="132" dur="500"/>
                                        <p:tgtEl>
                                          <p:spTgt spid="50"/>
                                        </p:tgtEl>
                                      </p:cBhvr>
                                    </p:animEffect>
                                    <p:set>
                                      <p:cBhvr>
                                        <p:cTn id="133" dur="1" fill="hold">
                                          <p:stCondLst>
                                            <p:cond delay="499"/>
                                          </p:stCondLst>
                                        </p:cTn>
                                        <p:tgtEl>
                                          <p:spTgt spid="50"/>
                                        </p:tgtEl>
                                        <p:attrNameLst>
                                          <p:attrName>style.visibility</p:attrName>
                                        </p:attrNameLst>
                                      </p:cBhvr>
                                      <p:to>
                                        <p:strVal val="hidden"/>
                                      </p:to>
                                    </p:set>
                                  </p:childTnLst>
                                </p:cTn>
                              </p:par>
                              <p:par>
                                <p:cTn id="134" presetID="53" presetClass="exit" presetSubtype="0" fill="hold" grpId="1" nodeType="withEffect">
                                  <p:stCondLst>
                                    <p:cond delay="0"/>
                                  </p:stCondLst>
                                  <p:childTnLst>
                                    <p:anim calcmode="lin" valueType="num">
                                      <p:cBhvr>
                                        <p:cTn id="135" dur="500"/>
                                        <p:tgtEl>
                                          <p:spTgt spid="51"/>
                                        </p:tgtEl>
                                        <p:attrNameLst>
                                          <p:attrName>ppt_w</p:attrName>
                                        </p:attrNameLst>
                                      </p:cBhvr>
                                      <p:tavLst>
                                        <p:tav tm="0">
                                          <p:val>
                                            <p:strVal val="ppt_w"/>
                                          </p:val>
                                        </p:tav>
                                        <p:tav tm="100000">
                                          <p:val>
                                            <p:fltVal val="0"/>
                                          </p:val>
                                        </p:tav>
                                      </p:tavLst>
                                    </p:anim>
                                    <p:anim calcmode="lin" valueType="num">
                                      <p:cBhvr>
                                        <p:cTn id="136" dur="500"/>
                                        <p:tgtEl>
                                          <p:spTgt spid="51"/>
                                        </p:tgtEl>
                                        <p:attrNameLst>
                                          <p:attrName>ppt_h</p:attrName>
                                        </p:attrNameLst>
                                      </p:cBhvr>
                                      <p:tavLst>
                                        <p:tav tm="0">
                                          <p:val>
                                            <p:strVal val="ppt_h"/>
                                          </p:val>
                                        </p:tav>
                                        <p:tav tm="100000">
                                          <p:val>
                                            <p:fltVal val="0"/>
                                          </p:val>
                                        </p:tav>
                                      </p:tavLst>
                                    </p:anim>
                                    <p:animEffect transition="out" filter="fade">
                                      <p:cBhvr>
                                        <p:cTn id="137" dur="500"/>
                                        <p:tgtEl>
                                          <p:spTgt spid="51"/>
                                        </p:tgtEl>
                                      </p:cBhvr>
                                    </p:animEffect>
                                    <p:set>
                                      <p:cBhvr>
                                        <p:cTn id="138" dur="1" fill="hold">
                                          <p:stCondLst>
                                            <p:cond delay="499"/>
                                          </p:stCondLst>
                                        </p:cTn>
                                        <p:tgtEl>
                                          <p:spTgt spid="51"/>
                                        </p:tgtEl>
                                        <p:attrNameLst>
                                          <p:attrName>style.visibility</p:attrName>
                                        </p:attrNameLst>
                                      </p:cBhvr>
                                      <p:to>
                                        <p:strVal val="hidden"/>
                                      </p:to>
                                    </p:set>
                                  </p:childTnLst>
                                </p:cTn>
                              </p:par>
                              <p:par>
                                <p:cTn id="139" presetID="53" presetClass="exit" presetSubtype="0" fill="hold" grpId="1" nodeType="withEffect">
                                  <p:stCondLst>
                                    <p:cond delay="0"/>
                                  </p:stCondLst>
                                  <p:childTnLst>
                                    <p:anim calcmode="lin" valueType="num">
                                      <p:cBhvr>
                                        <p:cTn id="140" dur="500"/>
                                        <p:tgtEl>
                                          <p:spTgt spid="53"/>
                                        </p:tgtEl>
                                        <p:attrNameLst>
                                          <p:attrName>ppt_w</p:attrName>
                                        </p:attrNameLst>
                                      </p:cBhvr>
                                      <p:tavLst>
                                        <p:tav tm="0">
                                          <p:val>
                                            <p:strVal val="ppt_w"/>
                                          </p:val>
                                        </p:tav>
                                        <p:tav tm="100000">
                                          <p:val>
                                            <p:fltVal val="0"/>
                                          </p:val>
                                        </p:tav>
                                      </p:tavLst>
                                    </p:anim>
                                    <p:anim calcmode="lin" valueType="num">
                                      <p:cBhvr>
                                        <p:cTn id="141" dur="500"/>
                                        <p:tgtEl>
                                          <p:spTgt spid="53"/>
                                        </p:tgtEl>
                                        <p:attrNameLst>
                                          <p:attrName>ppt_h</p:attrName>
                                        </p:attrNameLst>
                                      </p:cBhvr>
                                      <p:tavLst>
                                        <p:tav tm="0">
                                          <p:val>
                                            <p:strVal val="ppt_h"/>
                                          </p:val>
                                        </p:tav>
                                        <p:tav tm="100000">
                                          <p:val>
                                            <p:fltVal val="0"/>
                                          </p:val>
                                        </p:tav>
                                      </p:tavLst>
                                    </p:anim>
                                    <p:animEffect transition="out" filter="fade">
                                      <p:cBhvr>
                                        <p:cTn id="142" dur="500"/>
                                        <p:tgtEl>
                                          <p:spTgt spid="53"/>
                                        </p:tgtEl>
                                      </p:cBhvr>
                                    </p:animEffect>
                                    <p:set>
                                      <p:cBhvr>
                                        <p:cTn id="143" dur="1" fill="hold">
                                          <p:stCondLst>
                                            <p:cond delay="499"/>
                                          </p:stCondLst>
                                        </p:cTn>
                                        <p:tgtEl>
                                          <p:spTgt spid="53"/>
                                        </p:tgtEl>
                                        <p:attrNameLst>
                                          <p:attrName>style.visibility</p:attrName>
                                        </p:attrNameLst>
                                      </p:cBhvr>
                                      <p:to>
                                        <p:strVal val="hidden"/>
                                      </p:to>
                                    </p:set>
                                  </p:childTnLst>
                                </p:cTn>
                              </p:par>
                              <p:par>
                                <p:cTn id="144" presetID="53" presetClass="exit" presetSubtype="0" fill="hold" grpId="1" nodeType="withEffect">
                                  <p:stCondLst>
                                    <p:cond delay="0"/>
                                  </p:stCondLst>
                                  <p:childTnLst>
                                    <p:anim calcmode="lin" valueType="num">
                                      <p:cBhvr>
                                        <p:cTn id="145" dur="500"/>
                                        <p:tgtEl>
                                          <p:spTgt spid="54"/>
                                        </p:tgtEl>
                                        <p:attrNameLst>
                                          <p:attrName>ppt_w</p:attrName>
                                        </p:attrNameLst>
                                      </p:cBhvr>
                                      <p:tavLst>
                                        <p:tav tm="0">
                                          <p:val>
                                            <p:strVal val="ppt_w"/>
                                          </p:val>
                                        </p:tav>
                                        <p:tav tm="100000">
                                          <p:val>
                                            <p:fltVal val="0"/>
                                          </p:val>
                                        </p:tav>
                                      </p:tavLst>
                                    </p:anim>
                                    <p:anim calcmode="lin" valueType="num">
                                      <p:cBhvr>
                                        <p:cTn id="146" dur="500"/>
                                        <p:tgtEl>
                                          <p:spTgt spid="54"/>
                                        </p:tgtEl>
                                        <p:attrNameLst>
                                          <p:attrName>ppt_h</p:attrName>
                                        </p:attrNameLst>
                                      </p:cBhvr>
                                      <p:tavLst>
                                        <p:tav tm="0">
                                          <p:val>
                                            <p:strVal val="ppt_h"/>
                                          </p:val>
                                        </p:tav>
                                        <p:tav tm="100000">
                                          <p:val>
                                            <p:fltVal val="0"/>
                                          </p:val>
                                        </p:tav>
                                      </p:tavLst>
                                    </p:anim>
                                    <p:animEffect transition="out" filter="fade">
                                      <p:cBhvr>
                                        <p:cTn id="147" dur="500"/>
                                        <p:tgtEl>
                                          <p:spTgt spid="54"/>
                                        </p:tgtEl>
                                      </p:cBhvr>
                                    </p:animEffect>
                                    <p:set>
                                      <p:cBhvr>
                                        <p:cTn id="148" dur="1" fill="hold">
                                          <p:stCondLst>
                                            <p:cond delay="499"/>
                                          </p:stCondLst>
                                        </p:cTn>
                                        <p:tgtEl>
                                          <p:spTgt spid="54"/>
                                        </p:tgtEl>
                                        <p:attrNameLst>
                                          <p:attrName>style.visibility</p:attrName>
                                        </p:attrNameLst>
                                      </p:cBhvr>
                                      <p:to>
                                        <p:strVal val="hidden"/>
                                      </p:to>
                                    </p:set>
                                  </p:childTnLst>
                                </p:cTn>
                              </p:par>
                              <p:par>
                                <p:cTn id="149" presetID="53" presetClass="exit" presetSubtype="0" fill="hold" grpId="3" nodeType="withEffect">
                                  <p:stCondLst>
                                    <p:cond delay="0"/>
                                  </p:stCondLst>
                                  <p:childTnLst>
                                    <p:anim calcmode="lin" valueType="num">
                                      <p:cBhvr>
                                        <p:cTn id="150" dur="500"/>
                                        <p:tgtEl>
                                          <p:spTgt spid="56"/>
                                        </p:tgtEl>
                                        <p:attrNameLst>
                                          <p:attrName>ppt_w</p:attrName>
                                        </p:attrNameLst>
                                      </p:cBhvr>
                                      <p:tavLst>
                                        <p:tav tm="0">
                                          <p:val>
                                            <p:strVal val="ppt_w"/>
                                          </p:val>
                                        </p:tav>
                                        <p:tav tm="100000">
                                          <p:val>
                                            <p:fltVal val="0"/>
                                          </p:val>
                                        </p:tav>
                                      </p:tavLst>
                                    </p:anim>
                                    <p:anim calcmode="lin" valueType="num">
                                      <p:cBhvr>
                                        <p:cTn id="151" dur="500"/>
                                        <p:tgtEl>
                                          <p:spTgt spid="56"/>
                                        </p:tgtEl>
                                        <p:attrNameLst>
                                          <p:attrName>ppt_h</p:attrName>
                                        </p:attrNameLst>
                                      </p:cBhvr>
                                      <p:tavLst>
                                        <p:tav tm="0">
                                          <p:val>
                                            <p:strVal val="ppt_h"/>
                                          </p:val>
                                        </p:tav>
                                        <p:tav tm="100000">
                                          <p:val>
                                            <p:fltVal val="0"/>
                                          </p:val>
                                        </p:tav>
                                      </p:tavLst>
                                    </p:anim>
                                    <p:animEffect transition="out" filter="fade">
                                      <p:cBhvr>
                                        <p:cTn id="152" dur="500"/>
                                        <p:tgtEl>
                                          <p:spTgt spid="56"/>
                                        </p:tgtEl>
                                      </p:cBhvr>
                                    </p:animEffect>
                                    <p:set>
                                      <p:cBhvr>
                                        <p:cTn id="153" dur="1" fill="hold">
                                          <p:stCondLst>
                                            <p:cond delay="499"/>
                                          </p:stCondLst>
                                        </p:cTn>
                                        <p:tgtEl>
                                          <p:spTgt spid="56"/>
                                        </p:tgtEl>
                                        <p:attrNameLst>
                                          <p:attrName>style.visibility</p:attrName>
                                        </p:attrNameLst>
                                      </p:cBhvr>
                                      <p:to>
                                        <p:strVal val="hidden"/>
                                      </p:to>
                                    </p:set>
                                  </p:childTnLst>
                                </p:cTn>
                              </p:par>
                              <p:par>
                                <p:cTn id="154" presetID="53" presetClass="exit" presetSubtype="0" fill="hold" grpId="1" nodeType="withEffect">
                                  <p:stCondLst>
                                    <p:cond delay="0"/>
                                  </p:stCondLst>
                                  <p:childTnLst>
                                    <p:anim calcmode="lin" valueType="num">
                                      <p:cBhvr>
                                        <p:cTn id="155" dur="500"/>
                                        <p:tgtEl>
                                          <p:spTgt spid="58"/>
                                        </p:tgtEl>
                                        <p:attrNameLst>
                                          <p:attrName>ppt_w</p:attrName>
                                        </p:attrNameLst>
                                      </p:cBhvr>
                                      <p:tavLst>
                                        <p:tav tm="0">
                                          <p:val>
                                            <p:strVal val="ppt_w"/>
                                          </p:val>
                                        </p:tav>
                                        <p:tav tm="100000">
                                          <p:val>
                                            <p:fltVal val="0"/>
                                          </p:val>
                                        </p:tav>
                                      </p:tavLst>
                                    </p:anim>
                                    <p:anim calcmode="lin" valueType="num">
                                      <p:cBhvr>
                                        <p:cTn id="156" dur="500"/>
                                        <p:tgtEl>
                                          <p:spTgt spid="58"/>
                                        </p:tgtEl>
                                        <p:attrNameLst>
                                          <p:attrName>ppt_h</p:attrName>
                                        </p:attrNameLst>
                                      </p:cBhvr>
                                      <p:tavLst>
                                        <p:tav tm="0">
                                          <p:val>
                                            <p:strVal val="ppt_h"/>
                                          </p:val>
                                        </p:tav>
                                        <p:tav tm="100000">
                                          <p:val>
                                            <p:fltVal val="0"/>
                                          </p:val>
                                        </p:tav>
                                      </p:tavLst>
                                    </p:anim>
                                    <p:animEffect transition="out" filter="fade">
                                      <p:cBhvr>
                                        <p:cTn id="157" dur="500"/>
                                        <p:tgtEl>
                                          <p:spTgt spid="58"/>
                                        </p:tgtEl>
                                      </p:cBhvr>
                                    </p:animEffect>
                                    <p:set>
                                      <p:cBhvr>
                                        <p:cTn id="158" dur="1" fill="hold">
                                          <p:stCondLst>
                                            <p:cond delay="499"/>
                                          </p:stCondLst>
                                        </p:cTn>
                                        <p:tgtEl>
                                          <p:spTgt spid="58"/>
                                        </p:tgtEl>
                                        <p:attrNameLst>
                                          <p:attrName>style.visibility</p:attrName>
                                        </p:attrNameLst>
                                      </p:cBhvr>
                                      <p:to>
                                        <p:strVal val="hidden"/>
                                      </p:to>
                                    </p:set>
                                  </p:childTnLst>
                                </p:cTn>
                              </p:par>
                              <p:par>
                                <p:cTn id="159" presetID="53" presetClass="exit" presetSubtype="0" fill="hold" grpId="2" nodeType="withEffect">
                                  <p:stCondLst>
                                    <p:cond delay="0"/>
                                  </p:stCondLst>
                                  <p:childTnLst>
                                    <p:anim calcmode="lin" valueType="num">
                                      <p:cBhvr>
                                        <p:cTn id="160" dur="500"/>
                                        <p:tgtEl>
                                          <p:spTgt spid="21"/>
                                        </p:tgtEl>
                                        <p:attrNameLst>
                                          <p:attrName>ppt_w</p:attrName>
                                        </p:attrNameLst>
                                      </p:cBhvr>
                                      <p:tavLst>
                                        <p:tav tm="0">
                                          <p:val>
                                            <p:strVal val="ppt_w"/>
                                          </p:val>
                                        </p:tav>
                                        <p:tav tm="100000">
                                          <p:val>
                                            <p:fltVal val="0"/>
                                          </p:val>
                                        </p:tav>
                                      </p:tavLst>
                                    </p:anim>
                                    <p:anim calcmode="lin" valueType="num">
                                      <p:cBhvr>
                                        <p:cTn id="161" dur="500"/>
                                        <p:tgtEl>
                                          <p:spTgt spid="21"/>
                                        </p:tgtEl>
                                        <p:attrNameLst>
                                          <p:attrName>ppt_h</p:attrName>
                                        </p:attrNameLst>
                                      </p:cBhvr>
                                      <p:tavLst>
                                        <p:tav tm="0">
                                          <p:val>
                                            <p:strVal val="ppt_h"/>
                                          </p:val>
                                        </p:tav>
                                        <p:tav tm="100000">
                                          <p:val>
                                            <p:fltVal val="0"/>
                                          </p:val>
                                        </p:tav>
                                      </p:tavLst>
                                    </p:anim>
                                    <p:animEffect transition="out" filter="fade">
                                      <p:cBhvr>
                                        <p:cTn id="162" dur="500"/>
                                        <p:tgtEl>
                                          <p:spTgt spid="21"/>
                                        </p:tgtEl>
                                      </p:cBhvr>
                                    </p:animEffect>
                                    <p:set>
                                      <p:cBhvr>
                                        <p:cTn id="163" dur="1" fill="hold">
                                          <p:stCondLst>
                                            <p:cond delay="499"/>
                                          </p:stCondLst>
                                        </p:cTn>
                                        <p:tgtEl>
                                          <p:spTgt spid="21"/>
                                        </p:tgtEl>
                                        <p:attrNameLst>
                                          <p:attrName>style.visibility</p:attrName>
                                        </p:attrNameLst>
                                      </p:cBhvr>
                                      <p:to>
                                        <p:strVal val="hidden"/>
                                      </p:to>
                                    </p:set>
                                  </p:childTnLst>
                                </p:cTn>
                              </p:par>
                              <p:par>
                                <p:cTn id="164" presetID="53" presetClass="exit" presetSubtype="0" fill="hold" grpId="2" nodeType="withEffect">
                                  <p:stCondLst>
                                    <p:cond delay="0"/>
                                  </p:stCondLst>
                                  <p:childTnLst>
                                    <p:anim calcmode="lin" valueType="num">
                                      <p:cBhvr>
                                        <p:cTn id="165" dur="500"/>
                                        <p:tgtEl>
                                          <p:spTgt spid="30"/>
                                        </p:tgtEl>
                                        <p:attrNameLst>
                                          <p:attrName>ppt_w</p:attrName>
                                        </p:attrNameLst>
                                      </p:cBhvr>
                                      <p:tavLst>
                                        <p:tav tm="0">
                                          <p:val>
                                            <p:strVal val="ppt_w"/>
                                          </p:val>
                                        </p:tav>
                                        <p:tav tm="100000">
                                          <p:val>
                                            <p:fltVal val="0"/>
                                          </p:val>
                                        </p:tav>
                                      </p:tavLst>
                                    </p:anim>
                                    <p:anim calcmode="lin" valueType="num">
                                      <p:cBhvr>
                                        <p:cTn id="166" dur="500"/>
                                        <p:tgtEl>
                                          <p:spTgt spid="30"/>
                                        </p:tgtEl>
                                        <p:attrNameLst>
                                          <p:attrName>ppt_h</p:attrName>
                                        </p:attrNameLst>
                                      </p:cBhvr>
                                      <p:tavLst>
                                        <p:tav tm="0">
                                          <p:val>
                                            <p:strVal val="ppt_h"/>
                                          </p:val>
                                        </p:tav>
                                        <p:tav tm="100000">
                                          <p:val>
                                            <p:fltVal val="0"/>
                                          </p:val>
                                        </p:tav>
                                      </p:tavLst>
                                    </p:anim>
                                    <p:animEffect transition="out" filter="fade">
                                      <p:cBhvr>
                                        <p:cTn id="167" dur="500"/>
                                        <p:tgtEl>
                                          <p:spTgt spid="30"/>
                                        </p:tgtEl>
                                      </p:cBhvr>
                                    </p:animEffect>
                                    <p:set>
                                      <p:cBhvr>
                                        <p:cTn id="168" dur="1" fill="hold">
                                          <p:stCondLst>
                                            <p:cond delay="499"/>
                                          </p:stCondLst>
                                        </p:cTn>
                                        <p:tgtEl>
                                          <p:spTgt spid="30"/>
                                        </p:tgtEl>
                                        <p:attrNameLst>
                                          <p:attrName>style.visibility</p:attrName>
                                        </p:attrNameLst>
                                      </p:cBhvr>
                                      <p:to>
                                        <p:strVal val="hidden"/>
                                      </p:to>
                                    </p:set>
                                  </p:childTnLst>
                                </p:cTn>
                              </p:par>
                              <p:par>
                                <p:cTn id="169" presetID="53" presetClass="exit" presetSubtype="0" fill="hold" grpId="2" nodeType="withEffect">
                                  <p:stCondLst>
                                    <p:cond delay="0"/>
                                  </p:stCondLst>
                                  <p:childTnLst>
                                    <p:anim calcmode="lin" valueType="num">
                                      <p:cBhvr>
                                        <p:cTn id="170" dur="500"/>
                                        <p:tgtEl>
                                          <p:spTgt spid="33"/>
                                        </p:tgtEl>
                                        <p:attrNameLst>
                                          <p:attrName>ppt_w</p:attrName>
                                        </p:attrNameLst>
                                      </p:cBhvr>
                                      <p:tavLst>
                                        <p:tav tm="0">
                                          <p:val>
                                            <p:strVal val="ppt_w"/>
                                          </p:val>
                                        </p:tav>
                                        <p:tav tm="100000">
                                          <p:val>
                                            <p:fltVal val="0"/>
                                          </p:val>
                                        </p:tav>
                                      </p:tavLst>
                                    </p:anim>
                                    <p:anim calcmode="lin" valueType="num">
                                      <p:cBhvr>
                                        <p:cTn id="171" dur="500"/>
                                        <p:tgtEl>
                                          <p:spTgt spid="33"/>
                                        </p:tgtEl>
                                        <p:attrNameLst>
                                          <p:attrName>ppt_h</p:attrName>
                                        </p:attrNameLst>
                                      </p:cBhvr>
                                      <p:tavLst>
                                        <p:tav tm="0">
                                          <p:val>
                                            <p:strVal val="ppt_h"/>
                                          </p:val>
                                        </p:tav>
                                        <p:tav tm="100000">
                                          <p:val>
                                            <p:fltVal val="0"/>
                                          </p:val>
                                        </p:tav>
                                      </p:tavLst>
                                    </p:anim>
                                    <p:animEffect transition="out" filter="fade">
                                      <p:cBhvr>
                                        <p:cTn id="172" dur="500"/>
                                        <p:tgtEl>
                                          <p:spTgt spid="33"/>
                                        </p:tgtEl>
                                      </p:cBhvr>
                                    </p:animEffect>
                                    <p:set>
                                      <p:cBhvr>
                                        <p:cTn id="173" dur="1" fill="hold">
                                          <p:stCondLst>
                                            <p:cond delay="499"/>
                                          </p:stCondLst>
                                        </p:cTn>
                                        <p:tgtEl>
                                          <p:spTgt spid="33"/>
                                        </p:tgtEl>
                                        <p:attrNameLst>
                                          <p:attrName>style.visibility</p:attrName>
                                        </p:attrNameLst>
                                      </p:cBhvr>
                                      <p:to>
                                        <p:strVal val="hidden"/>
                                      </p:to>
                                    </p:set>
                                  </p:childTnLst>
                                </p:cTn>
                              </p:par>
                              <p:par>
                                <p:cTn id="174" presetID="53" presetClass="exit" presetSubtype="0" fill="hold" grpId="2" nodeType="withEffect">
                                  <p:stCondLst>
                                    <p:cond delay="0"/>
                                  </p:stCondLst>
                                  <p:childTnLst>
                                    <p:anim calcmode="lin" valueType="num">
                                      <p:cBhvr>
                                        <p:cTn id="175" dur="500"/>
                                        <p:tgtEl>
                                          <p:spTgt spid="35"/>
                                        </p:tgtEl>
                                        <p:attrNameLst>
                                          <p:attrName>ppt_w</p:attrName>
                                        </p:attrNameLst>
                                      </p:cBhvr>
                                      <p:tavLst>
                                        <p:tav tm="0">
                                          <p:val>
                                            <p:strVal val="ppt_w"/>
                                          </p:val>
                                        </p:tav>
                                        <p:tav tm="100000">
                                          <p:val>
                                            <p:fltVal val="0"/>
                                          </p:val>
                                        </p:tav>
                                      </p:tavLst>
                                    </p:anim>
                                    <p:anim calcmode="lin" valueType="num">
                                      <p:cBhvr>
                                        <p:cTn id="176" dur="500"/>
                                        <p:tgtEl>
                                          <p:spTgt spid="35"/>
                                        </p:tgtEl>
                                        <p:attrNameLst>
                                          <p:attrName>ppt_h</p:attrName>
                                        </p:attrNameLst>
                                      </p:cBhvr>
                                      <p:tavLst>
                                        <p:tav tm="0">
                                          <p:val>
                                            <p:strVal val="ppt_h"/>
                                          </p:val>
                                        </p:tav>
                                        <p:tav tm="100000">
                                          <p:val>
                                            <p:fltVal val="0"/>
                                          </p:val>
                                        </p:tav>
                                      </p:tavLst>
                                    </p:anim>
                                    <p:animEffect transition="out" filter="fade">
                                      <p:cBhvr>
                                        <p:cTn id="177" dur="500"/>
                                        <p:tgtEl>
                                          <p:spTgt spid="35"/>
                                        </p:tgtEl>
                                      </p:cBhvr>
                                    </p:animEffect>
                                    <p:set>
                                      <p:cBhvr>
                                        <p:cTn id="178" dur="1" fill="hold">
                                          <p:stCondLst>
                                            <p:cond delay="499"/>
                                          </p:stCondLst>
                                        </p:cTn>
                                        <p:tgtEl>
                                          <p:spTgt spid="35"/>
                                        </p:tgtEl>
                                        <p:attrNameLst>
                                          <p:attrName>style.visibility</p:attrName>
                                        </p:attrNameLst>
                                      </p:cBhvr>
                                      <p:to>
                                        <p:strVal val="hidden"/>
                                      </p:to>
                                    </p:set>
                                  </p:childTnLst>
                                </p:cTn>
                              </p:par>
                              <p:par>
                                <p:cTn id="179" presetID="53" presetClass="exit" presetSubtype="0" fill="hold" grpId="1" nodeType="withEffect">
                                  <p:stCondLst>
                                    <p:cond delay="0"/>
                                  </p:stCondLst>
                                  <p:childTnLst>
                                    <p:anim calcmode="lin" valueType="num">
                                      <p:cBhvr>
                                        <p:cTn id="180" dur="500"/>
                                        <p:tgtEl>
                                          <p:spTgt spid="62"/>
                                        </p:tgtEl>
                                        <p:attrNameLst>
                                          <p:attrName>ppt_w</p:attrName>
                                        </p:attrNameLst>
                                      </p:cBhvr>
                                      <p:tavLst>
                                        <p:tav tm="0">
                                          <p:val>
                                            <p:strVal val="ppt_w"/>
                                          </p:val>
                                        </p:tav>
                                        <p:tav tm="100000">
                                          <p:val>
                                            <p:fltVal val="0"/>
                                          </p:val>
                                        </p:tav>
                                      </p:tavLst>
                                    </p:anim>
                                    <p:anim calcmode="lin" valueType="num">
                                      <p:cBhvr>
                                        <p:cTn id="181" dur="500"/>
                                        <p:tgtEl>
                                          <p:spTgt spid="62"/>
                                        </p:tgtEl>
                                        <p:attrNameLst>
                                          <p:attrName>ppt_h</p:attrName>
                                        </p:attrNameLst>
                                      </p:cBhvr>
                                      <p:tavLst>
                                        <p:tav tm="0">
                                          <p:val>
                                            <p:strVal val="ppt_h"/>
                                          </p:val>
                                        </p:tav>
                                        <p:tav tm="100000">
                                          <p:val>
                                            <p:fltVal val="0"/>
                                          </p:val>
                                        </p:tav>
                                      </p:tavLst>
                                    </p:anim>
                                    <p:animEffect transition="out" filter="fade">
                                      <p:cBhvr>
                                        <p:cTn id="182" dur="500"/>
                                        <p:tgtEl>
                                          <p:spTgt spid="62"/>
                                        </p:tgtEl>
                                      </p:cBhvr>
                                    </p:animEffect>
                                    <p:set>
                                      <p:cBhvr>
                                        <p:cTn id="183" dur="1" fill="hold">
                                          <p:stCondLst>
                                            <p:cond delay="499"/>
                                          </p:stCondLst>
                                        </p:cTn>
                                        <p:tgtEl>
                                          <p:spTgt spid="62"/>
                                        </p:tgtEl>
                                        <p:attrNameLst>
                                          <p:attrName>style.visibility</p:attrName>
                                        </p:attrNameLst>
                                      </p:cBhvr>
                                      <p:to>
                                        <p:strVal val="hidden"/>
                                      </p:to>
                                    </p:set>
                                  </p:childTnLst>
                                </p:cTn>
                              </p:par>
                              <p:par>
                                <p:cTn id="184" presetID="2" presetClass="entr" presetSubtype="1" fill="hold" nodeType="withEffect">
                                  <p:stCondLst>
                                    <p:cond delay="0"/>
                                  </p:stCondLst>
                                  <p:childTnLst>
                                    <p:set>
                                      <p:cBhvr>
                                        <p:cTn id="185" dur="1" fill="hold">
                                          <p:stCondLst>
                                            <p:cond delay="0"/>
                                          </p:stCondLst>
                                        </p:cTn>
                                        <p:tgtEl>
                                          <p:spTgt spid="72"/>
                                        </p:tgtEl>
                                        <p:attrNameLst>
                                          <p:attrName>style.visibility</p:attrName>
                                        </p:attrNameLst>
                                      </p:cBhvr>
                                      <p:to>
                                        <p:strVal val="visible"/>
                                      </p:to>
                                    </p:set>
                                    <p:anim calcmode="lin" valueType="num">
                                      <p:cBhvr additive="base">
                                        <p:cTn id="186" dur="500" fill="hold"/>
                                        <p:tgtEl>
                                          <p:spTgt spid="72"/>
                                        </p:tgtEl>
                                        <p:attrNameLst>
                                          <p:attrName>ppt_x</p:attrName>
                                        </p:attrNameLst>
                                      </p:cBhvr>
                                      <p:tavLst>
                                        <p:tav tm="0">
                                          <p:val>
                                            <p:strVal val="#ppt_x"/>
                                          </p:val>
                                        </p:tav>
                                        <p:tav tm="100000">
                                          <p:val>
                                            <p:strVal val="#ppt_x"/>
                                          </p:val>
                                        </p:tav>
                                      </p:tavLst>
                                    </p:anim>
                                    <p:anim calcmode="lin" valueType="num">
                                      <p:cBhvr additive="base">
                                        <p:cTn id="187" dur="500" fill="hold"/>
                                        <p:tgtEl>
                                          <p:spTgt spid="72"/>
                                        </p:tgtEl>
                                        <p:attrNameLst>
                                          <p:attrName>ppt_y</p:attrName>
                                        </p:attrNameLst>
                                      </p:cBhvr>
                                      <p:tavLst>
                                        <p:tav tm="0">
                                          <p:val>
                                            <p:strVal val="0-#ppt_h/2"/>
                                          </p:val>
                                        </p:tav>
                                        <p:tav tm="100000">
                                          <p:val>
                                            <p:strVal val="#ppt_y"/>
                                          </p:val>
                                        </p:tav>
                                      </p:tavLst>
                                    </p:anim>
                                  </p:childTnLst>
                                </p:cTn>
                              </p:par>
                              <p:par>
                                <p:cTn id="188" presetID="2" presetClass="entr" presetSubtype="12" fill="hold" grpId="0" nodeType="withEffect">
                                  <p:stCondLst>
                                    <p:cond delay="0"/>
                                  </p:stCondLst>
                                  <p:childTnLst>
                                    <p:set>
                                      <p:cBhvr>
                                        <p:cTn id="189" dur="1" fill="hold">
                                          <p:stCondLst>
                                            <p:cond delay="0"/>
                                          </p:stCondLst>
                                        </p:cTn>
                                        <p:tgtEl>
                                          <p:spTgt spid="77"/>
                                        </p:tgtEl>
                                        <p:attrNameLst>
                                          <p:attrName>style.visibility</p:attrName>
                                        </p:attrNameLst>
                                      </p:cBhvr>
                                      <p:to>
                                        <p:strVal val="visible"/>
                                      </p:to>
                                    </p:set>
                                    <p:anim calcmode="lin" valueType="num">
                                      <p:cBhvr additive="base">
                                        <p:cTn id="190" dur="500" fill="hold"/>
                                        <p:tgtEl>
                                          <p:spTgt spid="77"/>
                                        </p:tgtEl>
                                        <p:attrNameLst>
                                          <p:attrName>ppt_x</p:attrName>
                                        </p:attrNameLst>
                                      </p:cBhvr>
                                      <p:tavLst>
                                        <p:tav tm="0">
                                          <p:val>
                                            <p:strVal val="0-#ppt_w/2"/>
                                          </p:val>
                                        </p:tav>
                                        <p:tav tm="100000">
                                          <p:val>
                                            <p:strVal val="#ppt_x"/>
                                          </p:val>
                                        </p:tav>
                                      </p:tavLst>
                                    </p:anim>
                                    <p:anim calcmode="lin" valueType="num">
                                      <p:cBhvr additive="base">
                                        <p:cTn id="191" dur="500" fill="hold"/>
                                        <p:tgtEl>
                                          <p:spTgt spid="77"/>
                                        </p:tgtEl>
                                        <p:attrNameLst>
                                          <p:attrName>ppt_y</p:attrName>
                                        </p:attrNameLst>
                                      </p:cBhvr>
                                      <p:tavLst>
                                        <p:tav tm="0">
                                          <p:val>
                                            <p:strVal val="1+#ppt_h/2"/>
                                          </p:val>
                                        </p:tav>
                                        <p:tav tm="100000">
                                          <p:val>
                                            <p:strVal val="#ppt_y"/>
                                          </p:val>
                                        </p:tav>
                                      </p:tavLst>
                                    </p:anim>
                                  </p:childTnLst>
                                </p:cTn>
                              </p:par>
                              <p:par>
                                <p:cTn id="192" presetID="2" presetClass="entr" presetSubtype="6" fill="hold" nodeType="withEffect">
                                  <p:stCondLst>
                                    <p:cond delay="0"/>
                                  </p:stCondLst>
                                  <p:childTnLst>
                                    <p:set>
                                      <p:cBhvr>
                                        <p:cTn id="193" dur="1" fill="hold">
                                          <p:stCondLst>
                                            <p:cond delay="0"/>
                                          </p:stCondLst>
                                        </p:cTn>
                                        <p:tgtEl>
                                          <p:spTgt spid="78"/>
                                        </p:tgtEl>
                                        <p:attrNameLst>
                                          <p:attrName>style.visibility</p:attrName>
                                        </p:attrNameLst>
                                      </p:cBhvr>
                                      <p:to>
                                        <p:strVal val="visible"/>
                                      </p:to>
                                    </p:set>
                                    <p:anim calcmode="lin" valueType="num">
                                      <p:cBhvr additive="base">
                                        <p:cTn id="194" dur="500" fill="hold"/>
                                        <p:tgtEl>
                                          <p:spTgt spid="78"/>
                                        </p:tgtEl>
                                        <p:attrNameLst>
                                          <p:attrName>ppt_x</p:attrName>
                                        </p:attrNameLst>
                                      </p:cBhvr>
                                      <p:tavLst>
                                        <p:tav tm="0">
                                          <p:val>
                                            <p:strVal val="1+#ppt_w/2"/>
                                          </p:val>
                                        </p:tav>
                                        <p:tav tm="100000">
                                          <p:val>
                                            <p:strVal val="#ppt_x"/>
                                          </p:val>
                                        </p:tav>
                                      </p:tavLst>
                                    </p:anim>
                                    <p:anim calcmode="lin" valueType="num">
                                      <p:cBhvr additive="base">
                                        <p:cTn id="195"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P spid="52" grpId="0" animBg="1"/>
      <p:bldP spid="53" grpId="0" animBg="1"/>
      <p:bldP spid="53" grpId="1" animBg="1"/>
      <p:bldP spid="54" grpId="0" animBg="1"/>
      <p:bldP spid="54" grpId="1" animBg="1"/>
      <p:bldP spid="55" grpId="0" animBg="1"/>
      <p:bldP spid="55" grpId="1" animBg="1"/>
      <p:bldP spid="56" grpId="2" animBg="1"/>
      <p:bldP spid="56" grpId="3" animBg="1"/>
      <p:bldP spid="57" grpId="0" animBg="1"/>
      <p:bldP spid="58" grpId="0" animBg="1"/>
      <p:bldP spid="58" grpId="1" animBg="1"/>
      <p:bldP spid="21" grpId="0" animBg="1"/>
      <p:bldP spid="21" grpId="1" animBg="1"/>
      <p:bldP spid="21" grpId="2" animBg="1"/>
      <p:bldP spid="30" grpId="0" animBg="1"/>
      <p:bldP spid="30" grpId="1" animBg="1"/>
      <p:bldP spid="30" grpId="2" animBg="1"/>
      <p:bldP spid="33" grpId="0" animBg="1"/>
      <p:bldP spid="33" grpId="1" animBg="1"/>
      <p:bldP spid="33" grpId="2" animBg="1"/>
      <p:bldP spid="35" grpId="0" animBg="1"/>
      <p:bldP spid="35" grpId="1" animBg="1"/>
      <p:bldP spid="35" grpId="2" animBg="1"/>
      <p:bldP spid="62" grpId="0" animBg="1"/>
      <p:bldP spid="62" grpId="1" animBg="1"/>
      <p:bldP spid="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5</a:t>
            </a:fld>
            <a:endParaRPr lang="en-US" dirty="0"/>
          </a:p>
        </p:txBody>
      </p:sp>
      <p:sp>
        <p:nvSpPr>
          <p:cNvPr id="4" name="Title 3"/>
          <p:cNvSpPr>
            <a:spLocks noGrp="1"/>
          </p:cNvSpPr>
          <p:nvPr>
            <p:ph type="title"/>
          </p:nvPr>
        </p:nvSpPr>
        <p:spPr/>
        <p:txBody>
          <a:bodyPr/>
          <a:lstStyle/>
          <a:p>
            <a:r>
              <a:rPr lang="en-US" dirty="0" smtClean="0"/>
              <a:t>One Flow for All Production Modes</a:t>
            </a:r>
            <a:endParaRPr lang="en-US" dirty="0"/>
          </a:p>
        </p:txBody>
      </p:sp>
      <p:sp>
        <p:nvSpPr>
          <p:cNvPr id="10" name="Text Placeholder 9"/>
          <p:cNvSpPr>
            <a:spLocks noGrp="1"/>
          </p:cNvSpPr>
          <p:nvPr>
            <p:ph type="body" sz="quarter" idx="13"/>
          </p:nvPr>
        </p:nvSpPr>
        <p:spPr/>
        <p:txBody>
          <a:bodyPr/>
          <a:lstStyle/>
          <a:p>
            <a:r>
              <a:rPr lang="en-US" dirty="0" smtClean="0"/>
              <a:t>Making Your Manufacturing Agile in an Industry 4.0 World</a:t>
            </a:r>
          </a:p>
        </p:txBody>
      </p:sp>
      <p:sp>
        <p:nvSpPr>
          <p:cNvPr id="8" name="Freeform 7"/>
          <p:cNvSpPr/>
          <p:nvPr/>
        </p:nvSpPr>
        <p:spPr>
          <a:xfrm>
            <a:off x="279401" y="1314954"/>
            <a:ext cx="3072668" cy="1843600"/>
          </a:xfrm>
          <a:custGeom>
            <a:avLst/>
            <a:gdLst>
              <a:gd name="connsiteX0" fmla="*/ 0 w 3072668"/>
              <a:gd name="connsiteY0" fmla="*/ 184360 h 1843600"/>
              <a:gd name="connsiteX1" fmla="*/ 53998 w 3072668"/>
              <a:gd name="connsiteY1" fmla="*/ 53998 h 1843600"/>
              <a:gd name="connsiteX2" fmla="*/ 184360 w 3072668"/>
              <a:gd name="connsiteY2" fmla="*/ 0 h 1843600"/>
              <a:gd name="connsiteX3" fmla="*/ 2888308 w 3072668"/>
              <a:gd name="connsiteY3" fmla="*/ 0 h 1843600"/>
              <a:gd name="connsiteX4" fmla="*/ 3018670 w 3072668"/>
              <a:gd name="connsiteY4" fmla="*/ 53998 h 1843600"/>
              <a:gd name="connsiteX5" fmla="*/ 3072668 w 3072668"/>
              <a:gd name="connsiteY5" fmla="*/ 184360 h 1843600"/>
              <a:gd name="connsiteX6" fmla="*/ 3072668 w 3072668"/>
              <a:gd name="connsiteY6" fmla="*/ 1659240 h 1843600"/>
              <a:gd name="connsiteX7" fmla="*/ 3018670 w 3072668"/>
              <a:gd name="connsiteY7" fmla="*/ 1789602 h 1843600"/>
              <a:gd name="connsiteX8" fmla="*/ 2888308 w 3072668"/>
              <a:gd name="connsiteY8" fmla="*/ 1843600 h 1843600"/>
              <a:gd name="connsiteX9" fmla="*/ 184360 w 3072668"/>
              <a:gd name="connsiteY9" fmla="*/ 1843600 h 1843600"/>
              <a:gd name="connsiteX10" fmla="*/ 53998 w 3072668"/>
              <a:gd name="connsiteY10" fmla="*/ 1789602 h 1843600"/>
              <a:gd name="connsiteX11" fmla="*/ 0 w 3072668"/>
              <a:gd name="connsiteY11" fmla="*/ 1659240 h 1843600"/>
              <a:gd name="connsiteX12" fmla="*/ 0 w 3072668"/>
              <a:gd name="connsiteY12" fmla="*/ 184360 h 18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668" h="1843600">
                <a:moveTo>
                  <a:pt x="0" y="184360"/>
                </a:moveTo>
                <a:cubicBezTo>
                  <a:pt x="0" y="135465"/>
                  <a:pt x="19424" y="88572"/>
                  <a:pt x="53998" y="53998"/>
                </a:cubicBezTo>
                <a:cubicBezTo>
                  <a:pt x="88572" y="19424"/>
                  <a:pt x="135465" y="0"/>
                  <a:pt x="184360" y="0"/>
                </a:cubicBezTo>
                <a:lnTo>
                  <a:pt x="2888308" y="0"/>
                </a:lnTo>
                <a:cubicBezTo>
                  <a:pt x="2937203" y="0"/>
                  <a:pt x="2984096" y="19424"/>
                  <a:pt x="3018670" y="53998"/>
                </a:cubicBezTo>
                <a:cubicBezTo>
                  <a:pt x="3053244" y="88572"/>
                  <a:pt x="3072668" y="135465"/>
                  <a:pt x="3072668" y="184360"/>
                </a:cubicBezTo>
                <a:lnTo>
                  <a:pt x="3072668" y="1659240"/>
                </a:lnTo>
                <a:cubicBezTo>
                  <a:pt x="3072668" y="1708135"/>
                  <a:pt x="3053244" y="1755028"/>
                  <a:pt x="3018670" y="1789602"/>
                </a:cubicBezTo>
                <a:cubicBezTo>
                  <a:pt x="2984096" y="1824176"/>
                  <a:pt x="2937203" y="1843600"/>
                  <a:pt x="2888308" y="1843600"/>
                </a:cubicBezTo>
                <a:lnTo>
                  <a:pt x="184360" y="1843600"/>
                </a:lnTo>
                <a:cubicBezTo>
                  <a:pt x="135465" y="1843600"/>
                  <a:pt x="88572" y="1824176"/>
                  <a:pt x="53998" y="1789602"/>
                </a:cubicBezTo>
                <a:cubicBezTo>
                  <a:pt x="19424" y="1755028"/>
                  <a:pt x="0" y="1708135"/>
                  <a:pt x="0" y="1659240"/>
                </a:cubicBezTo>
                <a:lnTo>
                  <a:pt x="0" y="18436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3057" tIns="153057" rIns="153057" bIns="153057" numCol="1" spcCol="1270" anchor="ctr" anchorCtr="0">
            <a:noAutofit/>
          </a:bodyPr>
          <a:lstStyle/>
          <a:p>
            <a:pPr lvl="0" algn="ctr" defTabSz="1155700">
              <a:lnSpc>
                <a:spcPct val="90000"/>
              </a:lnSpc>
              <a:spcBef>
                <a:spcPct val="0"/>
              </a:spcBef>
              <a:spcAft>
                <a:spcPct val="35000"/>
              </a:spcAft>
            </a:pPr>
            <a:r>
              <a:rPr lang="en-US" sz="2600" b="1" kern="1200" dirty="0" smtClean="0"/>
              <a:t>Master </a:t>
            </a:r>
          </a:p>
          <a:p>
            <a:pPr lvl="0" algn="ctr" defTabSz="1155700">
              <a:lnSpc>
                <a:spcPct val="90000"/>
              </a:lnSpc>
              <a:spcBef>
                <a:spcPct val="0"/>
              </a:spcBef>
              <a:spcAft>
                <a:spcPct val="35000"/>
              </a:spcAft>
            </a:pPr>
            <a:r>
              <a:rPr lang="en-US" sz="2600" b="1" kern="1200" dirty="0" smtClean="0"/>
              <a:t>Scheduling</a:t>
            </a:r>
            <a:endParaRPr lang="en-US" sz="2600" b="1" kern="1200" dirty="0"/>
          </a:p>
        </p:txBody>
      </p:sp>
      <p:sp>
        <p:nvSpPr>
          <p:cNvPr id="9" name="Freeform 8"/>
          <p:cNvSpPr/>
          <p:nvPr/>
        </p:nvSpPr>
        <p:spPr>
          <a:xfrm>
            <a:off x="3624725" y="1855744"/>
            <a:ext cx="656854" cy="762021"/>
          </a:xfrm>
          <a:custGeom>
            <a:avLst/>
            <a:gdLst>
              <a:gd name="connsiteX0" fmla="*/ 0 w 656854"/>
              <a:gd name="connsiteY0" fmla="*/ 152404 h 762021"/>
              <a:gd name="connsiteX1" fmla="*/ 328427 w 656854"/>
              <a:gd name="connsiteY1" fmla="*/ 152404 h 762021"/>
              <a:gd name="connsiteX2" fmla="*/ 328427 w 656854"/>
              <a:gd name="connsiteY2" fmla="*/ 0 h 762021"/>
              <a:gd name="connsiteX3" fmla="*/ 656854 w 656854"/>
              <a:gd name="connsiteY3" fmla="*/ 381011 h 762021"/>
              <a:gd name="connsiteX4" fmla="*/ 328427 w 656854"/>
              <a:gd name="connsiteY4" fmla="*/ 762021 h 762021"/>
              <a:gd name="connsiteX5" fmla="*/ 328427 w 656854"/>
              <a:gd name="connsiteY5" fmla="*/ 609617 h 762021"/>
              <a:gd name="connsiteX6" fmla="*/ 0 w 656854"/>
              <a:gd name="connsiteY6" fmla="*/ 609617 h 762021"/>
              <a:gd name="connsiteX7" fmla="*/ 0 w 656854"/>
              <a:gd name="connsiteY7" fmla="*/ 152404 h 76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854" h="762021">
                <a:moveTo>
                  <a:pt x="0" y="152404"/>
                </a:moveTo>
                <a:lnTo>
                  <a:pt x="328427" y="152404"/>
                </a:lnTo>
                <a:lnTo>
                  <a:pt x="328427" y="0"/>
                </a:lnTo>
                <a:lnTo>
                  <a:pt x="656854" y="381011"/>
                </a:lnTo>
                <a:lnTo>
                  <a:pt x="328427" y="762021"/>
                </a:lnTo>
                <a:lnTo>
                  <a:pt x="328427" y="609617"/>
                </a:lnTo>
                <a:lnTo>
                  <a:pt x="0" y="609617"/>
                </a:lnTo>
                <a:lnTo>
                  <a:pt x="0" y="152404"/>
                </a:lnTo>
                <a:close/>
              </a:path>
            </a:pathLst>
          </a:custGeom>
          <a:solidFill>
            <a:schemeClr val="bg2">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52404" rIns="197056" bIns="152404" numCol="1" spcCol="1270" anchor="ctr" anchorCtr="0">
            <a:noAutofit/>
          </a:bodyPr>
          <a:lstStyle/>
          <a:p>
            <a:pPr lvl="0" algn="ctr" defTabSz="1422400">
              <a:lnSpc>
                <a:spcPct val="90000"/>
              </a:lnSpc>
              <a:spcBef>
                <a:spcPct val="0"/>
              </a:spcBef>
              <a:spcAft>
                <a:spcPct val="35000"/>
              </a:spcAft>
            </a:pPr>
            <a:endParaRPr lang="en-US" sz="3200" kern="1200"/>
          </a:p>
        </p:txBody>
      </p:sp>
      <p:sp>
        <p:nvSpPr>
          <p:cNvPr id="11" name="Freeform 10"/>
          <p:cNvSpPr/>
          <p:nvPr/>
        </p:nvSpPr>
        <p:spPr>
          <a:xfrm>
            <a:off x="4591416" y="1314954"/>
            <a:ext cx="3072668" cy="1843600"/>
          </a:xfrm>
          <a:custGeom>
            <a:avLst/>
            <a:gdLst>
              <a:gd name="connsiteX0" fmla="*/ 0 w 3072668"/>
              <a:gd name="connsiteY0" fmla="*/ 184360 h 1843600"/>
              <a:gd name="connsiteX1" fmla="*/ 53998 w 3072668"/>
              <a:gd name="connsiteY1" fmla="*/ 53998 h 1843600"/>
              <a:gd name="connsiteX2" fmla="*/ 184360 w 3072668"/>
              <a:gd name="connsiteY2" fmla="*/ 0 h 1843600"/>
              <a:gd name="connsiteX3" fmla="*/ 2888308 w 3072668"/>
              <a:gd name="connsiteY3" fmla="*/ 0 h 1843600"/>
              <a:gd name="connsiteX4" fmla="*/ 3018670 w 3072668"/>
              <a:gd name="connsiteY4" fmla="*/ 53998 h 1843600"/>
              <a:gd name="connsiteX5" fmla="*/ 3072668 w 3072668"/>
              <a:gd name="connsiteY5" fmla="*/ 184360 h 1843600"/>
              <a:gd name="connsiteX6" fmla="*/ 3072668 w 3072668"/>
              <a:gd name="connsiteY6" fmla="*/ 1659240 h 1843600"/>
              <a:gd name="connsiteX7" fmla="*/ 3018670 w 3072668"/>
              <a:gd name="connsiteY7" fmla="*/ 1789602 h 1843600"/>
              <a:gd name="connsiteX8" fmla="*/ 2888308 w 3072668"/>
              <a:gd name="connsiteY8" fmla="*/ 1843600 h 1843600"/>
              <a:gd name="connsiteX9" fmla="*/ 184360 w 3072668"/>
              <a:gd name="connsiteY9" fmla="*/ 1843600 h 1843600"/>
              <a:gd name="connsiteX10" fmla="*/ 53998 w 3072668"/>
              <a:gd name="connsiteY10" fmla="*/ 1789602 h 1843600"/>
              <a:gd name="connsiteX11" fmla="*/ 0 w 3072668"/>
              <a:gd name="connsiteY11" fmla="*/ 1659240 h 1843600"/>
              <a:gd name="connsiteX12" fmla="*/ 0 w 3072668"/>
              <a:gd name="connsiteY12" fmla="*/ 184360 h 18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668" h="1843600">
                <a:moveTo>
                  <a:pt x="0" y="184360"/>
                </a:moveTo>
                <a:cubicBezTo>
                  <a:pt x="0" y="135465"/>
                  <a:pt x="19424" y="88572"/>
                  <a:pt x="53998" y="53998"/>
                </a:cubicBezTo>
                <a:cubicBezTo>
                  <a:pt x="88572" y="19424"/>
                  <a:pt x="135465" y="0"/>
                  <a:pt x="184360" y="0"/>
                </a:cubicBezTo>
                <a:lnTo>
                  <a:pt x="2888308" y="0"/>
                </a:lnTo>
                <a:cubicBezTo>
                  <a:pt x="2937203" y="0"/>
                  <a:pt x="2984096" y="19424"/>
                  <a:pt x="3018670" y="53998"/>
                </a:cubicBezTo>
                <a:cubicBezTo>
                  <a:pt x="3053244" y="88572"/>
                  <a:pt x="3072668" y="135465"/>
                  <a:pt x="3072668" y="184360"/>
                </a:cubicBezTo>
                <a:lnTo>
                  <a:pt x="3072668" y="1659240"/>
                </a:lnTo>
                <a:cubicBezTo>
                  <a:pt x="3072668" y="1708135"/>
                  <a:pt x="3053244" y="1755028"/>
                  <a:pt x="3018670" y="1789602"/>
                </a:cubicBezTo>
                <a:cubicBezTo>
                  <a:pt x="2984096" y="1824176"/>
                  <a:pt x="2937203" y="1843600"/>
                  <a:pt x="2888308" y="1843600"/>
                </a:cubicBezTo>
                <a:lnTo>
                  <a:pt x="184360" y="1843600"/>
                </a:lnTo>
                <a:cubicBezTo>
                  <a:pt x="135465" y="1843600"/>
                  <a:pt x="88572" y="1824176"/>
                  <a:pt x="53998" y="1789602"/>
                </a:cubicBezTo>
                <a:cubicBezTo>
                  <a:pt x="19424" y="1755028"/>
                  <a:pt x="0" y="1708135"/>
                  <a:pt x="0" y="1659240"/>
                </a:cubicBezTo>
                <a:lnTo>
                  <a:pt x="0" y="18436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3057" tIns="153057" rIns="153057" bIns="153057" numCol="1" spcCol="1270" anchor="ctr" anchorCtr="0">
            <a:noAutofit/>
          </a:bodyPr>
          <a:lstStyle/>
          <a:p>
            <a:pPr lvl="0" algn="ctr" defTabSz="1155700">
              <a:lnSpc>
                <a:spcPct val="90000"/>
              </a:lnSpc>
              <a:spcBef>
                <a:spcPct val="0"/>
              </a:spcBef>
              <a:spcAft>
                <a:spcPct val="35000"/>
              </a:spcAft>
            </a:pPr>
            <a:r>
              <a:rPr lang="en-US" sz="2600" b="1" kern="1200" dirty="0" smtClean="0"/>
              <a:t>Production</a:t>
            </a:r>
          </a:p>
          <a:p>
            <a:pPr lvl="0" algn="ctr" defTabSz="1155700">
              <a:lnSpc>
                <a:spcPct val="90000"/>
              </a:lnSpc>
              <a:spcBef>
                <a:spcPct val="0"/>
              </a:spcBef>
              <a:spcAft>
                <a:spcPct val="35000"/>
              </a:spcAft>
            </a:pPr>
            <a:r>
              <a:rPr lang="en-US" sz="2600" b="1" kern="1200" dirty="0" smtClean="0"/>
              <a:t> Scheduling</a:t>
            </a:r>
            <a:endParaRPr lang="en-US" sz="2600" b="1" kern="1200" dirty="0"/>
          </a:p>
        </p:txBody>
      </p:sp>
      <p:sp>
        <p:nvSpPr>
          <p:cNvPr id="12" name="Freeform 11"/>
          <p:cNvSpPr/>
          <p:nvPr/>
        </p:nvSpPr>
        <p:spPr>
          <a:xfrm>
            <a:off x="7934479" y="1855744"/>
            <a:ext cx="651405" cy="762021"/>
          </a:xfrm>
          <a:custGeom>
            <a:avLst/>
            <a:gdLst>
              <a:gd name="connsiteX0" fmla="*/ 0 w 651405"/>
              <a:gd name="connsiteY0" fmla="*/ 152404 h 762021"/>
              <a:gd name="connsiteX1" fmla="*/ 325703 w 651405"/>
              <a:gd name="connsiteY1" fmla="*/ 152404 h 762021"/>
              <a:gd name="connsiteX2" fmla="*/ 325703 w 651405"/>
              <a:gd name="connsiteY2" fmla="*/ 0 h 762021"/>
              <a:gd name="connsiteX3" fmla="*/ 651405 w 651405"/>
              <a:gd name="connsiteY3" fmla="*/ 381011 h 762021"/>
              <a:gd name="connsiteX4" fmla="*/ 325703 w 651405"/>
              <a:gd name="connsiteY4" fmla="*/ 762021 h 762021"/>
              <a:gd name="connsiteX5" fmla="*/ 325703 w 651405"/>
              <a:gd name="connsiteY5" fmla="*/ 609617 h 762021"/>
              <a:gd name="connsiteX6" fmla="*/ 0 w 651405"/>
              <a:gd name="connsiteY6" fmla="*/ 609617 h 762021"/>
              <a:gd name="connsiteX7" fmla="*/ 0 w 651405"/>
              <a:gd name="connsiteY7" fmla="*/ 152404 h 76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405" h="762021">
                <a:moveTo>
                  <a:pt x="0" y="152404"/>
                </a:moveTo>
                <a:lnTo>
                  <a:pt x="325703" y="152404"/>
                </a:lnTo>
                <a:lnTo>
                  <a:pt x="325703" y="0"/>
                </a:lnTo>
                <a:lnTo>
                  <a:pt x="651405" y="381011"/>
                </a:lnTo>
                <a:lnTo>
                  <a:pt x="325703" y="762021"/>
                </a:lnTo>
                <a:lnTo>
                  <a:pt x="325703" y="609617"/>
                </a:lnTo>
                <a:lnTo>
                  <a:pt x="0" y="609617"/>
                </a:lnTo>
                <a:lnTo>
                  <a:pt x="0" y="152404"/>
                </a:lnTo>
                <a:close/>
              </a:path>
            </a:pathLst>
          </a:custGeom>
          <a:solidFill>
            <a:schemeClr val="bg2">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52404" rIns="195421" bIns="152404" numCol="1" spcCol="1270" anchor="ctr" anchorCtr="0">
            <a:noAutofit/>
          </a:bodyPr>
          <a:lstStyle/>
          <a:p>
            <a:pPr lvl="0" algn="ctr" defTabSz="1422400">
              <a:lnSpc>
                <a:spcPct val="90000"/>
              </a:lnSpc>
              <a:spcBef>
                <a:spcPct val="0"/>
              </a:spcBef>
              <a:spcAft>
                <a:spcPct val="35000"/>
              </a:spcAft>
            </a:pPr>
            <a:endParaRPr lang="en-US" sz="3200" kern="1200"/>
          </a:p>
        </p:txBody>
      </p:sp>
      <p:sp>
        <p:nvSpPr>
          <p:cNvPr id="13" name="Freeform 12"/>
          <p:cNvSpPr/>
          <p:nvPr/>
        </p:nvSpPr>
        <p:spPr>
          <a:xfrm>
            <a:off x="8893152" y="1314954"/>
            <a:ext cx="3072668" cy="1843600"/>
          </a:xfrm>
          <a:custGeom>
            <a:avLst/>
            <a:gdLst>
              <a:gd name="connsiteX0" fmla="*/ 0 w 3072668"/>
              <a:gd name="connsiteY0" fmla="*/ 184360 h 1843600"/>
              <a:gd name="connsiteX1" fmla="*/ 53998 w 3072668"/>
              <a:gd name="connsiteY1" fmla="*/ 53998 h 1843600"/>
              <a:gd name="connsiteX2" fmla="*/ 184360 w 3072668"/>
              <a:gd name="connsiteY2" fmla="*/ 0 h 1843600"/>
              <a:gd name="connsiteX3" fmla="*/ 2888308 w 3072668"/>
              <a:gd name="connsiteY3" fmla="*/ 0 h 1843600"/>
              <a:gd name="connsiteX4" fmla="*/ 3018670 w 3072668"/>
              <a:gd name="connsiteY4" fmla="*/ 53998 h 1843600"/>
              <a:gd name="connsiteX5" fmla="*/ 3072668 w 3072668"/>
              <a:gd name="connsiteY5" fmla="*/ 184360 h 1843600"/>
              <a:gd name="connsiteX6" fmla="*/ 3072668 w 3072668"/>
              <a:gd name="connsiteY6" fmla="*/ 1659240 h 1843600"/>
              <a:gd name="connsiteX7" fmla="*/ 3018670 w 3072668"/>
              <a:gd name="connsiteY7" fmla="*/ 1789602 h 1843600"/>
              <a:gd name="connsiteX8" fmla="*/ 2888308 w 3072668"/>
              <a:gd name="connsiteY8" fmla="*/ 1843600 h 1843600"/>
              <a:gd name="connsiteX9" fmla="*/ 184360 w 3072668"/>
              <a:gd name="connsiteY9" fmla="*/ 1843600 h 1843600"/>
              <a:gd name="connsiteX10" fmla="*/ 53998 w 3072668"/>
              <a:gd name="connsiteY10" fmla="*/ 1789602 h 1843600"/>
              <a:gd name="connsiteX11" fmla="*/ 0 w 3072668"/>
              <a:gd name="connsiteY11" fmla="*/ 1659240 h 1843600"/>
              <a:gd name="connsiteX12" fmla="*/ 0 w 3072668"/>
              <a:gd name="connsiteY12" fmla="*/ 184360 h 18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668" h="1843600">
                <a:moveTo>
                  <a:pt x="0" y="184360"/>
                </a:moveTo>
                <a:cubicBezTo>
                  <a:pt x="0" y="135465"/>
                  <a:pt x="19424" y="88572"/>
                  <a:pt x="53998" y="53998"/>
                </a:cubicBezTo>
                <a:cubicBezTo>
                  <a:pt x="88572" y="19424"/>
                  <a:pt x="135465" y="0"/>
                  <a:pt x="184360" y="0"/>
                </a:cubicBezTo>
                <a:lnTo>
                  <a:pt x="2888308" y="0"/>
                </a:lnTo>
                <a:cubicBezTo>
                  <a:pt x="2937203" y="0"/>
                  <a:pt x="2984096" y="19424"/>
                  <a:pt x="3018670" y="53998"/>
                </a:cubicBezTo>
                <a:cubicBezTo>
                  <a:pt x="3053244" y="88572"/>
                  <a:pt x="3072668" y="135465"/>
                  <a:pt x="3072668" y="184360"/>
                </a:cubicBezTo>
                <a:lnTo>
                  <a:pt x="3072668" y="1659240"/>
                </a:lnTo>
                <a:cubicBezTo>
                  <a:pt x="3072668" y="1708135"/>
                  <a:pt x="3053244" y="1755028"/>
                  <a:pt x="3018670" y="1789602"/>
                </a:cubicBezTo>
                <a:cubicBezTo>
                  <a:pt x="2984096" y="1824176"/>
                  <a:pt x="2937203" y="1843600"/>
                  <a:pt x="2888308" y="1843600"/>
                </a:cubicBezTo>
                <a:lnTo>
                  <a:pt x="184360" y="1843600"/>
                </a:lnTo>
                <a:cubicBezTo>
                  <a:pt x="135465" y="1843600"/>
                  <a:pt x="88572" y="1824176"/>
                  <a:pt x="53998" y="1789602"/>
                </a:cubicBezTo>
                <a:cubicBezTo>
                  <a:pt x="19424" y="1755028"/>
                  <a:pt x="0" y="1708135"/>
                  <a:pt x="0" y="1659240"/>
                </a:cubicBezTo>
                <a:lnTo>
                  <a:pt x="0" y="18436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3057" tIns="153057" rIns="153057" bIns="153057" numCol="1" spcCol="1270" anchor="ctr" anchorCtr="0">
            <a:noAutofit/>
          </a:bodyPr>
          <a:lstStyle/>
          <a:p>
            <a:pPr lvl="0" algn="ctr" defTabSz="1155700">
              <a:lnSpc>
                <a:spcPct val="90000"/>
              </a:lnSpc>
              <a:spcBef>
                <a:spcPct val="0"/>
              </a:spcBef>
              <a:spcAft>
                <a:spcPct val="35000"/>
              </a:spcAft>
            </a:pPr>
            <a:r>
              <a:rPr lang="en-US" sz="2600" b="1" kern="1200" dirty="0" smtClean="0"/>
              <a:t>Production </a:t>
            </a:r>
          </a:p>
          <a:p>
            <a:pPr lvl="0" algn="ctr" defTabSz="1155700">
              <a:lnSpc>
                <a:spcPct val="90000"/>
              </a:lnSpc>
              <a:spcBef>
                <a:spcPct val="0"/>
              </a:spcBef>
              <a:spcAft>
                <a:spcPct val="35000"/>
              </a:spcAft>
            </a:pPr>
            <a:r>
              <a:rPr lang="en-US" sz="2600" b="1" kern="1200" dirty="0" smtClean="0"/>
              <a:t>Preparation</a:t>
            </a:r>
            <a:endParaRPr lang="en-US" sz="2600" b="1" kern="1200" dirty="0"/>
          </a:p>
        </p:txBody>
      </p:sp>
      <p:sp>
        <p:nvSpPr>
          <p:cNvPr id="14" name="Freeform 13"/>
          <p:cNvSpPr/>
          <p:nvPr/>
        </p:nvSpPr>
        <p:spPr>
          <a:xfrm rot="14198">
            <a:off x="10042207" y="3428947"/>
            <a:ext cx="762021" cy="651411"/>
          </a:xfrm>
          <a:custGeom>
            <a:avLst/>
            <a:gdLst>
              <a:gd name="connsiteX0" fmla="*/ 0 w 651411"/>
              <a:gd name="connsiteY0" fmla="*/ 152404 h 762021"/>
              <a:gd name="connsiteX1" fmla="*/ 325706 w 651411"/>
              <a:gd name="connsiteY1" fmla="*/ 152404 h 762021"/>
              <a:gd name="connsiteX2" fmla="*/ 325706 w 651411"/>
              <a:gd name="connsiteY2" fmla="*/ 0 h 762021"/>
              <a:gd name="connsiteX3" fmla="*/ 651411 w 651411"/>
              <a:gd name="connsiteY3" fmla="*/ 381011 h 762021"/>
              <a:gd name="connsiteX4" fmla="*/ 325706 w 651411"/>
              <a:gd name="connsiteY4" fmla="*/ 762021 h 762021"/>
              <a:gd name="connsiteX5" fmla="*/ 325706 w 651411"/>
              <a:gd name="connsiteY5" fmla="*/ 609617 h 762021"/>
              <a:gd name="connsiteX6" fmla="*/ 0 w 651411"/>
              <a:gd name="connsiteY6" fmla="*/ 609617 h 762021"/>
              <a:gd name="connsiteX7" fmla="*/ 0 w 651411"/>
              <a:gd name="connsiteY7" fmla="*/ 152404 h 76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411" h="762021">
                <a:moveTo>
                  <a:pt x="521129" y="0"/>
                </a:moveTo>
                <a:lnTo>
                  <a:pt x="521129" y="381011"/>
                </a:lnTo>
                <a:lnTo>
                  <a:pt x="651411" y="381011"/>
                </a:lnTo>
                <a:lnTo>
                  <a:pt x="325705" y="762021"/>
                </a:lnTo>
                <a:lnTo>
                  <a:pt x="0" y="381011"/>
                </a:lnTo>
                <a:lnTo>
                  <a:pt x="130282" y="381011"/>
                </a:lnTo>
                <a:lnTo>
                  <a:pt x="130282" y="0"/>
                </a:lnTo>
                <a:lnTo>
                  <a:pt x="521129" y="0"/>
                </a:lnTo>
                <a:close/>
              </a:path>
            </a:pathLst>
          </a:custGeom>
          <a:solidFill>
            <a:schemeClr val="bg2">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52404" tIns="-1" rIns="152403" bIns="195423" numCol="1" spcCol="1270" anchor="ctr" anchorCtr="0">
            <a:noAutofit/>
          </a:bodyPr>
          <a:lstStyle/>
          <a:p>
            <a:pPr lvl="0" algn="ctr" defTabSz="1422400">
              <a:lnSpc>
                <a:spcPct val="90000"/>
              </a:lnSpc>
              <a:spcBef>
                <a:spcPct val="0"/>
              </a:spcBef>
              <a:spcAft>
                <a:spcPct val="35000"/>
              </a:spcAft>
            </a:pPr>
            <a:endParaRPr lang="en-US" sz="3200" kern="1200"/>
          </a:p>
        </p:txBody>
      </p:sp>
      <p:sp>
        <p:nvSpPr>
          <p:cNvPr id="15" name="Freeform 14"/>
          <p:cNvSpPr/>
          <p:nvPr/>
        </p:nvSpPr>
        <p:spPr>
          <a:xfrm>
            <a:off x="8880462" y="4387623"/>
            <a:ext cx="3072668" cy="1843600"/>
          </a:xfrm>
          <a:custGeom>
            <a:avLst/>
            <a:gdLst>
              <a:gd name="connsiteX0" fmla="*/ 0 w 3072668"/>
              <a:gd name="connsiteY0" fmla="*/ 184360 h 1843600"/>
              <a:gd name="connsiteX1" fmla="*/ 53998 w 3072668"/>
              <a:gd name="connsiteY1" fmla="*/ 53998 h 1843600"/>
              <a:gd name="connsiteX2" fmla="*/ 184360 w 3072668"/>
              <a:gd name="connsiteY2" fmla="*/ 0 h 1843600"/>
              <a:gd name="connsiteX3" fmla="*/ 2888308 w 3072668"/>
              <a:gd name="connsiteY3" fmla="*/ 0 h 1843600"/>
              <a:gd name="connsiteX4" fmla="*/ 3018670 w 3072668"/>
              <a:gd name="connsiteY4" fmla="*/ 53998 h 1843600"/>
              <a:gd name="connsiteX5" fmla="*/ 3072668 w 3072668"/>
              <a:gd name="connsiteY5" fmla="*/ 184360 h 1843600"/>
              <a:gd name="connsiteX6" fmla="*/ 3072668 w 3072668"/>
              <a:gd name="connsiteY6" fmla="*/ 1659240 h 1843600"/>
              <a:gd name="connsiteX7" fmla="*/ 3018670 w 3072668"/>
              <a:gd name="connsiteY7" fmla="*/ 1789602 h 1843600"/>
              <a:gd name="connsiteX8" fmla="*/ 2888308 w 3072668"/>
              <a:gd name="connsiteY8" fmla="*/ 1843600 h 1843600"/>
              <a:gd name="connsiteX9" fmla="*/ 184360 w 3072668"/>
              <a:gd name="connsiteY9" fmla="*/ 1843600 h 1843600"/>
              <a:gd name="connsiteX10" fmla="*/ 53998 w 3072668"/>
              <a:gd name="connsiteY10" fmla="*/ 1789602 h 1843600"/>
              <a:gd name="connsiteX11" fmla="*/ 0 w 3072668"/>
              <a:gd name="connsiteY11" fmla="*/ 1659240 h 1843600"/>
              <a:gd name="connsiteX12" fmla="*/ 0 w 3072668"/>
              <a:gd name="connsiteY12" fmla="*/ 184360 h 18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668" h="1843600">
                <a:moveTo>
                  <a:pt x="0" y="184360"/>
                </a:moveTo>
                <a:cubicBezTo>
                  <a:pt x="0" y="135465"/>
                  <a:pt x="19424" y="88572"/>
                  <a:pt x="53998" y="53998"/>
                </a:cubicBezTo>
                <a:cubicBezTo>
                  <a:pt x="88572" y="19424"/>
                  <a:pt x="135465" y="0"/>
                  <a:pt x="184360" y="0"/>
                </a:cubicBezTo>
                <a:lnTo>
                  <a:pt x="2888308" y="0"/>
                </a:lnTo>
                <a:cubicBezTo>
                  <a:pt x="2937203" y="0"/>
                  <a:pt x="2984096" y="19424"/>
                  <a:pt x="3018670" y="53998"/>
                </a:cubicBezTo>
                <a:cubicBezTo>
                  <a:pt x="3053244" y="88572"/>
                  <a:pt x="3072668" y="135465"/>
                  <a:pt x="3072668" y="184360"/>
                </a:cubicBezTo>
                <a:lnTo>
                  <a:pt x="3072668" y="1659240"/>
                </a:lnTo>
                <a:cubicBezTo>
                  <a:pt x="3072668" y="1708135"/>
                  <a:pt x="3053244" y="1755028"/>
                  <a:pt x="3018670" y="1789602"/>
                </a:cubicBezTo>
                <a:cubicBezTo>
                  <a:pt x="2984096" y="1824176"/>
                  <a:pt x="2937203" y="1843600"/>
                  <a:pt x="2888308" y="1843600"/>
                </a:cubicBezTo>
                <a:lnTo>
                  <a:pt x="184360" y="1843600"/>
                </a:lnTo>
                <a:cubicBezTo>
                  <a:pt x="135465" y="1843600"/>
                  <a:pt x="88572" y="1824176"/>
                  <a:pt x="53998" y="1789602"/>
                </a:cubicBezTo>
                <a:cubicBezTo>
                  <a:pt x="19424" y="1755028"/>
                  <a:pt x="0" y="1708135"/>
                  <a:pt x="0" y="1659240"/>
                </a:cubicBezTo>
                <a:lnTo>
                  <a:pt x="0" y="18436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3057" tIns="153057" rIns="153057" bIns="153057" numCol="1" spcCol="1270" anchor="ctr" anchorCtr="0">
            <a:noAutofit/>
          </a:bodyPr>
          <a:lstStyle/>
          <a:p>
            <a:pPr lvl="0" algn="ctr" defTabSz="1155700">
              <a:lnSpc>
                <a:spcPct val="90000"/>
              </a:lnSpc>
              <a:spcBef>
                <a:spcPct val="0"/>
              </a:spcBef>
              <a:spcAft>
                <a:spcPct val="35000"/>
              </a:spcAft>
            </a:pPr>
            <a:r>
              <a:rPr lang="en-US" sz="2600" b="1" kern="1200" dirty="0" smtClean="0"/>
              <a:t>Production</a:t>
            </a:r>
          </a:p>
          <a:p>
            <a:pPr lvl="0" algn="ctr" defTabSz="1155700">
              <a:lnSpc>
                <a:spcPct val="90000"/>
              </a:lnSpc>
              <a:spcBef>
                <a:spcPct val="0"/>
              </a:spcBef>
              <a:spcAft>
                <a:spcPct val="35000"/>
              </a:spcAft>
            </a:pPr>
            <a:r>
              <a:rPr lang="en-US" sz="2600" b="1" kern="1200" dirty="0" smtClean="0"/>
              <a:t>Material Supplies</a:t>
            </a:r>
          </a:p>
        </p:txBody>
      </p:sp>
      <p:sp>
        <p:nvSpPr>
          <p:cNvPr id="16" name="Freeform 15"/>
          <p:cNvSpPr/>
          <p:nvPr/>
        </p:nvSpPr>
        <p:spPr>
          <a:xfrm rot="21600000">
            <a:off x="7968179" y="4928412"/>
            <a:ext cx="644680" cy="762021"/>
          </a:xfrm>
          <a:custGeom>
            <a:avLst/>
            <a:gdLst>
              <a:gd name="connsiteX0" fmla="*/ 0 w 644679"/>
              <a:gd name="connsiteY0" fmla="*/ 152404 h 762021"/>
              <a:gd name="connsiteX1" fmla="*/ 322340 w 644679"/>
              <a:gd name="connsiteY1" fmla="*/ 152404 h 762021"/>
              <a:gd name="connsiteX2" fmla="*/ 322340 w 644679"/>
              <a:gd name="connsiteY2" fmla="*/ 0 h 762021"/>
              <a:gd name="connsiteX3" fmla="*/ 644679 w 644679"/>
              <a:gd name="connsiteY3" fmla="*/ 381011 h 762021"/>
              <a:gd name="connsiteX4" fmla="*/ 322340 w 644679"/>
              <a:gd name="connsiteY4" fmla="*/ 762021 h 762021"/>
              <a:gd name="connsiteX5" fmla="*/ 322340 w 644679"/>
              <a:gd name="connsiteY5" fmla="*/ 609617 h 762021"/>
              <a:gd name="connsiteX6" fmla="*/ 0 w 644679"/>
              <a:gd name="connsiteY6" fmla="*/ 609617 h 762021"/>
              <a:gd name="connsiteX7" fmla="*/ 0 w 644679"/>
              <a:gd name="connsiteY7" fmla="*/ 152404 h 76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679" h="762021">
                <a:moveTo>
                  <a:pt x="644679" y="609617"/>
                </a:moveTo>
                <a:lnTo>
                  <a:pt x="322339" y="609617"/>
                </a:lnTo>
                <a:lnTo>
                  <a:pt x="322339" y="762021"/>
                </a:lnTo>
                <a:lnTo>
                  <a:pt x="0" y="381010"/>
                </a:lnTo>
                <a:lnTo>
                  <a:pt x="322339" y="0"/>
                </a:lnTo>
                <a:lnTo>
                  <a:pt x="322339" y="152404"/>
                </a:lnTo>
                <a:lnTo>
                  <a:pt x="644679" y="152404"/>
                </a:lnTo>
                <a:lnTo>
                  <a:pt x="644679" y="609617"/>
                </a:lnTo>
                <a:close/>
              </a:path>
            </a:pathLst>
          </a:custGeom>
          <a:solidFill>
            <a:schemeClr val="bg2">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93404" tIns="152404" rIns="1" bIns="152404" numCol="1" spcCol="1270" anchor="ctr" anchorCtr="0">
            <a:noAutofit/>
          </a:bodyPr>
          <a:lstStyle/>
          <a:p>
            <a:pPr lvl="0" algn="ctr" defTabSz="1422400">
              <a:lnSpc>
                <a:spcPct val="90000"/>
              </a:lnSpc>
              <a:spcBef>
                <a:spcPct val="0"/>
              </a:spcBef>
              <a:spcAft>
                <a:spcPct val="35000"/>
              </a:spcAft>
            </a:pPr>
            <a:endParaRPr lang="en-US" sz="3200" kern="1200"/>
          </a:p>
        </p:txBody>
      </p:sp>
      <p:sp>
        <p:nvSpPr>
          <p:cNvPr id="17" name="Freeform 16"/>
          <p:cNvSpPr/>
          <p:nvPr/>
        </p:nvSpPr>
        <p:spPr>
          <a:xfrm>
            <a:off x="4591416" y="4387623"/>
            <a:ext cx="3072668" cy="1843600"/>
          </a:xfrm>
          <a:custGeom>
            <a:avLst/>
            <a:gdLst>
              <a:gd name="connsiteX0" fmla="*/ 0 w 3072668"/>
              <a:gd name="connsiteY0" fmla="*/ 184360 h 1843600"/>
              <a:gd name="connsiteX1" fmla="*/ 53998 w 3072668"/>
              <a:gd name="connsiteY1" fmla="*/ 53998 h 1843600"/>
              <a:gd name="connsiteX2" fmla="*/ 184360 w 3072668"/>
              <a:gd name="connsiteY2" fmla="*/ 0 h 1843600"/>
              <a:gd name="connsiteX3" fmla="*/ 2888308 w 3072668"/>
              <a:gd name="connsiteY3" fmla="*/ 0 h 1843600"/>
              <a:gd name="connsiteX4" fmla="*/ 3018670 w 3072668"/>
              <a:gd name="connsiteY4" fmla="*/ 53998 h 1843600"/>
              <a:gd name="connsiteX5" fmla="*/ 3072668 w 3072668"/>
              <a:gd name="connsiteY5" fmla="*/ 184360 h 1843600"/>
              <a:gd name="connsiteX6" fmla="*/ 3072668 w 3072668"/>
              <a:gd name="connsiteY6" fmla="*/ 1659240 h 1843600"/>
              <a:gd name="connsiteX7" fmla="*/ 3018670 w 3072668"/>
              <a:gd name="connsiteY7" fmla="*/ 1789602 h 1843600"/>
              <a:gd name="connsiteX8" fmla="*/ 2888308 w 3072668"/>
              <a:gd name="connsiteY8" fmla="*/ 1843600 h 1843600"/>
              <a:gd name="connsiteX9" fmla="*/ 184360 w 3072668"/>
              <a:gd name="connsiteY9" fmla="*/ 1843600 h 1843600"/>
              <a:gd name="connsiteX10" fmla="*/ 53998 w 3072668"/>
              <a:gd name="connsiteY10" fmla="*/ 1789602 h 1843600"/>
              <a:gd name="connsiteX11" fmla="*/ 0 w 3072668"/>
              <a:gd name="connsiteY11" fmla="*/ 1659240 h 1843600"/>
              <a:gd name="connsiteX12" fmla="*/ 0 w 3072668"/>
              <a:gd name="connsiteY12" fmla="*/ 184360 h 18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668" h="1843600">
                <a:moveTo>
                  <a:pt x="0" y="184360"/>
                </a:moveTo>
                <a:cubicBezTo>
                  <a:pt x="0" y="135465"/>
                  <a:pt x="19424" y="88572"/>
                  <a:pt x="53998" y="53998"/>
                </a:cubicBezTo>
                <a:cubicBezTo>
                  <a:pt x="88572" y="19424"/>
                  <a:pt x="135465" y="0"/>
                  <a:pt x="184360" y="0"/>
                </a:cubicBezTo>
                <a:lnTo>
                  <a:pt x="2888308" y="0"/>
                </a:lnTo>
                <a:cubicBezTo>
                  <a:pt x="2937203" y="0"/>
                  <a:pt x="2984096" y="19424"/>
                  <a:pt x="3018670" y="53998"/>
                </a:cubicBezTo>
                <a:cubicBezTo>
                  <a:pt x="3053244" y="88572"/>
                  <a:pt x="3072668" y="135465"/>
                  <a:pt x="3072668" y="184360"/>
                </a:cubicBezTo>
                <a:lnTo>
                  <a:pt x="3072668" y="1659240"/>
                </a:lnTo>
                <a:cubicBezTo>
                  <a:pt x="3072668" y="1708135"/>
                  <a:pt x="3053244" y="1755028"/>
                  <a:pt x="3018670" y="1789602"/>
                </a:cubicBezTo>
                <a:cubicBezTo>
                  <a:pt x="2984096" y="1824176"/>
                  <a:pt x="2937203" y="1843600"/>
                  <a:pt x="2888308" y="1843600"/>
                </a:cubicBezTo>
                <a:lnTo>
                  <a:pt x="184360" y="1843600"/>
                </a:lnTo>
                <a:cubicBezTo>
                  <a:pt x="135465" y="1843600"/>
                  <a:pt x="88572" y="1824176"/>
                  <a:pt x="53998" y="1789602"/>
                </a:cubicBezTo>
                <a:cubicBezTo>
                  <a:pt x="19424" y="1755028"/>
                  <a:pt x="0" y="1708135"/>
                  <a:pt x="0" y="1659240"/>
                </a:cubicBezTo>
                <a:lnTo>
                  <a:pt x="0" y="18436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3057" tIns="153057" rIns="153057" bIns="153057" numCol="1" spcCol="1270" anchor="ctr" anchorCtr="0">
            <a:noAutofit/>
          </a:bodyPr>
          <a:lstStyle/>
          <a:p>
            <a:pPr lvl="0" algn="ctr" defTabSz="1155700">
              <a:lnSpc>
                <a:spcPct val="90000"/>
              </a:lnSpc>
              <a:spcBef>
                <a:spcPct val="0"/>
              </a:spcBef>
              <a:spcAft>
                <a:spcPct val="35000"/>
              </a:spcAft>
            </a:pPr>
            <a:r>
              <a:rPr lang="en-US" sz="2600" b="1" kern="1200" dirty="0" smtClean="0"/>
              <a:t>Production </a:t>
            </a:r>
          </a:p>
          <a:p>
            <a:pPr lvl="0" algn="ctr" defTabSz="1155700">
              <a:lnSpc>
                <a:spcPct val="90000"/>
              </a:lnSpc>
              <a:spcBef>
                <a:spcPct val="0"/>
              </a:spcBef>
              <a:spcAft>
                <a:spcPct val="35000"/>
              </a:spcAft>
            </a:pPr>
            <a:r>
              <a:rPr lang="en-US" sz="2600" b="1" kern="1200" dirty="0" smtClean="0"/>
              <a:t>Activity</a:t>
            </a:r>
            <a:endParaRPr lang="en-US" sz="2600" b="1" kern="1200" dirty="0"/>
          </a:p>
        </p:txBody>
      </p:sp>
      <p:sp>
        <p:nvSpPr>
          <p:cNvPr id="18" name="Freeform 17"/>
          <p:cNvSpPr/>
          <p:nvPr/>
        </p:nvSpPr>
        <p:spPr>
          <a:xfrm rot="21600000">
            <a:off x="3669616" y="4928411"/>
            <a:ext cx="651406" cy="762022"/>
          </a:xfrm>
          <a:custGeom>
            <a:avLst/>
            <a:gdLst>
              <a:gd name="connsiteX0" fmla="*/ 0 w 651405"/>
              <a:gd name="connsiteY0" fmla="*/ 152404 h 762021"/>
              <a:gd name="connsiteX1" fmla="*/ 325703 w 651405"/>
              <a:gd name="connsiteY1" fmla="*/ 152404 h 762021"/>
              <a:gd name="connsiteX2" fmla="*/ 325703 w 651405"/>
              <a:gd name="connsiteY2" fmla="*/ 0 h 762021"/>
              <a:gd name="connsiteX3" fmla="*/ 651405 w 651405"/>
              <a:gd name="connsiteY3" fmla="*/ 381011 h 762021"/>
              <a:gd name="connsiteX4" fmla="*/ 325703 w 651405"/>
              <a:gd name="connsiteY4" fmla="*/ 762021 h 762021"/>
              <a:gd name="connsiteX5" fmla="*/ 325703 w 651405"/>
              <a:gd name="connsiteY5" fmla="*/ 609617 h 762021"/>
              <a:gd name="connsiteX6" fmla="*/ 0 w 651405"/>
              <a:gd name="connsiteY6" fmla="*/ 609617 h 762021"/>
              <a:gd name="connsiteX7" fmla="*/ 0 w 651405"/>
              <a:gd name="connsiteY7" fmla="*/ 152404 h 76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405" h="762021">
                <a:moveTo>
                  <a:pt x="651405" y="609617"/>
                </a:moveTo>
                <a:lnTo>
                  <a:pt x="325702" y="609617"/>
                </a:lnTo>
                <a:lnTo>
                  <a:pt x="325702" y="762021"/>
                </a:lnTo>
                <a:lnTo>
                  <a:pt x="0" y="381010"/>
                </a:lnTo>
                <a:lnTo>
                  <a:pt x="325702" y="0"/>
                </a:lnTo>
                <a:lnTo>
                  <a:pt x="325702" y="152404"/>
                </a:lnTo>
                <a:lnTo>
                  <a:pt x="651405" y="152404"/>
                </a:lnTo>
                <a:lnTo>
                  <a:pt x="651405" y="609617"/>
                </a:lnTo>
                <a:close/>
              </a:path>
            </a:pathLst>
          </a:custGeom>
          <a:solidFill>
            <a:schemeClr val="bg2">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95421" tIns="152405" rIns="1" bIns="152404" numCol="1" spcCol="1270" anchor="ctr" anchorCtr="0">
            <a:noAutofit/>
          </a:bodyPr>
          <a:lstStyle/>
          <a:p>
            <a:pPr lvl="0" algn="ctr" defTabSz="1422400">
              <a:lnSpc>
                <a:spcPct val="90000"/>
              </a:lnSpc>
              <a:spcBef>
                <a:spcPct val="0"/>
              </a:spcBef>
              <a:spcAft>
                <a:spcPct val="35000"/>
              </a:spcAft>
            </a:pPr>
            <a:endParaRPr lang="en-US" sz="3200" kern="1200"/>
          </a:p>
        </p:txBody>
      </p:sp>
      <p:sp>
        <p:nvSpPr>
          <p:cNvPr id="19" name="Freeform 18"/>
          <p:cNvSpPr/>
          <p:nvPr/>
        </p:nvSpPr>
        <p:spPr>
          <a:xfrm>
            <a:off x="289681" y="4387623"/>
            <a:ext cx="3072668" cy="1843600"/>
          </a:xfrm>
          <a:custGeom>
            <a:avLst/>
            <a:gdLst>
              <a:gd name="connsiteX0" fmla="*/ 0 w 3072668"/>
              <a:gd name="connsiteY0" fmla="*/ 184360 h 1843600"/>
              <a:gd name="connsiteX1" fmla="*/ 53998 w 3072668"/>
              <a:gd name="connsiteY1" fmla="*/ 53998 h 1843600"/>
              <a:gd name="connsiteX2" fmla="*/ 184360 w 3072668"/>
              <a:gd name="connsiteY2" fmla="*/ 0 h 1843600"/>
              <a:gd name="connsiteX3" fmla="*/ 2888308 w 3072668"/>
              <a:gd name="connsiteY3" fmla="*/ 0 h 1843600"/>
              <a:gd name="connsiteX4" fmla="*/ 3018670 w 3072668"/>
              <a:gd name="connsiteY4" fmla="*/ 53998 h 1843600"/>
              <a:gd name="connsiteX5" fmla="*/ 3072668 w 3072668"/>
              <a:gd name="connsiteY5" fmla="*/ 184360 h 1843600"/>
              <a:gd name="connsiteX6" fmla="*/ 3072668 w 3072668"/>
              <a:gd name="connsiteY6" fmla="*/ 1659240 h 1843600"/>
              <a:gd name="connsiteX7" fmla="*/ 3018670 w 3072668"/>
              <a:gd name="connsiteY7" fmla="*/ 1789602 h 1843600"/>
              <a:gd name="connsiteX8" fmla="*/ 2888308 w 3072668"/>
              <a:gd name="connsiteY8" fmla="*/ 1843600 h 1843600"/>
              <a:gd name="connsiteX9" fmla="*/ 184360 w 3072668"/>
              <a:gd name="connsiteY9" fmla="*/ 1843600 h 1843600"/>
              <a:gd name="connsiteX10" fmla="*/ 53998 w 3072668"/>
              <a:gd name="connsiteY10" fmla="*/ 1789602 h 1843600"/>
              <a:gd name="connsiteX11" fmla="*/ 0 w 3072668"/>
              <a:gd name="connsiteY11" fmla="*/ 1659240 h 1843600"/>
              <a:gd name="connsiteX12" fmla="*/ 0 w 3072668"/>
              <a:gd name="connsiteY12" fmla="*/ 184360 h 18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72668" h="1843600">
                <a:moveTo>
                  <a:pt x="0" y="184360"/>
                </a:moveTo>
                <a:cubicBezTo>
                  <a:pt x="0" y="135465"/>
                  <a:pt x="19424" y="88572"/>
                  <a:pt x="53998" y="53998"/>
                </a:cubicBezTo>
                <a:cubicBezTo>
                  <a:pt x="88572" y="19424"/>
                  <a:pt x="135465" y="0"/>
                  <a:pt x="184360" y="0"/>
                </a:cubicBezTo>
                <a:lnTo>
                  <a:pt x="2888308" y="0"/>
                </a:lnTo>
                <a:cubicBezTo>
                  <a:pt x="2937203" y="0"/>
                  <a:pt x="2984096" y="19424"/>
                  <a:pt x="3018670" y="53998"/>
                </a:cubicBezTo>
                <a:cubicBezTo>
                  <a:pt x="3053244" y="88572"/>
                  <a:pt x="3072668" y="135465"/>
                  <a:pt x="3072668" y="184360"/>
                </a:cubicBezTo>
                <a:lnTo>
                  <a:pt x="3072668" y="1659240"/>
                </a:lnTo>
                <a:cubicBezTo>
                  <a:pt x="3072668" y="1708135"/>
                  <a:pt x="3053244" y="1755028"/>
                  <a:pt x="3018670" y="1789602"/>
                </a:cubicBezTo>
                <a:cubicBezTo>
                  <a:pt x="2984096" y="1824176"/>
                  <a:pt x="2937203" y="1843600"/>
                  <a:pt x="2888308" y="1843600"/>
                </a:cubicBezTo>
                <a:lnTo>
                  <a:pt x="184360" y="1843600"/>
                </a:lnTo>
                <a:cubicBezTo>
                  <a:pt x="135465" y="1843600"/>
                  <a:pt x="88572" y="1824176"/>
                  <a:pt x="53998" y="1789602"/>
                </a:cubicBezTo>
                <a:cubicBezTo>
                  <a:pt x="19424" y="1755028"/>
                  <a:pt x="0" y="1708135"/>
                  <a:pt x="0" y="1659240"/>
                </a:cubicBezTo>
                <a:lnTo>
                  <a:pt x="0" y="184360"/>
                </a:ln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3057" tIns="153057" rIns="153057" bIns="153057" numCol="1" spcCol="1270" anchor="ctr" anchorCtr="0">
            <a:noAutofit/>
          </a:bodyPr>
          <a:lstStyle/>
          <a:p>
            <a:pPr lvl="0" algn="ctr" defTabSz="1155700">
              <a:lnSpc>
                <a:spcPct val="90000"/>
              </a:lnSpc>
              <a:spcBef>
                <a:spcPct val="0"/>
              </a:spcBef>
              <a:spcAft>
                <a:spcPct val="35000"/>
              </a:spcAft>
            </a:pPr>
            <a:r>
              <a:rPr lang="en-US" sz="2600" b="1" kern="1200" dirty="0" smtClean="0"/>
              <a:t>Production </a:t>
            </a:r>
          </a:p>
          <a:p>
            <a:pPr lvl="0" algn="ctr" defTabSz="1155700">
              <a:lnSpc>
                <a:spcPct val="90000"/>
              </a:lnSpc>
              <a:spcBef>
                <a:spcPct val="0"/>
              </a:spcBef>
              <a:spcAft>
                <a:spcPct val="35000"/>
              </a:spcAft>
            </a:pPr>
            <a:r>
              <a:rPr lang="en-US" sz="2600" b="1" kern="1200" dirty="0" smtClean="0"/>
              <a:t>Accounting</a:t>
            </a:r>
            <a:endParaRPr lang="en-US" sz="2600" b="1" kern="1200" dirty="0"/>
          </a:p>
        </p:txBody>
      </p:sp>
    </p:spTree>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Effect transition="in" filter="fade">
                                      <p:cBhvr>
                                        <p:cTn id="27" dur="1000"/>
                                        <p:tgtEl>
                                          <p:spTgt spid="13"/>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1000" fill="hold"/>
                                        <p:tgtEl>
                                          <p:spTgt spid="15"/>
                                        </p:tgtEl>
                                        <p:attrNameLst>
                                          <p:attrName>ppt_w</p:attrName>
                                        </p:attrNameLst>
                                      </p:cBhvr>
                                      <p:tavLst>
                                        <p:tav tm="0">
                                          <p:val>
                                            <p:fltVal val="0"/>
                                          </p:val>
                                        </p:tav>
                                        <p:tav tm="100000">
                                          <p:val>
                                            <p:strVal val="#ppt_w"/>
                                          </p:val>
                                        </p:tav>
                                      </p:tavLst>
                                    </p:anim>
                                    <p:anim calcmode="lin" valueType="num">
                                      <p:cBhvr>
                                        <p:cTn id="35" dur="1000" fill="hold"/>
                                        <p:tgtEl>
                                          <p:spTgt spid="15"/>
                                        </p:tgtEl>
                                        <p:attrNameLst>
                                          <p:attrName>ppt_h</p:attrName>
                                        </p:attrNameLst>
                                      </p:cBhvr>
                                      <p:tavLst>
                                        <p:tav tm="0">
                                          <p:val>
                                            <p:fltVal val="0"/>
                                          </p:val>
                                        </p:tav>
                                        <p:tav tm="100000">
                                          <p:val>
                                            <p:strVal val="#ppt_h"/>
                                          </p:val>
                                        </p:tav>
                                      </p:tavLst>
                                    </p:anim>
                                    <p:animEffect transition="in" filter="fade">
                                      <p:cBhvr>
                                        <p:cTn id="36" dur="1000"/>
                                        <p:tgtEl>
                                          <p:spTgt spid="15"/>
                                        </p:tgtEl>
                                      </p:cBhvr>
                                    </p:animEffect>
                                  </p:childTnLst>
                                </p:cTn>
                              </p:par>
                            </p:childTnLst>
                          </p:cTn>
                        </p:par>
                        <p:par>
                          <p:cTn id="37" fill="hold">
                            <p:stCondLst>
                              <p:cond delay="4000"/>
                            </p:stCondLst>
                            <p:childTnLst>
                              <p:par>
                                <p:cTn id="38" presetID="1"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p:stCondLst>
                              <p:cond delay="4000"/>
                            </p:stCondLst>
                            <p:childTnLst>
                              <p:par>
                                <p:cTn id="41" presetID="53"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Effect transition="in" filter="fade">
                                      <p:cBhvr>
                                        <p:cTn id="45" dur="1000"/>
                                        <p:tgtEl>
                                          <p:spTgt spid="17"/>
                                        </p:tgtEl>
                                      </p:cBhvr>
                                    </p:animEffec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5000"/>
                            </p:stCondLst>
                            <p:childTnLst>
                              <p:par>
                                <p:cTn id="50" presetID="53"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ppt_w</p:attrName>
                                        </p:attrNameLst>
                                      </p:cBhvr>
                                      <p:tavLst>
                                        <p:tav tm="0">
                                          <p:val>
                                            <p:fltVal val="0"/>
                                          </p:val>
                                        </p:tav>
                                        <p:tav tm="100000">
                                          <p:val>
                                            <p:strVal val="#ppt_w"/>
                                          </p:val>
                                        </p:tav>
                                      </p:tavLst>
                                    </p:anim>
                                    <p:anim calcmode="lin" valueType="num">
                                      <p:cBhvr>
                                        <p:cTn id="53" dur="1000" fill="hold"/>
                                        <p:tgtEl>
                                          <p:spTgt spid="19"/>
                                        </p:tgtEl>
                                        <p:attrNameLst>
                                          <p:attrName>ppt_h</p:attrName>
                                        </p:attrNameLst>
                                      </p:cBhvr>
                                      <p:tavLst>
                                        <p:tav tm="0">
                                          <p:val>
                                            <p:fltVal val="0"/>
                                          </p:val>
                                        </p:tav>
                                        <p:tav tm="100000">
                                          <p:val>
                                            <p:strVal val="#ppt_h"/>
                                          </p:val>
                                        </p:tav>
                                      </p:tavLst>
                                    </p:anim>
                                    <p:animEffect transition="in" filter="fade">
                                      <p:cBhvr>
                                        <p:cTn id="5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p:nvPr/>
        </p:nvSpPr>
        <p:spPr>
          <a:xfrm>
            <a:off x="9186334" y="6565900"/>
            <a:ext cx="2844799" cy="292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2"/>
              </a:buClr>
              <a:buSzPct val="25000"/>
              <a:buFont typeface="Tahoma"/>
              <a:buNone/>
            </a:pPr>
            <a:fld id="{00000000-1234-1234-1234-123412341234}" type="slidenum">
              <a:rPr lang="en-US" sz="1000" b="0" i="0" u="none" strike="noStrike" cap="none">
                <a:solidFill>
                  <a:schemeClr val="lt2"/>
                </a:solidFill>
                <a:latin typeface="Tahoma"/>
                <a:ea typeface="Tahoma"/>
                <a:cs typeface="Tahoma"/>
                <a:sym typeface="Tahoma"/>
              </a:rPr>
              <a:pPr marL="0" marR="0" lvl="0" indent="0" algn="r" rtl="0">
                <a:lnSpc>
                  <a:spcPct val="100000"/>
                </a:lnSpc>
                <a:spcBef>
                  <a:spcPts val="0"/>
                </a:spcBef>
                <a:spcAft>
                  <a:spcPts val="0"/>
                </a:spcAft>
                <a:buClr>
                  <a:schemeClr val="lt2"/>
                </a:buClr>
                <a:buSzPct val="25000"/>
                <a:buFont typeface="Tahoma"/>
                <a:buNone/>
              </a:pPr>
              <a:t>6</a:t>
            </a:fld>
            <a:endParaRPr lang="en-US" sz="1000" b="0" i="0" u="none" strike="noStrike" cap="none">
              <a:solidFill>
                <a:schemeClr val="lt2"/>
              </a:solidFill>
              <a:latin typeface="Tahoma"/>
              <a:ea typeface="Tahoma"/>
              <a:cs typeface="Tahoma"/>
              <a:sym typeface="Tahoma"/>
            </a:endParaRPr>
          </a:p>
        </p:txBody>
      </p:sp>
      <p:sp>
        <p:nvSpPr>
          <p:cNvPr id="223" name="Shape 223"/>
          <p:cNvSpPr txBox="1">
            <a:spLocks noGrp="1"/>
          </p:cNvSpPr>
          <p:nvPr>
            <p:ph type="title"/>
          </p:nvPr>
        </p:nvSpPr>
        <p:spPr/>
        <p:txBody>
          <a:bodyPr/>
          <a:lstStyle/>
          <a:p>
            <a:pPr lvl="0"/>
            <a:r>
              <a:rPr lang="en-US" dirty="0" smtClean="0"/>
              <a:t>Work Orders and Repetitive Process Flows</a:t>
            </a:r>
            <a:endParaRPr lang="en-US" dirty="0"/>
          </a:p>
        </p:txBody>
      </p:sp>
      <p:sp>
        <p:nvSpPr>
          <p:cNvPr id="14" name="Text Placeholder 13"/>
          <p:cNvSpPr>
            <a:spLocks noGrp="1"/>
          </p:cNvSpPr>
          <p:nvPr>
            <p:ph type="body" sz="quarter" idx="13"/>
          </p:nvPr>
        </p:nvSpPr>
        <p:spPr/>
        <p:txBody>
          <a:bodyPr/>
          <a:lstStyle/>
          <a:p>
            <a:endParaRPr lang="en-US"/>
          </a:p>
        </p:txBody>
      </p:sp>
      <p:pic>
        <p:nvPicPr>
          <p:cNvPr id="224" name="Shape 224"/>
          <p:cNvPicPr preferRelativeResize="0"/>
          <p:nvPr/>
        </p:nvPicPr>
        <p:blipFill rotWithShape="1">
          <a:blip r:embed="rId3">
            <a:alphaModFix/>
          </a:blip>
          <a:srcRect/>
          <a:stretch/>
        </p:blipFill>
        <p:spPr>
          <a:xfrm>
            <a:off x="1966383" y="1204912"/>
            <a:ext cx="3585632" cy="2092324"/>
          </a:xfrm>
          <a:prstGeom prst="rect">
            <a:avLst/>
          </a:prstGeom>
          <a:noFill/>
          <a:ln>
            <a:noFill/>
          </a:ln>
        </p:spPr>
      </p:pic>
      <p:pic>
        <p:nvPicPr>
          <p:cNvPr id="225" name="Shape 225"/>
          <p:cNvPicPr preferRelativeResize="0"/>
          <p:nvPr/>
        </p:nvPicPr>
        <p:blipFill rotWithShape="1">
          <a:blip r:embed="rId4">
            <a:alphaModFix/>
          </a:blip>
          <a:srcRect/>
          <a:stretch/>
        </p:blipFill>
        <p:spPr>
          <a:xfrm>
            <a:off x="1966383" y="3282951"/>
            <a:ext cx="4430181" cy="2889249"/>
          </a:xfrm>
          <a:prstGeom prst="rect">
            <a:avLst/>
          </a:prstGeom>
          <a:noFill/>
          <a:ln>
            <a:noFill/>
          </a:ln>
        </p:spPr>
      </p:pic>
      <p:pic>
        <p:nvPicPr>
          <p:cNvPr id="226" name="Shape 226"/>
          <p:cNvPicPr preferRelativeResize="0"/>
          <p:nvPr/>
        </p:nvPicPr>
        <p:blipFill rotWithShape="1">
          <a:blip r:embed="rId5">
            <a:alphaModFix/>
          </a:blip>
          <a:srcRect/>
          <a:stretch/>
        </p:blipFill>
        <p:spPr>
          <a:xfrm>
            <a:off x="8195734" y="1222376"/>
            <a:ext cx="3996265" cy="1978025"/>
          </a:xfrm>
          <a:prstGeom prst="rect">
            <a:avLst/>
          </a:prstGeom>
          <a:noFill/>
          <a:ln>
            <a:noFill/>
          </a:ln>
        </p:spPr>
      </p:pic>
      <p:pic>
        <p:nvPicPr>
          <p:cNvPr id="227" name="Shape 227"/>
          <p:cNvPicPr preferRelativeResize="0"/>
          <p:nvPr/>
        </p:nvPicPr>
        <p:blipFill rotWithShape="1">
          <a:blip r:embed="rId6">
            <a:alphaModFix/>
          </a:blip>
          <a:srcRect/>
          <a:stretch/>
        </p:blipFill>
        <p:spPr>
          <a:xfrm>
            <a:off x="8204201" y="3217861"/>
            <a:ext cx="3987799" cy="2263774"/>
          </a:xfrm>
          <a:prstGeom prst="rect">
            <a:avLst/>
          </a:prstGeom>
          <a:noFill/>
          <a:ln>
            <a:noFill/>
          </a:ln>
        </p:spPr>
      </p:pic>
      <p:pic>
        <p:nvPicPr>
          <p:cNvPr id="228" name="Shape 228" descr="PPT9DD"/>
          <p:cNvPicPr preferRelativeResize="0"/>
          <p:nvPr/>
        </p:nvPicPr>
        <p:blipFill rotWithShape="1">
          <a:blip r:embed="rId7">
            <a:alphaModFix/>
          </a:blip>
          <a:srcRect/>
          <a:stretch/>
        </p:blipFill>
        <p:spPr>
          <a:xfrm>
            <a:off x="251881" y="1204912"/>
            <a:ext cx="1720848" cy="3436936"/>
          </a:xfrm>
          <a:prstGeom prst="rect">
            <a:avLst/>
          </a:prstGeom>
          <a:noFill/>
          <a:ln>
            <a:noFill/>
          </a:ln>
        </p:spPr>
      </p:pic>
      <p:pic>
        <p:nvPicPr>
          <p:cNvPr id="229" name="Shape 229" descr="PPT9DE"/>
          <p:cNvPicPr preferRelativeResize="0"/>
          <p:nvPr/>
        </p:nvPicPr>
        <p:blipFill rotWithShape="1">
          <a:blip r:embed="rId8">
            <a:alphaModFix/>
          </a:blip>
          <a:srcRect/>
          <a:stretch/>
        </p:blipFill>
        <p:spPr>
          <a:xfrm>
            <a:off x="6529917" y="1217612"/>
            <a:ext cx="1642532" cy="3429000"/>
          </a:xfrm>
          <a:prstGeom prst="rect">
            <a:avLst/>
          </a:prstGeom>
          <a:noFill/>
          <a:ln>
            <a:noFill/>
          </a:ln>
        </p:spPr>
      </p:pic>
      <p:cxnSp>
        <p:nvCxnSpPr>
          <p:cNvPr id="230" name="Shape 230"/>
          <p:cNvCxnSpPr/>
          <p:nvPr/>
        </p:nvCxnSpPr>
        <p:spPr>
          <a:xfrm>
            <a:off x="6451600" y="1219200"/>
            <a:ext cx="0" cy="5438774"/>
          </a:xfrm>
          <a:prstGeom prst="straightConnector1">
            <a:avLst/>
          </a:prstGeom>
          <a:noFill/>
          <a:ln w="19050" cap="flat" cmpd="sng">
            <a:solidFill>
              <a:srgbClr val="969696"/>
            </a:solidFill>
            <a:prstDash val="solid"/>
            <a:miter/>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p:cTn id="7" dur="1000" fill="hold"/>
                                        <p:tgtEl>
                                          <p:spTgt spid="224"/>
                                        </p:tgtEl>
                                        <p:attrNameLst>
                                          <p:attrName>ppt_w</p:attrName>
                                        </p:attrNameLst>
                                      </p:cBhvr>
                                      <p:tavLst>
                                        <p:tav tm="0">
                                          <p:val>
                                            <p:fltVal val="0"/>
                                          </p:val>
                                        </p:tav>
                                        <p:tav tm="100000">
                                          <p:val>
                                            <p:strVal val="#ppt_w"/>
                                          </p:val>
                                        </p:tav>
                                      </p:tavLst>
                                    </p:anim>
                                    <p:anim calcmode="lin" valueType="num">
                                      <p:cBhvr>
                                        <p:cTn id="8" dur="1000" fill="hold"/>
                                        <p:tgtEl>
                                          <p:spTgt spid="224"/>
                                        </p:tgtEl>
                                        <p:attrNameLst>
                                          <p:attrName>ppt_h</p:attrName>
                                        </p:attrNameLst>
                                      </p:cBhvr>
                                      <p:tavLst>
                                        <p:tav tm="0">
                                          <p:val>
                                            <p:fltVal val="0"/>
                                          </p:val>
                                        </p:tav>
                                        <p:tav tm="100000">
                                          <p:val>
                                            <p:strVal val="#ppt_h"/>
                                          </p:val>
                                        </p:tav>
                                      </p:tavLst>
                                    </p:anim>
                                    <p:animEffect transition="in" filter="fade">
                                      <p:cBhvr>
                                        <p:cTn id="9" dur="1000"/>
                                        <p:tgtEl>
                                          <p:spTgt spid="224"/>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225"/>
                                        </p:tgtEl>
                                        <p:attrNameLst>
                                          <p:attrName>style.visibility</p:attrName>
                                        </p:attrNameLst>
                                      </p:cBhvr>
                                      <p:to>
                                        <p:strVal val="visible"/>
                                      </p:to>
                                    </p:set>
                                    <p:anim calcmode="lin" valueType="num">
                                      <p:cBhvr>
                                        <p:cTn id="13" dur="1000" fill="hold"/>
                                        <p:tgtEl>
                                          <p:spTgt spid="225"/>
                                        </p:tgtEl>
                                        <p:attrNameLst>
                                          <p:attrName>ppt_w</p:attrName>
                                        </p:attrNameLst>
                                      </p:cBhvr>
                                      <p:tavLst>
                                        <p:tav tm="0">
                                          <p:val>
                                            <p:fltVal val="0"/>
                                          </p:val>
                                        </p:tav>
                                        <p:tav tm="100000">
                                          <p:val>
                                            <p:strVal val="#ppt_w"/>
                                          </p:val>
                                        </p:tav>
                                      </p:tavLst>
                                    </p:anim>
                                    <p:anim calcmode="lin" valueType="num">
                                      <p:cBhvr>
                                        <p:cTn id="14" dur="1000" fill="hold"/>
                                        <p:tgtEl>
                                          <p:spTgt spid="225"/>
                                        </p:tgtEl>
                                        <p:attrNameLst>
                                          <p:attrName>ppt_h</p:attrName>
                                        </p:attrNameLst>
                                      </p:cBhvr>
                                      <p:tavLst>
                                        <p:tav tm="0">
                                          <p:val>
                                            <p:fltVal val="0"/>
                                          </p:val>
                                        </p:tav>
                                        <p:tav tm="100000">
                                          <p:val>
                                            <p:strVal val="#ppt_h"/>
                                          </p:val>
                                        </p:tav>
                                      </p:tavLst>
                                    </p:anim>
                                    <p:animEffect transition="in" filter="fade">
                                      <p:cBhvr>
                                        <p:cTn id="15" dur="1000"/>
                                        <p:tgtEl>
                                          <p:spTgt spid="225"/>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226"/>
                                        </p:tgtEl>
                                        <p:attrNameLst>
                                          <p:attrName>style.visibility</p:attrName>
                                        </p:attrNameLst>
                                      </p:cBhvr>
                                      <p:to>
                                        <p:strVal val="visible"/>
                                      </p:to>
                                    </p:set>
                                    <p:anim calcmode="lin" valueType="num">
                                      <p:cBhvr>
                                        <p:cTn id="19" dur="1000" fill="hold"/>
                                        <p:tgtEl>
                                          <p:spTgt spid="226"/>
                                        </p:tgtEl>
                                        <p:attrNameLst>
                                          <p:attrName>ppt_w</p:attrName>
                                        </p:attrNameLst>
                                      </p:cBhvr>
                                      <p:tavLst>
                                        <p:tav tm="0">
                                          <p:val>
                                            <p:fltVal val="0"/>
                                          </p:val>
                                        </p:tav>
                                        <p:tav tm="100000">
                                          <p:val>
                                            <p:strVal val="#ppt_w"/>
                                          </p:val>
                                        </p:tav>
                                      </p:tavLst>
                                    </p:anim>
                                    <p:anim calcmode="lin" valueType="num">
                                      <p:cBhvr>
                                        <p:cTn id="20" dur="1000" fill="hold"/>
                                        <p:tgtEl>
                                          <p:spTgt spid="226"/>
                                        </p:tgtEl>
                                        <p:attrNameLst>
                                          <p:attrName>ppt_h</p:attrName>
                                        </p:attrNameLst>
                                      </p:cBhvr>
                                      <p:tavLst>
                                        <p:tav tm="0">
                                          <p:val>
                                            <p:fltVal val="0"/>
                                          </p:val>
                                        </p:tav>
                                        <p:tav tm="100000">
                                          <p:val>
                                            <p:strVal val="#ppt_h"/>
                                          </p:val>
                                        </p:tav>
                                      </p:tavLst>
                                    </p:anim>
                                    <p:animEffect transition="in" filter="fade">
                                      <p:cBhvr>
                                        <p:cTn id="21" dur="1000"/>
                                        <p:tgtEl>
                                          <p:spTgt spid="226"/>
                                        </p:tgtEl>
                                      </p:cBhvr>
                                    </p:animEffect>
                                  </p:childTnLst>
                                </p:cTn>
                              </p:par>
                            </p:childTnLst>
                          </p:cTn>
                        </p:par>
                        <p:par>
                          <p:cTn id="22" fill="hold">
                            <p:stCondLst>
                              <p:cond delay="3000"/>
                            </p:stCondLst>
                            <p:childTnLst>
                              <p:par>
                                <p:cTn id="23" presetID="53" presetClass="entr" presetSubtype="0" fill="hold" nodeType="afterEffect">
                                  <p:stCondLst>
                                    <p:cond delay="0"/>
                                  </p:stCondLst>
                                  <p:childTnLst>
                                    <p:set>
                                      <p:cBhvr>
                                        <p:cTn id="24" dur="1" fill="hold">
                                          <p:stCondLst>
                                            <p:cond delay="0"/>
                                          </p:stCondLst>
                                        </p:cTn>
                                        <p:tgtEl>
                                          <p:spTgt spid="227"/>
                                        </p:tgtEl>
                                        <p:attrNameLst>
                                          <p:attrName>style.visibility</p:attrName>
                                        </p:attrNameLst>
                                      </p:cBhvr>
                                      <p:to>
                                        <p:strVal val="visible"/>
                                      </p:to>
                                    </p:set>
                                    <p:anim calcmode="lin" valueType="num">
                                      <p:cBhvr>
                                        <p:cTn id="25" dur="1000" fill="hold"/>
                                        <p:tgtEl>
                                          <p:spTgt spid="227"/>
                                        </p:tgtEl>
                                        <p:attrNameLst>
                                          <p:attrName>ppt_w</p:attrName>
                                        </p:attrNameLst>
                                      </p:cBhvr>
                                      <p:tavLst>
                                        <p:tav tm="0">
                                          <p:val>
                                            <p:fltVal val="0"/>
                                          </p:val>
                                        </p:tav>
                                        <p:tav tm="100000">
                                          <p:val>
                                            <p:strVal val="#ppt_w"/>
                                          </p:val>
                                        </p:tav>
                                      </p:tavLst>
                                    </p:anim>
                                    <p:anim calcmode="lin" valueType="num">
                                      <p:cBhvr>
                                        <p:cTn id="26" dur="1000" fill="hold"/>
                                        <p:tgtEl>
                                          <p:spTgt spid="227"/>
                                        </p:tgtEl>
                                        <p:attrNameLst>
                                          <p:attrName>ppt_h</p:attrName>
                                        </p:attrNameLst>
                                      </p:cBhvr>
                                      <p:tavLst>
                                        <p:tav tm="0">
                                          <p:val>
                                            <p:fltVal val="0"/>
                                          </p:val>
                                        </p:tav>
                                        <p:tav tm="100000">
                                          <p:val>
                                            <p:strVal val="#ppt_h"/>
                                          </p:val>
                                        </p:tav>
                                      </p:tavLst>
                                    </p:anim>
                                    <p:animEffect transition="in" filter="fade">
                                      <p:cBhvr>
                                        <p:cTn id="2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p:nvPr/>
        </p:nvSpPr>
        <p:spPr>
          <a:xfrm>
            <a:off x="9186334" y="6565900"/>
            <a:ext cx="2844799" cy="2921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2"/>
              </a:buClr>
              <a:buSzPct val="25000"/>
              <a:buFont typeface="Tahoma"/>
              <a:buNone/>
            </a:pPr>
            <a:fld id="{00000000-1234-1234-1234-123412341234}" type="slidenum">
              <a:rPr lang="en-US" sz="1000" b="0" i="0" u="none" strike="noStrike" cap="none">
                <a:solidFill>
                  <a:schemeClr val="lt2"/>
                </a:solidFill>
                <a:latin typeface="Tahoma"/>
                <a:ea typeface="Tahoma"/>
                <a:cs typeface="Tahoma"/>
                <a:sym typeface="Tahoma"/>
              </a:rPr>
              <a:pPr marL="0" marR="0" lvl="0" indent="0" algn="r" rtl="0">
                <a:lnSpc>
                  <a:spcPct val="100000"/>
                </a:lnSpc>
                <a:spcBef>
                  <a:spcPts val="0"/>
                </a:spcBef>
                <a:spcAft>
                  <a:spcPts val="0"/>
                </a:spcAft>
                <a:buClr>
                  <a:schemeClr val="lt2"/>
                </a:buClr>
                <a:buSzPct val="25000"/>
                <a:buFont typeface="Tahoma"/>
                <a:buNone/>
              </a:pPr>
              <a:t>7</a:t>
            </a:fld>
            <a:endParaRPr lang="en-US" sz="1000" b="0" i="0" u="none" strike="noStrike" cap="none">
              <a:solidFill>
                <a:schemeClr val="lt2"/>
              </a:solidFill>
              <a:latin typeface="Tahoma"/>
              <a:ea typeface="Tahoma"/>
              <a:cs typeface="Tahoma"/>
              <a:sym typeface="Tahoma"/>
            </a:endParaRPr>
          </a:p>
        </p:txBody>
      </p:sp>
      <p:sp>
        <p:nvSpPr>
          <p:cNvPr id="236" name="Shape 236"/>
          <p:cNvSpPr txBox="1">
            <a:spLocks noGrp="1"/>
          </p:cNvSpPr>
          <p:nvPr>
            <p:ph type="title"/>
          </p:nvPr>
        </p:nvSpPr>
        <p:spPr/>
        <p:txBody>
          <a:bodyPr/>
          <a:lstStyle/>
          <a:p>
            <a:pPr lvl="0"/>
            <a:r>
              <a:rPr lang="en-US" dirty="0" smtClean="0">
                <a:sym typeface="Tahoma"/>
              </a:rPr>
              <a:t>Unified Production Order Flow</a:t>
            </a:r>
            <a:endParaRPr lang="en-US" dirty="0">
              <a:sym typeface="Tahoma"/>
            </a:endParaRPr>
          </a:p>
        </p:txBody>
      </p:sp>
      <p:sp>
        <p:nvSpPr>
          <p:cNvPr id="40" name="Text Placeholder 39"/>
          <p:cNvSpPr>
            <a:spLocks noGrp="1"/>
          </p:cNvSpPr>
          <p:nvPr>
            <p:ph type="body" sz="quarter" idx="13"/>
          </p:nvPr>
        </p:nvSpPr>
        <p:spPr/>
        <p:txBody>
          <a:bodyPr/>
          <a:lstStyle/>
          <a:p>
            <a:endParaRPr lang="en-US"/>
          </a:p>
        </p:txBody>
      </p:sp>
      <p:grpSp>
        <p:nvGrpSpPr>
          <p:cNvPr id="39" name="Group 38"/>
          <p:cNvGrpSpPr/>
          <p:nvPr/>
        </p:nvGrpSpPr>
        <p:grpSpPr>
          <a:xfrm>
            <a:off x="209549" y="1379538"/>
            <a:ext cx="11868399" cy="4866517"/>
            <a:chOff x="209549" y="1379538"/>
            <a:chExt cx="11868399" cy="4866517"/>
          </a:xfrm>
        </p:grpSpPr>
        <p:cxnSp>
          <p:nvCxnSpPr>
            <p:cNvPr id="237" name="Shape 237"/>
            <p:cNvCxnSpPr>
              <a:stCxn id="238" idx="3"/>
              <a:endCxn id="239" idx="0"/>
            </p:cNvCxnSpPr>
            <p:nvPr/>
          </p:nvCxnSpPr>
          <p:spPr>
            <a:xfrm>
              <a:off x="10997449" y="3504473"/>
              <a:ext cx="239538" cy="1078627"/>
            </a:xfrm>
            <a:prstGeom prst="bentConnector2">
              <a:avLst/>
            </a:prstGeom>
            <a:noFill/>
            <a:ln w="19050" cap="flat" cmpd="sng">
              <a:solidFill>
                <a:schemeClr val="tx1"/>
              </a:solidFill>
              <a:prstDash val="solid"/>
              <a:miter/>
              <a:headEnd type="none" w="med" len="med"/>
              <a:tailEnd type="triangle" w="lg" len="lg"/>
            </a:ln>
          </p:spPr>
        </p:cxnSp>
        <p:sp>
          <p:nvSpPr>
            <p:cNvPr id="240" name="Shape 240"/>
            <p:cNvSpPr txBox="1"/>
            <p:nvPr/>
          </p:nvSpPr>
          <p:spPr>
            <a:xfrm>
              <a:off x="209549" y="2501901"/>
              <a:ext cx="1380065" cy="614361"/>
            </a:xfrm>
            <a:prstGeom prst="rect">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a:solidFill>
                    <a:schemeClr val="tx2"/>
                  </a:solidFill>
                  <a:latin typeface="Verdana"/>
                  <a:ea typeface="Verdana"/>
                  <a:cs typeface="Verdana"/>
                  <a:sym typeface="Verdana"/>
                </a:rPr>
                <a:t>Freeze BOM / </a:t>
              </a:r>
            </a:p>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a:solidFill>
                    <a:schemeClr val="tx2"/>
                  </a:solidFill>
                  <a:latin typeface="Verdana"/>
                  <a:ea typeface="Verdana"/>
                  <a:cs typeface="Verdana"/>
                  <a:sym typeface="Verdana"/>
                </a:rPr>
                <a:t>Routing</a:t>
              </a:r>
            </a:p>
          </p:txBody>
        </p:sp>
        <p:sp>
          <p:nvSpPr>
            <p:cNvPr id="241" name="Shape 241"/>
            <p:cNvSpPr txBox="1"/>
            <p:nvPr/>
          </p:nvSpPr>
          <p:spPr>
            <a:xfrm>
              <a:off x="7425268" y="2657476"/>
              <a:ext cx="1380065" cy="614361"/>
            </a:xfrm>
            <a:prstGeom prst="rect">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a:solidFill>
                    <a:schemeClr val="tx2"/>
                  </a:solidFill>
                  <a:latin typeface="Verdana"/>
                  <a:ea typeface="Verdana"/>
                  <a:cs typeface="Verdana"/>
                  <a:sym typeface="Verdana"/>
                </a:rPr>
                <a:t>Scrap</a:t>
              </a:r>
            </a:p>
          </p:txBody>
        </p:sp>
        <p:sp>
          <p:nvSpPr>
            <p:cNvPr id="242" name="Shape 242"/>
            <p:cNvSpPr txBox="1"/>
            <p:nvPr/>
          </p:nvSpPr>
          <p:spPr>
            <a:xfrm>
              <a:off x="7418169" y="3519488"/>
              <a:ext cx="1380065" cy="614361"/>
            </a:xfrm>
            <a:prstGeom prst="rect">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a:solidFill>
                    <a:schemeClr val="tx2"/>
                  </a:solidFill>
                  <a:latin typeface="Verdana"/>
                  <a:ea typeface="Verdana"/>
                  <a:cs typeface="Verdana"/>
                  <a:sym typeface="Verdana"/>
                </a:rPr>
                <a:t>Backflush</a:t>
              </a:r>
            </a:p>
          </p:txBody>
        </p:sp>
        <p:sp>
          <p:nvSpPr>
            <p:cNvPr id="243" name="Shape 243"/>
            <p:cNvSpPr txBox="1"/>
            <p:nvPr/>
          </p:nvSpPr>
          <p:spPr>
            <a:xfrm>
              <a:off x="7417420" y="4446588"/>
              <a:ext cx="1380065" cy="614361"/>
            </a:xfrm>
            <a:prstGeom prst="rect">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a:solidFill>
                    <a:schemeClr val="tx2"/>
                  </a:solidFill>
                  <a:latin typeface="Verdana"/>
                  <a:ea typeface="Verdana"/>
                  <a:cs typeface="Verdana"/>
                  <a:sym typeface="Verdana"/>
                </a:rPr>
                <a:t>Receive FG</a:t>
              </a:r>
            </a:p>
          </p:txBody>
        </p:sp>
        <p:sp>
          <p:nvSpPr>
            <p:cNvPr id="238" name="Shape 238"/>
            <p:cNvSpPr txBox="1"/>
            <p:nvPr/>
          </p:nvSpPr>
          <p:spPr>
            <a:xfrm>
              <a:off x="9617384" y="3197292"/>
              <a:ext cx="1380065" cy="614361"/>
            </a:xfrm>
            <a:prstGeom prst="rect">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a:solidFill>
                    <a:schemeClr val="tx2"/>
                  </a:solidFill>
                  <a:latin typeface="Verdana"/>
                  <a:ea typeface="Verdana"/>
                  <a:cs typeface="Verdana"/>
                  <a:sym typeface="Verdana"/>
                </a:rPr>
                <a:t>Close Order</a:t>
              </a:r>
            </a:p>
          </p:txBody>
        </p:sp>
        <p:sp>
          <p:nvSpPr>
            <p:cNvPr id="239" name="Shape 239"/>
            <p:cNvSpPr/>
            <p:nvPr/>
          </p:nvSpPr>
          <p:spPr>
            <a:xfrm>
              <a:off x="10396025" y="4583100"/>
              <a:ext cx="1681923" cy="627000"/>
            </a:xfrm>
            <a:prstGeom prst="ellipse">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a:solidFill>
                    <a:schemeClr val="tx2"/>
                  </a:solidFill>
                  <a:latin typeface="Verdana"/>
                  <a:ea typeface="Verdana"/>
                  <a:cs typeface="Verdana"/>
                  <a:sym typeface="Verdana"/>
                </a:rPr>
                <a:t>Production </a:t>
              </a:r>
            </a:p>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a:solidFill>
                    <a:schemeClr val="tx2"/>
                  </a:solidFill>
                  <a:latin typeface="Verdana"/>
                  <a:ea typeface="Verdana"/>
                  <a:cs typeface="Verdana"/>
                  <a:sym typeface="Verdana"/>
                </a:rPr>
                <a:t>Accounting</a:t>
              </a:r>
            </a:p>
          </p:txBody>
        </p:sp>
        <p:cxnSp>
          <p:nvCxnSpPr>
            <p:cNvPr id="244" name="Shape 244"/>
            <p:cNvCxnSpPr>
              <a:stCxn id="242" idx="3"/>
              <a:endCxn id="238" idx="1"/>
            </p:cNvCxnSpPr>
            <p:nvPr/>
          </p:nvCxnSpPr>
          <p:spPr>
            <a:xfrm flipV="1">
              <a:off x="8798234" y="3504473"/>
              <a:ext cx="819150" cy="322196"/>
            </a:xfrm>
            <a:prstGeom prst="bentConnector3">
              <a:avLst>
                <a:gd name="adj1" fmla="val 50000"/>
              </a:avLst>
            </a:prstGeom>
            <a:noFill/>
            <a:ln w="19050" cap="flat" cmpd="sng">
              <a:solidFill>
                <a:schemeClr val="tx1"/>
              </a:solidFill>
              <a:prstDash val="solid"/>
              <a:miter/>
              <a:headEnd type="none" w="med" len="med"/>
              <a:tailEnd type="triangle" w="lg" len="lg"/>
            </a:ln>
          </p:spPr>
        </p:cxnSp>
        <p:cxnSp>
          <p:nvCxnSpPr>
            <p:cNvPr id="245" name="Shape 245"/>
            <p:cNvCxnSpPr>
              <a:stCxn id="241" idx="3"/>
              <a:endCxn id="238" idx="1"/>
            </p:cNvCxnSpPr>
            <p:nvPr/>
          </p:nvCxnSpPr>
          <p:spPr>
            <a:xfrm>
              <a:off x="8805333" y="2964657"/>
              <a:ext cx="812051" cy="539816"/>
            </a:xfrm>
            <a:prstGeom prst="bentConnector3">
              <a:avLst>
                <a:gd name="adj1" fmla="val 50000"/>
              </a:avLst>
            </a:prstGeom>
            <a:noFill/>
            <a:ln w="19050" cap="flat" cmpd="sng">
              <a:solidFill>
                <a:schemeClr val="tx1"/>
              </a:solidFill>
              <a:prstDash val="solid"/>
              <a:miter/>
              <a:headEnd type="none" w="med" len="med"/>
              <a:tailEnd type="triangle" w="lg" len="lg"/>
            </a:ln>
          </p:spPr>
        </p:cxnSp>
        <p:cxnSp>
          <p:nvCxnSpPr>
            <p:cNvPr id="246" name="Shape 246"/>
            <p:cNvCxnSpPr>
              <a:stCxn id="243" idx="3"/>
              <a:endCxn id="238" idx="1"/>
            </p:cNvCxnSpPr>
            <p:nvPr/>
          </p:nvCxnSpPr>
          <p:spPr>
            <a:xfrm flipV="1">
              <a:off x="8797485" y="3504473"/>
              <a:ext cx="819899" cy="1249296"/>
            </a:xfrm>
            <a:prstGeom prst="bentConnector3">
              <a:avLst>
                <a:gd name="adj1" fmla="val 50000"/>
              </a:avLst>
            </a:prstGeom>
            <a:noFill/>
            <a:ln w="19050" cap="flat" cmpd="sng">
              <a:solidFill>
                <a:schemeClr val="tx1"/>
              </a:solidFill>
              <a:prstDash val="solid"/>
              <a:miter/>
              <a:headEnd type="none" w="med" len="med"/>
              <a:tailEnd type="triangle" w="lg" len="lg"/>
            </a:ln>
          </p:spPr>
        </p:cxnSp>
        <p:sp>
          <p:nvSpPr>
            <p:cNvPr id="247" name="Shape 247"/>
            <p:cNvSpPr txBox="1"/>
            <p:nvPr/>
          </p:nvSpPr>
          <p:spPr>
            <a:xfrm>
              <a:off x="2785534" y="2723440"/>
              <a:ext cx="1380065" cy="614361"/>
            </a:xfrm>
            <a:prstGeom prst="rect">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a:solidFill>
                    <a:schemeClr val="tx2"/>
                  </a:solidFill>
                  <a:latin typeface="Verdana"/>
                  <a:ea typeface="Verdana"/>
                  <a:cs typeface="Verdana"/>
                  <a:sym typeface="Verdana"/>
                </a:rPr>
                <a:t>Allocate</a:t>
              </a:r>
            </a:p>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a:solidFill>
                    <a:schemeClr val="tx2"/>
                  </a:solidFill>
                  <a:latin typeface="Verdana"/>
                  <a:ea typeface="Verdana"/>
                  <a:cs typeface="Verdana"/>
                  <a:sym typeface="Verdana"/>
                </a:rPr>
                <a:t>Material</a:t>
              </a:r>
            </a:p>
          </p:txBody>
        </p:sp>
        <p:sp>
          <p:nvSpPr>
            <p:cNvPr id="248" name="Shape 248"/>
            <p:cNvSpPr txBox="1"/>
            <p:nvPr/>
          </p:nvSpPr>
          <p:spPr>
            <a:xfrm>
              <a:off x="2785533" y="3397200"/>
              <a:ext cx="1380065" cy="614361"/>
            </a:xfrm>
            <a:prstGeom prst="rect">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a:solidFill>
                    <a:schemeClr val="tx2"/>
                  </a:solidFill>
                  <a:latin typeface="Verdana"/>
                  <a:ea typeface="Verdana"/>
                  <a:cs typeface="Verdana"/>
                  <a:sym typeface="Verdana"/>
                </a:rPr>
                <a:t>Print Picklist</a:t>
              </a:r>
            </a:p>
          </p:txBody>
        </p:sp>
        <p:sp>
          <p:nvSpPr>
            <p:cNvPr id="249" name="Shape 249"/>
            <p:cNvSpPr txBox="1"/>
            <p:nvPr/>
          </p:nvSpPr>
          <p:spPr>
            <a:xfrm>
              <a:off x="2068475" y="4105174"/>
              <a:ext cx="1380065" cy="614361"/>
            </a:xfrm>
            <a:prstGeom prst="rect">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a:solidFill>
                    <a:schemeClr val="tx2"/>
                  </a:solidFill>
                  <a:latin typeface="Verdana"/>
                  <a:ea typeface="Verdana"/>
                  <a:cs typeface="Verdana"/>
                  <a:sym typeface="Verdana"/>
                </a:rPr>
                <a:t>Issue Material</a:t>
              </a:r>
            </a:p>
          </p:txBody>
        </p:sp>
        <p:sp>
          <p:nvSpPr>
            <p:cNvPr id="250" name="Shape 250"/>
            <p:cNvSpPr txBox="1"/>
            <p:nvPr/>
          </p:nvSpPr>
          <p:spPr>
            <a:xfrm>
              <a:off x="3594618" y="4092474"/>
              <a:ext cx="1380065" cy="614361"/>
            </a:xfrm>
            <a:prstGeom prst="rect">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a:solidFill>
                    <a:schemeClr val="tx2"/>
                  </a:solidFill>
                  <a:latin typeface="Verdana"/>
                  <a:ea typeface="Verdana"/>
                  <a:cs typeface="Verdana"/>
                  <a:sym typeface="Verdana"/>
                </a:rPr>
                <a:t>Transfer</a:t>
              </a:r>
            </a:p>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a:solidFill>
                    <a:schemeClr val="tx2"/>
                  </a:solidFill>
                  <a:latin typeface="Verdana"/>
                  <a:ea typeface="Verdana"/>
                  <a:cs typeface="Verdana"/>
                  <a:sym typeface="Verdana"/>
                </a:rPr>
                <a:t>Material</a:t>
              </a:r>
            </a:p>
          </p:txBody>
        </p:sp>
        <p:sp>
          <p:nvSpPr>
            <p:cNvPr id="251" name="Shape 251"/>
            <p:cNvSpPr txBox="1"/>
            <p:nvPr/>
          </p:nvSpPr>
          <p:spPr>
            <a:xfrm>
              <a:off x="2775077" y="5525394"/>
              <a:ext cx="1380065" cy="614361"/>
            </a:xfrm>
            <a:prstGeom prst="rect">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strike="noStrike" cap="none" dirty="0" smtClean="0">
                  <a:solidFill>
                    <a:schemeClr val="tx2"/>
                  </a:solidFill>
                  <a:latin typeface="Verdana"/>
                  <a:ea typeface="Verdana"/>
                  <a:cs typeface="Verdana"/>
                  <a:sym typeface="Verdana"/>
                </a:rPr>
                <a:t>Authorize Order</a:t>
              </a:r>
              <a:endParaRPr lang="en-US" sz="1000" b="1" i="0" u="none" strike="noStrike" cap="none" dirty="0">
                <a:solidFill>
                  <a:schemeClr val="tx2"/>
                </a:solidFill>
                <a:latin typeface="Verdana"/>
                <a:ea typeface="Verdana"/>
                <a:cs typeface="Verdana"/>
                <a:sym typeface="Verdana"/>
              </a:endParaRPr>
            </a:p>
          </p:txBody>
        </p:sp>
        <p:grpSp>
          <p:nvGrpSpPr>
            <p:cNvPr id="2" name="Shape 252"/>
            <p:cNvGrpSpPr/>
            <p:nvPr/>
          </p:nvGrpSpPr>
          <p:grpSpPr>
            <a:xfrm>
              <a:off x="2791882" y="2006600"/>
              <a:ext cx="1471083" cy="657224"/>
              <a:chOff x="312737" y="4191000"/>
              <a:chExt cx="1103312" cy="657224"/>
            </a:xfrm>
          </p:grpSpPr>
          <p:sp>
            <p:nvSpPr>
              <p:cNvPr id="253" name="Shape 253"/>
              <p:cNvSpPr txBox="1"/>
              <p:nvPr/>
            </p:nvSpPr>
            <p:spPr>
              <a:xfrm>
                <a:off x="381000" y="4191000"/>
                <a:ext cx="1035049" cy="614361"/>
              </a:xfrm>
              <a:prstGeom prst="rect">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endParaRPr sz="2800" b="0" i="0" u="none">
                  <a:solidFill>
                    <a:schemeClr val="tx2"/>
                  </a:solidFill>
                  <a:latin typeface="Tahoma"/>
                  <a:ea typeface="Tahoma"/>
                  <a:cs typeface="Tahoma"/>
                  <a:sym typeface="Tahoma"/>
                </a:endParaRPr>
              </a:p>
            </p:txBody>
          </p:sp>
          <p:sp>
            <p:nvSpPr>
              <p:cNvPr id="254" name="Shape 254"/>
              <p:cNvSpPr txBox="1"/>
              <p:nvPr/>
            </p:nvSpPr>
            <p:spPr>
              <a:xfrm>
                <a:off x="312737" y="4233862"/>
                <a:ext cx="1035049" cy="614361"/>
              </a:xfrm>
              <a:prstGeom prst="rect">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a:solidFill>
                      <a:schemeClr val="tx2"/>
                    </a:solidFill>
                    <a:latin typeface="Verdana"/>
                    <a:ea typeface="Verdana"/>
                    <a:cs typeface="Verdana"/>
                    <a:sym typeface="Verdana"/>
                  </a:rPr>
                  <a:t>Component</a:t>
                </a:r>
              </a:p>
              <a:p>
                <a:pPr marL="0" marR="0" lvl="0" indent="0" algn="ctr" rtl="0">
                  <a:lnSpc>
                    <a:spcPct val="100000"/>
                  </a:lnSpc>
                  <a:spcBef>
                    <a:spcPts val="0"/>
                  </a:spcBef>
                  <a:spcAft>
                    <a:spcPts val="0"/>
                  </a:spcAft>
                  <a:buClr>
                    <a:schemeClr val="dk1"/>
                  </a:buClr>
                  <a:buSzPct val="25000"/>
                  <a:buFont typeface="Verdana"/>
                  <a:buNone/>
                </a:pPr>
                <a:r>
                  <a:rPr lang="en-US" sz="1000" b="1" i="0" u="none">
                    <a:solidFill>
                      <a:schemeClr val="tx2"/>
                    </a:solidFill>
                    <a:latin typeface="Verdana"/>
                    <a:ea typeface="Verdana"/>
                    <a:cs typeface="Verdana"/>
                    <a:sym typeface="Verdana"/>
                  </a:rPr>
                  <a:t>Availability</a:t>
                </a:r>
              </a:p>
              <a:p>
                <a:pPr marL="0" marR="0" lvl="0" indent="0" algn="ctr" rtl="0">
                  <a:lnSpc>
                    <a:spcPct val="100000"/>
                  </a:lnSpc>
                  <a:spcBef>
                    <a:spcPts val="0"/>
                  </a:spcBef>
                  <a:spcAft>
                    <a:spcPts val="0"/>
                  </a:spcAft>
                  <a:buClr>
                    <a:schemeClr val="dk1"/>
                  </a:buClr>
                  <a:buSzPct val="25000"/>
                  <a:buFont typeface="Verdana"/>
                  <a:buNone/>
                </a:pPr>
                <a:r>
                  <a:rPr lang="en-US" sz="1000" b="1" i="0" u="none">
                    <a:solidFill>
                      <a:schemeClr val="tx2"/>
                    </a:solidFill>
                    <a:latin typeface="Verdana"/>
                    <a:ea typeface="Verdana"/>
                    <a:cs typeface="Verdana"/>
                    <a:sym typeface="Verdana"/>
                  </a:rPr>
                  <a:t>Check</a:t>
                </a:r>
              </a:p>
            </p:txBody>
          </p:sp>
        </p:grpSp>
        <p:sp>
          <p:nvSpPr>
            <p:cNvPr id="255" name="Shape 255"/>
            <p:cNvSpPr/>
            <p:nvPr/>
          </p:nvSpPr>
          <p:spPr>
            <a:xfrm>
              <a:off x="1845734" y="1836736"/>
              <a:ext cx="3303041" cy="4409319"/>
            </a:xfrm>
            <a:prstGeom prst="roundRect">
              <a:avLst>
                <a:gd name="adj" fmla="val 8462"/>
              </a:avLst>
            </a:prstGeom>
            <a:noFill/>
            <a:ln w="9525" cap="flat" cmpd="sng">
              <a:solidFill>
                <a:schemeClr val="tx1"/>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endParaRPr sz="2800" b="0" i="0" u="none">
                <a:solidFill>
                  <a:schemeClr val="dk1"/>
                </a:solidFill>
                <a:latin typeface="Tahoma"/>
                <a:ea typeface="Tahoma"/>
                <a:cs typeface="Tahoma"/>
                <a:sym typeface="Tahoma"/>
              </a:endParaRPr>
            </a:p>
          </p:txBody>
        </p:sp>
        <p:cxnSp>
          <p:nvCxnSpPr>
            <p:cNvPr id="256" name="Shape 256"/>
            <p:cNvCxnSpPr>
              <a:stCxn id="262" idx="3"/>
              <a:endCxn id="243" idx="1"/>
            </p:cNvCxnSpPr>
            <p:nvPr/>
          </p:nvCxnSpPr>
          <p:spPr>
            <a:xfrm>
              <a:off x="6559612" y="4036776"/>
              <a:ext cx="857808" cy="716993"/>
            </a:xfrm>
            <a:prstGeom prst="bentConnector3">
              <a:avLst>
                <a:gd name="adj1" fmla="val 50000"/>
              </a:avLst>
            </a:prstGeom>
            <a:noFill/>
            <a:ln w="19050" cap="flat" cmpd="sng">
              <a:solidFill>
                <a:schemeClr val="tx1"/>
              </a:solidFill>
              <a:prstDash val="solid"/>
              <a:miter/>
              <a:headEnd type="none" w="med" len="med"/>
              <a:tailEnd type="triangle" w="lg" len="lg"/>
            </a:ln>
          </p:spPr>
        </p:cxnSp>
        <p:cxnSp>
          <p:nvCxnSpPr>
            <p:cNvPr id="257" name="Shape 257"/>
            <p:cNvCxnSpPr>
              <a:stCxn id="262" idx="3"/>
              <a:endCxn id="242" idx="1"/>
            </p:cNvCxnSpPr>
            <p:nvPr/>
          </p:nvCxnSpPr>
          <p:spPr>
            <a:xfrm flipV="1">
              <a:off x="6559612" y="3826669"/>
              <a:ext cx="858557" cy="210107"/>
            </a:xfrm>
            <a:prstGeom prst="bentConnector3">
              <a:avLst>
                <a:gd name="adj1" fmla="val 50000"/>
              </a:avLst>
            </a:prstGeom>
            <a:noFill/>
            <a:ln w="19050" cap="flat" cmpd="sng">
              <a:solidFill>
                <a:schemeClr val="tx1"/>
              </a:solidFill>
              <a:prstDash val="solid"/>
              <a:miter/>
              <a:headEnd type="none" w="med" len="med"/>
              <a:tailEnd type="triangle" w="lg" len="lg"/>
            </a:ln>
          </p:spPr>
        </p:cxnSp>
        <p:cxnSp>
          <p:nvCxnSpPr>
            <p:cNvPr id="258" name="Shape 258"/>
            <p:cNvCxnSpPr>
              <a:stCxn id="262" idx="3"/>
              <a:endCxn id="241" idx="1"/>
            </p:cNvCxnSpPr>
            <p:nvPr/>
          </p:nvCxnSpPr>
          <p:spPr>
            <a:xfrm flipV="1">
              <a:off x="6559612" y="2964657"/>
              <a:ext cx="865656" cy="1072119"/>
            </a:xfrm>
            <a:prstGeom prst="bentConnector3">
              <a:avLst>
                <a:gd name="adj1" fmla="val 50000"/>
              </a:avLst>
            </a:prstGeom>
            <a:noFill/>
            <a:ln w="19050" cap="flat" cmpd="sng">
              <a:solidFill>
                <a:schemeClr val="tx1"/>
              </a:solidFill>
              <a:prstDash val="solid"/>
              <a:miter/>
              <a:headEnd type="none" w="med" len="med"/>
              <a:tailEnd type="triangle" w="lg" len="lg"/>
            </a:ln>
          </p:spPr>
        </p:cxnSp>
        <p:cxnSp>
          <p:nvCxnSpPr>
            <p:cNvPr id="259" name="Shape 259"/>
            <p:cNvCxnSpPr/>
            <p:nvPr/>
          </p:nvCxnSpPr>
          <p:spPr>
            <a:xfrm rot="-5400000" flipH="1">
              <a:off x="797931" y="3227437"/>
              <a:ext cx="1149300" cy="945999"/>
            </a:xfrm>
            <a:prstGeom prst="bentConnector2">
              <a:avLst/>
            </a:prstGeom>
            <a:noFill/>
            <a:ln w="19050" cap="flat" cmpd="sng">
              <a:solidFill>
                <a:schemeClr val="tx1"/>
              </a:solidFill>
              <a:prstDash val="solid"/>
              <a:miter/>
              <a:headEnd type="none" w="med" len="med"/>
              <a:tailEnd type="triangle" w="lg" len="lg"/>
            </a:ln>
          </p:spPr>
        </p:cxnSp>
        <p:sp>
          <p:nvSpPr>
            <p:cNvPr id="260" name="Shape 260"/>
            <p:cNvSpPr/>
            <p:nvPr/>
          </p:nvSpPr>
          <p:spPr>
            <a:xfrm>
              <a:off x="220133" y="1379538"/>
              <a:ext cx="1482058" cy="627061"/>
            </a:xfrm>
            <a:prstGeom prst="ellipse">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a:solidFill>
                    <a:schemeClr val="tx2"/>
                  </a:solidFill>
                  <a:latin typeface="Verdana"/>
                  <a:ea typeface="Verdana"/>
                  <a:cs typeface="Verdana"/>
                  <a:sym typeface="Verdana"/>
                </a:rPr>
                <a:t>Planning</a:t>
              </a:r>
            </a:p>
            <a:p>
              <a:pPr marL="0" marR="0" lvl="0" indent="0" algn="ctr" rtl="0">
                <a:lnSpc>
                  <a:spcPct val="100000"/>
                </a:lnSpc>
                <a:spcBef>
                  <a:spcPts val="0"/>
                </a:spcBef>
                <a:spcAft>
                  <a:spcPts val="0"/>
                </a:spcAft>
                <a:buClr>
                  <a:schemeClr val="dk1"/>
                </a:buClr>
                <a:buSzPct val="25000"/>
                <a:buFont typeface="Verdana"/>
                <a:buNone/>
              </a:pPr>
              <a:r>
                <a:rPr lang="en-US" sz="1000" b="1" i="0" u="none">
                  <a:solidFill>
                    <a:schemeClr val="tx2"/>
                  </a:solidFill>
                  <a:latin typeface="Verdana"/>
                  <a:ea typeface="Verdana"/>
                  <a:cs typeface="Verdana"/>
                  <a:sym typeface="Verdana"/>
                </a:rPr>
                <a:t>Scheduling</a:t>
              </a:r>
            </a:p>
          </p:txBody>
        </p:sp>
        <p:cxnSp>
          <p:nvCxnSpPr>
            <p:cNvPr id="261" name="Shape 261"/>
            <p:cNvCxnSpPr/>
            <p:nvPr/>
          </p:nvCxnSpPr>
          <p:spPr>
            <a:xfrm rot="-5400000" flipH="1">
              <a:off x="659349" y="2252125"/>
              <a:ext cx="476400" cy="4399"/>
            </a:xfrm>
            <a:prstGeom prst="bentConnector3">
              <a:avLst>
                <a:gd name="adj1" fmla="val 10725"/>
              </a:avLst>
            </a:prstGeom>
            <a:noFill/>
            <a:ln w="19050" cap="flat" cmpd="sng">
              <a:solidFill>
                <a:schemeClr val="tx1"/>
              </a:solidFill>
              <a:prstDash val="solid"/>
              <a:miter/>
              <a:headEnd type="none" w="med" len="med"/>
              <a:tailEnd type="triangle" w="lg" len="lg"/>
            </a:ln>
          </p:spPr>
        </p:cxnSp>
        <p:sp>
          <p:nvSpPr>
            <p:cNvPr id="262" name="Shape 262"/>
            <p:cNvSpPr/>
            <p:nvPr/>
          </p:nvSpPr>
          <p:spPr>
            <a:xfrm>
              <a:off x="5401373" y="3729595"/>
              <a:ext cx="1286932" cy="614361"/>
            </a:xfrm>
            <a:prstGeom prst="flowChartManualOperation">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dirty="0">
                  <a:solidFill>
                    <a:schemeClr val="tx2"/>
                  </a:solidFill>
                  <a:latin typeface="Verdana"/>
                  <a:ea typeface="Verdana"/>
                  <a:cs typeface="Verdana"/>
                  <a:sym typeface="Verdana"/>
                </a:rPr>
                <a:t>Produce</a:t>
              </a:r>
            </a:p>
          </p:txBody>
        </p:sp>
        <p:cxnSp>
          <p:nvCxnSpPr>
            <p:cNvPr id="263" name="Shape 263"/>
            <p:cNvCxnSpPr>
              <a:stCxn id="255" idx="3"/>
              <a:endCxn id="262" idx="1"/>
            </p:cNvCxnSpPr>
            <p:nvPr/>
          </p:nvCxnSpPr>
          <p:spPr>
            <a:xfrm flipV="1">
              <a:off x="5148775" y="4036776"/>
              <a:ext cx="381291" cy="4620"/>
            </a:xfrm>
            <a:prstGeom prst="bentConnector3">
              <a:avLst>
                <a:gd name="adj1" fmla="val 50000"/>
              </a:avLst>
            </a:prstGeom>
            <a:noFill/>
            <a:ln w="19050" cap="flat" cmpd="sng">
              <a:solidFill>
                <a:schemeClr val="tx1"/>
              </a:solidFill>
              <a:prstDash val="solid"/>
              <a:miter/>
              <a:headEnd type="none" w="med" len="med"/>
              <a:tailEnd type="triangle" w="lg" len="lg"/>
            </a:ln>
          </p:spPr>
        </p:cxnSp>
        <p:sp>
          <p:nvSpPr>
            <p:cNvPr id="264" name="Shape 264"/>
            <p:cNvSpPr txBox="1"/>
            <p:nvPr/>
          </p:nvSpPr>
          <p:spPr>
            <a:xfrm>
              <a:off x="2791882" y="4809263"/>
              <a:ext cx="1380065" cy="614361"/>
            </a:xfrm>
            <a:prstGeom prst="rect">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dirty="0">
                  <a:solidFill>
                    <a:schemeClr val="tx2"/>
                  </a:solidFill>
                  <a:latin typeface="Verdana"/>
                  <a:ea typeface="Verdana"/>
                  <a:cs typeface="Verdana"/>
                  <a:sym typeface="Verdana"/>
                </a:rPr>
                <a:t>Print Shop</a:t>
              </a:r>
            </a:p>
            <a:p>
              <a:pPr marL="0" marR="0" lvl="0" indent="0" algn="ctr" rtl="0">
                <a:lnSpc>
                  <a:spcPct val="100000"/>
                </a:lnSpc>
                <a:spcBef>
                  <a:spcPts val="0"/>
                </a:spcBef>
                <a:spcAft>
                  <a:spcPts val="0"/>
                </a:spcAft>
                <a:buClr>
                  <a:schemeClr val="dk1"/>
                </a:buClr>
                <a:buSzPct val="25000"/>
                <a:buFont typeface="Verdana"/>
                <a:buNone/>
              </a:pPr>
              <a:r>
                <a:rPr lang="en-US" sz="1000" b="1" i="0" u="none" dirty="0" smtClean="0">
                  <a:solidFill>
                    <a:schemeClr val="tx2"/>
                  </a:solidFill>
                  <a:latin typeface="Verdana"/>
                  <a:ea typeface="Verdana"/>
                  <a:cs typeface="Verdana"/>
                  <a:sym typeface="Verdana"/>
                </a:rPr>
                <a:t>Paper</a:t>
              </a:r>
              <a:endParaRPr lang="en-US" sz="1000" b="1" i="0" u="none" dirty="0">
                <a:solidFill>
                  <a:schemeClr val="tx2"/>
                </a:solidFill>
                <a:latin typeface="Verdana"/>
                <a:ea typeface="Verdana"/>
                <a:cs typeface="Verdana"/>
                <a:sym typeface="Verdana"/>
              </a:endParaRPr>
            </a:p>
          </p:txBody>
        </p:sp>
        <p:sp>
          <p:nvSpPr>
            <p:cNvPr id="265" name="Shape 265"/>
            <p:cNvSpPr txBox="1"/>
            <p:nvPr/>
          </p:nvSpPr>
          <p:spPr>
            <a:xfrm>
              <a:off x="7426635" y="1846261"/>
              <a:ext cx="1380000" cy="614400"/>
            </a:xfrm>
            <a:prstGeom prst="rect">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1000" b="1" i="0" u="none">
                  <a:solidFill>
                    <a:schemeClr val="tx2"/>
                  </a:solidFill>
                  <a:latin typeface="Verdana"/>
                  <a:ea typeface="Verdana"/>
                  <a:cs typeface="Verdana"/>
                  <a:sym typeface="Verdana"/>
                </a:rPr>
                <a:t>Report</a:t>
              </a:r>
            </a:p>
            <a:p>
              <a:pPr marL="0" marR="0" lvl="0" indent="0" algn="ctr" rtl="0">
                <a:lnSpc>
                  <a:spcPct val="100000"/>
                </a:lnSpc>
                <a:spcBef>
                  <a:spcPts val="0"/>
                </a:spcBef>
                <a:spcAft>
                  <a:spcPts val="0"/>
                </a:spcAft>
                <a:buClr>
                  <a:schemeClr val="dk1"/>
                </a:buClr>
                <a:buSzPct val="25000"/>
                <a:buFont typeface="Verdana"/>
                <a:buNone/>
              </a:pPr>
              <a:r>
                <a:rPr lang="en-US" sz="1000" b="1" i="0" u="none">
                  <a:solidFill>
                    <a:schemeClr val="tx2"/>
                  </a:solidFill>
                  <a:latin typeface="Verdana"/>
                  <a:ea typeface="Verdana"/>
                  <a:cs typeface="Verdana"/>
                  <a:sym typeface="Verdana"/>
                </a:rPr>
                <a:t>Labor</a:t>
              </a:r>
            </a:p>
          </p:txBody>
        </p:sp>
        <p:cxnSp>
          <p:nvCxnSpPr>
            <p:cNvPr id="266" name="Shape 266"/>
            <p:cNvCxnSpPr>
              <a:stCxn id="262" idx="3"/>
              <a:endCxn id="265" idx="1"/>
            </p:cNvCxnSpPr>
            <p:nvPr/>
          </p:nvCxnSpPr>
          <p:spPr>
            <a:xfrm flipV="1">
              <a:off x="6559612" y="2153461"/>
              <a:ext cx="867023" cy="1883315"/>
            </a:xfrm>
            <a:prstGeom prst="bentConnector3">
              <a:avLst>
                <a:gd name="adj1" fmla="val 50000"/>
              </a:avLst>
            </a:prstGeom>
            <a:noFill/>
            <a:ln w="19050" cap="flat" cmpd="sng">
              <a:solidFill>
                <a:schemeClr val="tx1"/>
              </a:solidFill>
              <a:prstDash val="solid"/>
              <a:miter/>
              <a:headEnd type="none" w="med" len="med"/>
              <a:tailEnd type="triangle" w="lg" len="lg"/>
            </a:ln>
          </p:spPr>
        </p:cxnSp>
        <p:sp>
          <p:nvSpPr>
            <p:cNvPr id="267" name="Shape 267"/>
            <p:cNvSpPr/>
            <p:nvPr/>
          </p:nvSpPr>
          <p:spPr>
            <a:xfrm>
              <a:off x="7427746" y="5378451"/>
              <a:ext cx="1548389" cy="627061"/>
            </a:xfrm>
            <a:prstGeom prst="ellipse">
              <a:avLst/>
            </a:prstGeom>
            <a:gradFill>
              <a:gsLst>
                <a:gs pos="0">
                  <a:srgbClr val="B6CAE3"/>
                </a:gs>
                <a:gs pos="100000">
                  <a:srgbClr val="7DA1CD"/>
                </a:gs>
              </a:gsLst>
              <a:lin ang="5400000" scaled="0"/>
            </a:gradFill>
            <a:ln w="19050" cap="flat" cmpd="sng">
              <a:solidFill>
                <a:srgbClr val="4FA7FF"/>
              </a:solidFill>
              <a:prstDash val="solid"/>
              <a:miter/>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Verdana"/>
                <a:buNone/>
              </a:pPr>
              <a:r>
                <a:rPr lang="en-US" sz="900" b="1" i="0" u="none">
                  <a:solidFill>
                    <a:schemeClr val="tx2"/>
                  </a:solidFill>
                  <a:latin typeface="Verdana"/>
                  <a:ea typeface="Verdana"/>
                  <a:cs typeface="Verdana"/>
                  <a:sym typeface="Verdana"/>
                </a:rPr>
                <a:t>Subcontract</a:t>
              </a:r>
            </a:p>
            <a:p>
              <a:pPr marL="0" marR="0" lvl="0" indent="0" algn="ctr" rtl="0">
                <a:lnSpc>
                  <a:spcPct val="100000"/>
                </a:lnSpc>
                <a:spcBef>
                  <a:spcPts val="0"/>
                </a:spcBef>
                <a:spcAft>
                  <a:spcPts val="0"/>
                </a:spcAft>
                <a:buClr>
                  <a:schemeClr val="dk1"/>
                </a:buClr>
                <a:buSzPct val="25000"/>
                <a:buFont typeface="Verdana"/>
                <a:buNone/>
              </a:pPr>
              <a:r>
                <a:rPr lang="en-US" sz="900" b="1" i="0" u="none">
                  <a:solidFill>
                    <a:schemeClr val="tx2"/>
                  </a:solidFill>
                  <a:latin typeface="Verdana"/>
                  <a:ea typeface="Verdana"/>
                  <a:cs typeface="Verdana"/>
                  <a:sym typeface="Verdana"/>
                </a:rPr>
                <a:t>Processing</a:t>
              </a:r>
            </a:p>
          </p:txBody>
        </p:sp>
        <p:cxnSp>
          <p:nvCxnSpPr>
            <p:cNvPr id="268" name="Shape 268"/>
            <p:cNvCxnSpPr>
              <a:stCxn id="262" idx="3"/>
              <a:endCxn id="267" idx="2"/>
            </p:cNvCxnSpPr>
            <p:nvPr/>
          </p:nvCxnSpPr>
          <p:spPr>
            <a:xfrm>
              <a:off x="6559612" y="4036776"/>
              <a:ext cx="868134" cy="1655206"/>
            </a:xfrm>
            <a:prstGeom prst="bentConnector3">
              <a:avLst>
                <a:gd name="adj1" fmla="val 50000"/>
              </a:avLst>
            </a:prstGeom>
            <a:noFill/>
            <a:ln w="19050" cap="flat" cmpd="sng">
              <a:solidFill>
                <a:schemeClr val="tx1"/>
              </a:solidFill>
              <a:prstDash val="solid"/>
              <a:miter/>
              <a:headEnd type="none" w="med" len="med"/>
              <a:tailEnd type="triangle" w="lg" len="lg"/>
            </a:ln>
          </p:spPr>
        </p:cxnSp>
        <p:cxnSp>
          <p:nvCxnSpPr>
            <p:cNvPr id="269" name="Shape 269"/>
            <p:cNvCxnSpPr>
              <a:stCxn id="267" idx="6"/>
              <a:endCxn id="243" idx="3"/>
            </p:cNvCxnSpPr>
            <p:nvPr/>
          </p:nvCxnSpPr>
          <p:spPr>
            <a:xfrm flipH="1" flipV="1">
              <a:off x="8797485" y="4753769"/>
              <a:ext cx="178650" cy="938213"/>
            </a:xfrm>
            <a:prstGeom prst="bentConnector3">
              <a:avLst>
                <a:gd name="adj1" fmla="val -127960"/>
              </a:avLst>
            </a:prstGeom>
            <a:noFill/>
            <a:ln w="19050" cap="flat" cmpd="sng">
              <a:solidFill>
                <a:schemeClr val="tx1"/>
              </a:solidFill>
              <a:prstDash val="solid"/>
              <a:miter/>
              <a:headEnd type="none" w="med" len="med"/>
              <a:tailEnd type="none" w="med" len="med"/>
            </a:ln>
          </p:spPr>
        </p:cxnSp>
        <p:cxnSp>
          <p:nvCxnSpPr>
            <p:cNvPr id="270" name="Shape 270"/>
            <p:cNvCxnSpPr>
              <a:stCxn id="265" idx="3"/>
              <a:endCxn id="238" idx="1"/>
            </p:cNvCxnSpPr>
            <p:nvPr/>
          </p:nvCxnSpPr>
          <p:spPr>
            <a:xfrm>
              <a:off x="8806635" y="2153461"/>
              <a:ext cx="810749" cy="1351012"/>
            </a:xfrm>
            <a:prstGeom prst="bentConnector3">
              <a:avLst>
                <a:gd name="adj1" fmla="val 50000"/>
              </a:avLst>
            </a:prstGeom>
            <a:noFill/>
            <a:ln w="19050" cap="flat" cmpd="sng">
              <a:solidFill>
                <a:schemeClr val="tx1"/>
              </a:solidFill>
              <a:prstDash val="solid"/>
              <a:miter/>
              <a:headEnd type="none" w="med" len="med"/>
              <a:tailEnd type="triangle" w="lg" len="lg"/>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Effect transition="in" filter="fade">
                                      <p:cBhvr>
                                        <p:cTn id="9"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8</a:t>
            </a:fld>
            <a:endParaRPr lang="en-US" dirty="0"/>
          </a:p>
        </p:txBody>
      </p:sp>
      <p:sp>
        <p:nvSpPr>
          <p:cNvPr id="7" name="Content Placeholder 6"/>
          <p:cNvSpPr>
            <a:spLocks noGrp="1"/>
          </p:cNvSpPr>
          <p:nvPr>
            <p:ph idx="1"/>
          </p:nvPr>
        </p:nvSpPr>
        <p:spPr>
          <a:xfrm>
            <a:off x="630382" y="1417321"/>
            <a:ext cx="10972800" cy="4898813"/>
          </a:xfrm>
        </p:spPr>
        <p:txBody>
          <a:bodyPr>
            <a:normAutofit/>
          </a:bodyPr>
          <a:lstStyle/>
          <a:p>
            <a:r>
              <a:rPr lang="en-US" dirty="0" smtClean="0"/>
              <a:t>Retains existing capabilities to maintain existing business processes and flows</a:t>
            </a:r>
          </a:p>
          <a:p>
            <a:r>
              <a:rPr lang="en-US" dirty="0" smtClean="0"/>
              <a:t>Provides options and more flexibility</a:t>
            </a:r>
          </a:p>
          <a:p>
            <a:r>
              <a:rPr lang="en-US" dirty="0" smtClean="0"/>
              <a:t>Eliminates trade-offs between discrete / repetitive</a:t>
            </a:r>
          </a:p>
          <a:p>
            <a:r>
              <a:rPr lang="en-US" dirty="0" smtClean="0"/>
              <a:t>Simplifies UX / implementation / future roll-out </a:t>
            </a:r>
          </a:p>
          <a:p>
            <a:r>
              <a:rPr lang="en-US" dirty="0" smtClean="0"/>
              <a:t>Provides the foundation for QAD Manufacturing product development</a:t>
            </a:r>
          </a:p>
          <a:p>
            <a:pPr lvl="1"/>
            <a:r>
              <a:rPr lang="en-US" dirty="0" smtClean="0"/>
              <a:t>Eliminates the need for massive upgrades, and enables gradual updates </a:t>
            </a:r>
          </a:p>
          <a:p>
            <a:pPr lvl="1"/>
            <a:r>
              <a:rPr lang="en-US" dirty="0" smtClean="0"/>
              <a:t>Becomes the functional Manufacturing platform for Channel Islands</a:t>
            </a:r>
            <a:endParaRPr lang="en-US" dirty="0"/>
          </a:p>
        </p:txBody>
      </p:sp>
      <p:sp>
        <p:nvSpPr>
          <p:cNvPr id="4" name="Title 3"/>
          <p:cNvSpPr>
            <a:spLocks noGrp="1"/>
          </p:cNvSpPr>
          <p:nvPr>
            <p:ph type="title"/>
          </p:nvPr>
        </p:nvSpPr>
        <p:spPr/>
        <p:txBody>
          <a:bodyPr/>
          <a:lstStyle/>
          <a:p>
            <a:r>
              <a:rPr lang="en-US" smtClean="0"/>
              <a:t>QAD Unified Production Orders</a:t>
            </a:r>
            <a:endParaRPr lang="en-US" dirty="0"/>
          </a:p>
        </p:txBody>
      </p:sp>
      <p:sp>
        <p:nvSpPr>
          <p:cNvPr id="12" name="Text Placeholder 11"/>
          <p:cNvSpPr>
            <a:spLocks noGrp="1"/>
          </p:cNvSpPr>
          <p:nvPr>
            <p:ph type="body" sz="quarter" idx="11"/>
          </p:nvPr>
        </p:nvSpPr>
        <p:spPr/>
        <p:txBody>
          <a:bodyPr/>
          <a:lstStyle/>
          <a:p>
            <a:endParaRPr lang="en-US"/>
          </a:p>
        </p:txBody>
      </p:sp>
      <p:sp>
        <p:nvSpPr>
          <p:cNvPr id="1025" name="Rectangle 1"/>
          <p:cNvSpPr>
            <a:spLocks noChangeArrowheads="1"/>
          </p:cNvSpPr>
          <p:nvPr/>
        </p:nvSpPr>
        <p:spPr bwMode="auto">
          <a:xfrm>
            <a:off x="3" y="-7556"/>
            <a:ext cx="236806" cy="472314"/>
          </a:xfrm>
          <a:prstGeom prst="rect">
            <a:avLst/>
          </a:prstGeom>
          <a:noFill/>
          <a:ln w="9525">
            <a:noFill/>
            <a:miter lim="800000"/>
            <a:headEnd/>
            <a:tailEnd/>
          </a:ln>
          <a:effectLst/>
        </p:spPr>
        <p:txBody>
          <a:bodyPr vert="horz" wrap="none" lIns="117226" tIns="58613" rIns="117226" bIns="58613" numCol="1" anchor="ctr" anchorCtr="0" compatLnSpc="1">
            <a:prstTxWarp prst="textNoShape">
              <a:avLst/>
            </a:prstTxWarp>
            <a:spAutoFit/>
          </a:bodyPr>
          <a:lstStyle/>
          <a:p>
            <a:pPr defTabSz="1172261" fontAlgn="base">
              <a:spcBef>
                <a:spcPct val="0"/>
              </a:spcBef>
              <a:spcAft>
                <a:spcPct val="0"/>
              </a:spcAft>
            </a:pPr>
            <a:endParaRPr lang="en-US" sz="23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9</a:t>
            </a:fld>
            <a:endParaRPr lang="en-US" dirty="0"/>
          </a:p>
        </p:txBody>
      </p:sp>
      <p:sp>
        <p:nvSpPr>
          <p:cNvPr id="3" name="Content Placeholder 2"/>
          <p:cNvSpPr>
            <a:spLocks noGrp="1"/>
          </p:cNvSpPr>
          <p:nvPr>
            <p:ph idx="1"/>
          </p:nvPr>
        </p:nvSpPr>
        <p:spPr/>
        <p:txBody>
          <a:bodyPr/>
          <a:lstStyle/>
          <a:p>
            <a:r>
              <a:rPr lang="en-US" dirty="0" smtClean="0"/>
              <a:t>Unified processes for work orders and repetitive production orders</a:t>
            </a:r>
          </a:p>
          <a:p>
            <a:r>
              <a:rPr lang="en-US" dirty="0" smtClean="0"/>
              <a:t>Consistent application of order status for work orders and repetitive</a:t>
            </a:r>
          </a:p>
          <a:p>
            <a:r>
              <a:rPr lang="en-US" dirty="0" smtClean="0"/>
              <a:t>Quantity to start and expected quantity to complete, with estimated yield</a:t>
            </a:r>
          </a:p>
          <a:p>
            <a:r>
              <a:rPr lang="en-US" dirty="0" smtClean="0"/>
              <a:t>Split production orders for scheduling</a:t>
            </a:r>
          </a:p>
          <a:p>
            <a:r>
              <a:rPr lang="en-US" dirty="0" smtClean="0"/>
              <a:t>Enhancements for allocations, </a:t>
            </a:r>
            <a:r>
              <a:rPr lang="en-US" dirty="0" err="1" smtClean="0"/>
              <a:t>picklists</a:t>
            </a:r>
            <a:r>
              <a:rPr lang="en-US" dirty="0" smtClean="0"/>
              <a:t>, picking, transfer, issue, and </a:t>
            </a:r>
            <a:r>
              <a:rPr lang="en-US" dirty="0" err="1" smtClean="0"/>
              <a:t>backflush</a:t>
            </a:r>
            <a:endParaRPr lang="en-US" dirty="0" smtClean="0"/>
          </a:p>
          <a:p>
            <a:r>
              <a:rPr lang="en-US" dirty="0" smtClean="0"/>
              <a:t>Production reserved and </a:t>
            </a:r>
            <a:r>
              <a:rPr lang="en-US" dirty="0" err="1" smtClean="0"/>
              <a:t>backflush</a:t>
            </a:r>
            <a:r>
              <a:rPr lang="en-US" dirty="0" smtClean="0"/>
              <a:t> inventory locations</a:t>
            </a:r>
          </a:p>
        </p:txBody>
      </p:sp>
      <p:sp>
        <p:nvSpPr>
          <p:cNvPr id="4" name="Title 3"/>
          <p:cNvSpPr>
            <a:spLocks noGrp="1"/>
          </p:cNvSpPr>
          <p:nvPr>
            <p:ph type="title"/>
          </p:nvPr>
        </p:nvSpPr>
        <p:spPr/>
        <p:txBody>
          <a:bodyPr/>
          <a:lstStyle/>
          <a:p>
            <a:r>
              <a:rPr lang="en-US" smtClean="0"/>
              <a:t>Selected Key Features for the Release</a:t>
            </a:r>
            <a:endParaRPr lang="en-US" dirty="0"/>
          </a:p>
        </p:txBody>
      </p:sp>
      <p:sp>
        <p:nvSpPr>
          <p:cNvPr id="9" name="Text Placeholder 8"/>
          <p:cNvSpPr>
            <a:spLocks noGrp="1"/>
          </p:cNvSpPr>
          <p:nvPr>
            <p:ph type="body" sz="quarter" idx="11"/>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Custom 6">
      <a:dk1>
        <a:srgbClr val="606060"/>
      </a:dk1>
      <a:lt1>
        <a:sysClr val="window" lastClr="FFFFFF"/>
      </a:lt1>
      <a:dk2>
        <a:srgbClr val="000000"/>
      </a:dk2>
      <a:lt2>
        <a:srgbClr val="D9D9D9"/>
      </a:lt2>
      <a:accent1>
        <a:srgbClr val="5A87C5"/>
      </a:accent1>
      <a:accent2>
        <a:srgbClr val="F79646"/>
      </a:accent2>
      <a:accent3>
        <a:srgbClr val="9BBB59"/>
      </a:accent3>
      <a:accent4>
        <a:srgbClr val="A5A5A5"/>
      </a:accent4>
      <a:accent5>
        <a:srgbClr val="2B2B2B"/>
      </a:accent5>
      <a:accent6>
        <a:srgbClr val="F79646"/>
      </a:accent6>
      <a:hlink>
        <a:srgbClr val="5A87C5"/>
      </a:hlink>
      <a:folHlink>
        <a:srgbClr val="244061"/>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a:solidFill>
            <a:schemeClr val="tx1">
              <a:lumMod val="75000"/>
              <a:lumOff val="2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70977</TotalTime>
  <Words>1039</Words>
  <Application>Microsoft Office PowerPoint</Application>
  <PresentationFormat>Custom</PresentationFormat>
  <Paragraphs>195</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Theme</vt:lpstr>
      <vt:lpstr>Production Orders Release – Introduction</vt:lpstr>
      <vt:lpstr>Objectives</vt:lpstr>
      <vt:lpstr>QAD Manufacturing – Unifying Production </vt:lpstr>
      <vt:lpstr>QAD Manufacturing – Simplifying Production </vt:lpstr>
      <vt:lpstr>One Flow for All Production Modes</vt:lpstr>
      <vt:lpstr>Work Orders and Repetitive Process Flows</vt:lpstr>
      <vt:lpstr>Unified Production Order Flow</vt:lpstr>
      <vt:lpstr>QAD Unified Production Orders</vt:lpstr>
      <vt:lpstr>Selected Key Features for the Release</vt:lpstr>
      <vt:lpstr>Slide 10</vt:lpstr>
    </vt:vector>
  </TitlesOfParts>
  <Company>PCVGG-GBCF3-72PW4-GRMFK-Q7DD3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Direction - Focus</dc:title>
  <dc:creator>Gordon Fleming</dc:creator>
  <cp:lastModifiedBy>QAD</cp:lastModifiedBy>
  <cp:revision>955</cp:revision>
  <cp:lastPrinted>2013-09-05T16:36:05Z</cp:lastPrinted>
  <dcterms:created xsi:type="dcterms:W3CDTF">2014-01-23T15:40:01Z</dcterms:created>
  <dcterms:modified xsi:type="dcterms:W3CDTF">2017-06-27T23:45:41Z</dcterms:modified>
</cp:coreProperties>
</file>