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883" r:id="rId2"/>
    <p:sldId id="885" r:id="rId3"/>
    <p:sldId id="886" r:id="rId4"/>
    <p:sldId id="977" r:id="rId5"/>
    <p:sldId id="888" r:id="rId6"/>
    <p:sldId id="889" r:id="rId7"/>
    <p:sldId id="1021" r:id="rId8"/>
    <p:sldId id="1053" r:id="rId9"/>
    <p:sldId id="1052" r:id="rId10"/>
    <p:sldId id="942" r:id="rId11"/>
    <p:sldId id="1054" r:id="rId12"/>
    <p:sldId id="1029" r:id="rId13"/>
    <p:sldId id="1055" r:id="rId14"/>
    <p:sldId id="1030" r:id="rId15"/>
    <p:sldId id="1057" r:id="rId16"/>
    <p:sldId id="1031" r:id="rId17"/>
    <p:sldId id="1037" r:id="rId18"/>
    <p:sldId id="1039" r:id="rId19"/>
    <p:sldId id="1040" r:id="rId20"/>
    <p:sldId id="1058" r:id="rId21"/>
    <p:sldId id="1032" r:id="rId22"/>
    <p:sldId id="1061" r:id="rId23"/>
    <p:sldId id="1033" r:id="rId24"/>
    <p:sldId id="1060" r:id="rId25"/>
    <p:sldId id="1027" r:id="rId26"/>
    <p:sldId id="1062" r:id="rId27"/>
    <p:sldId id="1034" r:id="rId28"/>
    <p:sldId id="1056" r:id="rId29"/>
    <p:sldId id="1035" r:id="rId30"/>
    <p:sldId id="1045" r:id="rId31"/>
    <p:sldId id="1043" r:id="rId32"/>
    <p:sldId id="1044" r:id="rId33"/>
    <p:sldId id="1050" r:id="rId34"/>
    <p:sldId id="1036" r:id="rId35"/>
    <p:sldId id="1063" r:id="rId36"/>
    <p:sldId id="1064" r:id="rId37"/>
    <p:sldId id="1046" r:id="rId38"/>
    <p:sldId id="1048" r:id="rId39"/>
    <p:sldId id="1049" r:id="rId40"/>
    <p:sldId id="920" r:id="rId41"/>
    <p:sldId id="921" r:id="rId42"/>
    <p:sldId id="922" r:id="rId43"/>
    <p:sldId id="88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19" userDrawn="1">
          <p15:clr>
            <a:srgbClr val="A4A3A4"/>
          </p15:clr>
        </p15:guide>
        <p15:guide id="2" orient="horz" pos="412" userDrawn="1">
          <p15:clr>
            <a:srgbClr val="A4A3A4"/>
          </p15:clr>
        </p15:guide>
        <p15:guide id="3" orient="horz" pos="1739" userDrawn="1">
          <p15:clr>
            <a:srgbClr val="A4A3A4"/>
          </p15:clr>
        </p15:guide>
        <p15:guide id="4" orient="horz" pos="3792" userDrawn="1">
          <p15:clr>
            <a:srgbClr val="A4A3A4"/>
          </p15:clr>
        </p15:guide>
        <p15:guide id="5" pos="2121" userDrawn="1">
          <p15:clr>
            <a:srgbClr val="A4A3A4"/>
          </p15:clr>
        </p15:guide>
        <p15:guide id="6" pos="3828" userDrawn="1">
          <p15:clr>
            <a:srgbClr val="A4A3A4"/>
          </p15:clr>
        </p15:guide>
        <p15:guide id="7" pos="55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lary Hope" initials="K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B87DA"/>
    <a:srgbClr val="384662"/>
    <a:srgbClr val="96B9EE"/>
    <a:srgbClr val="606060"/>
    <a:srgbClr val="CACACA"/>
    <a:srgbClr val="C3C3C3"/>
    <a:srgbClr val="D9D9D9"/>
    <a:srgbClr val="5A5A5A"/>
    <a:srgbClr val="737373"/>
    <a:srgbClr val="6464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995" autoAdjust="0"/>
    <p:restoredTop sz="86552" autoAdjust="0"/>
  </p:normalViewPr>
  <p:slideViewPr>
    <p:cSldViewPr snapToGrid="0">
      <p:cViewPr varScale="1">
        <p:scale>
          <a:sx n="75" d="100"/>
          <a:sy n="75" d="100"/>
        </p:scale>
        <p:origin x="-84" y="-216"/>
      </p:cViewPr>
      <p:guideLst>
        <p:guide orient="horz" pos="4319"/>
        <p:guide orient="horz" pos="412"/>
        <p:guide orient="horz" pos="1739"/>
        <p:guide orient="horz" pos="3792"/>
        <p:guide pos="2121"/>
        <p:guide pos="3828"/>
        <p:guide pos="5525"/>
      </p:guideLst>
    </p:cSldViewPr>
  </p:slideViewPr>
  <p:outlineViewPr>
    <p:cViewPr>
      <p:scale>
        <a:sx n="33" d="100"/>
        <a:sy n="33" d="100"/>
      </p:scale>
      <p:origin x="0" y="11360"/>
    </p:cViewPr>
  </p:outlineViewPr>
  <p:notesTextViewPr>
    <p:cViewPr>
      <p:scale>
        <a:sx n="100" d="100"/>
        <a:sy n="100" d="100"/>
      </p:scale>
      <p:origin x="0" y="0"/>
    </p:cViewPr>
  </p:notesTextViewPr>
  <p:sorterViewPr>
    <p:cViewPr>
      <p:scale>
        <a:sx n="84" d="100"/>
        <a:sy n="84" d="100"/>
      </p:scale>
      <p:origin x="0" y="65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EEC23-ACCE-41DA-9C31-DD52431D97ED}" type="datetimeFigureOut">
              <a:rPr lang="en-US" smtClean="0"/>
              <a:pPr/>
              <a:t>8/28/2017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96E761-50D8-46C5-96E4-4FB3121D7C79}" type="slidenum">
              <a:rPr lang="en-US" smtClean="0"/>
              <a:pPr/>
              <a:t>‹#›</a:t>
            </a:fld>
            <a:endParaRPr lang="en-US" dirty="0"/>
          </a:p>
        </p:txBody>
      </p:sp>
    </p:spTree>
    <p:extLst>
      <p:ext uri="{BB962C8B-B14F-4D97-AF65-F5344CB8AC3E}">
        <p14:creationId xmlns:p14="http://schemas.microsoft.com/office/powerpoint/2010/main" xmlns="" val="1820601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AC6164-BF47-458F-93A7-B92D1B6DC39C}" type="datetimeFigureOut">
              <a:rPr lang="en-US" smtClean="0"/>
              <a:pPr/>
              <a:t>8/28/2017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6F604-9391-4AA6-B839-CE633E22CFC2}" type="slidenum">
              <a:rPr lang="en-US" smtClean="0"/>
              <a:pPr/>
              <a:t>‹#›</a:t>
            </a:fld>
            <a:endParaRPr lang="en-US" dirty="0"/>
          </a:p>
        </p:txBody>
      </p:sp>
    </p:spTree>
    <p:extLst>
      <p:ext uri="{BB962C8B-B14F-4D97-AF65-F5344CB8AC3E}">
        <p14:creationId xmlns:p14="http://schemas.microsoft.com/office/powerpoint/2010/main" xmlns="" val="411427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41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xmlns="" val="451887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xmlns="" val="0"/>
              </a:ext>
            </a:extLst>
          </a:blip>
          <a:srcRect t="10711"/>
          <a:stretch/>
        </p:blipFill>
        <p:spPr>
          <a:xfrm>
            <a:off x="0" y="3708000"/>
            <a:ext cx="12192000" cy="3153550"/>
          </a:xfrm>
          <a:prstGeom prst="rect">
            <a:avLst/>
          </a:prstGeom>
        </p:spPr>
      </p:pic>
      <p:sp>
        <p:nvSpPr>
          <p:cNvPr id="9" name="Title Placeholder 1"/>
          <p:cNvSpPr>
            <a:spLocks noGrp="1"/>
          </p:cNvSpPr>
          <p:nvPr>
            <p:ph type="title" hasCustomPrompt="1"/>
          </p:nvPr>
        </p:nvSpPr>
        <p:spPr>
          <a:xfrm>
            <a:off x="609600" y="640080"/>
            <a:ext cx="10972800" cy="777240"/>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US" dirty="0"/>
              <a:t>Click to edit </a:t>
            </a:r>
            <a:r>
              <a:rPr lang="en-US" dirty="0" smtClean="0"/>
              <a:t>text</a:t>
            </a:r>
            <a:endParaRPr lang="en-US" dirty="0"/>
          </a:p>
        </p:txBody>
      </p:sp>
      <p:sp>
        <p:nvSpPr>
          <p:cNvPr id="14" name="Text Placeholder 13"/>
          <p:cNvSpPr>
            <a:spLocks noGrp="1"/>
          </p:cNvSpPr>
          <p:nvPr>
            <p:ph type="body" sz="quarter" idx="10" hasCustomPrompt="1"/>
          </p:nvPr>
        </p:nvSpPr>
        <p:spPr>
          <a:xfrm>
            <a:off x="609600" y="1554480"/>
            <a:ext cx="10972800" cy="365760"/>
          </a:xfrm>
        </p:spPr>
        <p:txBody>
          <a:bodyPr>
            <a:noAutofit/>
          </a:bodyPr>
          <a:lstStyle>
            <a:lvl1pPr marL="0" indent="0">
              <a:buFontTx/>
              <a:buNone/>
              <a:defRPr sz="2000" b="0">
                <a:solidFill>
                  <a:schemeClr val="tx1">
                    <a:lumMod val="75000"/>
                  </a:schemeClr>
                </a:solidFill>
              </a:defRPr>
            </a:lvl1pPr>
          </a:lstStyle>
          <a:p>
            <a:pPr lvl="0"/>
            <a:r>
              <a:rPr lang="en-US" dirty="0"/>
              <a:t>Author/Date</a:t>
            </a:r>
          </a:p>
        </p:txBody>
      </p:sp>
      <p:sp>
        <p:nvSpPr>
          <p:cNvPr id="16" name="Text Placeholder 15"/>
          <p:cNvSpPr>
            <a:spLocks noGrp="1"/>
          </p:cNvSpPr>
          <p:nvPr>
            <p:ph type="body" sz="quarter" idx="11"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
        <p:nvSpPr>
          <p:cNvPr id="7" name="Rectangle 6"/>
          <p:cNvSpPr/>
          <p:nvPr userDrawn="1"/>
        </p:nvSpPr>
        <p:spPr>
          <a:xfrm>
            <a:off x="0" y="3282044"/>
            <a:ext cx="12192000" cy="384903"/>
          </a:xfrm>
          <a:prstGeom prst="rect">
            <a:avLst/>
          </a:prstGeom>
          <a:gradFill>
            <a:gsLst>
              <a:gs pos="0">
                <a:schemeClr val="accent1">
                  <a:lumMod val="5000"/>
                  <a:lumOff val="95000"/>
                  <a:alpha val="0"/>
                </a:schemeClr>
              </a:gs>
              <a:gs pos="98000">
                <a:schemeClr val="bg1">
                  <a:lumMod val="85000"/>
                  <a:alpha val="9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xmlns="" val="13422709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hasCustomPrompt="1"/>
          </p:nvPr>
        </p:nvSpPr>
        <p:spPr>
          <a:xfrm>
            <a:off x="609600" y="1417321"/>
            <a:ext cx="10972800" cy="4898813"/>
          </a:xfrm>
        </p:spPr>
        <p:txBody>
          <a:bodyPr>
            <a:normAutofit/>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hasCustomPrompt="1"/>
          </p:nvPr>
        </p:nvSpPr>
        <p:spPr>
          <a:xfrm>
            <a:off x="609600" y="640080"/>
            <a:ext cx="10972800" cy="777240"/>
          </a:xfrm>
        </p:spPr>
        <p:txBody>
          <a:bodyPr/>
          <a:lstStyle>
            <a:lvl1pPr>
              <a:defRPr>
                <a:solidFill>
                  <a:schemeClr val="tx1">
                    <a:lumMod val="75000"/>
                  </a:schemeClr>
                </a:solidFill>
              </a:defRPr>
            </a:lvl1pPr>
          </a:lstStyle>
          <a:p>
            <a:r>
              <a:rPr lang="en-US" dirty="0"/>
              <a:t>Click to edit </a:t>
            </a:r>
            <a:r>
              <a:rPr lang="en-US" dirty="0" smtClean="0"/>
              <a:t>text</a:t>
            </a:r>
            <a:endParaRPr lang="en-US" dirty="0"/>
          </a:p>
        </p:txBody>
      </p:sp>
      <p:sp>
        <p:nvSpPr>
          <p:cNvPr id="16" name="Text Placeholder 15"/>
          <p:cNvSpPr>
            <a:spLocks noGrp="1"/>
          </p:cNvSpPr>
          <p:nvPr>
            <p:ph type="body" sz="quarter" idx="11"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p14="http://schemas.microsoft.com/office/powerpoint/2010/main" xmlns="" val="223062608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95FD85-0E9A-9A4B-AEA4-CF6493BFD0E6}" type="slidenum">
              <a:rPr lang="en-US" smtClean="0"/>
              <a:pPr/>
              <a:t>‹#›</a:t>
            </a:fld>
            <a:endParaRPr lang="en-US" dirty="0"/>
          </a:p>
        </p:txBody>
      </p:sp>
      <p:sp>
        <p:nvSpPr>
          <p:cNvPr id="8" name="Text Placeholder 13"/>
          <p:cNvSpPr>
            <a:spLocks noGrp="1"/>
          </p:cNvSpPr>
          <p:nvPr>
            <p:ph type="body" sz="quarter" idx="10" hasCustomPrompt="1"/>
          </p:nvPr>
        </p:nvSpPr>
        <p:spPr>
          <a:xfrm>
            <a:off x="595489" y="3428408"/>
            <a:ext cx="10972800" cy="349250"/>
          </a:xfrm>
        </p:spPr>
        <p:txBody>
          <a:bodyPr>
            <a:noAutofit/>
          </a:bodyPr>
          <a:lstStyle>
            <a:lvl1pPr marL="0" indent="0">
              <a:buFontTx/>
              <a:buNone/>
              <a:defRPr sz="2000" b="0">
                <a:solidFill>
                  <a:schemeClr val="tx1">
                    <a:lumMod val="75000"/>
                  </a:schemeClr>
                </a:solidFill>
              </a:defRPr>
            </a:lvl1pPr>
          </a:lstStyle>
          <a:p>
            <a:pPr lvl="0"/>
            <a:r>
              <a:rPr lang="en-US" dirty="0"/>
              <a:t>Author/Date</a:t>
            </a:r>
          </a:p>
        </p:txBody>
      </p:sp>
      <p:sp>
        <p:nvSpPr>
          <p:cNvPr id="7" name="Title Placeholder 1"/>
          <p:cNvSpPr>
            <a:spLocks noGrp="1"/>
          </p:cNvSpPr>
          <p:nvPr>
            <p:ph type="title" hasCustomPrompt="1"/>
          </p:nvPr>
        </p:nvSpPr>
        <p:spPr>
          <a:xfrm>
            <a:off x="595489" y="2618222"/>
            <a:ext cx="10972800" cy="810186"/>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US" dirty="0"/>
              <a:t>Click to </a:t>
            </a:r>
            <a:r>
              <a:rPr lang="en-US" dirty="0" smtClean="0"/>
              <a:t>edit text</a:t>
            </a:r>
            <a:endParaRPr lang="en-US" dirty="0"/>
          </a:p>
        </p:txBody>
      </p:sp>
      <p:sp>
        <p:nvSpPr>
          <p:cNvPr id="9" name="Text Placeholder 15"/>
          <p:cNvSpPr>
            <a:spLocks noGrp="1"/>
          </p:cNvSpPr>
          <p:nvPr>
            <p:ph type="body" sz="quarter" idx="11" hasCustomPrompt="1"/>
          </p:nvPr>
        </p:nvSpPr>
        <p:spPr>
          <a:xfrm>
            <a:off x="595489" y="2190159"/>
            <a:ext cx="10972800" cy="428625"/>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p14="http://schemas.microsoft.com/office/powerpoint/2010/main" xmlns="" val="24146237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295FD85-0E9A-9A4B-AEA4-CF6493BFD0E6}" type="slidenum">
              <a:rPr lang="en-US" smtClean="0"/>
              <a:pPr/>
              <a:t>‹#›</a:t>
            </a:fld>
            <a:endParaRPr lang="en-US" dirty="0"/>
          </a:p>
        </p:txBody>
      </p:sp>
      <p:sp>
        <p:nvSpPr>
          <p:cNvPr id="3" name="Content Placeholder 2"/>
          <p:cNvSpPr>
            <a:spLocks noGrp="1"/>
          </p:cNvSpPr>
          <p:nvPr>
            <p:ph sz="half" idx="1" hasCustomPrompt="1"/>
          </p:nvPr>
        </p:nvSpPr>
        <p:spPr>
          <a:xfrm>
            <a:off x="609600" y="1417321"/>
            <a:ext cx="5384800" cy="4898813"/>
          </a:xfrm>
        </p:spPr>
        <p:txBody>
          <a:bodyPr>
            <a:noAutofit/>
          </a:bodyPr>
          <a:lstStyle>
            <a:lvl1pPr>
              <a:defRPr sz="280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0" y="1417321"/>
            <a:ext cx="5384800" cy="4898813"/>
          </a:xfrm>
        </p:spPr>
        <p:txBody>
          <a:bodyPr>
            <a:noAutofit/>
          </a:bodyPr>
          <a:lstStyle>
            <a:lvl1pPr>
              <a:defRPr sz="280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hasCustomPrompt="1"/>
          </p:nvPr>
        </p:nvSpPr>
        <p:spPr/>
        <p:txBody>
          <a:bodyPr/>
          <a:lstStyle>
            <a:lvl1pPr>
              <a:defRPr>
                <a:solidFill>
                  <a:schemeClr val="tx1">
                    <a:lumMod val="75000"/>
                  </a:schemeClr>
                </a:solidFill>
              </a:defRPr>
            </a:lvl1pPr>
          </a:lstStyle>
          <a:p>
            <a:r>
              <a:rPr lang="en-US" dirty="0"/>
              <a:t>Click to edit </a:t>
            </a:r>
            <a:r>
              <a:rPr lang="en-US" dirty="0" smtClean="0"/>
              <a:t>text</a:t>
            </a:r>
            <a:endParaRPr lang="en-US" dirty="0"/>
          </a:p>
        </p:txBody>
      </p:sp>
      <p:sp>
        <p:nvSpPr>
          <p:cNvPr id="8" name="Text Placeholder 15"/>
          <p:cNvSpPr>
            <a:spLocks noGrp="1"/>
          </p:cNvSpPr>
          <p:nvPr>
            <p:ph type="body" sz="quarter" idx="13"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p14="http://schemas.microsoft.com/office/powerpoint/2010/main" xmlns="" val="6643506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95FD85-0E9A-9A4B-AEA4-CF6493BFD0E6}" type="slidenum">
              <a:rPr lang="en-US" smtClean="0"/>
              <a:pPr/>
              <a:t>‹#›</a:t>
            </a:fld>
            <a:endParaRPr lang="en-US" dirty="0"/>
          </a:p>
        </p:txBody>
      </p:sp>
      <p:sp>
        <p:nvSpPr>
          <p:cNvPr id="6" name="Content Placeholder 5"/>
          <p:cNvSpPr>
            <a:spLocks noGrp="1"/>
          </p:cNvSpPr>
          <p:nvPr>
            <p:ph sz="quarter" idx="4" hasCustomPrompt="1"/>
          </p:nvPr>
        </p:nvSpPr>
        <p:spPr>
          <a:xfrm>
            <a:off x="6193368" y="2064445"/>
            <a:ext cx="5389033" cy="4234755"/>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193368" y="1417321"/>
            <a:ext cx="5389033" cy="647124"/>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t>
            </a:r>
            <a:r>
              <a:rPr lang="en-US" dirty="0" smtClean="0"/>
              <a:t>edit text</a:t>
            </a:r>
            <a:endParaRPr lang="en-US" dirty="0"/>
          </a:p>
        </p:txBody>
      </p:sp>
      <p:sp>
        <p:nvSpPr>
          <p:cNvPr id="4" name="Content Placeholder 3"/>
          <p:cNvSpPr>
            <a:spLocks noGrp="1"/>
          </p:cNvSpPr>
          <p:nvPr>
            <p:ph sz="half" idx="2" hasCustomPrompt="1"/>
          </p:nvPr>
        </p:nvSpPr>
        <p:spPr>
          <a:xfrm>
            <a:off x="609600" y="2064445"/>
            <a:ext cx="5386917" cy="4234755"/>
          </a:xfrm>
        </p:spPr>
        <p:txBody>
          <a:bodyPr>
            <a:no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idx="1" hasCustomPrompt="1"/>
          </p:nvPr>
        </p:nvSpPr>
        <p:spPr>
          <a:xfrm>
            <a:off x="609600" y="1417321"/>
            <a:ext cx="5386917" cy="647124"/>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t>
            </a:r>
            <a:r>
              <a:rPr lang="en-US" dirty="0" smtClean="0"/>
              <a:t>edit text</a:t>
            </a:r>
            <a:endParaRPr lang="en-US" dirty="0"/>
          </a:p>
        </p:txBody>
      </p:sp>
      <p:sp>
        <p:nvSpPr>
          <p:cNvPr id="2" name="Title 1"/>
          <p:cNvSpPr>
            <a:spLocks noGrp="1"/>
          </p:cNvSpPr>
          <p:nvPr>
            <p:ph type="title" hasCustomPrompt="1"/>
          </p:nvPr>
        </p:nvSpPr>
        <p:spPr/>
        <p:txBody>
          <a:bodyPr/>
          <a:lstStyle>
            <a:lvl1pPr>
              <a:defRPr>
                <a:solidFill>
                  <a:schemeClr val="tx1">
                    <a:lumMod val="75000"/>
                  </a:schemeClr>
                </a:solidFill>
              </a:defRPr>
            </a:lvl1pPr>
          </a:lstStyle>
          <a:p>
            <a:r>
              <a:rPr lang="en-US" dirty="0"/>
              <a:t>Click to </a:t>
            </a:r>
            <a:r>
              <a:rPr lang="en-US" dirty="0" smtClean="0"/>
              <a:t>edit text</a:t>
            </a:r>
            <a:endParaRPr lang="en-US" dirty="0"/>
          </a:p>
        </p:txBody>
      </p:sp>
      <p:sp>
        <p:nvSpPr>
          <p:cNvPr id="10" name="Text Placeholder 15"/>
          <p:cNvSpPr>
            <a:spLocks noGrp="1"/>
          </p:cNvSpPr>
          <p:nvPr>
            <p:ph type="body" sz="quarter" idx="13"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p14="http://schemas.microsoft.com/office/powerpoint/2010/main" xmlns="" val="17192710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edit </a:t>
            </a:r>
            <a:r>
              <a:rPr lang="en-US" dirty="0" smtClean="0"/>
              <a:t>text</a:t>
            </a:r>
            <a:endParaRPr lang="en-US" dirty="0"/>
          </a:p>
        </p:txBody>
      </p:sp>
      <p:sp>
        <p:nvSpPr>
          <p:cNvPr id="6" name="Text Placeholder 15"/>
          <p:cNvSpPr>
            <a:spLocks noGrp="1"/>
          </p:cNvSpPr>
          <p:nvPr>
            <p:ph type="body" sz="quarter" idx="13"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p14="http://schemas.microsoft.com/office/powerpoint/2010/main" xmlns="" val="12369242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of Items/Nam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a:t>
            </a:fld>
            <a:endParaRPr lang="en-US" dirty="0"/>
          </a:p>
        </p:txBody>
      </p:sp>
      <p:sp>
        <p:nvSpPr>
          <p:cNvPr id="8" name="Content Placeholder 3"/>
          <p:cNvSpPr>
            <a:spLocks noGrp="1"/>
          </p:cNvSpPr>
          <p:nvPr>
            <p:ph sz="half" idx="16" hasCustomPrompt="1"/>
          </p:nvPr>
        </p:nvSpPr>
        <p:spPr>
          <a:xfrm>
            <a:off x="7848232" y="1417320"/>
            <a:ext cx="3734169" cy="4822244"/>
          </a:xfrm>
          <a:prstGeom prst="rect">
            <a:avLst/>
          </a:prstGeom>
        </p:spPr>
        <p:txBody>
          <a:bodyPr>
            <a:noAutofit/>
          </a:bodyPr>
          <a:lstStyle>
            <a:lvl1pPr marL="0" indent="0">
              <a:spcBef>
                <a:spcPts val="0"/>
              </a:spcBef>
              <a:buClr>
                <a:schemeClr val="accent6"/>
              </a:buClr>
              <a:buFontTx/>
              <a:buNone/>
              <a:defRPr sz="2000" baseline="0">
                <a:solidFill>
                  <a:srgbClr val="666666"/>
                </a:solidFill>
                <a:latin typeface="Century Gothic" pitchFamily="34" charset="0"/>
              </a:defRPr>
            </a:lvl1pPr>
            <a:lvl2pPr marL="266700" indent="0">
              <a:spcBef>
                <a:spcPts val="0"/>
              </a:spcBef>
              <a:buClr>
                <a:schemeClr val="accent6"/>
              </a:buClr>
              <a:buFontTx/>
              <a:buNone/>
              <a:defRPr sz="1800">
                <a:solidFill>
                  <a:srgbClr val="666666"/>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a:t>Click to edit Un-bulleted List</a:t>
            </a:r>
          </a:p>
          <a:p>
            <a:pPr lvl="1"/>
            <a:r>
              <a:rPr lang="en-US" dirty="0"/>
              <a:t>Second level</a:t>
            </a:r>
          </a:p>
        </p:txBody>
      </p:sp>
      <p:sp>
        <p:nvSpPr>
          <p:cNvPr id="9" name="Content Placeholder 3"/>
          <p:cNvSpPr>
            <a:spLocks noGrp="1"/>
          </p:cNvSpPr>
          <p:nvPr>
            <p:ph sz="half" idx="17" hasCustomPrompt="1"/>
          </p:nvPr>
        </p:nvSpPr>
        <p:spPr>
          <a:xfrm>
            <a:off x="4314318" y="1417320"/>
            <a:ext cx="3533913" cy="4822244"/>
          </a:xfrm>
          <a:prstGeom prst="rect">
            <a:avLst/>
          </a:prstGeom>
        </p:spPr>
        <p:txBody>
          <a:bodyPr>
            <a:noAutofit/>
          </a:bodyPr>
          <a:lstStyle>
            <a:lvl1pPr marL="0" indent="0">
              <a:spcBef>
                <a:spcPts val="0"/>
              </a:spcBef>
              <a:buClr>
                <a:schemeClr val="accent6"/>
              </a:buClr>
              <a:buFontTx/>
              <a:buNone/>
              <a:defRPr sz="2000" baseline="0">
                <a:solidFill>
                  <a:srgbClr val="666666"/>
                </a:solidFill>
                <a:latin typeface="Century Gothic" pitchFamily="34" charset="0"/>
              </a:defRPr>
            </a:lvl1pPr>
            <a:lvl2pPr marL="266700" indent="0">
              <a:spcBef>
                <a:spcPts val="0"/>
              </a:spcBef>
              <a:buClr>
                <a:schemeClr val="accent6"/>
              </a:buClr>
              <a:buFontTx/>
              <a:buNone/>
              <a:defRPr sz="1800">
                <a:solidFill>
                  <a:srgbClr val="666666"/>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a:t>Click to edit Un-bulleted List</a:t>
            </a:r>
          </a:p>
          <a:p>
            <a:pPr lvl="1"/>
            <a:r>
              <a:rPr lang="en-US" dirty="0"/>
              <a:t>Second level</a:t>
            </a:r>
          </a:p>
        </p:txBody>
      </p:sp>
      <p:sp>
        <p:nvSpPr>
          <p:cNvPr id="7" name="Content Placeholder 3"/>
          <p:cNvSpPr>
            <a:spLocks noGrp="1"/>
          </p:cNvSpPr>
          <p:nvPr>
            <p:ph sz="half" idx="15" hasCustomPrompt="1"/>
          </p:nvPr>
        </p:nvSpPr>
        <p:spPr>
          <a:xfrm>
            <a:off x="608874" y="1417320"/>
            <a:ext cx="3705445" cy="4822244"/>
          </a:xfrm>
          <a:prstGeom prst="rect">
            <a:avLst/>
          </a:prstGeom>
        </p:spPr>
        <p:txBody>
          <a:bodyPr>
            <a:noAutofit/>
          </a:bodyPr>
          <a:lstStyle>
            <a:lvl1pPr marL="0" indent="0">
              <a:spcBef>
                <a:spcPts val="0"/>
              </a:spcBef>
              <a:buClr>
                <a:schemeClr val="accent6"/>
              </a:buClr>
              <a:buFontTx/>
              <a:buNone/>
              <a:defRPr sz="2000" baseline="0">
                <a:solidFill>
                  <a:srgbClr val="666666"/>
                </a:solidFill>
                <a:latin typeface="Century Gothic" pitchFamily="34" charset="0"/>
              </a:defRPr>
            </a:lvl1pPr>
            <a:lvl2pPr marL="266700" indent="0">
              <a:spcBef>
                <a:spcPts val="0"/>
              </a:spcBef>
              <a:buClr>
                <a:schemeClr val="accent6"/>
              </a:buClr>
              <a:buFontTx/>
              <a:buNone/>
              <a:defRPr sz="1800">
                <a:solidFill>
                  <a:srgbClr val="666666"/>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a:t>Click to edit Un-bulleted List</a:t>
            </a:r>
          </a:p>
          <a:p>
            <a:pPr lvl="1"/>
            <a:r>
              <a:rPr lang="en-US" dirty="0"/>
              <a:t>Second level</a:t>
            </a:r>
          </a:p>
        </p:txBody>
      </p:sp>
      <p:sp>
        <p:nvSpPr>
          <p:cNvPr id="2" name="Title 1"/>
          <p:cNvSpPr>
            <a:spLocks noGrp="1"/>
          </p:cNvSpPr>
          <p:nvPr>
            <p:ph type="title" hasCustomPrompt="1"/>
          </p:nvPr>
        </p:nvSpPr>
        <p:spPr/>
        <p:txBody>
          <a:bodyPr anchor="t" anchorCtr="0"/>
          <a:lstStyle>
            <a:lvl1pPr>
              <a:defRPr/>
            </a:lvl1pPr>
          </a:lstStyle>
          <a:p>
            <a:r>
              <a:rPr lang="en-US" dirty="0"/>
              <a:t>Click to </a:t>
            </a:r>
            <a:r>
              <a:rPr lang="en-US" dirty="0" smtClean="0"/>
              <a:t>edit text</a:t>
            </a:r>
            <a:endParaRPr lang="en-US" dirty="0"/>
          </a:p>
        </p:txBody>
      </p:sp>
      <p:sp>
        <p:nvSpPr>
          <p:cNvPr id="6" name="Text Placeholder 15"/>
          <p:cNvSpPr>
            <a:spLocks noGrp="1"/>
          </p:cNvSpPr>
          <p:nvPr>
            <p:ph type="body" sz="quarter" idx="13"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p14="http://schemas.microsoft.com/office/powerpoint/2010/main" xmlns="" val="37420022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95FD85-0E9A-9A4B-AEA4-CF6493BFD0E6}" type="slidenum">
              <a:rPr lang="en-US" smtClean="0"/>
              <a:pPr/>
              <a:t>‹#›</a:t>
            </a:fld>
            <a:endParaRPr lang="en-US" dirty="0"/>
          </a:p>
        </p:txBody>
      </p:sp>
    </p:spTree>
    <p:extLst>
      <p:ext uri="{BB962C8B-B14F-4D97-AF65-F5344CB8AC3E}">
        <p14:creationId xmlns:p14="http://schemas.microsoft.com/office/powerpoint/2010/main" xmlns="" val="12955355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0">
            <a:extLst>
              <a:ext uri="{28A0092B-C50C-407E-A947-70E740481C1C}">
                <a14:useLocalDpi xmlns:a14="http://schemas.microsoft.com/office/drawing/2010/main" xmlns="" val="0"/>
              </a:ext>
            </a:extLst>
          </a:blip>
          <a:srcRect t="45341"/>
          <a:stretch/>
        </p:blipFill>
        <p:spPr>
          <a:xfrm>
            <a:off x="0" y="6393600"/>
            <a:ext cx="12192000" cy="464400"/>
          </a:xfrm>
          <a:prstGeom prst="rect">
            <a:avLst/>
          </a:prstGeom>
        </p:spPr>
      </p:pic>
      <p:sp>
        <p:nvSpPr>
          <p:cNvPr id="2" name="Title Placeholder 1"/>
          <p:cNvSpPr>
            <a:spLocks noGrp="1"/>
          </p:cNvSpPr>
          <p:nvPr>
            <p:ph type="title"/>
          </p:nvPr>
        </p:nvSpPr>
        <p:spPr>
          <a:xfrm>
            <a:off x="609600" y="640080"/>
            <a:ext cx="10972800" cy="777240"/>
          </a:xfrm>
          <a:prstGeom prst="rect">
            <a:avLst/>
          </a:prstGeom>
        </p:spPr>
        <p:txBody>
          <a:bodyPr vert="horz" lIns="91440" tIns="45720" rIns="91440" bIns="4572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a:xfrm>
            <a:off x="9230187" y="6460256"/>
            <a:ext cx="2764964" cy="365125"/>
          </a:xfrm>
          <a:prstGeom prst="rect">
            <a:avLst/>
          </a:prstGeom>
        </p:spPr>
        <p:txBody>
          <a:bodyPr vert="horz" lIns="91440" tIns="45720" rIns="91440" bIns="45720" rtlCol="0" anchor="ctr"/>
          <a:lstStyle>
            <a:lvl1pPr algn="r">
              <a:defRPr sz="2000" b="0">
                <a:solidFill>
                  <a:schemeClr val="bg1"/>
                </a:solidFill>
                <a:latin typeface="Century Gothic"/>
                <a:cs typeface="Century Gothic"/>
              </a:defRPr>
            </a:lvl1pPr>
          </a:lstStyle>
          <a:p>
            <a:fld id="{D295FD85-0E9A-9A4B-AEA4-CF6493BFD0E6}" type="slidenum">
              <a:rPr lang="en-US" smtClean="0"/>
              <a:pPr/>
              <a:t>‹#›</a:t>
            </a:fld>
            <a:endParaRPr lang="en-US" dirty="0"/>
          </a:p>
        </p:txBody>
      </p:sp>
      <p:sp>
        <p:nvSpPr>
          <p:cNvPr id="4" name="Rectangle 3"/>
          <p:cNvSpPr/>
          <p:nvPr userDrawn="1"/>
        </p:nvSpPr>
        <p:spPr>
          <a:xfrm>
            <a:off x="0" y="6047186"/>
            <a:ext cx="12192000" cy="323548"/>
          </a:xfrm>
          <a:prstGeom prst="rect">
            <a:avLst/>
          </a:prstGeom>
          <a:gradFill>
            <a:gsLst>
              <a:gs pos="0">
                <a:schemeClr val="accent1">
                  <a:lumMod val="5000"/>
                  <a:lumOff val="95000"/>
                  <a:alpha val="0"/>
                </a:schemeClr>
              </a:gs>
              <a:gs pos="98000">
                <a:schemeClr val="bg1">
                  <a:lumMod val="85000"/>
                  <a:alpha val="9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1417320"/>
            <a:ext cx="10972800" cy="470589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257986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9" r:id="rId7"/>
    <p:sldLayoutId id="2147483655" r:id="rId8"/>
  </p:sldLayoutIdLst>
  <p:transition/>
  <p:hf hdr="0" ftr="0" dt="0"/>
  <p:txStyles>
    <p:titleStyle>
      <a:lvl1pPr algn="l" defTabSz="457200" rtl="0" eaLnBrk="1" latinLnBrk="0" hangingPunct="1">
        <a:spcBef>
          <a:spcPct val="0"/>
        </a:spcBef>
        <a:buNone/>
        <a:defRPr sz="3200" b="1" kern="1200">
          <a:solidFill>
            <a:schemeClr val="tx1">
              <a:lumMod val="75000"/>
            </a:schemeClr>
          </a:solidFill>
          <a:latin typeface="Century Gothic"/>
          <a:ea typeface="+mj-ea"/>
          <a:cs typeface="Century Gothic"/>
        </a:defRPr>
      </a:lvl1pPr>
    </p:titleStyle>
    <p:bodyStyle>
      <a:lvl1pPr marL="342900" indent="-342900" algn="l" defTabSz="457200" rtl="0" eaLnBrk="1" latinLnBrk="0" hangingPunct="1">
        <a:spcBef>
          <a:spcPct val="20000"/>
        </a:spcBef>
        <a:buClr>
          <a:schemeClr val="accent6"/>
        </a:buClr>
        <a:buFont typeface="Arial"/>
        <a:buChar char="•"/>
        <a:defRPr sz="2800" kern="1200">
          <a:solidFill>
            <a:schemeClr val="tx1">
              <a:lumMod val="75000"/>
            </a:schemeClr>
          </a:solidFill>
          <a:latin typeface="Century Gothic"/>
          <a:ea typeface="+mn-ea"/>
          <a:cs typeface="Century Gothic"/>
        </a:defRPr>
      </a:lvl1pPr>
      <a:lvl2pPr marL="742950" indent="-285750" algn="l" defTabSz="457200" rtl="0" eaLnBrk="1" latinLnBrk="0" hangingPunct="1">
        <a:spcBef>
          <a:spcPct val="20000"/>
        </a:spcBef>
        <a:buClr>
          <a:schemeClr val="accent6"/>
        </a:buClr>
        <a:buFont typeface="Lucida Grande"/>
        <a:buChar char="-"/>
        <a:defRPr sz="2400" kern="1200">
          <a:solidFill>
            <a:schemeClr val="tx1">
              <a:lumMod val="75000"/>
            </a:schemeClr>
          </a:solidFill>
          <a:latin typeface="Century Gothic"/>
          <a:ea typeface="+mn-ea"/>
          <a:cs typeface="Century Gothic"/>
        </a:defRPr>
      </a:lvl2pPr>
      <a:lvl3pPr marL="1143000" indent="-228600" algn="l" defTabSz="457200" rtl="0" eaLnBrk="1" latinLnBrk="0" hangingPunct="1">
        <a:spcBef>
          <a:spcPct val="20000"/>
        </a:spcBef>
        <a:buClr>
          <a:schemeClr val="accent6"/>
        </a:buClr>
        <a:buFont typeface="Arial"/>
        <a:buChar char="•"/>
        <a:defRPr sz="2000" kern="1200">
          <a:solidFill>
            <a:schemeClr val="tx1">
              <a:lumMod val="75000"/>
            </a:schemeClr>
          </a:solidFill>
          <a:latin typeface="Century Gothic"/>
          <a:ea typeface="+mn-ea"/>
          <a:cs typeface="Century Gothic"/>
        </a:defRPr>
      </a:lvl3pPr>
      <a:lvl4pPr marL="1600200" indent="-228600" algn="l" defTabSz="457200" rtl="0" eaLnBrk="1" latinLnBrk="0" hangingPunct="1">
        <a:spcBef>
          <a:spcPct val="20000"/>
        </a:spcBef>
        <a:buClr>
          <a:schemeClr val="accent6"/>
        </a:buClr>
        <a:buFont typeface="Lucida Grande"/>
        <a:buChar char="-"/>
        <a:defRPr sz="2000" kern="1200">
          <a:solidFill>
            <a:srgbClr val="606060"/>
          </a:solidFill>
          <a:latin typeface="Century Gothic"/>
          <a:ea typeface="+mn-ea"/>
          <a:cs typeface="Century Gothic"/>
        </a:defRPr>
      </a:lvl4pPr>
      <a:lvl5pPr marL="2057400" indent="-228600" algn="l" defTabSz="457200" rtl="0" eaLnBrk="1" latinLnBrk="0" hangingPunct="1">
        <a:spcBef>
          <a:spcPct val="20000"/>
        </a:spcBef>
        <a:buClr>
          <a:schemeClr val="accent6"/>
        </a:buClr>
        <a:buFont typeface="Arial"/>
        <a:buChar char="•"/>
        <a:defRPr sz="2000" kern="1200">
          <a:solidFill>
            <a:srgbClr val="606060"/>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qad.co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Activity, Transactions, and Accounting</a:t>
            </a:r>
            <a:endParaRPr lang="en-US" dirty="0"/>
          </a:p>
        </p:txBody>
      </p:sp>
      <p:sp>
        <p:nvSpPr>
          <p:cNvPr id="3" name="Text Placeholder 2"/>
          <p:cNvSpPr>
            <a:spLocks noGrp="1"/>
          </p:cNvSpPr>
          <p:nvPr>
            <p:ph type="body" sz="quarter" idx="10"/>
          </p:nvPr>
        </p:nvSpPr>
        <p:spPr/>
        <p:txBody>
          <a:bodyPr/>
          <a:lstStyle/>
          <a:p>
            <a:r>
              <a:rPr lang="en-US" dirty="0" smtClean="0"/>
              <a:t>Production Order Training</a:t>
            </a:r>
          </a:p>
          <a:p>
            <a:r>
              <a:rPr lang="en-US" dirty="0" smtClean="0"/>
              <a:t>2017</a:t>
            </a:r>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9683361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10</a:t>
            </a:fld>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The Transactions</a:t>
            </a:r>
            <a:endParaRPr lang="en-US" dirty="0"/>
          </a:p>
        </p:txBody>
      </p:sp>
      <p:sp>
        <p:nvSpPr>
          <p:cNvPr id="5" name="Text Placeholder 4"/>
          <p:cNvSpPr>
            <a:spLocks noGrp="1"/>
          </p:cNvSpPr>
          <p:nvPr>
            <p:ph type="body" sz="quarter" idx="11"/>
          </p:nvPr>
        </p:nvSpPr>
        <p:spPr/>
        <p:txBody>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11</a:t>
            </a:fld>
            <a:endParaRPr lang="en-US" dirty="0"/>
          </a:p>
        </p:txBody>
      </p:sp>
      <p:sp>
        <p:nvSpPr>
          <p:cNvPr id="3" name="Content Placeholder 2"/>
          <p:cNvSpPr>
            <a:spLocks noGrp="1"/>
          </p:cNvSpPr>
          <p:nvPr>
            <p:ph sz="half" idx="1"/>
          </p:nvPr>
        </p:nvSpPr>
        <p:spPr>
          <a:xfrm>
            <a:off x="609599" y="1361661"/>
            <a:ext cx="10896601" cy="4954473"/>
          </a:xfrm>
        </p:spPr>
        <p:txBody>
          <a:bodyPr>
            <a:normAutofit/>
          </a:bodyPr>
          <a:lstStyle/>
          <a:p>
            <a:r>
              <a:rPr lang="en-US" dirty="0" smtClean="0"/>
              <a:t>Issue component quantities from inventory to a production order using Component Issue from: </a:t>
            </a:r>
          </a:p>
          <a:p>
            <a:pPr lvl="1"/>
            <a:r>
              <a:rPr lang="en-US" dirty="0" smtClean="0"/>
              <a:t>Operation Activity Transaction (16.13.13)</a:t>
            </a:r>
          </a:p>
          <a:p>
            <a:pPr lvl="1"/>
            <a:r>
              <a:rPr lang="en-US" dirty="0" smtClean="0"/>
              <a:t>Production Order Component Issue (16.5.12)</a:t>
            </a:r>
          </a:p>
          <a:p>
            <a:pPr lvl="1"/>
            <a:endParaRPr lang="en-US" dirty="0" smtClean="0"/>
          </a:p>
        </p:txBody>
      </p:sp>
      <p:sp>
        <p:nvSpPr>
          <p:cNvPr id="4" name="Title 3"/>
          <p:cNvSpPr>
            <a:spLocks noGrp="1"/>
          </p:cNvSpPr>
          <p:nvPr>
            <p:ph type="title"/>
          </p:nvPr>
        </p:nvSpPr>
        <p:spPr/>
        <p:txBody>
          <a:bodyPr/>
          <a:lstStyle/>
          <a:p>
            <a:r>
              <a:rPr lang="en-US" dirty="0" smtClean="0"/>
              <a:t>Issue Component Inventory to Production</a:t>
            </a:r>
            <a:endParaRPr lang="en-US" dirty="0"/>
          </a:p>
        </p:txBody>
      </p:sp>
      <p:sp>
        <p:nvSpPr>
          <p:cNvPr id="9" name="Text Placeholder 8"/>
          <p:cNvSpPr>
            <a:spLocks noGrp="1"/>
          </p:cNvSpPr>
          <p:nvPr>
            <p:ph type="body" sz="quarter" idx="13"/>
          </p:nvPr>
        </p:nvSpPr>
        <p:spPr/>
        <p:txBody>
          <a:bodyPr/>
          <a:lstStyle/>
          <a:p>
            <a:endParaRPr lang="en-US"/>
          </a:p>
        </p:txBody>
      </p:sp>
      <p:pic>
        <p:nvPicPr>
          <p:cNvPr id="6" name="Picture 5" descr="Op Activity Comp Issue.PNG"/>
          <p:cNvPicPr>
            <a:picLocks noChangeAspect="1"/>
          </p:cNvPicPr>
          <p:nvPr/>
        </p:nvPicPr>
        <p:blipFill>
          <a:blip r:embed="rId2"/>
          <a:stretch>
            <a:fillRect/>
          </a:stretch>
        </p:blipFill>
        <p:spPr>
          <a:xfrm>
            <a:off x="862152" y="3363836"/>
            <a:ext cx="3868874" cy="2808397"/>
          </a:xfrm>
          <a:prstGeom prst="rect">
            <a:avLst/>
          </a:prstGeom>
          <a:ln>
            <a:solidFill>
              <a:srgbClr val="002060"/>
            </a:solidFill>
          </a:ln>
          <a:effectLst>
            <a:outerShdw blurRad="50800" dist="38100" dir="5400000" algn="t" rotWithShape="0">
              <a:prstClr val="black">
                <a:alpha val="40000"/>
              </a:prstClr>
            </a:outerShdw>
          </a:effectLst>
        </p:spPr>
      </p:pic>
      <p:pic>
        <p:nvPicPr>
          <p:cNvPr id="7" name="Picture 6" descr="Prod Order Comp Issue.PNG"/>
          <p:cNvPicPr>
            <a:picLocks noChangeAspect="1"/>
          </p:cNvPicPr>
          <p:nvPr/>
        </p:nvPicPr>
        <p:blipFill>
          <a:blip r:embed="rId3"/>
          <a:stretch>
            <a:fillRect/>
          </a:stretch>
        </p:blipFill>
        <p:spPr>
          <a:xfrm>
            <a:off x="5713073" y="3355132"/>
            <a:ext cx="3746025" cy="2836948"/>
          </a:xfrm>
          <a:prstGeom prst="rect">
            <a:avLst/>
          </a:prstGeom>
          <a:ln>
            <a:solidFill>
              <a:srgbClr val="002060"/>
            </a:solidFill>
          </a:ln>
          <a:effectLst>
            <a:outerShdw blurRad="50800" dist="38100" dir="5400000" algn="t"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12</a:t>
            </a:fld>
            <a:endParaRPr lang="en-US" dirty="0"/>
          </a:p>
        </p:txBody>
      </p:sp>
      <p:sp>
        <p:nvSpPr>
          <p:cNvPr id="3" name="Content Placeholder 2"/>
          <p:cNvSpPr>
            <a:spLocks noGrp="1"/>
          </p:cNvSpPr>
          <p:nvPr>
            <p:ph idx="1"/>
          </p:nvPr>
        </p:nvSpPr>
        <p:spPr/>
        <p:txBody>
          <a:bodyPr>
            <a:normAutofit/>
          </a:bodyPr>
          <a:lstStyle/>
          <a:p>
            <a:r>
              <a:rPr lang="en-US" dirty="0" smtClean="0"/>
              <a:t>Material cost </a:t>
            </a:r>
          </a:p>
          <a:p>
            <a:pPr lvl="1"/>
            <a:r>
              <a:rPr lang="en-US" dirty="0" smtClean="0"/>
              <a:t>For quantities issued to production from inventory.</a:t>
            </a:r>
          </a:p>
          <a:p>
            <a:r>
              <a:rPr lang="en-US" dirty="0" smtClean="0"/>
              <a:t>Material rate variance </a:t>
            </a:r>
          </a:p>
          <a:p>
            <a:pPr lvl="1"/>
            <a:r>
              <a:rPr lang="en-US" dirty="0" smtClean="0"/>
              <a:t>For component quantities issued to a production order, this is determined by calculating the difference between the actual GL transaction cost of the component item and the expected cost for the component item on the production order bill.</a:t>
            </a:r>
          </a:p>
          <a:p>
            <a:endParaRPr lang="en-US" sz="2400" dirty="0"/>
          </a:p>
        </p:txBody>
      </p:sp>
      <p:sp>
        <p:nvSpPr>
          <p:cNvPr id="4" name="Title 3"/>
          <p:cNvSpPr>
            <a:spLocks noGrp="1"/>
          </p:cNvSpPr>
          <p:nvPr>
            <p:ph type="title"/>
          </p:nvPr>
        </p:nvSpPr>
        <p:spPr/>
        <p:txBody>
          <a:bodyPr/>
          <a:lstStyle/>
          <a:p>
            <a:r>
              <a:rPr lang="en-US" dirty="0" smtClean="0"/>
              <a:t>Issue Components Transaction Details</a:t>
            </a:r>
            <a:endParaRPr lang="en-US" dirty="0"/>
          </a:p>
        </p:txBody>
      </p:sp>
      <p:sp>
        <p:nvSpPr>
          <p:cNvPr id="5" name="Text Placeholder 4"/>
          <p:cNvSpPr>
            <a:spLocks noGrp="1"/>
          </p:cNvSpPr>
          <p:nvPr>
            <p:ph type="body" sz="quarter" idx="11"/>
          </p:nvPr>
        </p:nvSpPr>
        <p:spPr/>
        <p:txBody>
          <a:bodyPr/>
          <a:lstStyle/>
          <a:p>
            <a:endParaRPr lang="en-US"/>
          </a:p>
        </p:txBody>
      </p:sp>
      <p:graphicFrame>
        <p:nvGraphicFramePr>
          <p:cNvPr id="6" name="Table 5"/>
          <p:cNvGraphicFramePr>
            <a:graphicFrameLocks noGrp="1"/>
          </p:cNvGraphicFramePr>
          <p:nvPr/>
        </p:nvGraphicFramePr>
        <p:xfrm>
          <a:off x="694770" y="4639825"/>
          <a:ext cx="10774987" cy="132842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227334"/>
                <a:gridCol w="2345635"/>
                <a:gridCol w="1143000"/>
                <a:gridCol w="5059018"/>
              </a:tblGrid>
              <a:tr h="370840">
                <a:tc>
                  <a:txBody>
                    <a:bodyPr/>
                    <a:lstStyle/>
                    <a:p>
                      <a:r>
                        <a:rPr lang="en-US" dirty="0" smtClean="0"/>
                        <a:t>Cost</a:t>
                      </a:r>
                      <a:endParaRPr lang="en-US" dirty="0"/>
                    </a:p>
                  </a:txBody>
                  <a:tcPr/>
                </a:tc>
                <a:tc>
                  <a:txBody>
                    <a:bodyPr/>
                    <a:lstStyle/>
                    <a:p>
                      <a:r>
                        <a:rPr lang="en-US" dirty="0" smtClean="0"/>
                        <a:t>DR</a:t>
                      </a:r>
                      <a:endParaRPr lang="en-US" dirty="0"/>
                    </a:p>
                  </a:txBody>
                  <a:tcPr/>
                </a:tc>
                <a:tc>
                  <a:txBody>
                    <a:bodyPr/>
                    <a:lstStyle/>
                    <a:p>
                      <a:r>
                        <a:rPr lang="en-US" dirty="0" smtClean="0"/>
                        <a:t>CR</a:t>
                      </a:r>
                      <a:endParaRPr lang="en-US" dirty="0"/>
                    </a:p>
                  </a:txBody>
                  <a:tcPr/>
                </a:tc>
                <a:tc>
                  <a:txBody>
                    <a:bodyPr/>
                    <a:lstStyle/>
                    <a:p>
                      <a:r>
                        <a:rPr lang="en-US" dirty="0" smtClean="0"/>
                        <a:t>Calculation</a:t>
                      </a:r>
                      <a:endParaRPr lang="en-US" dirty="0"/>
                    </a:p>
                  </a:txBody>
                  <a:tcPr/>
                </a:tc>
              </a:tr>
              <a:tr h="370840">
                <a:tc>
                  <a:txBody>
                    <a:bodyPr/>
                    <a:lstStyle/>
                    <a:p>
                      <a:pPr rtl="0" fontAlgn="t"/>
                      <a:r>
                        <a:rPr lang="en-US" dirty="0" smtClean="0">
                          <a:solidFill>
                            <a:srgbClr val="000000"/>
                          </a:solidFill>
                          <a:latin typeface="Calibri"/>
                        </a:rPr>
                        <a:t>Material</a:t>
                      </a:r>
                      <a:endParaRPr lang="en-US" dirty="0">
                        <a:solidFill>
                          <a:srgbClr val="000000"/>
                        </a:solidFill>
                        <a:latin typeface="Calibri"/>
                      </a:endParaRPr>
                    </a:p>
                  </a:txBody>
                  <a:tcPr marL="28575" marR="28575" marT="19050" marB="19050"/>
                </a:tc>
                <a:tc>
                  <a:txBody>
                    <a:bodyPr/>
                    <a:lstStyle/>
                    <a:p>
                      <a:pPr rtl="0" fontAlgn="t"/>
                      <a:r>
                        <a:rPr lang="en-US" dirty="0" smtClean="0">
                          <a:solidFill>
                            <a:srgbClr val="000000"/>
                          </a:solidFill>
                          <a:latin typeface="Calibri"/>
                        </a:rPr>
                        <a:t>Work-in-Process</a:t>
                      </a:r>
                      <a:endParaRPr lang="en-US" dirty="0">
                        <a:solidFill>
                          <a:srgbClr val="000000"/>
                        </a:solidFill>
                        <a:latin typeface="Calibri"/>
                      </a:endParaRPr>
                    </a:p>
                  </a:txBody>
                  <a:tcPr marL="28575" marR="28575" marT="19050" marB="19050"/>
                </a:tc>
                <a:tc>
                  <a:txBody>
                    <a:bodyPr/>
                    <a:lstStyle/>
                    <a:p>
                      <a:pPr rtl="0" fontAlgn="t"/>
                      <a:r>
                        <a:rPr lang="en-US">
                          <a:solidFill>
                            <a:srgbClr val="000000"/>
                          </a:solidFill>
                          <a:latin typeface="Calibri"/>
                        </a:rPr>
                        <a:t>Inventory</a:t>
                      </a:r>
                    </a:p>
                  </a:txBody>
                  <a:tcPr marL="28575" marR="28575" marT="19050" marB="19050"/>
                </a:tc>
                <a:tc>
                  <a:txBody>
                    <a:bodyPr/>
                    <a:lstStyle/>
                    <a:p>
                      <a:pPr rtl="0" fontAlgn="t"/>
                      <a:r>
                        <a:rPr lang="en-US">
                          <a:solidFill>
                            <a:srgbClr val="000000"/>
                          </a:solidFill>
                          <a:latin typeface="Calibri"/>
                        </a:rPr>
                        <a:t>Material Cost = Issue Qty * GL Cost Item</a:t>
                      </a:r>
                    </a:p>
                  </a:txBody>
                  <a:tcPr marL="28575" marR="28575" marT="19050" marB="19050"/>
                </a:tc>
              </a:tr>
              <a:tr h="370840">
                <a:tc>
                  <a:txBody>
                    <a:bodyPr/>
                    <a:lstStyle/>
                    <a:p>
                      <a:pPr rtl="0" fontAlgn="t"/>
                      <a:r>
                        <a:rPr lang="en-US" dirty="0" smtClean="0">
                          <a:solidFill>
                            <a:srgbClr val="000000"/>
                          </a:solidFill>
                          <a:latin typeface="Calibri"/>
                        </a:rPr>
                        <a:t>Material rate</a:t>
                      </a:r>
                      <a:r>
                        <a:rPr lang="en-US" baseline="0" dirty="0" smtClean="0">
                          <a:solidFill>
                            <a:srgbClr val="000000"/>
                          </a:solidFill>
                          <a:latin typeface="Calibri"/>
                        </a:rPr>
                        <a:t> variance</a:t>
                      </a:r>
                      <a:endParaRPr lang="en-US" dirty="0">
                        <a:solidFill>
                          <a:srgbClr val="000000"/>
                        </a:solidFill>
                        <a:latin typeface="Calibri"/>
                      </a:endParaRPr>
                    </a:p>
                  </a:txBody>
                  <a:tcPr marL="28575" marR="28575" marT="19050" marB="19050"/>
                </a:tc>
                <a:tc>
                  <a:txBody>
                    <a:bodyPr/>
                    <a:lstStyle/>
                    <a:p>
                      <a:pPr rtl="0" fontAlgn="t"/>
                      <a:r>
                        <a:rPr lang="en-US" dirty="0">
                          <a:solidFill>
                            <a:srgbClr val="000000"/>
                          </a:solidFill>
                          <a:latin typeface="Calibri"/>
                        </a:rPr>
                        <a:t>Material Rate Variance</a:t>
                      </a:r>
                    </a:p>
                  </a:txBody>
                  <a:tcPr marL="28575" marR="28575" marT="19050" marB="19050"/>
                </a:tc>
                <a:tc>
                  <a:txBody>
                    <a:bodyPr/>
                    <a:lstStyle/>
                    <a:p>
                      <a:pPr rtl="0" fontAlgn="t"/>
                      <a:r>
                        <a:rPr lang="en-US" dirty="0" smtClean="0">
                          <a:solidFill>
                            <a:srgbClr val="000000"/>
                          </a:solidFill>
                          <a:latin typeface="Calibri"/>
                        </a:rPr>
                        <a:t>Work-in-Process</a:t>
                      </a:r>
                      <a:endParaRPr lang="en-US" dirty="0">
                        <a:solidFill>
                          <a:srgbClr val="000000"/>
                        </a:solidFill>
                        <a:latin typeface="Calibri"/>
                      </a:endParaRPr>
                    </a:p>
                  </a:txBody>
                  <a:tcPr marL="28575" marR="28575" marT="19050" marB="19050"/>
                </a:tc>
                <a:tc>
                  <a:txBody>
                    <a:bodyPr/>
                    <a:lstStyle/>
                    <a:p>
                      <a:pPr rtl="0" fontAlgn="t"/>
                      <a:r>
                        <a:rPr lang="en-US" dirty="0" smtClean="0">
                          <a:solidFill>
                            <a:srgbClr val="000000"/>
                          </a:solidFill>
                          <a:latin typeface="Calibri"/>
                        </a:rPr>
                        <a:t>Material Rate Variance = Issue </a:t>
                      </a:r>
                      <a:r>
                        <a:rPr lang="en-US" dirty="0">
                          <a:solidFill>
                            <a:srgbClr val="000000"/>
                          </a:solidFill>
                          <a:latin typeface="Calibri"/>
                        </a:rPr>
                        <a:t>Qty * (GL Cost Item - Item Cost on Production Order Bill of Material)</a:t>
                      </a: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13</a:t>
            </a:fld>
            <a:endParaRPr lang="en-US" dirty="0"/>
          </a:p>
        </p:txBody>
      </p:sp>
      <p:sp>
        <p:nvSpPr>
          <p:cNvPr id="3" name="Content Placeholder 2"/>
          <p:cNvSpPr>
            <a:spLocks noGrp="1"/>
          </p:cNvSpPr>
          <p:nvPr>
            <p:ph sz="half" idx="1"/>
          </p:nvPr>
        </p:nvSpPr>
        <p:spPr>
          <a:xfrm>
            <a:off x="609600" y="1417321"/>
            <a:ext cx="11106150" cy="4898813"/>
          </a:xfrm>
        </p:spPr>
        <p:txBody>
          <a:bodyPr/>
          <a:lstStyle/>
          <a:p>
            <a:r>
              <a:rPr lang="en-US" dirty="0" smtClean="0"/>
              <a:t>Use the following programs to receive completed quantities from production into inventory:</a:t>
            </a:r>
          </a:p>
          <a:p>
            <a:pPr lvl="1"/>
            <a:r>
              <a:rPr lang="en-US" dirty="0" smtClean="0"/>
              <a:t>Production Order Receipt </a:t>
            </a:r>
            <a:r>
              <a:rPr lang="en-US" dirty="0" err="1" smtClean="0"/>
              <a:t>Backflush</a:t>
            </a:r>
            <a:r>
              <a:rPr lang="en-US" dirty="0" smtClean="0"/>
              <a:t> (16.13.1)</a:t>
            </a:r>
          </a:p>
          <a:p>
            <a:pPr lvl="1"/>
            <a:r>
              <a:rPr lang="en-US" dirty="0" smtClean="0"/>
              <a:t>Receipt Data Input frame in Operation Activity Transaction (16.13.13)</a:t>
            </a:r>
          </a:p>
          <a:p>
            <a:pPr lvl="1"/>
            <a:endParaRPr lang="en-US" dirty="0" smtClean="0"/>
          </a:p>
        </p:txBody>
      </p:sp>
      <p:pic>
        <p:nvPicPr>
          <p:cNvPr id="8" name="Content Placeholder 7" descr="Prod Order Receipt Back Receiving.PNG"/>
          <p:cNvPicPr>
            <a:picLocks noGrp="1" noChangeAspect="1"/>
          </p:cNvPicPr>
          <p:nvPr>
            <p:ph sz="half" idx="2"/>
          </p:nvPr>
        </p:nvPicPr>
        <p:blipFill>
          <a:blip r:embed="rId2"/>
          <a:stretch>
            <a:fillRect/>
          </a:stretch>
        </p:blipFill>
        <p:spPr>
          <a:xfrm>
            <a:off x="989494" y="3348373"/>
            <a:ext cx="4437269" cy="2837145"/>
          </a:xfrm>
          <a:ln>
            <a:solidFill>
              <a:schemeClr val="tx2"/>
            </a:solidFill>
          </a:ln>
          <a:effectLst>
            <a:outerShdw blurRad="50800" dist="38100" dir="5400000" algn="t" rotWithShape="0">
              <a:prstClr val="black">
                <a:alpha val="40000"/>
              </a:prstClr>
            </a:outerShdw>
          </a:effectLst>
        </p:spPr>
      </p:pic>
      <p:sp>
        <p:nvSpPr>
          <p:cNvPr id="4" name="Title 3"/>
          <p:cNvSpPr>
            <a:spLocks noGrp="1"/>
          </p:cNvSpPr>
          <p:nvPr>
            <p:ph type="title"/>
          </p:nvPr>
        </p:nvSpPr>
        <p:spPr/>
        <p:txBody>
          <a:bodyPr/>
          <a:lstStyle/>
          <a:p>
            <a:r>
              <a:rPr lang="en-US" dirty="0" smtClean="0"/>
              <a:t>Receive Quantities from Production into Inventory</a:t>
            </a:r>
            <a:endParaRPr lang="en-US" dirty="0"/>
          </a:p>
        </p:txBody>
      </p:sp>
      <p:sp>
        <p:nvSpPr>
          <p:cNvPr id="7" name="Text Placeholder 6"/>
          <p:cNvSpPr>
            <a:spLocks noGrp="1"/>
          </p:cNvSpPr>
          <p:nvPr>
            <p:ph type="body" sz="quarter" idx="13"/>
          </p:nvPr>
        </p:nvSpPr>
        <p:spPr/>
        <p:txBody>
          <a:bodyPr/>
          <a:lstStyle/>
          <a:p>
            <a:endParaRPr lang="en-US"/>
          </a:p>
        </p:txBody>
      </p:sp>
      <p:pic>
        <p:nvPicPr>
          <p:cNvPr id="9" name="Picture 8" descr="Op Activity Receipt.PNG"/>
          <p:cNvPicPr>
            <a:picLocks noChangeAspect="1"/>
          </p:cNvPicPr>
          <p:nvPr/>
        </p:nvPicPr>
        <p:blipFill>
          <a:blip r:embed="rId3"/>
          <a:stretch>
            <a:fillRect/>
          </a:stretch>
        </p:blipFill>
        <p:spPr>
          <a:xfrm>
            <a:off x="6403829" y="3340662"/>
            <a:ext cx="4203861" cy="2861355"/>
          </a:xfrm>
          <a:prstGeom prst="rect">
            <a:avLst/>
          </a:prstGeom>
          <a:ln>
            <a:solidFill>
              <a:schemeClr val="tx2"/>
            </a:solidFill>
          </a:ln>
          <a:effectLst>
            <a:outerShdw blurRad="50800" dist="38100" dir="5400000" algn="t" rotWithShape="0">
              <a:prstClr val="black">
                <a:alpha val="40000"/>
              </a:prstClr>
            </a:outerShdw>
          </a:effectLst>
        </p:spPr>
      </p:pic>
      <p:sp>
        <p:nvSpPr>
          <p:cNvPr id="10" name="Rectangle 9"/>
          <p:cNvSpPr/>
          <p:nvPr/>
        </p:nvSpPr>
        <p:spPr>
          <a:xfrm>
            <a:off x="6334125" y="4762500"/>
            <a:ext cx="4343400" cy="1485900"/>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14</a:t>
            </a:fld>
            <a:endParaRPr lang="en-US" dirty="0"/>
          </a:p>
        </p:txBody>
      </p:sp>
      <p:sp>
        <p:nvSpPr>
          <p:cNvPr id="3" name="Content Placeholder 2"/>
          <p:cNvSpPr>
            <a:spLocks noGrp="1"/>
          </p:cNvSpPr>
          <p:nvPr>
            <p:ph idx="1"/>
          </p:nvPr>
        </p:nvSpPr>
        <p:spPr/>
        <p:txBody>
          <a:bodyPr/>
          <a:lstStyle/>
          <a:p>
            <a:r>
              <a:rPr lang="en-US" dirty="0" smtClean="0"/>
              <a:t>Material cost </a:t>
            </a:r>
          </a:p>
          <a:p>
            <a:pPr lvl="1"/>
            <a:r>
              <a:rPr lang="en-US" dirty="0" smtClean="0"/>
              <a:t>For quantities received into inventory from production.</a:t>
            </a:r>
          </a:p>
          <a:p>
            <a:r>
              <a:rPr lang="en-US" dirty="0" smtClean="0"/>
              <a:t>Overhead cost </a:t>
            </a:r>
          </a:p>
          <a:p>
            <a:pPr lvl="1"/>
            <a:r>
              <a:rPr lang="en-US" dirty="0" smtClean="0"/>
              <a:t>For quantities received into inventory from production.</a:t>
            </a:r>
            <a:endParaRPr lang="en-US" dirty="0"/>
          </a:p>
        </p:txBody>
      </p:sp>
      <p:sp>
        <p:nvSpPr>
          <p:cNvPr id="4" name="Title 3"/>
          <p:cNvSpPr>
            <a:spLocks noGrp="1"/>
          </p:cNvSpPr>
          <p:nvPr>
            <p:ph type="title"/>
          </p:nvPr>
        </p:nvSpPr>
        <p:spPr/>
        <p:txBody>
          <a:bodyPr/>
          <a:lstStyle/>
          <a:p>
            <a:r>
              <a:rPr lang="en-US" dirty="0" smtClean="0"/>
              <a:t>Receive Quantities Transaction Details</a:t>
            </a:r>
            <a:endParaRPr lang="en-US" dirty="0"/>
          </a:p>
        </p:txBody>
      </p:sp>
      <p:sp>
        <p:nvSpPr>
          <p:cNvPr id="5" name="Text Placeholder 4"/>
          <p:cNvSpPr>
            <a:spLocks noGrp="1"/>
          </p:cNvSpPr>
          <p:nvPr>
            <p:ph type="body" sz="quarter" idx="11"/>
          </p:nvPr>
        </p:nvSpPr>
        <p:spPr/>
        <p:txBody>
          <a:bodyPr/>
          <a:lstStyle/>
          <a:p>
            <a:endParaRPr lang="en-US"/>
          </a:p>
        </p:txBody>
      </p:sp>
      <p:graphicFrame>
        <p:nvGraphicFramePr>
          <p:cNvPr id="6" name="Table 5"/>
          <p:cNvGraphicFramePr>
            <a:graphicFrameLocks noGrp="1"/>
          </p:cNvGraphicFramePr>
          <p:nvPr/>
        </p:nvGraphicFramePr>
        <p:xfrm>
          <a:off x="1160254" y="3805766"/>
          <a:ext cx="9674227" cy="132842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617330"/>
                <a:gridCol w="1617330"/>
                <a:gridCol w="1624469"/>
                <a:gridCol w="4815098"/>
              </a:tblGrid>
              <a:tr h="370840">
                <a:tc>
                  <a:txBody>
                    <a:bodyPr/>
                    <a:lstStyle/>
                    <a:p>
                      <a:r>
                        <a:rPr lang="en-US" dirty="0" smtClean="0"/>
                        <a:t>Cost</a:t>
                      </a:r>
                      <a:endParaRPr lang="en-US" dirty="0"/>
                    </a:p>
                  </a:txBody>
                  <a:tcPr/>
                </a:tc>
                <a:tc>
                  <a:txBody>
                    <a:bodyPr/>
                    <a:lstStyle/>
                    <a:p>
                      <a:r>
                        <a:rPr lang="en-US" dirty="0" smtClean="0"/>
                        <a:t>DR</a:t>
                      </a:r>
                      <a:endParaRPr lang="en-US" dirty="0"/>
                    </a:p>
                  </a:txBody>
                  <a:tcPr/>
                </a:tc>
                <a:tc>
                  <a:txBody>
                    <a:bodyPr/>
                    <a:lstStyle/>
                    <a:p>
                      <a:r>
                        <a:rPr lang="en-US" dirty="0" smtClean="0"/>
                        <a:t>CR</a:t>
                      </a:r>
                      <a:endParaRPr lang="en-US" dirty="0"/>
                    </a:p>
                  </a:txBody>
                  <a:tcPr/>
                </a:tc>
                <a:tc>
                  <a:txBody>
                    <a:bodyPr/>
                    <a:lstStyle/>
                    <a:p>
                      <a:r>
                        <a:rPr lang="en-US" dirty="0" smtClean="0"/>
                        <a:t>Calculation</a:t>
                      </a:r>
                      <a:endParaRPr lang="en-US" dirty="0"/>
                    </a:p>
                  </a:txBody>
                  <a:tcPr/>
                </a:tc>
              </a:tr>
              <a:tr h="370840">
                <a:tc>
                  <a:txBody>
                    <a:bodyPr/>
                    <a:lstStyle/>
                    <a:p>
                      <a:pPr rtl="0" fontAlgn="t"/>
                      <a:r>
                        <a:rPr lang="en-US" sz="1800" dirty="0" smtClean="0">
                          <a:solidFill>
                            <a:schemeClr val="tx2"/>
                          </a:solidFill>
                          <a:latin typeface="Calibri" pitchFamily="34" charset="0"/>
                        </a:rPr>
                        <a:t>Material</a:t>
                      </a:r>
                      <a:endParaRPr lang="en-US" sz="1800" dirty="0">
                        <a:solidFill>
                          <a:schemeClr val="tx2"/>
                        </a:solidFill>
                        <a:latin typeface="Calibri" pitchFamily="34" charset="0"/>
                      </a:endParaRPr>
                    </a:p>
                  </a:txBody>
                  <a:tcPr marL="28575" marR="28575" marT="19050" marB="19050"/>
                </a:tc>
                <a:tc>
                  <a:txBody>
                    <a:bodyPr/>
                    <a:lstStyle/>
                    <a:p>
                      <a:pPr rtl="0" fontAlgn="t"/>
                      <a:r>
                        <a:rPr lang="en-US" sz="1800" dirty="0">
                          <a:solidFill>
                            <a:schemeClr val="tx2"/>
                          </a:solidFill>
                          <a:latin typeface="Calibri" pitchFamily="34" charset="0"/>
                        </a:rPr>
                        <a:t>Inventory</a:t>
                      </a:r>
                    </a:p>
                  </a:txBody>
                  <a:tcPr marL="28575" marR="28575" marT="19050" marB="19050"/>
                </a:tc>
                <a:tc>
                  <a:txBody>
                    <a:bodyPr/>
                    <a:lstStyle/>
                    <a:p>
                      <a:pPr rtl="0" fontAlgn="t"/>
                      <a:r>
                        <a:rPr lang="en-US" sz="1800" dirty="0" smtClean="0">
                          <a:solidFill>
                            <a:schemeClr val="tx2"/>
                          </a:solidFill>
                          <a:latin typeface="Calibri" pitchFamily="34" charset="0"/>
                        </a:rPr>
                        <a:t>Work-in-Process</a:t>
                      </a:r>
                      <a:endParaRPr lang="en-US" sz="1800" dirty="0">
                        <a:solidFill>
                          <a:schemeClr val="tx2"/>
                        </a:solidFill>
                        <a:latin typeface="Calibri" pitchFamily="34" charset="0"/>
                      </a:endParaRPr>
                    </a:p>
                  </a:txBody>
                  <a:tcPr marL="28575" marR="28575" marT="19050" marB="19050"/>
                </a:tc>
                <a:tc>
                  <a:txBody>
                    <a:bodyPr/>
                    <a:lstStyle/>
                    <a:p>
                      <a:pPr rtl="0" fontAlgn="t"/>
                      <a:r>
                        <a:rPr lang="en-US" sz="1800" dirty="0">
                          <a:solidFill>
                            <a:schemeClr val="tx2"/>
                          </a:solidFill>
                          <a:latin typeface="Calibri" pitchFamily="34" charset="0"/>
                        </a:rPr>
                        <a:t>Material Cost = Receipt Qty * GL Cost Item</a:t>
                      </a:r>
                    </a:p>
                  </a:txBody>
                  <a:tcPr marL="28575" marR="28575" marT="19050" marB="19050"/>
                </a:tc>
              </a:tr>
              <a:tr h="370840">
                <a:tc>
                  <a:txBody>
                    <a:bodyPr/>
                    <a:lstStyle/>
                    <a:p>
                      <a:pPr rtl="0" fontAlgn="t"/>
                      <a:r>
                        <a:rPr lang="en-US" sz="1800" dirty="0" smtClean="0">
                          <a:solidFill>
                            <a:schemeClr val="tx2"/>
                          </a:solidFill>
                          <a:latin typeface="Calibri" pitchFamily="34" charset="0"/>
                        </a:rPr>
                        <a:t>Overhead</a:t>
                      </a:r>
                      <a:endParaRPr lang="en-US" sz="1800" dirty="0">
                        <a:solidFill>
                          <a:schemeClr val="tx2"/>
                        </a:solidFill>
                        <a:latin typeface="Calibri" pitchFamily="34" charset="0"/>
                      </a:endParaRPr>
                    </a:p>
                  </a:txBody>
                  <a:tcPr marL="28575" marR="28575" marT="19050" marB="19050"/>
                </a:tc>
                <a:tc>
                  <a:txBody>
                    <a:bodyPr/>
                    <a:lstStyle/>
                    <a:p>
                      <a:pPr rtl="0" fontAlgn="t"/>
                      <a:r>
                        <a:rPr lang="en-US" sz="1800" dirty="0" smtClean="0">
                          <a:solidFill>
                            <a:schemeClr val="tx2"/>
                          </a:solidFill>
                          <a:latin typeface="Calibri" pitchFamily="34" charset="0"/>
                        </a:rPr>
                        <a:t>Work-in-Process</a:t>
                      </a:r>
                      <a:endParaRPr lang="en-US" sz="1800" dirty="0">
                        <a:solidFill>
                          <a:schemeClr val="tx2"/>
                        </a:solidFill>
                        <a:latin typeface="Calibri" pitchFamily="34" charset="0"/>
                      </a:endParaRPr>
                    </a:p>
                  </a:txBody>
                  <a:tcPr marL="28575" marR="28575" marT="19050" marB="19050"/>
                </a:tc>
                <a:tc>
                  <a:txBody>
                    <a:bodyPr/>
                    <a:lstStyle/>
                    <a:p>
                      <a:pPr rtl="0" fontAlgn="t"/>
                      <a:r>
                        <a:rPr lang="en-US" sz="1800" dirty="0">
                          <a:solidFill>
                            <a:schemeClr val="tx2"/>
                          </a:solidFill>
                          <a:latin typeface="Calibri" pitchFamily="34" charset="0"/>
                        </a:rPr>
                        <a:t>Overhead Applied</a:t>
                      </a:r>
                    </a:p>
                  </a:txBody>
                  <a:tcPr marL="28575" marR="28575" marT="19050" marB="19050"/>
                </a:tc>
                <a:tc>
                  <a:txBody>
                    <a:bodyPr/>
                    <a:lstStyle/>
                    <a:p>
                      <a:pPr rtl="0" fontAlgn="t"/>
                      <a:r>
                        <a:rPr lang="en-US" sz="1800" dirty="0">
                          <a:solidFill>
                            <a:schemeClr val="tx2"/>
                          </a:solidFill>
                          <a:latin typeface="Calibri" pitchFamily="34" charset="0"/>
                        </a:rPr>
                        <a:t>Overhead = Receipt Qty * GL this level Overhead cost for the item</a:t>
                      </a: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15</a:t>
            </a:fld>
            <a:endParaRPr lang="en-US" dirty="0"/>
          </a:p>
        </p:txBody>
      </p:sp>
      <p:sp>
        <p:nvSpPr>
          <p:cNvPr id="3" name="Content Placeholder 2"/>
          <p:cNvSpPr>
            <a:spLocks noGrp="1"/>
          </p:cNvSpPr>
          <p:nvPr>
            <p:ph sz="half" idx="1"/>
          </p:nvPr>
        </p:nvSpPr>
        <p:spPr>
          <a:xfrm>
            <a:off x="609600" y="1352551"/>
            <a:ext cx="10934700" cy="4963584"/>
          </a:xfrm>
        </p:spPr>
        <p:txBody>
          <a:bodyPr/>
          <a:lstStyle/>
          <a:p>
            <a:r>
              <a:rPr lang="en-US" dirty="0" smtClean="0"/>
              <a:t>Use the following programs to report the setup and/or run time hours for a production operation at a work center:</a:t>
            </a:r>
          </a:p>
          <a:p>
            <a:pPr lvl="1"/>
            <a:r>
              <a:rPr lang="en-US" dirty="0" smtClean="0"/>
              <a:t>Operation Labor Transaction (16.13.14)</a:t>
            </a:r>
          </a:p>
          <a:p>
            <a:pPr lvl="1"/>
            <a:r>
              <a:rPr lang="en-US" dirty="0" smtClean="0"/>
              <a:t>Operation Activity Transaction (16.13.13)</a:t>
            </a:r>
          </a:p>
        </p:txBody>
      </p:sp>
      <p:pic>
        <p:nvPicPr>
          <p:cNvPr id="8" name="Content Placeholder 7" descr="Operation Labor Trans 3.PNG"/>
          <p:cNvPicPr>
            <a:picLocks noGrp="1" noChangeAspect="1"/>
          </p:cNvPicPr>
          <p:nvPr>
            <p:ph sz="half" idx="2"/>
          </p:nvPr>
        </p:nvPicPr>
        <p:blipFill>
          <a:blip r:embed="rId2"/>
          <a:stretch>
            <a:fillRect/>
          </a:stretch>
        </p:blipFill>
        <p:spPr>
          <a:xfrm>
            <a:off x="1122432" y="3364757"/>
            <a:ext cx="3849618" cy="2792551"/>
          </a:xfrm>
          <a:ln>
            <a:solidFill>
              <a:schemeClr val="tx2"/>
            </a:solidFill>
          </a:ln>
          <a:effectLst>
            <a:outerShdw blurRad="50800" dist="38100" dir="5400000" algn="t" rotWithShape="0">
              <a:prstClr val="black">
                <a:alpha val="40000"/>
              </a:prstClr>
            </a:outerShdw>
          </a:effectLst>
        </p:spPr>
      </p:pic>
      <p:sp>
        <p:nvSpPr>
          <p:cNvPr id="4" name="Title 3"/>
          <p:cNvSpPr>
            <a:spLocks noGrp="1"/>
          </p:cNvSpPr>
          <p:nvPr>
            <p:ph type="title"/>
          </p:nvPr>
        </p:nvSpPr>
        <p:spPr/>
        <p:txBody>
          <a:bodyPr/>
          <a:lstStyle/>
          <a:p>
            <a:r>
              <a:rPr lang="en-US" dirty="0" smtClean="0"/>
              <a:t>Record Labor for a Production Operations</a:t>
            </a:r>
            <a:endParaRPr lang="en-US" dirty="0"/>
          </a:p>
        </p:txBody>
      </p:sp>
      <p:sp>
        <p:nvSpPr>
          <p:cNvPr id="7" name="Text Placeholder 6"/>
          <p:cNvSpPr>
            <a:spLocks noGrp="1"/>
          </p:cNvSpPr>
          <p:nvPr>
            <p:ph type="body" sz="quarter" idx="13"/>
          </p:nvPr>
        </p:nvSpPr>
        <p:spPr/>
        <p:txBody>
          <a:bodyPr/>
          <a:lstStyle/>
          <a:p>
            <a:endParaRPr lang="en-US"/>
          </a:p>
        </p:txBody>
      </p:sp>
      <p:pic>
        <p:nvPicPr>
          <p:cNvPr id="9" name="Picture 8" descr="Op Activity Labor.PNG"/>
          <p:cNvPicPr>
            <a:picLocks noChangeAspect="1"/>
          </p:cNvPicPr>
          <p:nvPr/>
        </p:nvPicPr>
        <p:blipFill>
          <a:blip r:embed="rId3"/>
          <a:stretch>
            <a:fillRect/>
          </a:stretch>
        </p:blipFill>
        <p:spPr>
          <a:xfrm>
            <a:off x="6141486" y="3330558"/>
            <a:ext cx="4644447" cy="2822592"/>
          </a:xfrm>
          <a:prstGeom prst="rect">
            <a:avLst/>
          </a:prstGeom>
          <a:ln>
            <a:solidFill>
              <a:schemeClr val="tx2"/>
            </a:solidFill>
          </a:ln>
          <a:effectLst>
            <a:outerShdw blurRad="50800" dist="38100" dir="5400000" algn="t"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16</a:t>
            </a:fld>
            <a:endParaRPr lang="en-US" dirty="0"/>
          </a:p>
        </p:txBody>
      </p:sp>
      <p:sp>
        <p:nvSpPr>
          <p:cNvPr id="3" name="Content Placeholder 2"/>
          <p:cNvSpPr>
            <a:spLocks noGrp="1"/>
          </p:cNvSpPr>
          <p:nvPr>
            <p:ph idx="1"/>
          </p:nvPr>
        </p:nvSpPr>
        <p:spPr/>
        <p:txBody>
          <a:bodyPr>
            <a:normAutofit/>
          </a:bodyPr>
          <a:lstStyle/>
          <a:p>
            <a:r>
              <a:rPr lang="en-US" dirty="0" smtClean="0"/>
              <a:t>Labor cost for setup and run hours</a:t>
            </a:r>
          </a:p>
          <a:p>
            <a:pPr lvl="1"/>
            <a:r>
              <a:rPr lang="en-US" dirty="0" smtClean="0"/>
              <a:t>For the setup hours and the run hours reported for the transaction work center using the labor rates.</a:t>
            </a:r>
          </a:p>
        </p:txBody>
      </p:sp>
      <p:sp>
        <p:nvSpPr>
          <p:cNvPr id="4" name="Title 3"/>
          <p:cNvSpPr>
            <a:spLocks noGrp="1"/>
          </p:cNvSpPr>
          <p:nvPr>
            <p:ph type="title"/>
          </p:nvPr>
        </p:nvSpPr>
        <p:spPr/>
        <p:txBody>
          <a:bodyPr/>
          <a:lstStyle/>
          <a:p>
            <a:r>
              <a:rPr lang="en-US" dirty="0" smtClean="0"/>
              <a:t>Record Labor Transaction – Labor Cost</a:t>
            </a:r>
            <a:endParaRPr lang="en-US" dirty="0"/>
          </a:p>
        </p:txBody>
      </p:sp>
      <p:sp>
        <p:nvSpPr>
          <p:cNvPr id="5" name="Text Placeholder 4"/>
          <p:cNvSpPr>
            <a:spLocks noGrp="1"/>
          </p:cNvSpPr>
          <p:nvPr>
            <p:ph type="body" sz="quarter" idx="11"/>
          </p:nvPr>
        </p:nvSpPr>
        <p:spPr/>
        <p:txBody>
          <a:bodyPr/>
          <a:lstStyle/>
          <a:p>
            <a:endParaRPr lang="en-US"/>
          </a:p>
        </p:txBody>
      </p:sp>
      <p:graphicFrame>
        <p:nvGraphicFramePr>
          <p:cNvPr id="7" name="Table 6"/>
          <p:cNvGraphicFramePr>
            <a:graphicFrameLocks noGrp="1"/>
          </p:cNvGraphicFramePr>
          <p:nvPr/>
        </p:nvGraphicFramePr>
        <p:xfrm>
          <a:off x="687940" y="3185398"/>
          <a:ext cx="10856360" cy="111252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321835"/>
                <a:gridCol w="1733550"/>
                <a:gridCol w="1314450"/>
                <a:gridCol w="6486525"/>
              </a:tblGrid>
              <a:tr h="370840">
                <a:tc>
                  <a:txBody>
                    <a:bodyPr/>
                    <a:lstStyle/>
                    <a:p>
                      <a:r>
                        <a:rPr lang="en-US" sz="1800" dirty="0" smtClean="0"/>
                        <a:t>Cost</a:t>
                      </a:r>
                      <a:endParaRPr lang="en-US" sz="1800" dirty="0"/>
                    </a:p>
                  </a:txBody>
                  <a:tcPr/>
                </a:tc>
                <a:tc>
                  <a:txBody>
                    <a:bodyPr/>
                    <a:lstStyle/>
                    <a:p>
                      <a:r>
                        <a:rPr lang="en-US" sz="1800" dirty="0" smtClean="0"/>
                        <a:t>DR</a:t>
                      </a:r>
                      <a:endParaRPr lang="en-US" sz="1800" dirty="0"/>
                    </a:p>
                  </a:txBody>
                  <a:tcPr/>
                </a:tc>
                <a:tc>
                  <a:txBody>
                    <a:bodyPr/>
                    <a:lstStyle/>
                    <a:p>
                      <a:r>
                        <a:rPr lang="en-US" sz="1800" dirty="0" smtClean="0"/>
                        <a:t>CR</a:t>
                      </a:r>
                      <a:endParaRPr lang="en-US" sz="1800" dirty="0"/>
                    </a:p>
                  </a:txBody>
                  <a:tcPr/>
                </a:tc>
                <a:tc>
                  <a:txBody>
                    <a:bodyPr/>
                    <a:lstStyle/>
                    <a:p>
                      <a:r>
                        <a:rPr lang="en-US" sz="1800" dirty="0" smtClean="0"/>
                        <a:t>Calculation</a:t>
                      </a:r>
                      <a:endParaRPr lang="en-US" sz="1800" dirty="0"/>
                    </a:p>
                  </a:txBody>
                  <a:tcPr/>
                </a:tc>
              </a:tr>
              <a:tr h="370840">
                <a:tc>
                  <a:txBody>
                    <a:bodyPr/>
                    <a:lstStyle/>
                    <a:p>
                      <a:pPr rtl="0" fontAlgn="t"/>
                      <a:r>
                        <a:rPr lang="en-US" sz="1800" dirty="0" smtClean="0">
                          <a:solidFill>
                            <a:srgbClr val="000000"/>
                          </a:solidFill>
                          <a:latin typeface="Calibri"/>
                        </a:rPr>
                        <a:t>Setup</a:t>
                      </a:r>
                      <a:r>
                        <a:rPr lang="en-US" sz="1800" baseline="0" dirty="0" smtClean="0">
                          <a:solidFill>
                            <a:srgbClr val="000000"/>
                          </a:solidFill>
                          <a:latin typeface="Calibri"/>
                        </a:rPr>
                        <a:t> Labor</a:t>
                      </a:r>
                      <a:endParaRPr lang="en-US" sz="1800" dirty="0">
                        <a:solidFill>
                          <a:srgbClr val="000000"/>
                        </a:solidFill>
                        <a:latin typeface="Calibri"/>
                      </a:endParaRPr>
                    </a:p>
                  </a:txBody>
                  <a:tcPr marL="28575" marR="28575" marT="19050" marB="19050"/>
                </a:tc>
                <a:tc>
                  <a:txBody>
                    <a:bodyPr/>
                    <a:lstStyle/>
                    <a:p>
                      <a:pPr rtl="0" fontAlgn="t"/>
                      <a:r>
                        <a:rPr lang="en-US" sz="1800" dirty="0" smtClean="0">
                          <a:solidFill>
                            <a:srgbClr val="000000"/>
                          </a:solidFill>
                          <a:latin typeface="Calibri"/>
                        </a:rPr>
                        <a:t>Work-in-Process</a:t>
                      </a:r>
                      <a:endParaRPr lang="en-US" sz="1800" dirty="0">
                        <a:solidFill>
                          <a:srgbClr val="000000"/>
                        </a:solidFill>
                        <a:latin typeface="Calibri"/>
                      </a:endParaRPr>
                    </a:p>
                  </a:txBody>
                  <a:tcPr marL="28575" marR="28575" marT="19050" marB="19050"/>
                </a:tc>
                <a:tc>
                  <a:txBody>
                    <a:bodyPr/>
                    <a:lstStyle/>
                    <a:p>
                      <a:pPr rtl="0" fontAlgn="t"/>
                      <a:r>
                        <a:rPr lang="en-US" sz="1800" dirty="0">
                          <a:solidFill>
                            <a:srgbClr val="000000"/>
                          </a:solidFill>
                          <a:latin typeface="Calibri"/>
                        </a:rPr>
                        <a:t>Setup Labor</a:t>
                      </a:r>
                    </a:p>
                  </a:txBody>
                  <a:tcPr marL="28575" marR="28575" marT="19050" marB="19050"/>
                </a:tc>
                <a:tc>
                  <a:txBody>
                    <a:bodyPr/>
                    <a:lstStyle/>
                    <a:p>
                      <a:pPr rtl="0" fontAlgn="t"/>
                      <a:r>
                        <a:rPr lang="en-US" sz="1800">
                          <a:solidFill>
                            <a:srgbClr val="000000"/>
                          </a:solidFill>
                          <a:latin typeface="Calibri"/>
                        </a:rPr>
                        <a:t>Setup Labor = (Actual Setup Hours * Actual Work Center Setup Rate)</a:t>
                      </a:r>
                    </a:p>
                  </a:txBody>
                  <a:tcPr marL="28575" marR="28575" marT="19050" marB="19050"/>
                </a:tc>
              </a:tr>
              <a:tr h="370840">
                <a:tc>
                  <a:txBody>
                    <a:bodyPr/>
                    <a:lstStyle/>
                    <a:p>
                      <a:pPr rtl="0" fontAlgn="t"/>
                      <a:r>
                        <a:rPr lang="en-US" sz="1800" dirty="0" smtClean="0">
                          <a:solidFill>
                            <a:srgbClr val="000000"/>
                          </a:solidFill>
                          <a:latin typeface="Calibri"/>
                        </a:rPr>
                        <a:t>Run Labor</a:t>
                      </a:r>
                      <a:endParaRPr lang="en-US" sz="1800" dirty="0">
                        <a:solidFill>
                          <a:srgbClr val="000000"/>
                        </a:solidFill>
                        <a:latin typeface="Calibri"/>
                      </a:endParaRPr>
                    </a:p>
                  </a:txBody>
                  <a:tcPr marL="28575" marR="28575" marT="19050" marB="19050"/>
                </a:tc>
                <a:tc>
                  <a:txBody>
                    <a:bodyPr/>
                    <a:lstStyle/>
                    <a:p>
                      <a:pPr rtl="0" fontAlgn="t"/>
                      <a:r>
                        <a:rPr lang="en-US" sz="1800" dirty="0" smtClean="0">
                          <a:solidFill>
                            <a:srgbClr val="000000"/>
                          </a:solidFill>
                          <a:latin typeface="Calibri"/>
                        </a:rPr>
                        <a:t>Work-in-Process</a:t>
                      </a:r>
                      <a:endParaRPr lang="en-US" sz="1800" dirty="0">
                        <a:solidFill>
                          <a:srgbClr val="000000"/>
                        </a:solidFill>
                        <a:latin typeface="Calibri"/>
                      </a:endParaRPr>
                    </a:p>
                  </a:txBody>
                  <a:tcPr marL="28575" marR="28575" marT="19050" marB="19050"/>
                </a:tc>
                <a:tc>
                  <a:txBody>
                    <a:bodyPr/>
                    <a:lstStyle/>
                    <a:p>
                      <a:pPr rtl="0" fontAlgn="t"/>
                      <a:r>
                        <a:rPr lang="en-US" sz="1800">
                          <a:solidFill>
                            <a:srgbClr val="000000"/>
                          </a:solidFill>
                          <a:latin typeface="Calibri"/>
                        </a:rPr>
                        <a:t>Run Labor</a:t>
                      </a:r>
                    </a:p>
                  </a:txBody>
                  <a:tcPr marL="28575" marR="28575" marT="19050" marB="19050"/>
                </a:tc>
                <a:tc>
                  <a:txBody>
                    <a:bodyPr/>
                    <a:lstStyle/>
                    <a:p>
                      <a:pPr rtl="0" fontAlgn="t"/>
                      <a:r>
                        <a:rPr lang="en-US" sz="1800" dirty="0">
                          <a:solidFill>
                            <a:srgbClr val="000000"/>
                          </a:solidFill>
                          <a:latin typeface="Calibri"/>
                        </a:rPr>
                        <a:t>Run Labor = (Actual Run Hours * Actual Work Center Run Rate)</a:t>
                      </a: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17</a:t>
            </a:fld>
            <a:endParaRPr lang="en-US" dirty="0"/>
          </a:p>
        </p:txBody>
      </p:sp>
      <p:sp>
        <p:nvSpPr>
          <p:cNvPr id="3" name="Content Placeholder 2"/>
          <p:cNvSpPr>
            <a:spLocks noGrp="1"/>
          </p:cNvSpPr>
          <p:nvPr>
            <p:ph idx="1"/>
          </p:nvPr>
        </p:nvSpPr>
        <p:spPr/>
        <p:txBody>
          <a:bodyPr/>
          <a:lstStyle/>
          <a:p>
            <a:r>
              <a:rPr lang="en-US" dirty="0" smtClean="0"/>
              <a:t>Labor rate variance setup and run hours</a:t>
            </a:r>
          </a:p>
          <a:p>
            <a:pPr lvl="1"/>
            <a:r>
              <a:rPr lang="en-US" dirty="0" smtClean="0"/>
              <a:t>Determined by calculating the difference between the actual pay rate for the employee and the expected work center labor rate for the work center on the production order routing operation.</a:t>
            </a:r>
          </a:p>
        </p:txBody>
      </p:sp>
      <p:sp>
        <p:nvSpPr>
          <p:cNvPr id="4" name="Title 3"/>
          <p:cNvSpPr>
            <a:spLocks noGrp="1"/>
          </p:cNvSpPr>
          <p:nvPr>
            <p:ph type="title"/>
          </p:nvPr>
        </p:nvSpPr>
        <p:spPr/>
        <p:txBody>
          <a:bodyPr/>
          <a:lstStyle/>
          <a:p>
            <a:r>
              <a:rPr lang="en-US" dirty="0" smtClean="0"/>
              <a:t>Record Labor Transaction – Labor Rate Variance</a:t>
            </a:r>
            <a:endParaRPr lang="en-US" dirty="0"/>
          </a:p>
        </p:txBody>
      </p:sp>
      <p:sp>
        <p:nvSpPr>
          <p:cNvPr id="14" name="Text Placeholder 13"/>
          <p:cNvSpPr>
            <a:spLocks noGrp="1"/>
          </p:cNvSpPr>
          <p:nvPr>
            <p:ph type="body" sz="quarter" idx="11"/>
          </p:nvPr>
        </p:nvSpPr>
        <p:spPr/>
        <p:txBody>
          <a:bodyPr/>
          <a:lstStyle/>
          <a:p>
            <a:endParaRPr lang="en-US"/>
          </a:p>
        </p:txBody>
      </p:sp>
      <p:graphicFrame>
        <p:nvGraphicFramePr>
          <p:cNvPr id="6" name="Table 5"/>
          <p:cNvGraphicFramePr>
            <a:graphicFrameLocks noGrp="1"/>
          </p:cNvGraphicFramePr>
          <p:nvPr/>
        </p:nvGraphicFramePr>
        <p:xfrm>
          <a:off x="595466" y="3580894"/>
          <a:ext cx="11033316" cy="209296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888007"/>
                <a:gridCol w="1888007"/>
                <a:gridCol w="1757317"/>
                <a:gridCol w="5499985"/>
              </a:tblGrid>
              <a:tr h="370840">
                <a:tc>
                  <a:txBody>
                    <a:bodyPr/>
                    <a:lstStyle/>
                    <a:p>
                      <a:r>
                        <a:rPr lang="en-US" sz="1800" dirty="0" smtClean="0"/>
                        <a:t>Cost</a:t>
                      </a:r>
                      <a:endParaRPr lang="en-US" sz="1800" dirty="0"/>
                    </a:p>
                  </a:txBody>
                  <a:tcPr/>
                </a:tc>
                <a:tc>
                  <a:txBody>
                    <a:bodyPr/>
                    <a:lstStyle/>
                    <a:p>
                      <a:r>
                        <a:rPr lang="en-US" sz="1800" dirty="0" smtClean="0"/>
                        <a:t>DR</a:t>
                      </a:r>
                      <a:endParaRPr lang="en-US" sz="1800" dirty="0"/>
                    </a:p>
                  </a:txBody>
                  <a:tcPr/>
                </a:tc>
                <a:tc>
                  <a:txBody>
                    <a:bodyPr/>
                    <a:lstStyle/>
                    <a:p>
                      <a:r>
                        <a:rPr lang="en-US" sz="1800" dirty="0" smtClean="0"/>
                        <a:t>CR</a:t>
                      </a:r>
                      <a:endParaRPr lang="en-US" sz="1800" dirty="0"/>
                    </a:p>
                  </a:txBody>
                  <a:tcPr/>
                </a:tc>
                <a:tc>
                  <a:txBody>
                    <a:bodyPr/>
                    <a:lstStyle/>
                    <a:p>
                      <a:r>
                        <a:rPr lang="en-US" sz="1800" dirty="0" smtClean="0"/>
                        <a:t>Calculation</a:t>
                      </a:r>
                      <a:endParaRPr lang="en-US" sz="1800" dirty="0"/>
                    </a:p>
                  </a:txBody>
                  <a:tcPr/>
                </a:tc>
              </a:tr>
              <a:tr h="370840">
                <a:tc>
                  <a:txBody>
                    <a:bodyPr/>
                    <a:lstStyle/>
                    <a:p>
                      <a:pPr rtl="0" fontAlgn="t"/>
                      <a:r>
                        <a:rPr lang="en-US" sz="1800" dirty="0" smtClean="0">
                          <a:solidFill>
                            <a:srgbClr val="000000"/>
                          </a:solidFill>
                          <a:latin typeface="Calibri"/>
                        </a:rPr>
                        <a:t>Setup</a:t>
                      </a:r>
                      <a:r>
                        <a:rPr lang="en-US" sz="1800" baseline="0" dirty="0" smtClean="0">
                          <a:solidFill>
                            <a:srgbClr val="000000"/>
                          </a:solidFill>
                          <a:latin typeface="Calibri"/>
                        </a:rPr>
                        <a:t> labor rate variance</a:t>
                      </a:r>
                    </a:p>
                  </a:txBody>
                  <a:tcPr marL="28575" marR="28575" marT="19050" marB="19050"/>
                </a:tc>
                <a:tc>
                  <a:txBody>
                    <a:bodyPr/>
                    <a:lstStyle/>
                    <a:p>
                      <a:pPr rtl="0" fontAlgn="t"/>
                      <a:r>
                        <a:rPr lang="en-US" sz="1800" dirty="0">
                          <a:solidFill>
                            <a:srgbClr val="000000"/>
                          </a:solidFill>
                          <a:latin typeface="Calibri"/>
                        </a:rPr>
                        <a:t>Setup Labor Rate Variance</a:t>
                      </a:r>
                    </a:p>
                  </a:txBody>
                  <a:tcPr marL="28575" marR="28575" marT="19050" marB="19050"/>
                </a:tc>
                <a:tc>
                  <a:txBody>
                    <a:bodyPr/>
                    <a:lstStyle/>
                    <a:p>
                      <a:pPr rtl="0" fontAlgn="t"/>
                      <a:r>
                        <a:rPr lang="en-US" sz="1800" dirty="0" smtClean="0">
                          <a:solidFill>
                            <a:srgbClr val="000000"/>
                          </a:solidFill>
                          <a:latin typeface="Calibri"/>
                        </a:rPr>
                        <a:t>Work-in-Process</a:t>
                      </a:r>
                      <a:endParaRPr lang="en-US" sz="1800" dirty="0">
                        <a:solidFill>
                          <a:srgbClr val="000000"/>
                        </a:solidFill>
                        <a:latin typeface="Calibri"/>
                      </a:endParaRPr>
                    </a:p>
                  </a:txBody>
                  <a:tcPr marL="28575" marR="28575" marT="19050" marB="19050"/>
                </a:tc>
                <a:tc>
                  <a:txBody>
                    <a:bodyPr/>
                    <a:lstStyle/>
                    <a:p>
                      <a:pPr rtl="0" fontAlgn="t"/>
                      <a:r>
                        <a:rPr lang="en-US" sz="1800" dirty="0">
                          <a:solidFill>
                            <a:srgbClr val="000000"/>
                          </a:solidFill>
                          <a:latin typeface="Calibri"/>
                        </a:rPr>
                        <a:t>Setup Labor Rate Variance = Actual Setup Hours * (Employee Actual pay Rate or Actual Work Center Setup Labor Rate - Frozen Work Center Setup Labor Rate)</a:t>
                      </a:r>
                    </a:p>
                  </a:txBody>
                  <a:tcPr marL="28575" marR="28575" marT="19050" marB="19050"/>
                </a:tc>
              </a:tr>
              <a:tr h="370840">
                <a:tc>
                  <a:txBody>
                    <a:bodyPr/>
                    <a:lstStyle/>
                    <a:p>
                      <a:pPr rtl="0" fontAlgn="t"/>
                      <a:r>
                        <a:rPr lang="en-US" sz="1800" dirty="0" smtClean="0">
                          <a:solidFill>
                            <a:srgbClr val="000000"/>
                          </a:solidFill>
                          <a:latin typeface="Calibri"/>
                        </a:rPr>
                        <a:t>Run labor rate variance</a:t>
                      </a:r>
                      <a:endParaRPr lang="en-US" sz="1800" dirty="0">
                        <a:solidFill>
                          <a:srgbClr val="000000"/>
                        </a:solidFill>
                        <a:latin typeface="Calibri"/>
                      </a:endParaRPr>
                    </a:p>
                  </a:txBody>
                  <a:tcPr marL="28575" marR="28575" marT="19050" marB="19050"/>
                </a:tc>
                <a:tc>
                  <a:txBody>
                    <a:bodyPr/>
                    <a:lstStyle/>
                    <a:p>
                      <a:pPr rtl="0" fontAlgn="t"/>
                      <a:r>
                        <a:rPr lang="en-US" sz="1800" dirty="0">
                          <a:solidFill>
                            <a:srgbClr val="000000"/>
                          </a:solidFill>
                          <a:latin typeface="Calibri"/>
                        </a:rPr>
                        <a:t>Run Labor Rate Variance</a:t>
                      </a:r>
                    </a:p>
                  </a:txBody>
                  <a:tcPr marL="28575" marR="28575" marT="19050" marB="19050"/>
                </a:tc>
                <a:tc>
                  <a:txBody>
                    <a:bodyPr/>
                    <a:lstStyle/>
                    <a:p>
                      <a:pPr rtl="0" fontAlgn="t"/>
                      <a:r>
                        <a:rPr lang="en-US" sz="1800" dirty="0" smtClean="0">
                          <a:solidFill>
                            <a:srgbClr val="000000"/>
                          </a:solidFill>
                          <a:latin typeface="Calibri"/>
                        </a:rPr>
                        <a:t>Work-in-Process</a:t>
                      </a:r>
                      <a:endParaRPr lang="en-US" sz="1800" dirty="0">
                        <a:solidFill>
                          <a:srgbClr val="000000"/>
                        </a:solidFill>
                        <a:latin typeface="Calibri"/>
                      </a:endParaRPr>
                    </a:p>
                  </a:txBody>
                  <a:tcPr marL="28575" marR="28575" marT="19050" marB="19050"/>
                </a:tc>
                <a:tc>
                  <a:txBody>
                    <a:bodyPr/>
                    <a:lstStyle/>
                    <a:p>
                      <a:pPr rtl="0" fontAlgn="t"/>
                      <a:r>
                        <a:rPr lang="en-US" sz="1800" dirty="0">
                          <a:solidFill>
                            <a:srgbClr val="000000"/>
                          </a:solidFill>
                          <a:latin typeface="Calibri"/>
                        </a:rPr>
                        <a:t>Run Labor Rate Variance = Actual Run Hours (Employee Actual Pay Rate or Actual Work Center Run Labor Rate - Frozen Work Center Run Labor Rate)</a:t>
                      </a: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18</a:t>
            </a:fld>
            <a:endParaRPr lang="en-US" dirty="0"/>
          </a:p>
        </p:txBody>
      </p:sp>
      <p:sp>
        <p:nvSpPr>
          <p:cNvPr id="3" name="Content Placeholder 2"/>
          <p:cNvSpPr>
            <a:spLocks noGrp="1"/>
          </p:cNvSpPr>
          <p:nvPr>
            <p:ph idx="1"/>
          </p:nvPr>
        </p:nvSpPr>
        <p:spPr/>
        <p:txBody>
          <a:bodyPr/>
          <a:lstStyle/>
          <a:p>
            <a:r>
              <a:rPr lang="en-US" dirty="0" smtClean="0"/>
              <a:t>Burden cost for setup and run hours</a:t>
            </a:r>
          </a:p>
          <a:p>
            <a:pPr lvl="1"/>
            <a:r>
              <a:rPr lang="en-US" dirty="0" smtClean="0"/>
              <a:t>Calculated using the burden rates and percentages for the transaction work center.</a:t>
            </a:r>
          </a:p>
        </p:txBody>
      </p:sp>
      <p:sp>
        <p:nvSpPr>
          <p:cNvPr id="4" name="Title 3"/>
          <p:cNvSpPr>
            <a:spLocks noGrp="1"/>
          </p:cNvSpPr>
          <p:nvPr>
            <p:ph type="title"/>
          </p:nvPr>
        </p:nvSpPr>
        <p:spPr/>
        <p:txBody>
          <a:bodyPr/>
          <a:lstStyle/>
          <a:p>
            <a:r>
              <a:rPr lang="en-US" dirty="0" smtClean="0"/>
              <a:t>Record Labor Transaction – Burden Cost</a:t>
            </a:r>
            <a:endParaRPr lang="en-US" dirty="0"/>
          </a:p>
        </p:txBody>
      </p:sp>
      <p:sp>
        <p:nvSpPr>
          <p:cNvPr id="10" name="Text Placeholder 9"/>
          <p:cNvSpPr>
            <a:spLocks noGrp="1"/>
          </p:cNvSpPr>
          <p:nvPr>
            <p:ph type="body" sz="quarter" idx="11"/>
          </p:nvPr>
        </p:nvSpPr>
        <p:spPr/>
        <p:txBody>
          <a:bodyPr/>
          <a:lstStyle/>
          <a:p>
            <a:endParaRPr lang="en-US"/>
          </a:p>
        </p:txBody>
      </p:sp>
      <p:graphicFrame>
        <p:nvGraphicFramePr>
          <p:cNvPr id="6" name="Table 5"/>
          <p:cNvGraphicFramePr>
            <a:graphicFrameLocks noGrp="1"/>
          </p:cNvGraphicFramePr>
          <p:nvPr/>
        </p:nvGraphicFramePr>
        <p:xfrm>
          <a:off x="402107" y="3234681"/>
          <a:ext cx="11355884" cy="209296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446571"/>
                <a:gridCol w="1679713"/>
                <a:gridCol w="1490870"/>
                <a:gridCol w="6738730"/>
              </a:tblGrid>
              <a:tr h="370840">
                <a:tc>
                  <a:txBody>
                    <a:bodyPr/>
                    <a:lstStyle/>
                    <a:p>
                      <a:r>
                        <a:rPr lang="en-US" sz="1800" dirty="0" smtClean="0"/>
                        <a:t>Cost</a:t>
                      </a:r>
                      <a:endParaRPr lang="en-US" sz="1800" dirty="0"/>
                    </a:p>
                  </a:txBody>
                  <a:tcPr/>
                </a:tc>
                <a:tc>
                  <a:txBody>
                    <a:bodyPr/>
                    <a:lstStyle/>
                    <a:p>
                      <a:r>
                        <a:rPr lang="en-US" sz="1800" dirty="0" smtClean="0"/>
                        <a:t>DR</a:t>
                      </a:r>
                      <a:endParaRPr lang="en-US" sz="1800" dirty="0"/>
                    </a:p>
                  </a:txBody>
                  <a:tcPr/>
                </a:tc>
                <a:tc>
                  <a:txBody>
                    <a:bodyPr/>
                    <a:lstStyle/>
                    <a:p>
                      <a:r>
                        <a:rPr lang="en-US" sz="1800" dirty="0" smtClean="0"/>
                        <a:t>CR</a:t>
                      </a:r>
                      <a:endParaRPr lang="en-US" sz="1800" dirty="0"/>
                    </a:p>
                  </a:txBody>
                  <a:tcPr/>
                </a:tc>
                <a:tc>
                  <a:txBody>
                    <a:bodyPr/>
                    <a:lstStyle/>
                    <a:p>
                      <a:r>
                        <a:rPr lang="en-US" sz="1800" dirty="0" smtClean="0"/>
                        <a:t>Calculation</a:t>
                      </a:r>
                      <a:endParaRPr lang="en-US" sz="1800" dirty="0"/>
                    </a:p>
                  </a:txBody>
                  <a:tcPr/>
                </a:tc>
              </a:tr>
              <a:tr h="370840">
                <a:tc>
                  <a:txBody>
                    <a:bodyPr/>
                    <a:lstStyle/>
                    <a:p>
                      <a:pPr rtl="0" fontAlgn="t"/>
                      <a:r>
                        <a:rPr lang="en-US" dirty="0" smtClean="0">
                          <a:solidFill>
                            <a:srgbClr val="000000"/>
                          </a:solidFill>
                          <a:latin typeface="Calibri"/>
                        </a:rPr>
                        <a:t>Setup</a:t>
                      </a:r>
                      <a:r>
                        <a:rPr lang="en-US" baseline="0" dirty="0" smtClean="0">
                          <a:solidFill>
                            <a:srgbClr val="000000"/>
                          </a:solidFill>
                          <a:latin typeface="Calibri"/>
                        </a:rPr>
                        <a:t> labor</a:t>
                      </a:r>
                      <a:r>
                        <a:rPr lang="en-US" dirty="0" smtClean="0">
                          <a:solidFill>
                            <a:srgbClr val="000000"/>
                          </a:solidFill>
                          <a:latin typeface="Calibri"/>
                        </a:rPr>
                        <a:t> burden</a:t>
                      </a:r>
                      <a:endParaRPr lang="en-US" dirty="0">
                        <a:solidFill>
                          <a:srgbClr val="000000"/>
                        </a:solidFill>
                        <a:latin typeface="Calibri"/>
                      </a:endParaRPr>
                    </a:p>
                  </a:txBody>
                  <a:tcPr marL="28575" marR="28575" marT="19050" marB="19050"/>
                </a:tc>
                <a:tc>
                  <a:txBody>
                    <a:bodyPr/>
                    <a:lstStyle/>
                    <a:p>
                      <a:pPr rtl="0" fontAlgn="t"/>
                      <a:r>
                        <a:rPr lang="en-US" dirty="0" smtClean="0">
                          <a:solidFill>
                            <a:srgbClr val="000000"/>
                          </a:solidFill>
                          <a:latin typeface="Calibri"/>
                        </a:rPr>
                        <a:t>Work-in-Process</a:t>
                      </a:r>
                      <a:endParaRPr lang="en-US" dirty="0">
                        <a:solidFill>
                          <a:srgbClr val="000000"/>
                        </a:solidFill>
                        <a:latin typeface="Calibri"/>
                      </a:endParaRPr>
                    </a:p>
                  </a:txBody>
                  <a:tcPr marL="28575" marR="28575" marT="19050" marB="19050"/>
                </a:tc>
                <a:tc>
                  <a:txBody>
                    <a:bodyPr/>
                    <a:lstStyle/>
                    <a:p>
                      <a:pPr rtl="0" fontAlgn="t"/>
                      <a:r>
                        <a:rPr lang="en-US" dirty="0">
                          <a:solidFill>
                            <a:srgbClr val="000000"/>
                          </a:solidFill>
                          <a:latin typeface="Calibri"/>
                        </a:rPr>
                        <a:t>Setup Burden</a:t>
                      </a:r>
                    </a:p>
                  </a:txBody>
                  <a:tcPr marL="28575" marR="28575" marT="19050" marB="19050"/>
                </a:tc>
                <a:tc>
                  <a:txBody>
                    <a:bodyPr/>
                    <a:lstStyle/>
                    <a:p>
                      <a:pPr rtl="0" fontAlgn="t"/>
                      <a:r>
                        <a:rPr lang="en-US" dirty="0">
                          <a:solidFill>
                            <a:srgbClr val="000000"/>
                          </a:solidFill>
                          <a:latin typeface="Calibri"/>
                        </a:rPr>
                        <a:t>Setup Burden Cost = Actual Setup Hours * [(Actual Work Center Setup Rate * Actual Work Center Labor Burden%) + Actual Work Center Labor Burden Rate + (Actual Machine Burden Rate * Machines/Op)]</a:t>
                      </a:r>
                    </a:p>
                  </a:txBody>
                  <a:tcPr marL="28575" marR="28575" marT="19050" marB="19050"/>
                </a:tc>
              </a:tr>
              <a:tr h="370840">
                <a:tc>
                  <a:txBody>
                    <a:bodyPr/>
                    <a:lstStyle/>
                    <a:p>
                      <a:pPr rtl="0" fontAlgn="t"/>
                      <a:r>
                        <a:rPr lang="en-US" dirty="0" smtClean="0">
                          <a:solidFill>
                            <a:srgbClr val="000000"/>
                          </a:solidFill>
                          <a:latin typeface="Calibri"/>
                        </a:rPr>
                        <a:t>Run labor burden</a:t>
                      </a:r>
                      <a:endParaRPr lang="en-US" dirty="0">
                        <a:solidFill>
                          <a:srgbClr val="000000"/>
                        </a:solidFill>
                        <a:latin typeface="Calibri"/>
                      </a:endParaRPr>
                    </a:p>
                  </a:txBody>
                  <a:tcPr marL="28575" marR="28575" marT="19050" marB="19050"/>
                </a:tc>
                <a:tc>
                  <a:txBody>
                    <a:bodyPr/>
                    <a:lstStyle/>
                    <a:p>
                      <a:pPr rtl="0" fontAlgn="t"/>
                      <a:r>
                        <a:rPr lang="en-US" dirty="0" smtClean="0">
                          <a:solidFill>
                            <a:srgbClr val="000000"/>
                          </a:solidFill>
                          <a:latin typeface="Calibri"/>
                        </a:rPr>
                        <a:t>Work-in-Process</a:t>
                      </a:r>
                      <a:endParaRPr lang="en-US" dirty="0">
                        <a:solidFill>
                          <a:srgbClr val="000000"/>
                        </a:solidFill>
                        <a:latin typeface="Calibri"/>
                      </a:endParaRPr>
                    </a:p>
                  </a:txBody>
                  <a:tcPr marL="28575" marR="28575" marT="19050" marB="19050"/>
                </a:tc>
                <a:tc>
                  <a:txBody>
                    <a:bodyPr/>
                    <a:lstStyle/>
                    <a:p>
                      <a:pPr rtl="0" fontAlgn="t"/>
                      <a:r>
                        <a:rPr lang="en-US">
                          <a:solidFill>
                            <a:srgbClr val="000000"/>
                          </a:solidFill>
                          <a:latin typeface="Calibri"/>
                        </a:rPr>
                        <a:t>Run Burden</a:t>
                      </a:r>
                    </a:p>
                  </a:txBody>
                  <a:tcPr marL="28575" marR="28575" marT="19050" marB="19050"/>
                </a:tc>
                <a:tc>
                  <a:txBody>
                    <a:bodyPr/>
                    <a:lstStyle/>
                    <a:p>
                      <a:pPr rtl="0" fontAlgn="t"/>
                      <a:r>
                        <a:rPr lang="en-US" dirty="0">
                          <a:solidFill>
                            <a:srgbClr val="000000"/>
                          </a:solidFill>
                          <a:latin typeface="Calibri"/>
                        </a:rPr>
                        <a:t>Run Burden Cost = Actual Run Hours * [(Actual Work Center Run Rate * Actual Work Center Labor Burden%) + Actual Work Center Labor Burden Rate + Actual Machine Burden Rate]</a:t>
                      </a: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19</a:t>
            </a:fld>
            <a:endParaRPr lang="en-US" dirty="0"/>
          </a:p>
        </p:txBody>
      </p:sp>
      <p:sp>
        <p:nvSpPr>
          <p:cNvPr id="3" name="Content Placeholder 2"/>
          <p:cNvSpPr>
            <a:spLocks noGrp="1"/>
          </p:cNvSpPr>
          <p:nvPr>
            <p:ph idx="1"/>
          </p:nvPr>
        </p:nvSpPr>
        <p:spPr>
          <a:xfrm>
            <a:off x="168964" y="1321905"/>
            <a:ext cx="11559210" cy="4994230"/>
          </a:xfrm>
        </p:spPr>
        <p:txBody>
          <a:bodyPr>
            <a:normAutofit/>
          </a:bodyPr>
          <a:lstStyle/>
          <a:p>
            <a:r>
              <a:rPr lang="en-US" dirty="0" smtClean="0"/>
              <a:t>Burden rate variance for setup and run hours</a:t>
            </a:r>
          </a:p>
          <a:p>
            <a:pPr lvl="1"/>
            <a:r>
              <a:rPr lang="en-US" sz="2200" dirty="0" smtClean="0"/>
              <a:t>Determined by calculating the difference between the actual machine and labor burden cost for the work center and the expected machine and labor burden cost for the work center on the production order routing operation.</a:t>
            </a:r>
          </a:p>
        </p:txBody>
      </p:sp>
      <p:sp>
        <p:nvSpPr>
          <p:cNvPr id="4" name="Title 3"/>
          <p:cNvSpPr>
            <a:spLocks noGrp="1"/>
          </p:cNvSpPr>
          <p:nvPr>
            <p:ph type="title"/>
          </p:nvPr>
        </p:nvSpPr>
        <p:spPr/>
        <p:txBody>
          <a:bodyPr/>
          <a:lstStyle/>
          <a:p>
            <a:r>
              <a:rPr lang="en-US" dirty="0" smtClean="0"/>
              <a:t>Record Labor Transaction – Burden Rate Variance</a:t>
            </a:r>
            <a:endParaRPr lang="en-US" dirty="0"/>
          </a:p>
        </p:txBody>
      </p:sp>
      <p:sp>
        <p:nvSpPr>
          <p:cNvPr id="5" name="Text Placeholder 4"/>
          <p:cNvSpPr>
            <a:spLocks noGrp="1"/>
          </p:cNvSpPr>
          <p:nvPr>
            <p:ph type="body" sz="quarter" idx="11"/>
          </p:nvPr>
        </p:nvSpPr>
        <p:spPr/>
        <p:txBody>
          <a:bodyPr/>
          <a:lstStyle/>
          <a:p>
            <a:endParaRPr lang="en-US"/>
          </a:p>
        </p:txBody>
      </p:sp>
      <p:graphicFrame>
        <p:nvGraphicFramePr>
          <p:cNvPr id="6" name="Table 5"/>
          <p:cNvGraphicFramePr>
            <a:graphicFrameLocks noGrp="1"/>
          </p:cNvGraphicFramePr>
          <p:nvPr/>
        </p:nvGraphicFramePr>
        <p:xfrm>
          <a:off x="364387" y="3152060"/>
          <a:ext cx="11304152" cy="28854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114046"/>
                <a:gridCol w="1281425"/>
                <a:gridCol w="909531"/>
                <a:gridCol w="7999150"/>
              </a:tblGrid>
              <a:tr h="370840">
                <a:tc>
                  <a:txBody>
                    <a:bodyPr/>
                    <a:lstStyle/>
                    <a:p>
                      <a:r>
                        <a:rPr lang="en-US" sz="1600" dirty="0" smtClean="0"/>
                        <a:t>Cost</a:t>
                      </a:r>
                      <a:endParaRPr lang="en-US" sz="1600" dirty="0"/>
                    </a:p>
                  </a:txBody>
                  <a:tcPr/>
                </a:tc>
                <a:tc>
                  <a:txBody>
                    <a:bodyPr/>
                    <a:lstStyle/>
                    <a:p>
                      <a:r>
                        <a:rPr lang="en-US" sz="1600" dirty="0" smtClean="0"/>
                        <a:t>DR</a:t>
                      </a:r>
                      <a:endParaRPr lang="en-US" sz="1600" dirty="0"/>
                    </a:p>
                  </a:txBody>
                  <a:tcPr/>
                </a:tc>
                <a:tc>
                  <a:txBody>
                    <a:bodyPr/>
                    <a:lstStyle/>
                    <a:p>
                      <a:r>
                        <a:rPr lang="en-US" sz="1600" dirty="0" smtClean="0"/>
                        <a:t>CR</a:t>
                      </a:r>
                      <a:endParaRPr lang="en-US" sz="1600" dirty="0"/>
                    </a:p>
                  </a:txBody>
                  <a:tcPr/>
                </a:tc>
                <a:tc>
                  <a:txBody>
                    <a:bodyPr/>
                    <a:lstStyle/>
                    <a:p>
                      <a:r>
                        <a:rPr lang="en-US" sz="1600" dirty="0" smtClean="0"/>
                        <a:t>Calculation</a:t>
                      </a:r>
                      <a:endParaRPr lang="en-US" sz="1600" dirty="0"/>
                    </a:p>
                  </a:txBody>
                  <a:tcPr/>
                </a:tc>
              </a:tr>
              <a:tr h="370840">
                <a:tc>
                  <a:txBody>
                    <a:bodyPr/>
                    <a:lstStyle/>
                    <a:p>
                      <a:pPr rtl="0" fontAlgn="t"/>
                      <a:r>
                        <a:rPr lang="en-US" sz="1600" dirty="0" smtClean="0">
                          <a:solidFill>
                            <a:srgbClr val="000000"/>
                          </a:solidFill>
                          <a:latin typeface="Calibri"/>
                        </a:rPr>
                        <a:t>Setup</a:t>
                      </a:r>
                      <a:r>
                        <a:rPr lang="en-US" sz="1600" baseline="0" dirty="0" smtClean="0">
                          <a:solidFill>
                            <a:srgbClr val="000000"/>
                          </a:solidFill>
                          <a:latin typeface="Calibri"/>
                        </a:rPr>
                        <a:t> labor burden rate variance</a:t>
                      </a:r>
                      <a:endParaRPr lang="en-US" sz="1600" dirty="0">
                        <a:solidFill>
                          <a:srgbClr val="000000"/>
                        </a:solidFill>
                        <a:latin typeface="Calibri"/>
                      </a:endParaRPr>
                    </a:p>
                  </a:txBody>
                  <a:tcPr marL="28575" marR="28575" marT="19050" marB="19050"/>
                </a:tc>
                <a:tc>
                  <a:txBody>
                    <a:bodyPr/>
                    <a:lstStyle/>
                    <a:p>
                      <a:pPr rtl="0" fontAlgn="t"/>
                      <a:r>
                        <a:rPr lang="en-US" sz="1600" dirty="0">
                          <a:solidFill>
                            <a:srgbClr val="000000"/>
                          </a:solidFill>
                          <a:latin typeface="Calibri"/>
                        </a:rPr>
                        <a:t>Setup Burden Rate Variance</a:t>
                      </a:r>
                    </a:p>
                  </a:txBody>
                  <a:tcPr marL="28575" marR="28575" marT="19050" marB="19050"/>
                </a:tc>
                <a:tc>
                  <a:txBody>
                    <a:bodyPr/>
                    <a:lstStyle/>
                    <a:p>
                      <a:pPr rtl="0" fontAlgn="t"/>
                      <a:r>
                        <a:rPr lang="en-US" sz="1600" dirty="0" smtClean="0">
                          <a:solidFill>
                            <a:srgbClr val="000000"/>
                          </a:solidFill>
                          <a:latin typeface="Calibri"/>
                        </a:rPr>
                        <a:t>Work-in-Process</a:t>
                      </a:r>
                      <a:endParaRPr lang="en-US" sz="1600" dirty="0">
                        <a:solidFill>
                          <a:srgbClr val="000000"/>
                        </a:solidFill>
                        <a:latin typeface="Calibri"/>
                      </a:endParaRPr>
                    </a:p>
                  </a:txBody>
                  <a:tcPr marL="28575" marR="28575" marT="19050" marB="19050"/>
                </a:tc>
                <a:tc>
                  <a:txBody>
                    <a:bodyPr/>
                    <a:lstStyle/>
                    <a:p>
                      <a:pPr rtl="0" fontAlgn="t"/>
                      <a:r>
                        <a:rPr lang="en-US" sz="1600" dirty="0">
                          <a:solidFill>
                            <a:srgbClr val="000000"/>
                          </a:solidFill>
                          <a:latin typeface="Calibri"/>
                        </a:rPr>
                        <a:t>Setup Burden Rate Variance = Actual Setup Hours * </a:t>
                      </a:r>
                      <a:br>
                        <a:rPr lang="en-US" sz="1600" dirty="0">
                          <a:solidFill>
                            <a:srgbClr val="000000"/>
                          </a:solidFill>
                          <a:latin typeface="Calibri"/>
                        </a:rPr>
                      </a:br>
                      <a:r>
                        <a:rPr lang="en-US" sz="1600" dirty="0">
                          <a:solidFill>
                            <a:srgbClr val="000000"/>
                          </a:solidFill>
                          <a:latin typeface="Calibri"/>
                        </a:rPr>
                        <a:t>[(Employee Actual pay Rate or Actual Work Center Setup Labor Rate * Actual Work Center Labor Burden %) + Actual Work Center Labor Burden Rate + Actual Machine Burden Rate * Machines/Op) </a:t>
                      </a:r>
                      <a:r>
                        <a:rPr lang="en-US" sz="1600" dirty="0" smtClean="0">
                          <a:solidFill>
                            <a:srgbClr val="000000"/>
                          </a:solidFill>
                          <a:latin typeface="Calibri"/>
                        </a:rPr>
                        <a:t>- (</a:t>
                      </a:r>
                      <a:r>
                        <a:rPr lang="en-US" sz="1600" dirty="0">
                          <a:solidFill>
                            <a:srgbClr val="000000"/>
                          </a:solidFill>
                          <a:latin typeface="Calibri"/>
                        </a:rPr>
                        <a:t>Frozen Work Center Setup Rate * Frozen Work Center Labor Burden % + Frozen Work Center Labor Burden Rate + Frozen Machine Burden Rate * Machines/Op)]</a:t>
                      </a:r>
                    </a:p>
                  </a:txBody>
                  <a:tcPr marL="28575" marR="28575" marT="19050" marB="19050"/>
                </a:tc>
              </a:tr>
              <a:tr h="370840">
                <a:tc>
                  <a:txBody>
                    <a:bodyPr/>
                    <a:lstStyle/>
                    <a:p>
                      <a:pPr rtl="0" fontAlgn="t"/>
                      <a:r>
                        <a:rPr lang="en-US" sz="1600" dirty="0" smtClean="0">
                          <a:solidFill>
                            <a:srgbClr val="000000"/>
                          </a:solidFill>
                          <a:latin typeface="Calibri"/>
                        </a:rPr>
                        <a:t>Run labor burden rate variance</a:t>
                      </a:r>
                      <a:endParaRPr lang="en-US" sz="1600" dirty="0">
                        <a:solidFill>
                          <a:srgbClr val="000000"/>
                        </a:solidFill>
                        <a:latin typeface="Calibri"/>
                      </a:endParaRPr>
                    </a:p>
                  </a:txBody>
                  <a:tcPr marL="28575" marR="28575" marT="19050" marB="19050"/>
                </a:tc>
                <a:tc>
                  <a:txBody>
                    <a:bodyPr/>
                    <a:lstStyle/>
                    <a:p>
                      <a:pPr rtl="0" fontAlgn="t"/>
                      <a:r>
                        <a:rPr lang="en-US" sz="1600" dirty="0">
                          <a:solidFill>
                            <a:srgbClr val="000000"/>
                          </a:solidFill>
                          <a:latin typeface="Calibri"/>
                        </a:rPr>
                        <a:t>Run Burden Rate Variance</a:t>
                      </a:r>
                    </a:p>
                  </a:txBody>
                  <a:tcPr marL="28575" marR="28575" marT="19050" marB="19050"/>
                </a:tc>
                <a:tc>
                  <a:txBody>
                    <a:bodyPr/>
                    <a:lstStyle/>
                    <a:p>
                      <a:pPr rtl="0" fontAlgn="t"/>
                      <a:r>
                        <a:rPr lang="en-US" sz="1600" dirty="0" smtClean="0">
                          <a:solidFill>
                            <a:srgbClr val="000000"/>
                          </a:solidFill>
                          <a:latin typeface="Calibri"/>
                        </a:rPr>
                        <a:t>Work-in-Process</a:t>
                      </a:r>
                      <a:endParaRPr lang="en-US" sz="1600" dirty="0">
                        <a:solidFill>
                          <a:srgbClr val="000000"/>
                        </a:solidFill>
                        <a:latin typeface="Calibri"/>
                      </a:endParaRPr>
                    </a:p>
                  </a:txBody>
                  <a:tcPr marL="28575" marR="28575" marT="19050" marB="19050"/>
                </a:tc>
                <a:tc>
                  <a:txBody>
                    <a:bodyPr/>
                    <a:lstStyle/>
                    <a:p>
                      <a:pPr rtl="0" fontAlgn="t"/>
                      <a:r>
                        <a:rPr lang="en-US" sz="1600" dirty="0">
                          <a:solidFill>
                            <a:srgbClr val="000000"/>
                          </a:solidFill>
                          <a:latin typeface="Calibri"/>
                        </a:rPr>
                        <a:t>Run Burden Rate Variance = Actual Run Hours * </a:t>
                      </a:r>
                      <a:br>
                        <a:rPr lang="en-US" sz="1600" dirty="0">
                          <a:solidFill>
                            <a:srgbClr val="000000"/>
                          </a:solidFill>
                          <a:latin typeface="Calibri"/>
                        </a:rPr>
                      </a:br>
                      <a:r>
                        <a:rPr lang="en-US" sz="1600" dirty="0">
                          <a:solidFill>
                            <a:srgbClr val="000000"/>
                          </a:solidFill>
                          <a:latin typeface="Calibri"/>
                        </a:rPr>
                        <a:t>((Employee Actual pay Rate or Actual Work Center Run Labor Rate * Actual Work Center Labor Burden % + Actual Work Center Labor Burden Rate + Machine Burden Rate) </a:t>
                      </a:r>
                      <a:r>
                        <a:rPr lang="en-US" sz="1600" dirty="0" smtClean="0">
                          <a:solidFill>
                            <a:srgbClr val="000000"/>
                          </a:solidFill>
                          <a:latin typeface="Calibri"/>
                        </a:rPr>
                        <a:t>- ((</a:t>
                      </a:r>
                      <a:r>
                        <a:rPr lang="en-US" sz="1600" dirty="0">
                          <a:solidFill>
                            <a:srgbClr val="000000"/>
                          </a:solidFill>
                          <a:latin typeface="Calibri"/>
                        </a:rPr>
                        <a:t>Frozen Work Center Run Rate * Frozen Work Center Labor Burden %) + Frozen Work Center Labor Burden Rate + Frozen Machine Burden Rate))</a:t>
                      </a: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a:t>
            </a:fld>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The Transactions</a:t>
            </a:r>
          </a:p>
          <a:p>
            <a:r>
              <a:rPr lang="en-US" dirty="0" smtClean="0"/>
              <a:t>Account Sources</a:t>
            </a:r>
          </a:p>
          <a:p>
            <a:r>
              <a:rPr lang="en-US" dirty="0" smtClean="0"/>
              <a:t>Key Takeaways</a:t>
            </a:r>
          </a:p>
        </p:txBody>
      </p:sp>
      <p:sp>
        <p:nvSpPr>
          <p:cNvPr id="4" name="Title 3"/>
          <p:cNvSpPr>
            <a:spLocks noGrp="1"/>
          </p:cNvSpPr>
          <p:nvPr>
            <p:ph type="title"/>
          </p:nvPr>
        </p:nvSpPr>
        <p:spPr/>
        <p:txBody>
          <a:bodyPr/>
          <a:lstStyle/>
          <a:p>
            <a:r>
              <a:rPr lang="en-US" dirty="0" smtClean="0"/>
              <a:t>Lesson Overview</a:t>
            </a:r>
            <a:endParaRPr lang="en-US" dirty="0"/>
          </a:p>
        </p:txBody>
      </p:sp>
      <p:sp>
        <p:nvSpPr>
          <p:cNvPr id="6" name="Text Placeholder 5"/>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20</a:t>
            </a:fld>
            <a:endParaRPr lang="en-US" dirty="0"/>
          </a:p>
        </p:txBody>
      </p:sp>
      <p:sp>
        <p:nvSpPr>
          <p:cNvPr id="3" name="Content Placeholder 2"/>
          <p:cNvSpPr>
            <a:spLocks noGrp="1"/>
          </p:cNvSpPr>
          <p:nvPr>
            <p:ph sz="half" idx="1"/>
          </p:nvPr>
        </p:nvSpPr>
        <p:spPr>
          <a:xfrm>
            <a:off x="477077" y="1371601"/>
            <a:ext cx="11133897" cy="4944534"/>
          </a:xfrm>
        </p:spPr>
        <p:txBody>
          <a:bodyPr/>
          <a:lstStyle/>
          <a:p>
            <a:r>
              <a:rPr lang="en-US" dirty="0" smtClean="0"/>
              <a:t>Use Non-Productive Labor Activity (16.13.5) to record labor that is not associated with production for either an employee, a work center, or an employee at a work center.</a:t>
            </a:r>
          </a:p>
        </p:txBody>
      </p:sp>
      <p:pic>
        <p:nvPicPr>
          <p:cNvPr id="8" name="Content Placeholder 7" descr="Non-Productive Labor.PNG"/>
          <p:cNvPicPr>
            <a:picLocks noGrp="1" noChangeAspect="1"/>
          </p:cNvPicPr>
          <p:nvPr>
            <p:ph sz="half" idx="2"/>
          </p:nvPr>
        </p:nvPicPr>
        <p:blipFill>
          <a:blip r:embed="rId2"/>
          <a:stretch>
            <a:fillRect/>
          </a:stretch>
        </p:blipFill>
        <p:spPr>
          <a:xfrm>
            <a:off x="5497949" y="2867025"/>
            <a:ext cx="5267372" cy="3362325"/>
          </a:xfrm>
          <a:ln>
            <a:solidFill>
              <a:schemeClr val="tx2"/>
            </a:solidFill>
          </a:ln>
          <a:effectLst>
            <a:outerShdw blurRad="50800" dist="38100" dir="5400000" algn="t" rotWithShape="0">
              <a:prstClr val="black">
                <a:alpha val="40000"/>
              </a:prstClr>
            </a:outerShdw>
          </a:effectLst>
        </p:spPr>
      </p:pic>
      <p:sp>
        <p:nvSpPr>
          <p:cNvPr id="4" name="Title 3"/>
          <p:cNvSpPr>
            <a:spLocks noGrp="1"/>
          </p:cNvSpPr>
          <p:nvPr>
            <p:ph type="title"/>
          </p:nvPr>
        </p:nvSpPr>
        <p:spPr/>
        <p:txBody>
          <a:bodyPr/>
          <a:lstStyle/>
          <a:p>
            <a:r>
              <a:rPr lang="en-US" dirty="0" smtClean="0"/>
              <a:t>Record Labor for Non-Production Activity</a:t>
            </a:r>
            <a:endParaRPr lang="en-US" dirty="0"/>
          </a:p>
        </p:txBody>
      </p:sp>
      <p:sp>
        <p:nvSpPr>
          <p:cNvPr id="7" name="Text Placeholder 6"/>
          <p:cNvSpPr>
            <a:spLocks noGrp="1"/>
          </p:cNvSpPr>
          <p:nvPr>
            <p:ph type="body" sz="quarter" idx="13"/>
          </p:nvPr>
        </p:nvSpPr>
        <p:spPr/>
        <p:txBody>
          <a:bodyPr/>
          <a:lstStyle/>
          <a:p>
            <a:endParaRPr lang="en-US"/>
          </a:p>
        </p:txBody>
      </p:sp>
      <p:sp>
        <p:nvSpPr>
          <p:cNvPr id="9" name="Rounded Rectangle 8"/>
          <p:cNvSpPr/>
          <p:nvPr/>
        </p:nvSpPr>
        <p:spPr>
          <a:xfrm>
            <a:off x="1442417" y="3978390"/>
            <a:ext cx="3332921" cy="664839"/>
          </a:xfrm>
          <a:prstGeom prst="round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Enter value for Employee and/or Work Center and Machine</a:t>
            </a:r>
            <a:endParaRPr lang="en-US" sz="1400" dirty="0"/>
          </a:p>
        </p:txBody>
      </p:sp>
      <p:sp>
        <p:nvSpPr>
          <p:cNvPr id="11" name="Rectangle 10"/>
          <p:cNvSpPr/>
          <p:nvPr/>
        </p:nvSpPr>
        <p:spPr>
          <a:xfrm>
            <a:off x="5894915" y="3505687"/>
            <a:ext cx="1763185" cy="256687"/>
          </a:xfrm>
          <a:prstGeom prst="rect">
            <a:avLst/>
          </a:prstGeom>
          <a:noFill/>
          <a:ln w="190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9050">
                <a:solidFill>
                  <a:schemeClr val="tx1"/>
                </a:solidFill>
              </a:ln>
              <a:noFill/>
            </a:endParaRPr>
          </a:p>
        </p:txBody>
      </p:sp>
      <p:sp>
        <p:nvSpPr>
          <p:cNvPr id="16" name="Rectangle 15"/>
          <p:cNvSpPr/>
          <p:nvPr/>
        </p:nvSpPr>
        <p:spPr>
          <a:xfrm>
            <a:off x="5894915" y="4896338"/>
            <a:ext cx="3632156" cy="222728"/>
          </a:xfrm>
          <a:prstGeom prst="rect">
            <a:avLst/>
          </a:prstGeom>
          <a:noFill/>
          <a:ln w="190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9050">
                <a:solidFill>
                  <a:schemeClr val="tx1"/>
                </a:solidFill>
              </a:ln>
              <a:noFill/>
            </a:endParaRPr>
          </a:p>
        </p:txBody>
      </p:sp>
      <p:cxnSp>
        <p:nvCxnSpPr>
          <p:cNvPr id="15" name="Elbow Connector 14"/>
          <p:cNvCxnSpPr>
            <a:stCxn id="9" idx="3"/>
            <a:endCxn id="11" idx="1"/>
          </p:cNvCxnSpPr>
          <p:nvPr/>
        </p:nvCxnSpPr>
        <p:spPr>
          <a:xfrm flipV="1">
            <a:off x="4775338" y="3634031"/>
            <a:ext cx="1119577" cy="676779"/>
          </a:xfrm>
          <a:prstGeom prst="bentConnector3">
            <a:avLst>
              <a:gd name="adj1" fmla="val 50000"/>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9" idx="3"/>
            <a:endCxn id="16" idx="1"/>
          </p:cNvCxnSpPr>
          <p:nvPr/>
        </p:nvCxnSpPr>
        <p:spPr>
          <a:xfrm>
            <a:off x="4775338" y="4310810"/>
            <a:ext cx="1119577" cy="696892"/>
          </a:xfrm>
          <a:prstGeom prst="bentConnector3">
            <a:avLst>
              <a:gd name="adj1" fmla="val 50000"/>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21</a:t>
            </a:fld>
            <a:endParaRPr lang="en-US" dirty="0"/>
          </a:p>
        </p:txBody>
      </p:sp>
      <p:sp>
        <p:nvSpPr>
          <p:cNvPr id="3" name="Content Placeholder 2"/>
          <p:cNvSpPr>
            <a:spLocks noGrp="1"/>
          </p:cNvSpPr>
          <p:nvPr>
            <p:ph idx="1"/>
          </p:nvPr>
        </p:nvSpPr>
        <p:spPr/>
        <p:txBody>
          <a:bodyPr/>
          <a:lstStyle/>
          <a:p>
            <a:r>
              <a:rPr lang="en-US" dirty="0" smtClean="0"/>
              <a:t>Labor cost for hours that is not expended on production is calculated using the employee labor rate or the work center labor rate.</a:t>
            </a:r>
          </a:p>
          <a:p>
            <a:r>
              <a:rPr lang="en-US" dirty="0" smtClean="0"/>
              <a:t>Burden cost for hours that is not expended on production is calculated using the work center rates, its burden rate, and burden percent.</a:t>
            </a:r>
            <a:endParaRPr lang="en-US" dirty="0"/>
          </a:p>
        </p:txBody>
      </p:sp>
      <p:sp>
        <p:nvSpPr>
          <p:cNvPr id="4" name="Title 3"/>
          <p:cNvSpPr>
            <a:spLocks noGrp="1"/>
          </p:cNvSpPr>
          <p:nvPr>
            <p:ph type="title"/>
          </p:nvPr>
        </p:nvSpPr>
        <p:spPr/>
        <p:txBody>
          <a:bodyPr/>
          <a:lstStyle/>
          <a:p>
            <a:r>
              <a:rPr lang="en-US" dirty="0" smtClean="0"/>
              <a:t>Non-Productive Labor Transaction Details</a:t>
            </a:r>
            <a:endParaRPr lang="en-US" dirty="0"/>
          </a:p>
        </p:txBody>
      </p:sp>
      <p:sp>
        <p:nvSpPr>
          <p:cNvPr id="5" name="Text Placeholder 4"/>
          <p:cNvSpPr>
            <a:spLocks noGrp="1"/>
          </p:cNvSpPr>
          <p:nvPr>
            <p:ph type="body" sz="quarter" idx="11"/>
          </p:nvPr>
        </p:nvSpPr>
        <p:spPr/>
        <p:txBody>
          <a:bodyPr/>
          <a:lstStyle/>
          <a:p>
            <a:endParaRPr lang="en-US"/>
          </a:p>
        </p:txBody>
      </p:sp>
      <p:graphicFrame>
        <p:nvGraphicFramePr>
          <p:cNvPr id="6" name="Table 5"/>
          <p:cNvGraphicFramePr>
            <a:graphicFrameLocks noGrp="1"/>
          </p:cNvGraphicFramePr>
          <p:nvPr/>
        </p:nvGraphicFramePr>
        <p:xfrm>
          <a:off x="419461" y="4306449"/>
          <a:ext cx="11179504" cy="154432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656192"/>
                <a:gridCol w="1949695"/>
                <a:gridCol w="854765"/>
                <a:gridCol w="6718852"/>
              </a:tblGrid>
              <a:tr h="370840">
                <a:tc>
                  <a:txBody>
                    <a:bodyPr/>
                    <a:lstStyle/>
                    <a:p>
                      <a:r>
                        <a:rPr lang="en-US" dirty="0" smtClean="0"/>
                        <a:t>Cost</a:t>
                      </a:r>
                      <a:endParaRPr lang="en-US" dirty="0"/>
                    </a:p>
                  </a:txBody>
                  <a:tcPr/>
                </a:tc>
                <a:tc>
                  <a:txBody>
                    <a:bodyPr/>
                    <a:lstStyle/>
                    <a:p>
                      <a:r>
                        <a:rPr lang="en-US" dirty="0" smtClean="0"/>
                        <a:t>DR</a:t>
                      </a:r>
                      <a:endParaRPr lang="en-US" dirty="0"/>
                    </a:p>
                  </a:txBody>
                  <a:tcPr/>
                </a:tc>
                <a:tc>
                  <a:txBody>
                    <a:bodyPr/>
                    <a:lstStyle/>
                    <a:p>
                      <a:r>
                        <a:rPr lang="en-US" dirty="0" smtClean="0"/>
                        <a:t>CR</a:t>
                      </a:r>
                      <a:endParaRPr lang="en-US" dirty="0"/>
                    </a:p>
                  </a:txBody>
                  <a:tcPr/>
                </a:tc>
                <a:tc>
                  <a:txBody>
                    <a:bodyPr/>
                    <a:lstStyle/>
                    <a:p>
                      <a:r>
                        <a:rPr lang="en-US" dirty="0" smtClean="0"/>
                        <a:t>Calculation</a:t>
                      </a:r>
                      <a:endParaRPr lang="en-US" dirty="0"/>
                    </a:p>
                  </a:txBody>
                  <a:tcPr/>
                </a:tc>
              </a:tr>
              <a:tr h="370840">
                <a:tc>
                  <a:txBody>
                    <a:bodyPr/>
                    <a:lstStyle/>
                    <a:p>
                      <a:pPr rtl="0" fontAlgn="t"/>
                      <a:r>
                        <a:rPr lang="en-US" dirty="0" smtClean="0">
                          <a:solidFill>
                            <a:srgbClr val="000000"/>
                          </a:solidFill>
                          <a:latin typeface="Calibri"/>
                        </a:rPr>
                        <a:t>Labor</a:t>
                      </a:r>
                      <a:endParaRPr lang="en-US" dirty="0">
                        <a:solidFill>
                          <a:srgbClr val="000000"/>
                        </a:solidFill>
                        <a:latin typeface="Calibri"/>
                      </a:endParaRPr>
                    </a:p>
                  </a:txBody>
                  <a:tcPr marL="28575" marR="28575" marT="19050" marB="19050"/>
                </a:tc>
                <a:tc>
                  <a:txBody>
                    <a:bodyPr/>
                    <a:lstStyle/>
                    <a:p>
                      <a:pPr rtl="0" fontAlgn="t"/>
                      <a:r>
                        <a:rPr lang="en-US" dirty="0">
                          <a:solidFill>
                            <a:srgbClr val="000000"/>
                          </a:solidFill>
                          <a:latin typeface="Calibri"/>
                        </a:rPr>
                        <a:t>Cost of Production</a:t>
                      </a:r>
                    </a:p>
                  </a:txBody>
                  <a:tcPr marL="28575" marR="28575" marT="19050" marB="19050"/>
                </a:tc>
                <a:tc>
                  <a:txBody>
                    <a:bodyPr/>
                    <a:lstStyle/>
                    <a:p>
                      <a:pPr rtl="0" fontAlgn="t"/>
                      <a:r>
                        <a:rPr lang="en-US">
                          <a:solidFill>
                            <a:srgbClr val="000000"/>
                          </a:solidFill>
                          <a:latin typeface="Calibri"/>
                        </a:rPr>
                        <a:t>Labor</a:t>
                      </a:r>
                    </a:p>
                  </a:txBody>
                  <a:tcPr marL="28575" marR="28575" marT="19050" marB="19050"/>
                </a:tc>
                <a:tc>
                  <a:txBody>
                    <a:bodyPr/>
                    <a:lstStyle/>
                    <a:p>
                      <a:pPr rtl="0" fontAlgn="t"/>
                      <a:r>
                        <a:rPr lang="en-US" dirty="0">
                          <a:solidFill>
                            <a:srgbClr val="000000"/>
                          </a:solidFill>
                          <a:latin typeface="Calibri"/>
                        </a:rPr>
                        <a:t>Labor Cost = Hours * Employee Labor Rate for Employee (if setup) otherwise the Work Center Labor Rate</a:t>
                      </a:r>
                    </a:p>
                  </a:txBody>
                  <a:tcPr marL="28575" marR="28575" marT="19050" marB="19050"/>
                </a:tc>
              </a:tr>
              <a:tr h="370840">
                <a:tc>
                  <a:txBody>
                    <a:bodyPr/>
                    <a:lstStyle/>
                    <a:p>
                      <a:pPr rtl="0" fontAlgn="t"/>
                      <a:r>
                        <a:rPr lang="en-US" dirty="0" smtClean="0">
                          <a:solidFill>
                            <a:srgbClr val="000000"/>
                          </a:solidFill>
                          <a:latin typeface="Calibri"/>
                        </a:rPr>
                        <a:t>Labor burden</a:t>
                      </a:r>
                      <a:endParaRPr lang="en-US" dirty="0">
                        <a:solidFill>
                          <a:srgbClr val="000000"/>
                        </a:solidFill>
                        <a:latin typeface="Calibri"/>
                      </a:endParaRPr>
                    </a:p>
                  </a:txBody>
                  <a:tcPr marL="28575" marR="28575" marT="19050" marB="19050"/>
                </a:tc>
                <a:tc>
                  <a:txBody>
                    <a:bodyPr/>
                    <a:lstStyle/>
                    <a:p>
                      <a:pPr rtl="0" fontAlgn="t"/>
                      <a:r>
                        <a:rPr lang="en-US" dirty="0">
                          <a:solidFill>
                            <a:srgbClr val="000000"/>
                          </a:solidFill>
                          <a:latin typeface="Calibri"/>
                        </a:rPr>
                        <a:t>Cost of Production</a:t>
                      </a:r>
                    </a:p>
                  </a:txBody>
                  <a:tcPr marL="28575" marR="28575" marT="19050" marB="19050"/>
                </a:tc>
                <a:tc>
                  <a:txBody>
                    <a:bodyPr/>
                    <a:lstStyle/>
                    <a:p>
                      <a:pPr rtl="0" fontAlgn="t"/>
                      <a:r>
                        <a:rPr lang="en-US">
                          <a:solidFill>
                            <a:srgbClr val="000000"/>
                          </a:solidFill>
                          <a:latin typeface="Calibri"/>
                        </a:rPr>
                        <a:t>Burden</a:t>
                      </a:r>
                    </a:p>
                  </a:txBody>
                  <a:tcPr marL="28575" marR="28575" marT="19050" marB="19050"/>
                </a:tc>
                <a:tc>
                  <a:txBody>
                    <a:bodyPr/>
                    <a:lstStyle/>
                    <a:p>
                      <a:pPr rtl="0" fontAlgn="t"/>
                      <a:r>
                        <a:rPr lang="en-US" dirty="0">
                          <a:solidFill>
                            <a:srgbClr val="000000"/>
                          </a:solidFill>
                          <a:latin typeface="Calibri"/>
                        </a:rPr>
                        <a:t>Burden Cost = Hours * [(Work Center Run Rate * Work Center Labor Burden%) + Work Center Labor Burden Rate + Machine Burden Rate]</a:t>
                      </a: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22</a:t>
            </a:fld>
            <a:endParaRPr lang="en-US" dirty="0"/>
          </a:p>
        </p:txBody>
      </p:sp>
      <p:sp>
        <p:nvSpPr>
          <p:cNvPr id="3" name="Content Placeholder 2"/>
          <p:cNvSpPr>
            <a:spLocks noGrp="1"/>
          </p:cNvSpPr>
          <p:nvPr>
            <p:ph sz="half" idx="1"/>
          </p:nvPr>
        </p:nvSpPr>
        <p:spPr>
          <a:xfrm>
            <a:off x="609599" y="1417321"/>
            <a:ext cx="11077575" cy="4898813"/>
          </a:xfrm>
        </p:spPr>
        <p:txBody>
          <a:bodyPr/>
          <a:lstStyle/>
          <a:p>
            <a:r>
              <a:rPr lang="en-US" dirty="0" smtClean="0"/>
              <a:t>Use the following programs to receive a quantity on a purchase order line that is for subcontract processing for a production order operation:</a:t>
            </a:r>
          </a:p>
          <a:p>
            <a:pPr lvl="1"/>
            <a:r>
              <a:rPr lang="en-US" dirty="0" smtClean="0"/>
              <a:t>Purchase Order Receipts (5.13.1)</a:t>
            </a:r>
          </a:p>
          <a:p>
            <a:pPr lvl="1"/>
            <a:r>
              <a:rPr lang="en-US" dirty="0" smtClean="0"/>
              <a:t>PO Shipper Receipt (5.13.20)</a:t>
            </a:r>
          </a:p>
          <a:p>
            <a:pPr lvl="1"/>
            <a:endParaRPr lang="en-US" dirty="0" smtClean="0">
              <a:solidFill>
                <a:srgbClr val="FF0000"/>
              </a:solidFill>
            </a:endParaRPr>
          </a:p>
          <a:p>
            <a:pPr lvl="1"/>
            <a:endParaRPr lang="en-US" dirty="0" smtClean="0"/>
          </a:p>
          <a:p>
            <a:pPr lvl="1"/>
            <a:endParaRPr lang="en-US" dirty="0" smtClean="0"/>
          </a:p>
        </p:txBody>
      </p:sp>
      <p:pic>
        <p:nvPicPr>
          <p:cNvPr id="8" name="Content Placeholder 7" descr="PO Receipt Subcontract.PNG"/>
          <p:cNvPicPr>
            <a:picLocks noGrp="1" noChangeAspect="1"/>
          </p:cNvPicPr>
          <p:nvPr>
            <p:ph sz="half" idx="2"/>
          </p:nvPr>
        </p:nvPicPr>
        <p:blipFill>
          <a:blip r:embed="rId2"/>
          <a:stretch>
            <a:fillRect/>
          </a:stretch>
        </p:blipFill>
        <p:spPr>
          <a:xfrm>
            <a:off x="6540500" y="2878490"/>
            <a:ext cx="5138673" cy="3141309"/>
          </a:xfrm>
          <a:ln>
            <a:solidFill>
              <a:schemeClr val="tx2"/>
            </a:solidFill>
          </a:ln>
          <a:effectLst>
            <a:outerShdw blurRad="50800" dist="38100" dir="5400000" algn="t" rotWithShape="0">
              <a:prstClr val="black">
                <a:alpha val="40000"/>
              </a:prstClr>
            </a:outerShdw>
          </a:effectLst>
        </p:spPr>
      </p:pic>
      <p:sp>
        <p:nvSpPr>
          <p:cNvPr id="4" name="Title 3"/>
          <p:cNvSpPr>
            <a:spLocks noGrp="1"/>
          </p:cNvSpPr>
          <p:nvPr>
            <p:ph type="title"/>
          </p:nvPr>
        </p:nvSpPr>
        <p:spPr/>
        <p:txBody>
          <a:bodyPr/>
          <a:lstStyle/>
          <a:p>
            <a:r>
              <a:rPr lang="en-US" dirty="0" smtClean="0"/>
              <a:t>Receive Quantities from Subcontract Supplier</a:t>
            </a:r>
            <a:endParaRPr lang="en-US" dirty="0"/>
          </a:p>
        </p:txBody>
      </p:sp>
      <p:sp>
        <p:nvSpPr>
          <p:cNvPr id="7" name="Text Placeholder 6"/>
          <p:cNvSpPr>
            <a:spLocks noGrp="1"/>
          </p:cNvSpPr>
          <p:nvPr>
            <p:ph type="body" sz="quarter" idx="13"/>
          </p:nvPr>
        </p:nvSpPr>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23</a:t>
            </a:fld>
            <a:endParaRPr lang="en-US" dirty="0"/>
          </a:p>
        </p:txBody>
      </p:sp>
      <p:sp>
        <p:nvSpPr>
          <p:cNvPr id="3" name="Content Placeholder 2"/>
          <p:cNvSpPr>
            <a:spLocks noGrp="1"/>
          </p:cNvSpPr>
          <p:nvPr>
            <p:ph idx="1"/>
          </p:nvPr>
        </p:nvSpPr>
        <p:spPr/>
        <p:txBody>
          <a:bodyPr/>
          <a:lstStyle/>
          <a:p>
            <a:r>
              <a:rPr lang="en-US" dirty="0" smtClean="0"/>
              <a:t>Subcontract cost is determined by the quantity received and the work center subcontract cost.</a:t>
            </a:r>
          </a:p>
          <a:p>
            <a:r>
              <a:rPr lang="en-US" dirty="0" smtClean="0"/>
              <a:t>Subcontract rate variance is determined from the difference between the purchase order line subcontract cost and the work center subcontract cost.</a:t>
            </a:r>
            <a:endParaRPr lang="en-US" dirty="0"/>
          </a:p>
        </p:txBody>
      </p:sp>
      <p:sp>
        <p:nvSpPr>
          <p:cNvPr id="4" name="Title 3"/>
          <p:cNvSpPr>
            <a:spLocks noGrp="1"/>
          </p:cNvSpPr>
          <p:nvPr>
            <p:ph type="title"/>
          </p:nvPr>
        </p:nvSpPr>
        <p:spPr/>
        <p:txBody>
          <a:bodyPr/>
          <a:lstStyle/>
          <a:p>
            <a:r>
              <a:rPr lang="en-US" dirty="0" smtClean="0"/>
              <a:t>Subcontract Receipt Transaction Details</a:t>
            </a:r>
            <a:endParaRPr lang="en-US" dirty="0"/>
          </a:p>
        </p:txBody>
      </p:sp>
      <p:sp>
        <p:nvSpPr>
          <p:cNvPr id="5" name="Text Placeholder 4"/>
          <p:cNvSpPr>
            <a:spLocks noGrp="1"/>
          </p:cNvSpPr>
          <p:nvPr>
            <p:ph type="body" sz="quarter" idx="11"/>
          </p:nvPr>
        </p:nvSpPr>
        <p:spPr/>
        <p:txBody>
          <a:bodyPr/>
          <a:lstStyle/>
          <a:p>
            <a:endParaRPr lang="en-US"/>
          </a:p>
        </p:txBody>
      </p:sp>
      <p:graphicFrame>
        <p:nvGraphicFramePr>
          <p:cNvPr id="7" name="Table 6"/>
          <p:cNvGraphicFramePr>
            <a:graphicFrameLocks noGrp="1"/>
          </p:cNvGraphicFramePr>
          <p:nvPr/>
        </p:nvGraphicFramePr>
        <p:xfrm>
          <a:off x="697756" y="4000448"/>
          <a:ext cx="10553339" cy="1818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12577"/>
                <a:gridCol w="1734284"/>
                <a:gridCol w="1685423"/>
                <a:gridCol w="5421055"/>
              </a:tblGrid>
              <a:tr h="370840">
                <a:tc>
                  <a:txBody>
                    <a:bodyPr/>
                    <a:lstStyle/>
                    <a:p>
                      <a:r>
                        <a:rPr lang="en-US" dirty="0" smtClean="0"/>
                        <a:t>Cost</a:t>
                      </a:r>
                      <a:endParaRPr lang="en-US" dirty="0"/>
                    </a:p>
                  </a:txBody>
                  <a:tcPr/>
                </a:tc>
                <a:tc>
                  <a:txBody>
                    <a:bodyPr/>
                    <a:lstStyle/>
                    <a:p>
                      <a:r>
                        <a:rPr lang="en-US" dirty="0" smtClean="0"/>
                        <a:t>DR</a:t>
                      </a:r>
                      <a:endParaRPr lang="en-US" dirty="0"/>
                    </a:p>
                  </a:txBody>
                  <a:tcPr/>
                </a:tc>
                <a:tc>
                  <a:txBody>
                    <a:bodyPr/>
                    <a:lstStyle/>
                    <a:p>
                      <a:r>
                        <a:rPr lang="en-US" dirty="0" smtClean="0"/>
                        <a:t>CR</a:t>
                      </a:r>
                      <a:endParaRPr lang="en-US" dirty="0"/>
                    </a:p>
                  </a:txBody>
                  <a:tcPr/>
                </a:tc>
                <a:tc>
                  <a:txBody>
                    <a:bodyPr/>
                    <a:lstStyle/>
                    <a:p>
                      <a:r>
                        <a:rPr lang="en-US" dirty="0" smtClean="0"/>
                        <a:t>Calculation</a:t>
                      </a:r>
                      <a:endParaRPr lang="en-US" dirty="0"/>
                    </a:p>
                  </a:txBody>
                  <a:tcPr/>
                </a:tc>
              </a:tr>
              <a:tr h="370840">
                <a:tc>
                  <a:txBody>
                    <a:bodyPr/>
                    <a:lstStyle/>
                    <a:p>
                      <a:pPr rtl="0" fontAlgn="t"/>
                      <a:r>
                        <a:rPr lang="en-US" dirty="0" smtClean="0">
                          <a:solidFill>
                            <a:srgbClr val="000000"/>
                          </a:solidFill>
                          <a:latin typeface="Calibri"/>
                        </a:rPr>
                        <a:t>Subcontract cost</a:t>
                      </a:r>
                      <a:endParaRPr lang="en-US" dirty="0">
                        <a:solidFill>
                          <a:srgbClr val="000000"/>
                        </a:solidFill>
                        <a:latin typeface="Calibri"/>
                      </a:endParaRPr>
                    </a:p>
                  </a:txBody>
                  <a:tcPr marL="28575" marR="28575" marT="19050" marB="19050"/>
                </a:tc>
                <a:tc>
                  <a:txBody>
                    <a:bodyPr/>
                    <a:lstStyle/>
                    <a:p>
                      <a:pPr rtl="0" fontAlgn="t"/>
                      <a:r>
                        <a:rPr lang="en-US" dirty="0" smtClean="0">
                          <a:solidFill>
                            <a:srgbClr val="000000"/>
                          </a:solidFill>
                          <a:latin typeface="Calibri"/>
                        </a:rPr>
                        <a:t>Work-in-Process</a:t>
                      </a:r>
                      <a:endParaRPr lang="en-US" dirty="0">
                        <a:solidFill>
                          <a:srgbClr val="000000"/>
                        </a:solidFill>
                        <a:latin typeface="Calibri"/>
                      </a:endParaRPr>
                    </a:p>
                  </a:txBody>
                  <a:tcPr marL="28575" marR="28575" marT="19050" marB="19050"/>
                </a:tc>
                <a:tc>
                  <a:txBody>
                    <a:bodyPr/>
                    <a:lstStyle/>
                    <a:p>
                      <a:pPr rtl="0" fontAlgn="t"/>
                      <a:r>
                        <a:rPr lang="en-US">
                          <a:solidFill>
                            <a:srgbClr val="000000"/>
                          </a:solidFill>
                          <a:latin typeface="Calibri"/>
                        </a:rPr>
                        <a:t>Cost of Production</a:t>
                      </a:r>
                    </a:p>
                  </a:txBody>
                  <a:tcPr marL="28575" marR="28575" marT="19050" marB="19050"/>
                </a:tc>
                <a:tc>
                  <a:txBody>
                    <a:bodyPr/>
                    <a:lstStyle/>
                    <a:p>
                      <a:pPr rtl="0" fontAlgn="t"/>
                      <a:r>
                        <a:rPr lang="en-US">
                          <a:solidFill>
                            <a:srgbClr val="000000"/>
                          </a:solidFill>
                          <a:latin typeface="Calibri"/>
                        </a:rPr>
                        <a:t>Subcontract Cost = PO line Cost * Transaction Qty</a:t>
                      </a:r>
                    </a:p>
                  </a:txBody>
                  <a:tcPr marL="28575" marR="28575" marT="19050" marB="19050"/>
                </a:tc>
              </a:tr>
              <a:tr h="370840">
                <a:tc>
                  <a:txBody>
                    <a:bodyPr/>
                    <a:lstStyle/>
                    <a:p>
                      <a:pPr rtl="0" fontAlgn="t"/>
                      <a:r>
                        <a:rPr lang="en-US" dirty="0" smtClean="0">
                          <a:solidFill>
                            <a:srgbClr val="000000"/>
                          </a:solidFill>
                          <a:latin typeface="Calibri"/>
                        </a:rPr>
                        <a:t>Subcontract rate variance</a:t>
                      </a:r>
                      <a:endParaRPr lang="en-US" dirty="0">
                        <a:solidFill>
                          <a:srgbClr val="000000"/>
                        </a:solidFill>
                        <a:latin typeface="Calibri"/>
                      </a:endParaRPr>
                    </a:p>
                  </a:txBody>
                  <a:tcPr marL="28575" marR="28575" marT="19050" marB="19050"/>
                </a:tc>
                <a:tc>
                  <a:txBody>
                    <a:bodyPr/>
                    <a:lstStyle/>
                    <a:p>
                      <a:pPr rtl="0" fontAlgn="t"/>
                      <a:r>
                        <a:rPr lang="en-US">
                          <a:solidFill>
                            <a:srgbClr val="000000"/>
                          </a:solidFill>
                          <a:latin typeface="Calibri"/>
                        </a:rPr>
                        <a:t>Subcontract Rate Variance</a:t>
                      </a:r>
                    </a:p>
                  </a:txBody>
                  <a:tcPr marL="28575" marR="28575" marT="19050" marB="19050"/>
                </a:tc>
                <a:tc>
                  <a:txBody>
                    <a:bodyPr/>
                    <a:lstStyle/>
                    <a:p>
                      <a:pPr rtl="0" fontAlgn="t"/>
                      <a:r>
                        <a:rPr lang="en-US" dirty="0" smtClean="0">
                          <a:solidFill>
                            <a:srgbClr val="000000"/>
                          </a:solidFill>
                          <a:latin typeface="Calibri"/>
                        </a:rPr>
                        <a:t>Work-in-Process</a:t>
                      </a:r>
                      <a:endParaRPr lang="en-US" dirty="0">
                        <a:solidFill>
                          <a:srgbClr val="000000"/>
                        </a:solidFill>
                        <a:latin typeface="Calibri"/>
                      </a:endParaRPr>
                    </a:p>
                  </a:txBody>
                  <a:tcPr marL="28575" marR="28575" marT="19050" marB="19050"/>
                </a:tc>
                <a:tc>
                  <a:txBody>
                    <a:bodyPr/>
                    <a:lstStyle/>
                    <a:p>
                      <a:pPr rtl="0" fontAlgn="t"/>
                      <a:r>
                        <a:rPr lang="en-US" dirty="0">
                          <a:solidFill>
                            <a:srgbClr val="000000"/>
                          </a:solidFill>
                          <a:latin typeface="Calibri"/>
                        </a:rPr>
                        <a:t>Subcontract Rate Variance = (PO line Cost - Work Center Subcontract Cost from Production Order Routing Op) * Transaction Qty</a:t>
                      </a: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24</a:t>
            </a:fld>
            <a:endParaRPr lang="en-US" dirty="0"/>
          </a:p>
        </p:txBody>
      </p:sp>
      <p:sp>
        <p:nvSpPr>
          <p:cNvPr id="3" name="Content Placeholder 2"/>
          <p:cNvSpPr>
            <a:spLocks noGrp="1"/>
          </p:cNvSpPr>
          <p:nvPr>
            <p:ph sz="half" idx="1"/>
          </p:nvPr>
        </p:nvSpPr>
        <p:spPr>
          <a:xfrm>
            <a:off x="609599" y="1314451"/>
            <a:ext cx="11001375" cy="5001684"/>
          </a:xfrm>
        </p:spPr>
        <p:txBody>
          <a:bodyPr/>
          <a:lstStyle/>
          <a:p>
            <a:r>
              <a:rPr lang="en-US" dirty="0" smtClean="0"/>
              <a:t>Use the following programs to scrap or reject quantities at an operation (</a:t>
            </a:r>
            <a:r>
              <a:rPr lang="en-US" i="1" dirty="0" smtClean="0"/>
              <a:t>no GL transactions are created</a:t>
            </a:r>
            <a:r>
              <a:rPr lang="en-US" dirty="0" smtClean="0"/>
              <a:t>):</a:t>
            </a:r>
          </a:p>
          <a:p>
            <a:pPr lvl="1"/>
            <a:r>
              <a:rPr lang="en-US" dirty="0" smtClean="0"/>
              <a:t>Reject Scrap Transaction (16.13.15)</a:t>
            </a:r>
          </a:p>
          <a:p>
            <a:pPr lvl="1"/>
            <a:r>
              <a:rPr lang="en-US" dirty="0" smtClean="0"/>
              <a:t>Operation Activity Transaction (16.13.13)</a:t>
            </a:r>
          </a:p>
          <a:p>
            <a:pPr lvl="1"/>
            <a:endParaRPr lang="en-US" dirty="0" smtClean="0"/>
          </a:p>
        </p:txBody>
      </p:sp>
      <p:pic>
        <p:nvPicPr>
          <p:cNvPr id="11" name="Content Placeholder 10" descr="Reject Scrap Trans - 4.PNG"/>
          <p:cNvPicPr>
            <a:picLocks noGrp="1" noChangeAspect="1"/>
          </p:cNvPicPr>
          <p:nvPr>
            <p:ph sz="half" idx="2"/>
          </p:nvPr>
        </p:nvPicPr>
        <p:blipFill>
          <a:blip r:embed="rId2"/>
          <a:stretch>
            <a:fillRect/>
          </a:stretch>
        </p:blipFill>
        <p:spPr>
          <a:xfrm>
            <a:off x="1015062" y="3314700"/>
            <a:ext cx="3947463" cy="2843423"/>
          </a:xfrm>
          <a:ln>
            <a:solidFill>
              <a:schemeClr val="tx2"/>
            </a:solidFill>
          </a:ln>
          <a:effectLst>
            <a:outerShdw blurRad="50800" dist="38100" dir="5400000" algn="t" rotWithShape="0">
              <a:prstClr val="black">
                <a:alpha val="40000"/>
              </a:prstClr>
            </a:outerShdw>
          </a:effectLst>
        </p:spPr>
      </p:pic>
      <p:sp>
        <p:nvSpPr>
          <p:cNvPr id="4" name="Title 3"/>
          <p:cNvSpPr>
            <a:spLocks noGrp="1"/>
          </p:cNvSpPr>
          <p:nvPr>
            <p:ph type="title"/>
          </p:nvPr>
        </p:nvSpPr>
        <p:spPr/>
        <p:txBody>
          <a:bodyPr/>
          <a:lstStyle/>
          <a:p>
            <a:r>
              <a:rPr lang="en-US" dirty="0" smtClean="0"/>
              <a:t>Record Scrap for an Operation</a:t>
            </a:r>
            <a:endParaRPr lang="en-US" dirty="0"/>
          </a:p>
        </p:txBody>
      </p:sp>
      <p:sp>
        <p:nvSpPr>
          <p:cNvPr id="16" name="Text Placeholder 15"/>
          <p:cNvSpPr>
            <a:spLocks noGrp="1"/>
          </p:cNvSpPr>
          <p:nvPr>
            <p:ph type="body" sz="quarter" idx="13"/>
          </p:nvPr>
        </p:nvSpPr>
        <p:spPr/>
        <p:txBody>
          <a:bodyPr/>
          <a:lstStyle/>
          <a:p>
            <a:endParaRPr lang="en-US"/>
          </a:p>
        </p:txBody>
      </p:sp>
      <p:pic>
        <p:nvPicPr>
          <p:cNvPr id="9" name="Picture 8" descr="Op Activity Scrap.PNG"/>
          <p:cNvPicPr>
            <a:picLocks noChangeAspect="1"/>
          </p:cNvPicPr>
          <p:nvPr/>
        </p:nvPicPr>
        <p:blipFill>
          <a:blip r:embed="rId3"/>
          <a:stretch>
            <a:fillRect/>
          </a:stretch>
        </p:blipFill>
        <p:spPr>
          <a:xfrm>
            <a:off x="5867400" y="3316193"/>
            <a:ext cx="4268255" cy="2867646"/>
          </a:xfrm>
          <a:prstGeom prst="rect">
            <a:avLst/>
          </a:prstGeom>
          <a:ln>
            <a:solidFill>
              <a:schemeClr val="tx2"/>
            </a:solidFill>
          </a:ln>
          <a:effectLst>
            <a:outerShdw blurRad="50800" dist="38100" dir="5400000" algn="t"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25</a:t>
            </a:fld>
            <a:endParaRPr lang="en-US" dirty="0"/>
          </a:p>
        </p:txBody>
      </p:sp>
      <p:sp>
        <p:nvSpPr>
          <p:cNvPr id="3" name="Content Placeholder 2"/>
          <p:cNvSpPr>
            <a:spLocks noGrp="1"/>
          </p:cNvSpPr>
          <p:nvPr>
            <p:ph sz="half" idx="1"/>
          </p:nvPr>
        </p:nvSpPr>
        <p:spPr>
          <a:xfrm>
            <a:off x="609600" y="1417321"/>
            <a:ext cx="10915650" cy="4898813"/>
          </a:xfrm>
        </p:spPr>
        <p:txBody>
          <a:bodyPr/>
          <a:lstStyle/>
          <a:p>
            <a:r>
              <a:rPr lang="en-US" dirty="0" smtClean="0"/>
              <a:t>Use WIP Material Cost Revaluation (16.20.22) to adjust the work-in-process value for a production order because the material costs of the component quantities that were issued to the order changed.  </a:t>
            </a:r>
          </a:p>
        </p:txBody>
      </p:sp>
      <p:pic>
        <p:nvPicPr>
          <p:cNvPr id="8" name="Content Placeholder 7" descr="WIP Material Cost Reval.PNG"/>
          <p:cNvPicPr>
            <a:picLocks noGrp="1" noChangeAspect="1"/>
          </p:cNvPicPr>
          <p:nvPr>
            <p:ph sz="half" idx="2"/>
          </p:nvPr>
        </p:nvPicPr>
        <p:blipFill>
          <a:blip r:embed="rId2"/>
          <a:stretch>
            <a:fillRect/>
          </a:stretch>
        </p:blipFill>
        <p:spPr>
          <a:xfrm>
            <a:off x="5245099" y="2996028"/>
            <a:ext cx="5641975" cy="3198125"/>
          </a:xfrm>
          <a:ln>
            <a:solidFill>
              <a:schemeClr val="tx2"/>
            </a:solidFill>
          </a:ln>
          <a:effectLst>
            <a:outerShdw blurRad="50800" dist="38100" dir="5400000" algn="t" rotWithShape="0">
              <a:prstClr val="black">
                <a:alpha val="40000"/>
              </a:prstClr>
            </a:outerShdw>
          </a:effectLst>
        </p:spPr>
      </p:pic>
      <p:sp>
        <p:nvSpPr>
          <p:cNvPr id="4" name="Title 3"/>
          <p:cNvSpPr>
            <a:spLocks noGrp="1"/>
          </p:cNvSpPr>
          <p:nvPr>
            <p:ph type="title"/>
          </p:nvPr>
        </p:nvSpPr>
        <p:spPr/>
        <p:txBody>
          <a:bodyPr/>
          <a:lstStyle/>
          <a:p>
            <a:r>
              <a:rPr lang="en-US" dirty="0" smtClean="0"/>
              <a:t>Revalue Work-In-Process Inventory for Material Costs</a:t>
            </a:r>
            <a:endParaRPr lang="en-US" dirty="0"/>
          </a:p>
        </p:txBody>
      </p:sp>
      <p:sp>
        <p:nvSpPr>
          <p:cNvPr id="7" name="Text Placeholder 6"/>
          <p:cNvSpPr>
            <a:spLocks noGrp="1"/>
          </p:cNvSpPr>
          <p:nvPr>
            <p:ph type="body" sz="quarter" idx="13"/>
          </p:nvPr>
        </p:nvSpPr>
        <p:spPr/>
        <p:txBody>
          <a:body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26</a:t>
            </a:fld>
            <a:endParaRPr lang="en-US" dirty="0"/>
          </a:p>
        </p:txBody>
      </p:sp>
      <p:sp>
        <p:nvSpPr>
          <p:cNvPr id="3" name="Content Placeholder 2"/>
          <p:cNvSpPr>
            <a:spLocks noGrp="1"/>
          </p:cNvSpPr>
          <p:nvPr>
            <p:ph sz="half" idx="1"/>
          </p:nvPr>
        </p:nvSpPr>
        <p:spPr>
          <a:xfrm>
            <a:off x="609600" y="1417321"/>
            <a:ext cx="10915650" cy="4898813"/>
          </a:xfrm>
        </p:spPr>
        <p:txBody>
          <a:bodyPr/>
          <a:lstStyle/>
          <a:p>
            <a:r>
              <a:rPr lang="en-US" dirty="0" smtClean="0"/>
              <a:t>When the material cost changes for items issued to a purchase order, use WIP Material Cost Revaluation (16.20.22) to adjust the work-in-process value for the order. </a:t>
            </a:r>
          </a:p>
        </p:txBody>
      </p:sp>
      <p:pic>
        <p:nvPicPr>
          <p:cNvPr id="8" name="Content Placeholder 7" descr="WIP Material Cost Reval.PNG"/>
          <p:cNvPicPr>
            <a:picLocks noGrp="1" noChangeAspect="1"/>
          </p:cNvPicPr>
          <p:nvPr>
            <p:ph sz="half" idx="2"/>
          </p:nvPr>
        </p:nvPicPr>
        <p:blipFill>
          <a:blip r:embed="rId2"/>
          <a:stretch>
            <a:fillRect/>
          </a:stretch>
        </p:blipFill>
        <p:spPr>
          <a:xfrm>
            <a:off x="3006724" y="3005553"/>
            <a:ext cx="5641975" cy="3198125"/>
          </a:xfrm>
          <a:ln>
            <a:solidFill>
              <a:schemeClr val="tx2"/>
            </a:solidFill>
          </a:ln>
          <a:effectLst>
            <a:outerShdw blurRad="50800" dist="38100" dir="5400000" algn="t" rotWithShape="0">
              <a:prstClr val="black">
                <a:alpha val="40000"/>
              </a:prstClr>
            </a:outerShdw>
          </a:effectLst>
        </p:spPr>
      </p:pic>
      <p:sp>
        <p:nvSpPr>
          <p:cNvPr id="4" name="Title 3"/>
          <p:cNvSpPr>
            <a:spLocks noGrp="1"/>
          </p:cNvSpPr>
          <p:nvPr>
            <p:ph type="title"/>
          </p:nvPr>
        </p:nvSpPr>
        <p:spPr/>
        <p:txBody>
          <a:bodyPr/>
          <a:lstStyle/>
          <a:p>
            <a:r>
              <a:rPr lang="en-US" dirty="0" smtClean="0"/>
              <a:t>Revalue Work-In-Process Inventory for Material Costs</a:t>
            </a:r>
            <a:endParaRPr lang="en-US" dirty="0"/>
          </a:p>
        </p:txBody>
      </p:sp>
      <p:sp>
        <p:nvSpPr>
          <p:cNvPr id="7" name="Text Placeholder 6"/>
          <p:cNvSpPr>
            <a:spLocks noGrp="1"/>
          </p:cNvSpPr>
          <p:nvPr>
            <p:ph type="body" sz="quarter" idx="13"/>
          </p:nvPr>
        </p:nvSpPr>
        <p:spPr/>
        <p:txBody>
          <a:body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27</a:t>
            </a:fld>
            <a:endParaRPr lang="en-US" dirty="0"/>
          </a:p>
        </p:txBody>
      </p:sp>
      <p:sp>
        <p:nvSpPr>
          <p:cNvPr id="3" name="Content Placeholder 2"/>
          <p:cNvSpPr>
            <a:spLocks noGrp="1"/>
          </p:cNvSpPr>
          <p:nvPr>
            <p:ph idx="1"/>
          </p:nvPr>
        </p:nvSpPr>
        <p:spPr/>
        <p:txBody>
          <a:bodyPr/>
          <a:lstStyle/>
          <a:p>
            <a:r>
              <a:rPr lang="en-US" dirty="0" smtClean="0"/>
              <a:t>Material cost </a:t>
            </a:r>
          </a:p>
          <a:p>
            <a:pPr lvl="1"/>
            <a:r>
              <a:rPr lang="en-US" dirty="0" smtClean="0"/>
              <a:t>For quantities received into inventory from production.</a:t>
            </a:r>
          </a:p>
          <a:p>
            <a:r>
              <a:rPr lang="en-US" dirty="0" smtClean="0"/>
              <a:t>Overhead cost </a:t>
            </a:r>
          </a:p>
          <a:p>
            <a:pPr lvl="1"/>
            <a:r>
              <a:rPr lang="en-US" dirty="0" smtClean="0"/>
              <a:t>For quantities received into inventory from production.</a:t>
            </a:r>
            <a:endParaRPr lang="en-US" dirty="0"/>
          </a:p>
        </p:txBody>
      </p:sp>
      <p:sp>
        <p:nvSpPr>
          <p:cNvPr id="4" name="Title 3"/>
          <p:cNvSpPr>
            <a:spLocks noGrp="1"/>
          </p:cNvSpPr>
          <p:nvPr>
            <p:ph type="title"/>
          </p:nvPr>
        </p:nvSpPr>
        <p:spPr/>
        <p:txBody>
          <a:bodyPr/>
          <a:lstStyle/>
          <a:p>
            <a:r>
              <a:rPr lang="en-US" dirty="0" smtClean="0"/>
              <a:t>Revalue Work-In-Process Transaction Details</a:t>
            </a:r>
            <a:endParaRPr lang="en-US" dirty="0"/>
          </a:p>
        </p:txBody>
      </p:sp>
      <p:sp>
        <p:nvSpPr>
          <p:cNvPr id="5" name="Text Placeholder 4"/>
          <p:cNvSpPr>
            <a:spLocks noGrp="1"/>
          </p:cNvSpPr>
          <p:nvPr>
            <p:ph type="body" sz="quarter" idx="11"/>
          </p:nvPr>
        </p:nvSpPr>
        <p:spPr/>
        <p:txBody>
          <a:bodyPr/>
          <a:lstStyle/>
          <a:p>
            <a:endParaRPr lang="en-US"/>
          </a:p>
        </p:txBody>
      </p:sp>
      <p:graphicFrame>
        <p:nvGraphicFramePr>
          <p:cNvPr id="7" name="Table 6"/>
          <p:cNvGraphicFramePr>
            <a:graphicFrameLocks noGrp="1"/>
          </p:cNvGraphicFramePr>
          <p:nvPr/>
        </p:nvGraphicFramePr>
        <p:xfrm>
          <a:off x="1133959" y="3825645"/>
          <a:ext cx="9083467" cy="9575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126076"/>
                <a:gridCol w="1719470"/>
                <a:gridCol w="1113183"/>
                <a:gridCol w="4124738"/>
              </a:tblGrid>
              <a:tr h="370840">
                <a:tc>
                  <a:txBody>
                    <a:bodyPr/>
                    <a:lstStyle/>
                    <a:p>
                      <a:r>
                        <a:rPr lang="en-US" dirty="0" smtClean="0"/>
                        <a:t>Cost</a:t>
                      </a:r>
                      <a:endParaRPr lang="en-US" dirty="0"/>
                    </a:p>
                  </a:txBody>
                  <a:tcPr/>
                </a:tc>
                <a:tc>
                  <a:txBody>
                    <a:bodyPr/>
                    <a:lstStyle/>
                    <a:p>
                      <a:r>
                        <a:rPr lang="en-US" dirty="0" smtClean="0"/>
                        <a:t>DR</a:t>
                      </a:r>
                      <a:endParaRPr lang="en-US" dirty="0"/>
                    </a:p>
                  </a:txBody>
                  <a:tcPr/>
                </a:tc>
                <a:tc>
                  <a:txBody>
                    <a:bodyPr/>
                    <a:lstStyle/>
                    <a:p>
                      <a:r>
                        <a:rPr lang="en-US" dirty="0" smtClean="0"/>
                        <a:t>CR</a:t>
                      </a:r>
                      <a:endParaRPr lang="en-US" dirty="0"/>
                    </a:p>
                  </a:txBody>
                  <a:tcPr/>
                </a:tc>
                <a:tc>
                  <a:txBody>
                    <a:bodyPr/>
                    <a:lstStyle/>
                    <a:p>
                      <a:r>
                        <a:rPr lang="en-US" dirty="0" smtClean="0"/>
                        <a:t>Calculation</a:t>
                      </a:r>
                      <a:endParaRPr lang="en-US" dirty="0"/>
                    </a:p>
                  </a:txBody>
                  <a:tcPr/>
                </a:tc>
              </a:tr>
              <a:tr h="370840">
                <a:tc>
                  <a:txBody>
                    <a:bodyPr/>
                    <a:lstStyle/>
                    <a:p>
                      <a:pPr rtl="0" fontAlgn="t"/>
                      <a:r>
                        <a:rPr lang="en-US" dirty="0" smtClean="0">
                          <a:solidFill>
                            <a:srgbClr val="000000"/>
                          </a:solidFill>
                          <a:latin typeface="Calibri"/>
                        </a:rPr>
                        <a:t>Material cost change</a:t>
                      </a:r>
                      <a:endParaRPr lang="en-US" dirty="0">
                        <a:solidFill>
                          <a:srgbClr val="000000"/>
                        </a:solidFill>
                        <a:latin typeface="Calibri"/>
                      </a:endParaRPr>
                    </a:p>
                  </a:txBody>
                  <a:tcPr marL="28575" marR="28575" marT="19050" marB="19050"/>
                </a:tc>
                <a:tc>
                  <a:txBody>
                    <a:bodyPr/>
                    <a:lstStyle/>
                    <a:p>
                      <a:pPr rtl="0" fontAlgn="t"/>
                      <a:r>
                        <a:rPr lang="en-US" dirty="0" smtClean="0">
                          <a:solidFill>
                            <a:srgbClr val="000000"/>
                          </a:solidFill>
                          <a:latin typeface="Calibri"/>
                        </a:rPr>
                        <a:t>Work-in-Process</a:t>
                      </a:r>
                      <a:endParaRPr lang="en-US" dirty="0">
                        <a:solidFill>
                          <a:srgbClr val="000000"/>
                        </a:solidFill>
                        <a:latin typeface="Calibri"/>
                      </a:endParaRPr>
                    </a:p>
                  </a:txBody>
                  <a:tcPr marL="28575" marR="28575" marT="19050" marB="19050"/>
                </a:tc>
                <a:tc>
                  <a:txBody>
                    <a:bodyPr/>
                    <a:lstStyle/>
                    <a:p>
                      <a:pPr rtl="0" fontAlgn="t"/>
                      <a:r>
                        <a:rPr lang="en-US" dirty="0">
                          <a:solidFill>
                            <a:srgbClr val="000000"/>
                          </a:solidFill>
                          <a:latin typeface="Calibri"/>
                        </a:rPr>
                        <a:t>Cost </a:t>
                      </a:r>
                      <a:r>
                        <a:rPr lang="en-US" dirty="0" err="1">
                          <a:solidFill>
                            <a:srgbClr val="000000"/>
                          </a:solidFill>
                          <a:latin typeface="Calibri"/>
                        </a:rPr>
                        <a:t>Reval</a:t>
                      </a:r>
                      <a:endParaRPr lang="en-US" dirty="0">
                        <a:solidFill>
                          <a:srgbClr val="000000"/>
                        </a:solidFill>
                        <a:latin typeface="Calibri"/>
                      </a:endParaRPr>
                    </a:p>
                  </a:txBody>
                  <a:tcPr marL="28575" marR="28575" marT="19050" marB="19050"/>
                </a:tc>
                <a:tc>
                  <a:txBody>
                    <a:bodyPr/>
                    <a:lstStyle/>
                    <a:p>
                      <a:pPr rtl="0" fontAlgn="t"/>
                      <a:r>
                        <a:rPr lang="en-US" dirty="0">
                          <a:solidFill>
                            <a:srgbClr val="000000"/>
                          </a:solidFill>
                          <a:latin typeface="Calibri"/>
                        </a:rPr>
                        <a:t>Material Cost Change = Total Qty Issued * (GL Cost Item - Prod Order BOM Item Cost)</a:t>
                      </a: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28</a:t>
            </a:fld>
            <a:endParaRPr lang="en-US" dirty="0"/>
          </a:p>
        </p:txBody>
      </p:sp>
      <p:sp>
        <p:nvSpPr>
          <p:cNvPr id="3" name="Content Placeholder 2"/>
          <p:cNvSpPr>
            <a:spLocks noGrp="1"/>
          </p:cNvSpPr>
          <p:nvPr>
            <p:ph sz="half" idx="1"/>
          </p:nvPr>
        </p:nvSpPr>
        <p:spPr>
          <a:xfrm>
            <a:off x="390525" y="1295401"/>
            <a:ext cx="11115675" cy="5020734"/>
          </a:xfrm>
        </p:spPr>
        <p:txBody>
          <a:bodyPr/>
          <a:lstStyle/>
          <a:p>
            <a:r>
              <a:rPr lang="en-US" dirty="0" smtClean="0"/>
              <a:t>Use Production Order Accounting Close (16.20.10) and Post Repetitive Usage Variances Calculate (16.20.7) to post the following variances: </a:t>
            </a:r>
          </a:p>
          <a:p>
            <a:pPr marL="857250" lvl="1" indent="-342900"/>
            <a:r>
              <a:rPr lang="en-US" sz="2200" dirty="0" smtClean="0"/>
              <a:t>Material Usage Variance</a:t>
            </a:r>
          </a:p>
          <a:p>
            <a:pPr marL="857250" lvl="1" indent="-342900"/>
            <a:r>
              <a:rPr lang="en-US" sz="2200" dirty="0" smtClean="0"/>
              <a:t>Labor Usage Variance</a:t>
            </a:r>
          </a:p>
          <a:p>
            <a:pPr marL="857250" lvl="1" indent="-342900"/>
            <a:r>
              <a:rPr lang="en-US" sz="2200" dirty="0" smtClean="0"/>
              <a:t>Burden Usage Variance</a:t>
            </a:r>
          </a:p>
          <a:p>
            <a:pPr marL="857250" lvl="1" indent="-342900"/>
            <a:r>
              <a:rPr lang="en-US" sz="2200" dirty="0" smtClean="0"/>
              <a:t>Subcontract Usage  Variance</a:t>
            </a:r>
          </a:p>
          <a:p>
            <a:pPr marL="857250" lvl="1" indent="-342900"/>
            <a:r>
              <a:rPr lang="en-US" sz="2200" dirty="0" smtClean="0"/>
              <a:t>Mix Variance</a:t>
            </a:r>
          </a:p>
          <a:p>
            <a:pPr marL="857250" lvl="1" indent="-342900"/>
            <a:r>
              <a:rPr lang="en-US" sz="2200" dirty="0" smtClean="0"/>
              <a:t>Method (Change) Variance	</a:t>
            </a:r>
          </a:p>
          <a:p>
            <a:pPr lvl="2"/>
            <a:r>
              <a:rPr lang="en-US" dirty="0" smtClean="0"/>
              <a:t>Only calculated using </a:t>
            </a:r>
            <a:br>
              <a:rPr lang="en-US" dirty="0" smtClean="0"/>
            </a:br>
            <a:r>
              <a:rPr lang="en-US" dirty="0" smtClean="0"/>
              <a:t>Production Order Accounting Close.</a:t>
            </a:r>
          </a:p>
        </p:txBody>
      </p:sp>
      <p:pic>
        <p:nvPicPr>
          <p:cNvPr id="8" name="Content Placeholder 7" descr="Post Rep Usage Variance.PNG"/>
          <p:cNvPicPr>
            <a:picLocks noGrp="1" noChangeAspect="1"/>
          </p:cNvPicPr>
          <p:nvPr>
            <p:ph sz="half" idx="2"/>
          </p:nvPr>
        </p:nvPicPr>
        <p:blipFill>
          <a:blip r:embed="rId2"/>
          <a:stretch>
            <a:fillRect/>
          </a:stretch>
        </p:blipFill>
        <p:spPr>
          <a:xfrm>
            <a:off x="5568950" y="2295525"/>
            <a:ext cx="4482242" cy="2343150"/>
          </a:xfrm>
          <a:ln>
            <a:solidFill>
              <a:schemeClr val="tx2"/>
            </a:solidFill>
          </a:ln>
          <a:effectLst>
            <a:outerShdw blurRad="50800" dist="38100" dir="5400000" algn="t" rotWithShape="0">
              <a:prstClr val="black">
                <a:alpha val="40000"/>
              </a:prstClr>
            </a:outerShdw>
          </a:effectLst>
        </p:spPr>
      </p:pic>
      <p:sp>
        <p:nvSpPr>
          <p:cNvPr id="4" name="Title 3"/>
          <p:cNvSpPr>
            <a:spLocks noGrp="1"/>
          </p:cNvSpPr>
          <p:nvPr>
            <p:ph type="title"/>
          </p:nvPr>
        </p:nvSpPr>
        <p:spPr/>
        <p:txBody>
          <a:bodyPr/>
          <a:lstStyle/>
          <a:p>
            <a:r>
              <a:rPr lang="en-US" smtClean="0"/>
              <a:t>Close Accounting or Post Variances for Production</a:t>
            </a:r>
            <a:endParaRPr lang="en-US" dirty="0"/>
          </a:p>
        </p:txBody>
      </p:sp>
      <p:sp>
        <p:nvSpPr>
          <p:cNvPr id="14" name="Text Placeholder 13"/>
          <p:cNvSpPr>
            <a:spLocks noGrp="1"/>
          </p:cNvSpPr>
          <p:nvPr>
            <p:ph type="body" sz="quarter" idx="13"/>
          </p:nvPr>
        </p:nvSpPr>
        <p:spPr/>
        <p:txBody>
          <a:bodyPr/>
          <a:lstStyle/>
          <a:p>
            <a:endParaRPr lang="en-US"/>
          </a:p>
        </p:txBody>
      </p:sp>
      <p:pic>
        <p:nvPicPr>
          <p:cNvPr id="9" name="Picture 8" descr="Prod Order Accounting Close.PNG"/>
          <p:cNvPicPr>
            <a:picLocks noChangeAspect="1"/>
          </p:cNvPicPr>
          <p:nvPr/>
        </p:nvPicPr>
        <p:blipFill>
          <a:blip r:embed="rId3"/>
          <a:stretch>
            <a:fillRect/>
          </a:stretch>
        </p:blipFill>
        <p:spPr>
          <a:xfrm>
            <a:off x="8124825" y="3728006"/>
            <a:ext cx="3381375" cy="2566704"/>
          </a:xfrm>
          <a:prstGeom prst="rect">
            <a:avLst/>
          </a:prstGeom>
          <a:ln>
            <a:solidFill>
              <a:schemeClr val="tx2"/>
            </a:solidFill>
          </a:ln>
          <a:effectLst>
            <a:outerShdw blurRad="50800" dist="38100" dir="5400000" algn="t"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29</a:t>
            </a:fld>
            <a:endParaRPr lang="en-US" dirty="0"/>
          </a:p>
        </p:txBody>
      </p:sp>
      <p:sp>
        <p:nvSpPr>
          <p:cNvPr id="3" name="Content Placeholder 2"/>
          <p:cNvSpPr>
            <a:spLocks noGrp="1"/>
          </p:cNvSpPr>
          <p:nvPr>
            <p:ph idx="1"/>
          </p:nvPr>
        </p:nvSpPr>
        <p:spPr/>
        <p:txBody>
          <a:bodyPr/>
          <a:lstStyle/>
          <a:p>
            <a:r>
              <a:rPr lang="en-US" dirty="0" smtClean="0"/>
              <a:t>Material usage variance is determined by calculating the difference between the total quantity issued for a component and the expected quantity on the production order bill and the general ledger cost for the item.</a:t>
            </a:r>
            <a:endParaRPr lang="en-US" dirty="0"/>
          </a:p>
        </p:txBody>
      </p:sp>
      <p:sp>
        <p:nvSpPr>
          <p:cNvPr id="4" name="Title 3"/>
          <p:cNvSpPr>
            <a:spLocks noGrp="1"/>
          </p:cNvSpPr>
          <p:nvPr>
            <p:ph type="title"/>
          </p:nvPr>
        </p:nvSpPr>
        <p:spPr/>
        <p:txBody>
          <a:bodyPr/>
          <a:lstStyle/>
          <a:p>
            <a:r>
              <a:rPr lang="en-US" dirty="0" smtClean="0"/>
              <a:t>Material Usage Variance</a:t>
            </a:r>
            <a:endParaRPr lang="en-US" dirty="0"/>
          </a:p>
        </p:txBody>
      </p:sp>
      <p:sp>
        <p:nvSpPr>
          <p:cNvPr id="5" name="Text Placeholder 4"/>
          <p:cNvSpPr>
            <a:spLocks noGrp="1"/>
          </p:cNvSpPr>
          <p:nvPr>
            <p:ph type="body" sz="quarter" idx="11"/>
          </p:nvPr>
        </p:nvSpPr>
        <p:spPr/>
        <p:txBody>
          <a:bodyPr/>
          <a:lstStyle/>
          <a:p>
            <a:endParaRPr lang="en-US"/>
          </a:p>
        </p:txBody>
      </p:sp>
      <p:graphicFrame>
        <p:nvGraphicFramePr>
          <p:cNvPr id="7" name="Table 6"/>
          <p:cNvGraphicFramePr>
            <a:graphicFrameLocks noGrp="1"/>
          </p:cNvGraphicFramePr>
          <p:nvPr/>
        </p:nvGraphicFramePr>
        <p:xfrm>
          <a:off x="607062" y="3493512"/>
          <a:ext cx="10793121" cy="9575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656192"/>
                <a:gridCol w="1656192"/>
                <a:gridCol w="1169389"/>
                <a:gridCol w="6311348"/>
              </a:tblGrid>
              <a:tr h="370840">
                <a:tc>
                  <a:txBody>
                    <a:bodyPr/>
                    <a:lstStyle/>
                    <a:p>
                      <a:r>
                        <a:rPr lang="en-US" dirty="0" smtClean="0"/>
                        <a:t>Cost</a:t>
                      </a:r>
                      <a:endParaRPr lang="en-US" dirty="0"/>
                    </a:p>
                  </a:txBody>
                  <a:tcPr/>
                </a:tc>
                <a:tc>
                  <a:txBody>
                    <a:bodyPr/>
                    <a:lstStyle/>
                    <a:p>
                      <a:r>
                        <a:rPr lang="en-US" dirty="0" smtClean="0"/>
                        <a:t>DR</a:t>
                      </a:r>
                      <a:endParaRPr lang="en-US" dirty="0"/>
                    </a:p>
                  </a:txBody>
                  <a:tcPr/>
                </a:tc>
                <a:tc>
                  <a:txBody>
                    <a:bodyPr/>
                    <a:lstStyle/>
                    <a:p>
                      <a:r>
                        <a:rPr lang="en-US" dirty="0" smtClean="0"/>
                        <a:t>CR</a:t>
                      </a:r>
                      <a:endParaRPr lang="en-US" dirty="0"/>
                    </a:p>
                  </a:txBody>
                  <a:tcPr/>
                </a:tc>
                <a:tc>
                  <a:txBody>
                    <a:bodyPr/>
                    <a:lstStyle/>
                    <a:p>
                      <a:r>
                        <a:rPr lang="en-US" dirty="0" smtClean="0"/>
                        <a:t>Calculation</a:t>
                      </a:r>
                      <a:endParaRPr lang="en-US" dirty="0"/>
                    </a:p>
                  </a:txBody>
                  <a:tcPr/>
                </a:tc>
              </a:tr>
              <a:tr h="370840">
                <a:tc>
                  <a:txBody>
                    <a:bodyPr/>
                    <a:lstStyle/>
                    <a:p>
                      <a:pPr rtl="0" fontAlgn="t"/>
                      <a:r>
                        <a:rPr lang="en-US" dirty="0" smtClean="0">
                          <a:solidFill>
                            <a:srgbClr val="000000"/>
                          </a:solidFill>
                          <a:latin typeface="Calibri"/>
                        </a:rPr>
                        <a:t>Material usage variance</a:t>
                      </a:r>
                      <a:endParaRPr lang="en-US" dirty="0">
                        <a:solidFill>
                          <a:srgbClr val="000000"/>
                        </a:solidFill>
                        <a:latin typeface="Calibri"/>
                      </a:endParaRPr>
                    </a:p>
                  </a:txBody>
                  <a:tcPr marL="28575" marR="28575" marT="19050" marB="19050"/>
                </a:tc>
                <a:tc>
                  <a:txBody>
                    <a:bodyPr/>
                    <a:lstStyle/>
                    <a:p>
                      <a:pPr rtl="0" fontAlgn="t"/>
                      <a:r>
                        <a:rPr lang="en-US">
                          <a:solidFill>
                            <a:srgbClr val="000000"/>
                          </a:solidFill>
                          <a:latin typeface="Calibri"/>
                        </a:rPr>
                        <a:t>Material Usage Variance</a:t>
                      </a:r>
                    </a:p>
                  </a:txBody>
                  <a:tcPr marL="28575" marR="28575" marT="19050" marB="19050"/>
                </a:tc>
                <a:tc>
                  <a:txBody>
                    <a:bodyPr/>
                    <a:lstStyle/>
                    <a:p>
                      <a:pPr rtl="0" fontAlgn="t"/>
                      <a:r>
                        <a:rPr lang="en-US" dirty="0" smtClean="0">
                          <a:solidFill>
                            <a:srgbClr val="000000"/>
                          </a:solidFill>
                          <a:latin typeface="Calibri"/>
                        </a:rPr>
                        <a:t>Work-in-Process</a:t>
                      </a:r>
                      <a:endParaRPr lang="en-US" dirty="0">
                        <a:solidFill>
                          <a:srgbClr val="000000"/>
                        </a:solidFill>
                        <a:latin typeface="Calibri"/>
                      </a:endParaRPr>
                    </a:p>
                  </a:txBody>
                  <a:tcPr marL="28575" marR="28575" marT="19050" marB="19050"/>
                </a:tc>
                <a:tc>
                  <a:txBody>
                    <a:bodyPr/>
                    <a:lstStyle/>
                    <a:p>
                      <a:pPr rtl="0" fontAlgn="t"/>
                      <a:r>
                        <a:rPr lang="en-US" dirty="0">
                          <a:solidFill>
                            <a:srgbClr val="000000"/>
                          </a:solidFill>
                          <a:latin typeface="Calibri"/>
                        </a:rPr>
                        <a:t>Material Usage Variance = (Actual Qty Issued - (Op Qty Processed + Op Qty Scrapped) * WO BOM Qty per) </a:t>
                      </a:r>
                      <a:r>
                        <a:rPr lang="en-US" dirty="0" smtClean="0">
                          <a:solidFill>
                            <a:srgbClr val="000000"/>
                          </a:solidFill>
                          <a:latin typeface="Calibri"/>
                        </a:rPr>
                        <a:t>* </a:t>
                      </a:r>
                      <a:r>
                        <a:rPr lang="en-US" dirty="0">
                          <a:solidFill>
                            <a:srgbClr val="000000"/>
                          </a:solidFill>
                          <a:latin typeface="Calibri"/>
                        </a:rPr>
                        <a:t>WO BOM Item Cost</a:t>
                      </a: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a:t>
            </a:fld>
            <a:endParaRPr lang="en-US" dirty="0"/>
          </a:p>
        </p:txBody>
      </p:sp>
      <p:sp>
        <p:nvSpPr>
          <p:cNvPr id="3" name="Content Placeholder 2"/>
          <p:cNvSpPr>
            <a:spLocks noGrp="1"/>
          </p:cNvSpPr>
          <p:nvPr>
            <p:ph idx="1"/>
          </p:nvPr>
        </p:nvSpPr>
        <p:spPr>
          <a:xfrm>
            <a:off x="609599" y="1417321"/>
            <a:ext cx="11128513" cy="4898813"/>
          </a:xfrm>
        </p:spPr>
        <p:txBody>
          <a:bodyPr>
            <a:normAutofit lnSpcReduction="10000"/>
          </a:bodyPr>
          <a:lstStyle/>
          <a:p>
            <a:r>
              <a:rPr lang="en-US" dirty="0" smtClean="0"/>
              <a:t>Understand reference materials for production transactions and General Ledger transactions for production accounting.</a:t>
            </a:r>
          </a:p>
          <a:p>
            <a:pPr lvl="1"/>
            <a:r>
              <a:rPr lang="en-US" dirty="0" smtClean="0"/>
              <a:t>Issue component inventory to production</a:t>
            </a:r>
          </a:p>
          <a:p>
            <a:pPr lvl="1"/>
            <a:r>
              <a:rPr lang="en-US" dirty="0" smtClean="0"/>
              <a:t>Receive quantities from production</a:t>
            </a:r>
          </a:p>
          <a:p>
            <a:pPr lvl="1"/>
            <a:r>
              <a:rPr lang="en-US" dirty="0" smtClean="0"/>
              <a:t>Record labor for production operations</a:t>
            </a:r>
          </a:p>
          <a:p>
            <a:pPr lvl="1"/>
            <a:r>
              <a:rPr lang="en-US" dirty="0" smtClean="0"/>
              <a:t>Record labor for non-production activity</a:t>
            </a:r>
          </a:p>
          <a:p>
            <a:pPr lvl="1"/>
            <a:r>
              <a:rPr lang="en-US" dirty="0" smtClean="0"/>
              <a:t>Receive quantities from subcontract supplier</a:t>
            </a:r>
          </a:p>
          <a:p>
            <a:pPr lvl="1"/>
            <a:r>
              <a:rPr lang="en-US" dirty="0" smtClean="0"/>
              <a:t>Record scrap for an operation</a:t>
            </a:r>
          </a:p>
          <a:p>
            <a:pPr lvl="1"/>
            <a:r>
              <a:rPr lang="en-US" dirty="0" smtClean="0"/>
              <a:t>Revalue work-in-process inventory for material costs</a:t>
            </a:r>
          </a:p>
          <a:p>
            <a:pPr lvl="1"/>
            <a:r>
              <a:rPr lang="en-US" dirty="0" smtClean="0"/>
              <a:t>Close accounting / post variances for production</a:t>
            </a:r>
          </a:p>
          <a:p>
            <a:r>
              <a:rPr lang="en-US" dirty="0" smtClean="0"/>
              <a:t>Understand the account data sources for GL transactions.</a:t>
            </a:r>
          </a:p>
        </p:txBody>
      </p:sp>
      <p:sp>
        <p:nvSpPr>
          <p:cNvPr id="4" name="Title 3"/>
          <p:cNvSpPr>
            <a:spLocks noGrp="1"/>
          </p:cNvSpPr>
          <p:nvPr>
            <p:ph type="title"/>
          </p:nvPr>
        </p:nvSpPr>
        <p:spPr/>
        <p:txBody>
          <a:bodyPr/>
          <a:lstStyle/>
          <a:p>
            <a:r>
              <a:rPr lang="en-US" dirty="0" smtClean="0"/>
              <a:t>Objectives</a:t>
            </a:r>
            <a:endParaRPr lang="en-US" dirty="0"/>
          </a:p>
        </p:txBody>
      </p:sp>
      <p:sp>
        <p:nvSpPr>
          <p:cNvPr id="9" name="Text Placeholder 8"/>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30</a:t>
            </a:fld>
            <a:endParaRPr lang="en-US" dirty="0"/>
          </a:p>
        </p:txBody>
      </p:sp>
      <p:sp>
        <p:nvSpPr>
          <p:cNvPr id="3" name="Content Placeholder 2"/>
          <p:cNvSpPr>
            <a:spLocks noGrp="1"/>
          </p:cNvSpPr>
          <p:nvPr>
            <p:ph idx="1"/>
          </p:nvPr>
        </p:nvSpPr>
        <p:spPr/>
        <p:txBody>
          <a:bodyPr/>
          <a:lstStyle/>
          <a:p>
            <a:r>
              <a:rPr lang="en-US" dirty="0" smtClean="0"/>
              <a:t>Labor usage variance for setup and run hours</a:t>
            </a:r>
          </a:p>
          <a:p>
            <a:pPr lvl="1"/>
            <a:r>
              <a:rPr lang="en-US" dirty="0" smtClean="0"/>
              <a:t>Labor usage variances for the reported setup hours and reported run hours is determined by calculating the difference between the total actual setup and run labor hours and the expected setup and run labor hours for the production operation, using the expected labor rates for the work center on the production order routing operation.</a:t>
            </a:r>
            <a:endParaRPr lang="en-US" dirty="0"/>
          </a:p>
        </p:txBody>
      </p:sp>
      <p:sp>
        <p:nvSpPr>
          <p:cNvPr id="4" name="Title 3"/>
          <p:cNvSpPr>
            <a:spLocks noGrp="1"/>
          </p:cNvSpPr>
          <p:nvPr>
            <p:ph type="title"/>
          </p:nvPr>
        </p:nvSpPr>
        <p:spPr/>
        <p:txBody>
          <a:bodyPr/>
          <a:lstStyle/>
          <a:p>
            <a:r>
              <a:rPr lang="en-US" dirty="0" smtClean="0"/>
              <a:t>Labor Usage Variance</a:t>
            </a:r>
            <a:endParaRPr lang="en-US" dirty="0"/>
          </a:p>
        </p:txBody>
      </p:sp>
      <p:sp>
        <p:nvSpPr>
          <p:cNvPr id="5" name="Text Placeholder 4"/>
          <p:cNvSpPr>
            <a:spLocks noGrp="1"/>
          </p:cNvSpPr>
          <p:nvPr>
            <p:ph type="body" sz="quarter" idx="11"/>
          </p:nvPr>
        </p:nvSpPr>
        <p:spPr/>
        <p:txBody>
          <a:bodyPr/>
          <a:lstStyle/>
          <a:p>
            <a:endParaRPr lang="en-US"/>
          </a:p>
        </p:txBody>
      </p:sp>
      <p:graphicFrame>
        <p:nvGraphicFramePr>
          <p:cNvPr id="7" name="Table 6"/>
          <p:cNvGraphicFramePr>
            <a:graphicFrameLocks noGrp="1"/>
          </p:cNvGraphicFramePr>
          <p:nvPr/>
        </p:nvGraphicFramePr>
        <p:xfrm>
          <a:off x="472510" y="4395902"/>
          <a:ext cx="10899512" cy="1818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656192"/>
                <a:gridCol w="1656192"/>
                <a:gridCol w="1186328"/>
                <a:gridCol w="6400800"/>
              </a:tblGrid>
              <a:tr h="370840">
                <a:tc>
                  <a:txBody>
                    <a:bodyPr/>
                    <a:lstStyle/>
                    <a:p>
                      <a:r>
                        <a:rPr lang="en-US" dirty="0" smtClean="0"/>
                        <a:t>Cost</a:t>
                      </a:r>
                      <a:endParaRPr lang="en-US" dirty="0"/>
                    </a:p>
                  </a:txBody>
                  <a:tcPr/>
                </a:tc>
                <a:tc>
                  <a:txBody>
                    <a:bodyPr/>
                    <a:lstStyle/>
                    <a:p>
                      <a:r>
                        <a:rPr lang="en-US" dirty="0" smtClean="0"/>
                        <a:t>DR</a:t>
                      </a:r>
                      <a:endParaRPr lang="en-US" dirty="0"/>
                    </a:p>
                  </a:txBody>
                  <a:tcPr/>
                </a:tc>
                <a:tc>
                  <a:txBody>
                    <a:bodyPr/>
                    <a:lstStyle/>
                    <a:p>
                      <a:r>
                        <a:rPr lang="en-US" dirty="0" smtClean="0"/>
                        <a:t>CR</a:t>
                      </a:r>
                      <a:endParaRPr lang="en-US" dirty="0"/>
                    </a:p>
                  </a:txBody>
                  <a:tcPr/>
                </a:tc>
                <a:tc>
                  <a:txBody>
                    <a:bodyPr/>
                    <a:lstStyle/>
                    <a:p>
                      <a:r>
                        <a:rPr lang="en-US" dirty="0" smtClean="0"/>
                        <a:t>Calculation</a:t>
                      </a:r>
                      <a:endParaRPr lang="en-US" dirty="0"/>
                    </a:p>
                  </a:txBody>
                  <a:tcPr/>
                </a:tc>
              </a:tr>
              <a:tr h="370840">
                <a:tc>
                  <a:txBody>
                    <a:bodyPr/>
                    <a:lstStyle/>
                    <a:p>
                      <a:pPr rtl="0" fontAlgn="t"/>
                      <a:r>
                        <a:rPr lang="en-US" dirty="0" smtClean="0">
                          <a:solidFill>
                            <a:srgbClr val="000000"/>
                          </a:solidFill>
                          <a:latin typeface="Calibri"/>
                        </a:rPr>
                        <a:t>Setup  labor usage variance</a:t>
                      </a:r>
                      <a:endParaRPr lang="en-US" dirty="0">
                        <a:solidFill>
                          <a:srgbClr val="000000"/>
                        </a:solidFill>
                        <a:latin typeface="Calibri"/>
                      </a:endParaRPr>
                    </a:p>
                  </a:txBody>
                  <a:tcPr marL="28575" marR="28575" marT="19050" marB="19050"/>
                </a:tc>
                <a:tc>
                  <a:txBody>
                    <a:bodyPr/>
                    <a:lstStyle/>
                    <a:p>
                      <a:pPr rtl="0" fontAlgn="t"/>
                      <a:r>
                        <a:rPr lang="en-US">
                          <a:solidFill>
                            <a:srgbClr val="000000"/>
                          </a:solidFill>
                          <a:latin typeface="Calibri"/>
                        </a:rPr>
                        <a:t>Setup Labor Usage Variance</a:t>
                      </a:r>
                    </a:p>
                  </a:txBody>
                  <a:tcPr marL="28575" marR="28575" marT="19050" marB="19050"/>
                </a:tc>
                <a:tc>
                  <a:txBody>
                    <a:bodyPr/>
                    <a:lstStyle/>
                    <a:p>
                      <a:pPr rtl="0" fontAlgn="t"/>
                      <a:r>
                        <a:rPr lang="en-US" dirty="0" smtClean="0">
                          <a:solidFill>
                            <a:srgbClr val="000000"/>
                          </a:solidFill>
                          <a:latin typeface="Calibri"/>
                        </a:rPr>
                        <a:t>Work-in-Process</a:t>
                      </a:r>
                      <a:endParaRPr lang="en-US" dirty="0">
                        <a:solidFill>
                          <a:srgbClr val="000000"/>
                        </a:solidFill>
                        <a:latin typeface="Calibri"/>
                      </a:endParaRPr>
                    </a:p>
                  </a:txBody>
                  <a:tcPr marL="28575" marR="28575" marT="19050" marB="19050"/>
                </a:tc>
                <a:tc>
                  <a:txBody>
                    <a:bodyPr/>
                    <a:lstStyle/>
                    <a:p>
                      <a:pPr rtl="0" fontAlgn="t"/>
                      <a:r>
                        <a:rPr lang="en-US">
                          <a:solidFill>
                            <a:srgbClr val="000000"/>
                          </a:solidFill>
                          <a:latin typeface="Calibri"/>
                        </a:rPr>
                        <a:t>Setup Labor Usage Variance = (Actual Setup Hours - Operation Standard Setup Hours) * Frozen Work Center Setup Rate</a:t>
                      </a:r>
                    </a:p>
                  </a:txBody>
                  <a:tcPr marL="28575" marR="28575" marT="19050" marB="19050"/>
                </a:tc>
              </a:tr>
              <a:tr h="370840">
                <a:tc>
                  <a:txBody>
                    <a:bodyPr/>
                    <a:lstStyle/>
                    <a:p>
                      <a:pPr rtl="0" fontAlgn="t"/>
                      <a:r>
                        <a:rPr lang="en-US" dirty="0" smtClean="0">
                          <a:solidFill>
                            <a:srgbClr val="000000"/>
                          </a:solidFill>
                          <a:latin typeface="Calibri"/>
                        </a:rPr>
                        <a:t>Run labor usage variance</a:t>
                      </a:r>
                      <a:endParaRPr lang="en-US" dirty="0">
                        <a:solidFill>
                          <a:srgbClr val="000000"/>
                        </a:solidFill>
                        <a:latin typeface="Calibri"/>
                      </a:endParaRPr>
                    </a:p>
                  </a:txBody>
                  <a:tcPr marL="28575" marR="28575" marT="19050" marB="19050"/>
                </a:tc>
                <a:tc>
                  <a:txBody>
                    <a:bodyPr/>
                    <a:lstStyle/>
                    <a:p>
                      <a:pPr rtl="0" fontAlgn="t"/>
                      <a:r>
                        <a:rPr lang="en-US" dirty="0">
                          <a:solidFill>
                            <a:srgbClr val="000000"/>
                          </a:solidFill>
                          <a:latin typeface="Calibri"/>
                        </a:rPr>
                        <a:t>Run Labor Usage Variance</a:t>
                      </a:r>
                    </a:p>
                  </a:txBody>
                  <a:tcPr marL="28575" marR="28575" marT="19050" marB="19050"/>
                </a:tc>
                <a:tc>
                  <a:txBody>
                    <a:bodyPr/>
                    <a:lstStyle/>
                    <a:p>
                      <a:pPr rtl="0" fontAlgn="t"/>
                      <a:r>
                        <a:rPr lang="en-US" dirty="0" smtClean="0">
                          <a:solidFill>
                            <a:srgbClr val="000000"/>
                          </a:solidFill>
                          <a:latin typeface="Calibri"/>
                        </a:rPr>
                        <a:t>Work-in-Process</a:t>
                      </a:r>
                      <a:endParaRPr lang="en-US" dirty="0">
                        <a:solidFill>
                          <a:srgbClr val="000000"/>
                        </a:solidFill>
                        <a:latin typeface="Calibri"/>
                      </a:endParaRPr>
                    </a:p>
                  </a:txBody>
                  <a:tcPr marL="28575" marR="28575" marT="19050" marB="19050"/>
                </a:tc>
                <a:tc>
                  <a:txBody>
                    <a:bodyPr/>
                    <a:lstStyle/>
                    <a:p>
                      <a:pPr rtl="0" fontAlgn="t"/>
                      <a:r>
                        <a:rPr lang="en-US" dirty="0">
                          <a:solidFill>
                            <a:srgbClr val="000000"/>
                          </a:solidFill>
                          <a:latin typeface="Calibri"/>
                        </a:rPr>
                        <a:t>Run Labor Usage Variance = [Actual Run Hours - (Operation Standard Run Hours per Unit * (Op Qty Completed + Op Qty Scrapped))] * Frozen Work Center Labor Rate</a:t>
                      </a: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31</a:t>
            </a:fld>
            <a:endParaRPr lang="en-US" dirty="0"/>
          </a:p>
        </p:txBody>
      </p:sp>
      <p:sp>
        <p:nvSpPr>
          <p:cNvPr id="3" name="Content Placeholder 2"/>
          <p:cNvSpPr>
            <a:spLocks noGrp="1"/>
          </p:cNvSpPr>
          <p:nvPr>
            <p:ph idx="1"/>
          </p:nvPr>
        </p:nvSpPr>
        <p:spPr>
          <a:xfrm>
            <a:off x="609600" y="1282149"/>
            <a:ext cx="10972800" cy="5033986"/>
          </a:xfrm>
        </p:spPr>
        <p:txBody>
          <a:bodyPr/>
          <a:lstStyle/>
          <a:p>
            <a:r>
              <a:rPr lang="en-US" dirty="0" smtClean="0"/>
              <a:t>Burden usage variance for setup and run hours</a:t>
            </a:r>
          </a:p>
          <a:p>
            <a:pPr lvl="1"/>
            <a:r>
              <a:rPr lang="en-US" dirty="0" smtClean="0"/>
              <a:t>Labor usage variances for the reported setup hours and run hours is determined by calculating the difference between the total actual setup and run labor hours and the expected setup and run labor hours for the production operation, using the expected labor rates for the work center on the production order routing operation.</a:t>
            </a:r>
          </a:p>
        </p:txBody>
      </p:sp>
      <p:sp>
        <p:nvSpPr>
          <p:cNvPr id="4" name="Title 3"/>
          <p:cNvSpPr>
            <a:spLocks noGrp="1"/>
          </p:cNvSpPr>
          <p:nvPr>
            <p:ph type="title"/>
          </p:nvPr>
        </p:nvSpPr>
        <p:spPr/>
        <p:txBody>
          <a:bodyPr/>
          <a:lstStyle/>
          <a:p>
            <a:r>
              <a:rPr lang="en-US" dirty="0" smtClean="0"/>
              <a:t>Burden Usage Variance</a:t>
            </a:r>
            <a:endParaRPr lang="en-US" dirty="0"/>
          </a:p>
        </p:txBody>
      </p:sp>
      <p:sp>
        <p:nvSpPr>
          <p:cNvPr id="5" name="Text Placeholder 4"/>
          <p:cNvSpPr>
            <a:spLocks noGrp="1"/>
          </p:cNvSpPr>
          <p:nvPr>
            <p:ph type="body" sz="quarter" idx="11"/>
          </p:nvPr>
        </p:nvSpPr>
        <p:spPr/>
        <p:txBody>
          <a:bodyPr/>
          <a:lstStyle/>
          <a:p>
            <a:endParaRPr lang="en-US"/>
          </a:p>
        </p:txBody>
      </p:sp>
      <p:graphicFrame>
        <p:nvGraphicFramePr>
          <p:cNvPr id="7" name="Table 6"/>
          <p:cNvGraphicFramePr>
            <a:graphicFrameLocks noGrp="1"/>
          </p:cNvGraphicFramePr>
          <p:nvPr/>
        </p:nvGraphicFramePr>
        <p:xfrm>
          <a:off x="427383" y="3920066"/>
          <a:ext cx="11280913" cy="217932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363542"/>
                <a:gridCol w="1525548"/>
                <a:gridCol w="904528"/>
                <a:gridCol w="7487295"/>
              </a:tblGrid>
              <a:tr h="370840">
                <a:tc>
                  <a:txBody>
                    <a:bodyPr/>
                    <a:lstStyle/>
                    <a:p>
                      <a:r>
                        <a:rPr lang="en-US" sz="2000" dirty="0" smtClean="0"/>
                        <a:t>Cost</a:t>
                      </a:r>
                      <a:endParaRPr lang="en-US" sz="2000" dirty="0"/>
                    </a:p>
                  </a:txBody>
                  <a:tcPr/>
                </a:tc>
                <a:tc>
                  <a:txBody>
                    <a:bodyPr/>
                    <a:lstStyle/>
                    <a:p>
                      <a:r>
                        <a:rPr lang="en-US" sz="2000" dirty="0" smtClean="0"/>
                        <a:t>DR</a:t>
                      </a:r>
                      <a:endParaRPr lang="en-US" sz="2000" dirty="0"/>
                    </a:p>
                  </a:txBody>
                  <a:tcPr/>
                </a:tc>
                <a:tc>
                  <a:txBody>
                    <a:bodyPr/>
                    <a:lstStyle/>
                    <a:p>
                      <a:r>
                        <a:rPr lang="en-US" sz="2000" dirty="0" smtClean="0"/>
                        <a:t>CR</a:t>
                      </a:r>
                      <a:endParaRPr lang="en-US" sz="2000" dirty="0"/>
                    </a:p>
                  </a:txBody>
                  <a:tcPr/>
                </a:tc>
                <a:tc>
                  <a:txBody>
                    <a:bodyPr/>
                    <a:lstStyle/>
                    <a:p>
                      <a:r>
                        <a:rPr lang="en-US" sz="2000" dirty="0" smtClean="0"/>
                        <a:t>Calculation</a:t>
                      </a:r>
                      <a:endParaRPr lang="en-US" sz="2000" dirty="0"/>
                    </a:p>
                  </a:txBody>
                  <a:tcPr/>
                </a:tc>
              </a:tr>
              <a:tr h="370840">
                <a:tc>
                  <a:txBody>
                    <a:bodyPr/>
                    <a:lstStyle/>
                    <a:p>
                      <a:pPr rtl="0" fontAlgn="t"/>
                      <a:r>
                        <a:rPr lang="en-US" sz="1600" dirty="0" smtClean="0">
                          <a:solidFill>
                            <a:srgbClr val="000000"/>
                          </a:solidFill>
                          <a:latin typeface="Calibri"/>
                        </a:rPr>
                        <a:t>Setup labor burden usage variance</a:t>
                      </a:r>
                      <a:endParaRPr lang="en-US" sz="1600" dirty="0">
                        <a:solidFill>
                          <a:srgbClr val="000000"/>
                        </a:solidFill>
                        <a:latin typeface="Calibri"/>
                      </a:endParaRPr>
                    </a:p>
                  </a:txBody>
                  <a:tcPr marL="28575" marR="28575" marT="19050" marB="19050"/>
                </a:tc>
                <a:tc>
                  <a:txBody>
                    <a:bodyPr/>
                    <a:lstStyle/>
                    <a:p>
                      <a:pPr rtl="0" fontAlgn="t"/>
                      <a:r>
                        <a:rPr lang="en-US" sz="1600" dirty="0">
                          <a:solidFill>
                            <a:srgbClr val="000000"/>
                          </a:solidFill>
                          <a:latin typeface="Calibri"/>
                        </a:rPr>
                        <a:t>Setup Burden Usage Variance</a:t>
                      </a:r>
                    </a:p>
                  </a:txBody>
                  <a:tcPr marL="28575" marR="28575" marT="19050" marB="19050"/>
                </a:tc>
                <a:tc>
                  <a:txBody>
                    <a:bodyPr/>
                    <a:lstStyle/>
                    <a:p>
                      <a:pPr rtl="0" fontAlgn="t"/>
                      <a:r>
                        <a:rPr lang="en-US" sz="1600" dirty="0" smtClean="0">
                          <a:solidFill>
                            <a:srgbClr val="000000"/>
                          </a:solidFill>
                          <a:latin typeface="Calibri"/>
                        </a:rPr>
                        <a:t>Work-in-Process</a:t>
                      </a:r>
                      <a:endParaRPr lang="en-US" sz="1600" dirty="0">
                        <a:solidFill>
                          <a:srgbClr val="000000"/>
                        </a:solidFill>
                        <a:latin typeface="Calibri"/>
                      </a:endParaRPr>
                    </a:p>
                  </a:txBody>
                  <a:tcPr marL="28575" marR="28575" marT="19050" marB="19050"/>
                </a:tc>
                <a:tc>
                  <a:txBody>
                    <a:bodyPr/>
                    <a:lstStyle/>
                    <a:p>
                      <a:pPr rtl="0" fontAlgn="t"/>
                      <a:r>
                        <a:rPr lang="en-US" sz="1600" dirty="0">
                          <a:solidFill>
                            <a:srgbClr val="000000"/>
                          </a:solidFill>
                          <a:latin typeface="Calibri"/>
                        </a:rPr>
                        <a:t>Setup Burden Usage Variance = (Actual Setup Hours - Operation Standard Setup Hours</a:t>
                      </a:r>
                      <a:r>
                        <a:rPr lang="en-US" sz="1600" dirty="0" smtClean="0">
                          <a:solidFill>
                            <a:srgbClr val="000000"/>
                          </a:solidFill>
                          <a:latin typeface="Calibri"/>
                        </a:rPr>
                        <a:t>) * [(</a:t>
                      </a:r>
                      <a:r>
                        <a:rPr lang="en-US" sz="1600" dirty="0">
                          <a:solidFill>
                            <a:srgbClr val="000000"/>
                          </a:solidFill>
                          <a:latin typeface="Calibri"/>
                        </a:rPr>
                        <a:t>Frozen Work Center Run Rate * Frozen Work Center Labor Burden %) + Frozen Work Center Labor Burden Rate + Frozen Machines Burden Rate]</a:t>
                      </a:r>
                    </a:p>
                  </a:txBody>
                  <a:tcPr marL="28575" marR="28575" marT="19050" marB="19050"/>
                </a:tc>
              </a:tr>
              <a:tr h="370840">
                <a:tc>
                  <a:txBody>
                    <a:bodyPr/>
                    <a:lstStyle/>
                    <a:p>
                      <a:pPr rtl="0" fontAlgn="t"/>
                      <a:r>
                        <a:rPr lang="en-US" sz="1600" dirty="0" smtClean="0">
                          <a:solidFill>
                            <a:srgbClr val="000000"/>
                          </a:solidFill>
                          <a:latin typeface="Calibri"/>
                        </a:rPr>
                        <a:t>Run labor burden usage variance</a:t>
                      </a:r>
                      <a:endParaRPr lang="en-US" sz="1600" dirty="0">
                        <a:solidFill>
                          <a:srgbClr val="000000"/>
                        </a:solidFill>
                        <a:latin typeface="Calibri"/>
                      </a:endParaRPr>
                    </a:p>
                  </a:txBody>
                  <a:tcPr marL="28575" marR="28575" marT="19050" marB="19050"/>
                </a:tc>
                <a:tc>
                  <a:txBody>
                    <a:bodyPr/>
                    <a:lstStyle/>
                    <a:p>
                      <a:pPr rtl="0" fontAlgn="t"/>
                      <a:r>
                        <a:rPr lang="en-US" sz="1600" dirty="0">
                          <a:solidFill>
                            <a:srgbClr val="000000"/>
                          </a:solidFill>
                          <a:latin typeface="Calibri"/>
                        </a:rPr>
                        <a:t>Run Burden Usage Variance</a:t>
                      </a:r>
                    </a:p>
                  </a:txBody>
                  <a:tcPr marL="28575" marR="28575" marT="19050" marB="19050"/>
                </a:tc>
                <a:tc>
                  <a:txBody>
                    <a:bodyPr/>
                    <a:lstStyle/>
                    <a:p>
                      <a:pPr rtl="0" fontAlgn="t"/>
                      <a:r>
                        <a:rPr lang="en-US" sz="1600" dirty="0" smtClean="0">
                          <a:solidFill>
                            <a:srgbClr val="000000"/>
                          </a:solidFill>
                          <a:latin typeface="Calibri"/>
                        </a:rPr>
                        <a:t>Work-in-Process</a:t>
                      </a:r>
                      <a:endParaRPr lang="en-US" sz="1600" dirty="0">
                        <a:solidFill>
                          <a:srgbClr val="000000"/>
                        </a:solidFill>
                        <a:latin typeface="Calibri"/>
                      </a:endParaRPr>
                    </a:p>
                  </a:txBody>
                  <a:tcPr marL="28575" marR="28575" marT="19050" marB="19050"/>
                </a:tc>
                <a:tc>
                  <a:txBody>
                    <a:bodyPr/>
                    <a:lstStyle/>
                    <a:p>
                      <a:pPr rtl="0" fontAlgn="t"/>
                      <a:r>
                        <a:rPr lang="en-US" sz="1600" dirty="0">
                          <a:solidFill>
                            <a:srgbClr val="000000"/>
                          </a:solidFill>
                          <a:latin typeface="Calibri"/>
                        </a:rPr>
                        <a:t>Run Burden Usage Variance = [Actual Run Hours - (Operation Standard Run Hours per Unit * (Op Qty Completed + Op Qty Scrapped))]</a:t>
                      </a:r>
                      <a:br>
                        <a:rPr lang="en-US" sz="1600" dirty="0">
                          <a:solidFill>
                            <a:srgbClr val="000000"/>
                          </a:solidFill>
                          <a:latin typeface="Calibri"/>
                        </a:rPr>
                      </a:br>
                      <a:r>
                        <a:rPr lang="en-US" sz="1600" dirty="0">
                          <a:solidFill>
                            <a:srgbClr val="000000"/>
                          </a:solidFill>
                          <a:latin typeface="Calibri"/>
                        </a:rPr>
                        <a:t>* </a:t>
                      </a:r>
                      <a:r>
                        <a:rPr lang="en-US" sz="1600" dirty="0" smtClean="0">
                          <a:solidFill>
                            <a:srgbClr val="000000"/>
                          </a:solidFill>
                          <a:latin typeface="Calibri"/>
                        </a:rPr>
                        <a:t>[(</a:t>
                      </a:r>
                      <a:r>
                        <a:rPr lang="en-US" sz="1600" dirty="0">
                          <a:solidFill>
                            <a:srgbClr val="000000"/>
                          </a:solidFill>
                          <a:latin typeface="Calibri"/>
                        </a:rPr>
                        <a:t>Frozen Work Center Run Rate * Frozen Work Center Labor Burden %) + Frozen Work Center Labor Burden Rate + Frozen Machines Burden Rate]</a:t>
                      </a: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32</a:t>
            </a:fld>
            <a:endParaRPr lang="en-US" dirty="0"/>
          </a:p>
        </p:txBody>
      </p:sp>
      <p:sp>
        <p:nvSpPr>
          <p:cNvPr id="3" name="Content Placeholder 2"/>
          <p:cNvSpPr>
            <a:spLocks noGrp="1"/>
          </p:cNvSpPr>
          <p:nvPr>
            <p:ph idx="1"/>
          </p:nvPr>
        </p:nvSpPr>
        <p:spPr/>
        <p:txBody>
          <a:bodyPr/>
          <a:lstStyle/>
          <a:p>
            <a:r>
              <a:rPr lang="en-US" dirty="0" smtClean="0"/>
              <a:t>Subcontract usage variance is determined by calculating the difference between the total quantity received and the expected operation quantity, and the work center subcontract cost.</a:t>
            </a:r>
            <a:endParaRPr lang="en-US" dirty="0"/>
          </a:p>
        </p:txBody>
      </p:sp>
      <p:sp>
        <p:nvSpPr>
          <p:cNvPr id="4" name="Title 3"/>
          <p:cNvSpPr>
            <a:spLocks noGrp="1"/>
          </p:cNvSpPr>
          <p:nvPr>
            <p:ph type="title"/>
          </p:nvPr>
        </p:nvSpPr>
        <p:spPr/>
        <p:txBody>
          <a:bodyPr/>
          <a:lstStyle/>
          <a:p>
            <a:r>
              <a:rPr lang="en-US" dirty="0" smtClean="0"/>
              <a:t>Subcontract Usage Variance</a:t>
            </a:r>
            <a:endParaRPr lang="en-US" dirty="0"/>
          </a:p>
        </p:txBody>
      </p:sp>
      <p:sp>
        <p:nvSpPr>
          <p:cNvPr id="15" name="Text Placeholder 14"/>
          <p:cNvSpPr>
            <a:spLocks noGrp="1"/>
          </p:cNvSpPr>
          <p:nvPr>
            <p:ph type="body" sz="quarter" idx="11"/>
          </p:nvPr>
        </p:nvSpPr>
        <p:spPr/>
        <p:txBody>
          <a:bodyPr/>
          <a:lstStyle/>
          <a:p>
            <a:endParaRPr lang="en-US"/>
          </a:p>
        </p:txBody>
      </p:sp>
      <p:graphicFrame>
        <p:nvGraphicFramePr>
          <p:cNvPr id="7" name="Table 6"/>
          <p:cNvGraphicFramePr>
            <a:graphicFrameLocks noGrp="1"/>
          </p:cNvGraphicFramePr>
          <p:nvPr/>
        </p:nvGraphicFramePr>
        <p:xfrm>
          <a:off x="762443" y="3675314"/>
          <a:ext cx="10587630" cy="12319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656192"/>
                <a:gridCol w="1656192"/>
                <a:gridCol w="1281950"/>
                <a:gridCol w="5993296"/>
              </a:tblGrid>
              <a:tr h="370840">
                <a:tc>
                  <a:txBody>
                    <a:bodyPr/>
                    <a:lstStyle/>
                    <a:p>
                      <a:r>
                        <a:rPr lang="en-US" dirty="0" smtClean="0"/>
                        <a:t>Cost</a:t>
                      </a:r>
                      <a:endParaRPr lang="en-US" dirty="0"/>
                    </a:p>
                  </a:txBody>
                  <a:tcPr/>
                </a:tc>
                <a:tc>
                  <a:txBody>
                    <a:bodyPr/>
                    <a:lstStyle/>
                    <a:p>
                      <a:r>
                        <a:rPr lang="en-US" dirty="0" smtClean="0"/>
                        <a:t>DR</a:t>
                      </a:r>
                      <a:endParaRPr lang="en-US" dirty="0"/>
                    </a:p>
                  </a:txBody>
                  <a:tcPr/>
                </a:tc>
                <a:tc>
                  <a:txBody>
                    <a:bodyPr/>
                    <a:lstStyle/>
                    <a:p>
                      <a:r>
                        <a:rPr lang="en-US" dirty="0" smtClean="0"/>
                        <a:t>CR</a:t>
                      </a:r>
                      <a:endParaRPr lang="en-US" dirty="0"/>
                    </a:p>
                  </a:txBody>
                  <a:tcPr/>
                </a:tc>
                <a:tc>
                  <a:txBody>
                    <a:bodyPr/>
                    <a:lstStyle/>
                    <a:p>
                      <a:r>
                        <a:rPr lang="en-US" dirty="0" smtClean="0"/>
                        <a:t>Calculation</a:t>
                      </a:r>
                      <a:endParaRPr lang="en-US" dirty="0"/>
                    </a:p>
                  </a:txBody>
                  <a:tcPr/>
                </a:tc>
              </a:tr>
              <a:tr h="370840">
                <a:tc>
                  <a:txBody>
                    <a:bodyPr/>
                    <a:lstStyle/>
                    <a:p>
                      <a:pPr rtl="0" fontAlgn="t"/>
                      <a:r>
                        <a:rPr lang="en-US" dirty="0" smtClean="0">
                          <a:solidFill>
                            <a:srgbClr val="000000"/>
                          </a:solidFill>
                          <a:latin typeface="Calibri"/>
                        </a:rPr>
                        <a:t>Subcontract usage variance</a:t>
                      </a:r>
                      <a:endParaRPr lang="en-US" dirty="0">
                        <a:solidFill>
                          <a:srgbClr val="000000"/>
                        </a:solidFill>
                        <a:latin typeface="Calibri"/>
                      </a:endParaRPr>
                    </a:p>
                  </a:txBody>
                  <a:tcPr marL="28575" marR="28575" marT="19050" marB="19050"/>
                </a:tc>
                <a:tc>
                  <a:txBody>
                    <a:bodyPr/>
                    <a:lstStyle/>
                    <a:p>
                      <a:pPr rtl="0" fontAlgn="t"/>
                      <a:r>
                        <a:rPr lang="en-US" dirty="0">
                          <a:solidFill>
                            <a:srgbClr val="000000"/>
                          </a:solidFill>
                          <a:latin typeface="Calibri"/>
                        </a:rPr>
                        <a:t>Subcontract Usage Variance</a:t>
                      </a:r>
                    </a:p>
                  </a:txBody>
                  <a:tcPr marL="28575" marR="28575" marT="19050" marB="19050"/>
                </a:tc>
                <a:tc>
                  <a:txBody>
                    <a:bodyPr/>
                    <a:lstStyle/>
                    <a:p>
                      <a:pPr rtl="0" fontAlgn="t"/>
                      <a:r>
                        <a:rPr lang="en-US" dirty="0" smtClean="0">
                          <a:solidFill>
                            <a:srgbClr val="000000"/>
                          </a:solidFill>
                          <a:latin typeface="Calibri"/>
                        </a:rPr>
                        <a:t>Work-in-Process</a:t>
                      </a:r>
                      <a:endParaRPr lang="en-US" dirty="0">
                        <a:solidFill>
                          <a:srgbClr val="000000"/>
                        </a:solidFill>
                        <a:latin typeface="Calibri"/>
                      </a:endParaRPr>
                    </a:p>
                  </a:txBody>
                  <a:tcPr marL="28575" marR="28575" marT="19050" marB="19050"/>
                </a:tc>
                <a:tc>
                  <a:txBody>
                    <a:bodyPr/>
                    <a:lstStyle/>
                    <a:p>
                      <a:pPr rtl="0" fontAlgn="t"/>
                      <a:r>
                        <a:rPr lang="en-US" dirty="0">
                          <a:solidFill>
                            <a:srgbClr val="000000"/>
                          </a:solidFill>
                          <a:latin typeface="Calibri"/>
                        </a:rPr>
                        <a:t>Subcontract Usage Variance = (PO receipt Qty - Operation Complete Qty + Operation Scrap Qty) * Operation Standard Subcontract Cost from Production Order Routing Op</a:t>
                      </a: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33</a:t>
            </a:fld>
            <a:endParaRPr lang="en-US" dirty="0"/>
          </a:p>
        </p:txBody>
      </p:sp>
      <p:sp>
        <p:nvSpPr>
          <p:cNvPr id="3" name="Content Placeholder 2"/>
          <p:cNvSpPr>
            <a:spLocks noGrp="1"/>
          </p:cNvSpPr>
          <p:nvPr>
            <p:ph idx="1"/>
          </p:nvPr>
        </p:nvSpPr>
        <p:spPr/>
        <p:txBody>
          <a:bodyPr/>
          <a:lstStyle/>
          <a:p>
            <a:r>
              <a:rPr lang="en-US" dirty="0" smtClean="0"/>
              <a:t>Mix variance for co- and by-product production is determined by calculating the difference between the expected and the actual quantities received for co- and by-product items.</a:t>
            </a:r>
            <a:endParaRPr lang="en-US" dirty="0"/>
          </a:p>
        </p:txBody>
      </p:sp>
      <p:sp>
        <p:nvSpPr>
          <p:cNvPr id="4" name="Title 3"/>
          <p:cNvSpPr>
            <a:spLocks noGrp="1"/>
          </p:cNvSpPr>
          <p:nvPr>
            <p:ph type="title"/>
          </p:nvPr>
        </p:nvSpPr>
        <p:spPr/>
        <p:txBody>
          <a:bodyPr/>
          <a:lstStyle/>
          <a:p>
            <a:r>
              <a:rPr lang="en-US" dirty="0" smtClean="0"/>
              <a:t>Mix Variance</a:t>
            </a:r>
            <a:endParaRPr lang="en-US" dirty="0"/>
          </a:p>
        </p:txBody>
      </p:sp>
      <p:sp>
        <p:nvSpPr>
          <p:cNvPr id="11" name="Text Placeholder 10"/>
          <p:cNvSpPr>
            <a:spLocks noGrp="1"/>
          </p:cNvSpPr>
          <p:nvPr>
            <p:ph type="body" sz="quarter" idx="11"/>
          </p:nvPr>
        </p:nvSpPr>
        <p:spPr/>
        <p:txBody>
          <a:bodyPr/>
          <a:lstStyle/>
          <a:p>
            <a:endParaRPr lang="en-US"/>
          </a:p>
        </p:txBody>
      </p:sp>
      <p:graphicFrame>
        <p:nvGraphicFramePr>
          <p:cNvPr id="7" name="Table 6"/>
          <p:cNvGraphicFramePr>
            <a:graphicFrameLocks noGrp="1"/>
          </p:cNvGraphicFramePr>
          <p:nvPr/>
        </p:nvGraphicFramePr>
        <p:xfrm>
          <a:off x="1202249" y="3798726"/>
          <a:ext cx="9702804" cy="9575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656192"/>
                <a:gridCol w="1419354"/>
                <a:gridCol w="1657936"/>
                <a:gridCol w="4969322"/>
              </a:tblGrid>
              <a:tr h="370840">
                <a:tc>
                  <a:txBody>
                    <a:bodyPr/>
                    <a:lstStyle/>
                    <a:p>
                      <a:r>
                        <a:rPr lang="en-US" dirty="0" smtClean="0"/>
                        <a:t>Cost</a:t>
                      </a:r>
                      <a:endParaRPr lang="en-US" dirty="0"/>
                    </a:p>
                  </a:txBody>
                  <a:tcPr/>
                </a:tc>
                <a:tc>
                  <a:txBody>
                    <a:bodyPr/>
                    <a:lstStyle/>
                    <a:p>
                      <a:r>
                        <a:rPr lang="en-US" dirty="0" smtClean="0"/>
                        <a:t>DR</a:t>
                      </a:r>
                      <a:endParaRPr lang="en-US" dirty="0"/>
                    </a:p>
                  </a:txBody>
                  <a:tcPr/>
                </a:tc>
                <a:tc>
                  <a:txBody>
                    <a:bodyPr/>
                    <a:lstStyle/>
                    <a:p>
                      <a:r>
                        <a:rPr lang="en-US" dirty="0" smtClean="0"/>
                        <a:t>CR</a:t>
                      </a:r>
                      <a:endParaRPr lang="en-US" dirty="0"/>
                    </a:p>
                  </a:txBody>
                  <a:tcPr/>
                </a:tc>
                <a:tc>
                  <a:txBody>
                    <a:bodyPr/>
                    <a:lstStyle/>
                    <a:p>
                      <a:r>
                        <a:rPr lang="en-US" dirty="0" smtClean="0"/>
                        <a:t>Calculation</a:t>
                      </a:r>
                      <a:endParaRPr lang="en-US" dirty="0"/>
                    </a:p>
                  </a:txBody>
                  <a:tcPr/>
                </a:tc>
              </a:tr>
              <a:tr h="370840">
                <a:tc>
                  <a:txBody>
                    <a:bodyPr/>
                    <a:lstStyle/>
                    <a:p>
                      <a:pPr rtl="0" fontAlgn="t"/>
                      <a:r>
                        <a:rPr lang="en-US" dirty="0" smtClean="0">
                          <a:solidFill>
                            <a:srgbClr val="000000"/>
                          </a:solidFill>
                          <a:latin typeface="Calibri"/>
                        </a:rPr>
                        <a:t>Mix variance</a:t>
                      </a:r>
                      <a:endParaRPr lang="en-US" dirty="0">
                        <a:solidFill>
                          <a:srgbClr val="000000"/>
                        </a:solidFill>
                        <a:latin typeface="Calibri"/>
                      </a:endParaRPr>
                    </a:p>
                  </a:txBody>
                  <a:tcPr marL="28575" marR="28575" marT="19050" marB="19050"/>
                </a:tc>
                <a:tc>
                  <a:txBody>
                    <a:bodyPr/>
                    <a:lstStyle/>
                    <a:p>
                      <a:pPr rtl="0" fontAlgn="t"/>
                      <a:r>
                        <a:rPr lang="en-US" dirty="0" smtClean="0">
                          <a:solidFill>
                            <a:srgbClr val="000000"/>
                          </a:solidFill>
                          <a:latin typeface="Calibri"/>
                        </a:rPr>
                        <a:t>Mix Variance</a:t>
                      </a:r>
                      <a:endParaRPr lang="en-US" dirty="0">
                        <a:solidFill>
                          <a:srgbClr val="000000"/>
                        </a:solidFill>
                        <a:latin typeface="Calibri"/>
                      </a:endParaRPr>
                    </a:p>
                  </a:txBody>
                  <a:tcPr marL="28575" marR="28575" marT="19050" marB="19050"/>
                </a:tc>
                <a:tc>
                  <a:txBody>
                    <a:bodyPr/>
                    <a:lstStyle/>
                    <a:p>
                      <a:pPr rtl="0" fontAlgn="t"/>
                      <a:r>
                        <a:rPr lang="en-US" dirty="0" smtClean="0">
                          <a:solidFill>
                            <a:srgbClr val="000000"/>
                          </a:solidFill>
                          <a:latin typeface="Calibri"/>
                        </a:rPr>
                        <a:t>Work-in-Process</a:t>
                      </a:r>
                      <a:endParaRPr lang="en-US" dirty="0">
                        <a:solidFill>
                          <a:srgbClr val="000000"/>
                        </a:solidFill>
                        <a:latin typeface="Calibri"/>
                      </a:endParaRPr>
                    </a:p>
                  </a:txBody>
                  <a:tcPr marL="28575" marR="28575" marT="19050" marB="19050"/>
                </a:tc>
                <a:tc>
                  <a:txBody>
                    <a:bodyPr/>
                    <a:lstStyle/>
                    <a:p>
                      <a:pPr rtl="0" fontAlgn="t"/>
                      <a:r>
                        <a:rPr lang="en-US" dirty="0" smtClean="0">
                          <a:solidFill>
                            <a:srgbClr val="000000"/>
                          </a:solidFill>
                          <a:latin typeface="Calibri"/>
                        </a:rPr>
                        <a:t>Mix </a:t>
                      </a:r>
                      <a:r>
                        <a:rPr lang="en-US" dirty="0">
                          <a:solidFill>
                            <a:srgbClr val="000000"/>
                          </a:solidFill>
                          <a:latin typeface="Calibri"/>
                        </a:rPr>
                        <a:t>Variance = </a:t>
                      </a:r>
                      <a:r>
                        <a:rPr lang="en-US" baseline="0" dirty="0" smtClean="0">
                          <a:solidFill>
                            <a:srgbClr val="000000"/>
                          </a:solidFill>
                          <a:latin typeface="Calibri"/>
                        </a:rPr>
                        <a:t>Co-/By-Product (</a:t>
                      </a:r>
                      <a:r>
                        <a:rPr lang="en-US" dirty="0" smtClean="0">
                          <a:solidFill>
                            <a:srgbClr val="000000"/>
                          </a:solidFill>
                          <a:latin typeface="Calibri"/>
                        </a:rPr>
                        <a:t>Expected Receipt Quantity - Actual Receipt Qty) * GL Cost</a:t>
                      </a:r>
                      <a:endParaRPr lang="en-US" dirty="0">
                        <a:solidFill>
                          <a:srgbClr val="000000"/>
                        </a:solidFill>
                        <a:latin typeface="Calibri"/>
                      </a:endParaRP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34</a:t>
            </a:fld>
            <a:endParaRPr lang="en-US" dirty="0"/>
          </a:p>
        </p:txBody>
      </p:sp>
      <p:sp>
        <p:nvSpPr>
          <p:cNvPr id="3" name="Content Placeholder 2"/>
          <p:cNvSpPr>
            <a:spLocks noGrp="1"/>
          </p:cNvSpPr>
          <p:nvPr>
            <p:ph idx="1"/>
          </p:nvPr>
        </p:nvSpPr>
        <p:spPr/>
        <p:txBody>
          <a:bodyPr/>
          <a:lstStyle/>
          <a:p>
            <a:r>
              <a:rPr lang="en-US" dirty="0" smtClean="0"/>
              <a:t>Post method change variance to clear the remaining WIP cost for the production order when processing Production Order Accounting Close.</a:t>
            </a:r>
            <a:endParaRPr lang="en-US" dirty="0"/>
          </a:p>
        </p:txBody>
      </p:sp>
      <p:sp>
        <p:nvSpPr>
          <p:cNvPr id="4" name="Title 3"/>
          <p:cNvSpPr>
            <a:spLocks noGrp="1"/>
          </p:cNvSpPr>
          <p:nvPr>
            <p:ph type="title"/>
          </p:nvPr>
        </p:nvSpPr>
        <p:spPr/>
        <p:txBody>
          <a:bodyPr/>
          <a:lstStyle/>
          <a:p>
            <a:r>
              <a:rPr lang="en-US" dirty="0" smtClean="0"/>
              <a:t>Method Change Variance</a:t>
            </a:r>
            <a:endParaRPr lang="en-US" dirty="0"/>
          </a:p>
        </p:txBody>
      </p:sp>
      <p:sp>
        <p:nvSpPr>
          <p:cNvPr id="5" name="Text Placeholder 4"/>
          <p:cNvSpPr>
            <a:spLocks noGrp="1"/>
          </p:cNvSpPr>
          <p:nvPr>
            <p:ph type="body" sz="quarter" idx="11"/>
          </p:nvPr>
        </p:nvSpPr>
        <p:spPr/>
        <p:txBody>
          <a:bodyPr/>
          <a:lstStyle/>
          <a:p>
            <a:endParaRPr lang="en-US"/>
          </a:p>
        </p:txBody>
      </p:sp>
      <p:graphicFrame>
        <p:nvGraphicFramePr>
          <p:cNvPr id="7" name="Table 6"/>
          <p:cNvGraphicFramePr>
            <a:graphicFrameLocks noGrp="1"/>
          </p:cNvGraphicFramePr>
          <p:nvPr/>
        </p:nvGraphicFramePr>
        <p:xfrm>
          <a:off x="745435" y="3182086"/>
          <a:ext cx="10585174" cy="9575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504661"/>
                <a:gridCol w="1789044"/>
                <a:gridCol w="1868556"/>
                <a:gridCol w="4422913"/>
              </a:tblGrid>
              <a:tr h="370840">
                <a:tc>
                  <a:txBody>
                    <a:bodyPr/>
                    <a:lstStyle/>
                    <a:p>
                      <a:r>
                        <a:rPr lang="en-US" dirty="0" smtClean="0"/>
                        <a:t>Cost</a:t>
                      </a:r>
                      <a:endParaRPr lang="en-US" dirty="0"/>
                    </a:p>
                  </a:txBody>
                  <a:tcPr/>
                </a:tc>
                <a:tc>
                  <a:txBody>
                    <a:bodyPr/>
                    <a:lstStyle/>
                    <a:p>
                      <a:r>
                        <a:rPr lang="en-US" dirty="0" smtClean="0"/>
                        <a:t>DR</a:t>
                      </a:r>
                      <a:endParaRPr lang="en-US" dirty="0"/>
                    </a:p>
                  </a:txBody>
                  <a:tcPr/>
                </a:tc>
                <a:tc>
                  <a:txBody>
                    <a:bodyPr/>
                    <a:lstStyle/>
                    <a:p>
                      <a:r>
                        <a:rPr lang="en-US" dirty="0" smtClean="0"/>
                        <a:t>CR</a:t>
                      </a:r>
                      <a:endParaRPr lang="en-US" dirty="0"/>
                    </a:p>
                  </a:txBody>
                  <a:tcPr/>
                </a:tc>
                <a:tc>
                  <a:txBody>
                    <a:bodyPr/>
                    <a:lstStyle/>
                    <a:p>
                      <a:r>
                        <a:rPr lang="en-US" dirty="0" smtClean="0"/>
                        <a:t>Calculation</a:t>
                      </a:r>
                      <a:endParaRPr lang="en-US" dirty="0"/>
                    </a:p>
                  </a:txBody>
                  <a:tcPr/>
                </a:tc>
              </a:tr>
              <a:tr h="370840">
                <a:tc>
                  <a:txBody>
                    <a:bodyPr/>
                    <a:lstStyle/>
                    <a:p>
                      <a:pPr rtl="0" fontAlgn="t"/>
                      <a:r>
                        <a:rPr lang="en-US" dirty="0" smtClean="0">
                          <a:solidFill>
                            <a:srgbClr val="000000"/>
                          </a:solidFill>
                          <a:latin typeface="Calibri"/>
                        </a:rPr>
                        <a:t>Method change variance</a:t>
                      </a:r>
                      <a:endParaRPr lang="en-US" dirty="0">
                        <a:solidFill>
                          <a:srgbClr val="000000"/>
                        </a:solidFill>
                        <a:latin typeface="Calibri"/>
                      </a:endParaRPr>
                    </a:p>
                  </a:txBody>
                  <a:tcPr marL="28575" marR="28575" marT="19050" marB="19050"/>
                </a:tc>
                <a:tc>
                  <a:txBody>
                    <a:bodyPr/>
                    <a:lstStyle/>
                    <a:p>
                      <a:pPr rtl="0" fontAlgn="t"/>
                      <a:r>
                        <a:rPr lang="en-US" dirty="0">
                          <a:solidFill>
                            <a:srgbClr val="000000"/>
                          </a:solidFill>
                          <a:latin typeface="Calibri"/>
                        </a:rPr>
                        <a:t>Method Variance</a:t>
                      </a:r>
                    </a:p>
                  </a:txBody>
                  <a:tcPr marL="28575" marR="28575" marT="19050" marB="19050"/>
                </a:tc>
                <a:tc>
                  <a:txBody>
                    <a:bodyPr/>
                    <a:lstStyle/>
                    <a:p>
                      <a:pPr rtl="0" fontAlgn="t"/>
                      <a:r>
                        <a:rPr lang="en-US" dirty="0" smtClean="0">
                          <a:solidFill>
                            <a:srgbClr val="000000"/>
                          </a:solidFill>
                          <a:latin typeface="Calibri"/>
                        </a:rPr>
                        <a:t>Work-in-Process</a:t>
                      </a:r>
                      <a:endParaRPr lang="en-US" dirty="0">
                        <a:solidFill>
                          <a:srgbClr val="000000"/>
                        </a:solidFill>
                        <a:latin typeface="Calibri"/>
                      </a:endParaRPr>
                    </a:p>
                  </a:txBody>
                  <a:tcPr marL="28575" marR="28575" marT="19050" marB="19050"/>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dirty="0" smtClean="0">
                          <a:solidFill>
                            <a:srgbClr val="000000"/>
                          </a:solidFill>
                          <a:latin typeface="Calibri"/>
                        </a:rPr>
                        <a:t>Remaining cost in</a:t>
                      </a:r>
                      <a:r>
                        <a:rPr lang="en-US" baseline="0" dirty="0" smtClean="0">
                          <a:solidFill>
                            <a:srgbClr val="000000"/>
                          </a:solidFill>
                          <a:latin typeface="Calibri"/>
                        </a:rPr>
                        <a:t> </a:t>
                      </a:r>
                      <a:r>
                        <a:rPr lang="en-US" dirty="0" smtClean="0">
                          <a:solidFill>
                            <a:srgbClr val="000000"/>
                          </a:solidFill>
                          <a:latin typeface="Calibri"/>
                        </a:rPr>
                        <a:t>Work-in-Process for the production order</a:t>
                      </a:r>
                    </a:p>
                  </a:txBody>
                  <a:tcPr marL="28575" marR="28575" marT="19050" marB="19050" anchor="b"/>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35</a:t>
            </a:fld>
            <a:endParaRPr lang="en-US" dirty="0"/>
          </a:p>
        </p:txBody>
      </p:sp>
      <p:sp>
        <p:nvSpPr>
          <p:cNvPr id="3" name="Content Placeholder 2"/>
          <p:cNvSpPr>
            <a:spLocks noGrp="1"/>
          </p:cNvSpPr>
          <p:nvPr>
            <p:ph idx="1"/>
          </p:nvPr>
        </p:nvSpPr>
        <p:spPr>
          <a:xfrm>
            <a:off x="558800" y="1417321"/>
            <a:ext cx="6083300" cy="4898813"/>
          </a:xfrm>
        </p:spPr>
        <p:txBody>
          <a:bodyPr/>
          <a:lstStyle/>
          <a:p>
            <a:r>
              <a:rPr lang="en-US" sz="2400" dirty="0" smtClean="0"/>
              <a:t>Recognize the costs for floor stock, components with Issue Policy = None”</a:t>
            </a:r>
          </a:p>
          <a:p>
            <a:pPr lvl="1"/>
            <a:r>
              <a:rPr lang="en-US" sz="2000" dirty="0" smtClean="0"/>
              <a:t>Production </a:t>
            </a:r>
            <a:r>
              <a:rPr lang="en-US" sz="2000" dirty="0" smtClean="0"/>
              <a:t>Order Accounting </a:t>
            </a:r>
            <a:r>
              <a:rPr lang="en-US" sz="2000" dirty="0" smtClean="0"/>
              <a:t>Close (16.20.10) </a:t>
            </a:r>
            <a:endParaRPr lang="en-US" sz="2000" dirty="0" smtClean="0"/>
          </a:p>
        </p:txBody>
      </p:sp>
      <p:sp>
        <p:nvSpPr>
          <p:cNvPr id="4" name="Title 3"/>
          <p:cNvSpPr>
            <a:spLocks noGrp="1"/>
          </p:cNvSpPr>
          <p:nvPr>
            <p:ph type="title"/>
          </p:nvPr>
        </p:nvSpPr>
        <p:spPr/>
        <p:txBody>
          <a:bodyPr/>
          <a:lstStyle/>
          <a:p>
            <a:r>
              <a:rPr lang="en-US" dirty="0" smtClean="0"/>
              <a:t>Close Accounting and Floor Stock</a:t>
            </a:r>
            <a:endParaRPr lang="en-US" dirty="0"/>
          </a:p>
        </p:txBody>
      </p:sp>
      <p:sp>
        <p:nvSpPr>
          <p:cNvPr id="11" name="Text Placeholder 10"/>
          <p:cNvSpPr>
            <a:spLocks noGrp="1"/>
          </p:cNvSpPr>
          <p:nvPr>
            <p:ph type="body" sz="quarter" idx="11"/>
          </p:nvPr>
        </p:nvSpPr>
        <p:spPr/>
        <p:txBody>
          <a:bodyPr/>
          <a:lstStyle/>
          <a:p>
            <a:endParaRPr lang="en-US"/>
          </a:p>
        </p:txBody>
      </p:sp>
      <p:pic>
        <p:nvPicPr>
          <p:cNvPr id="9" name="Picture 8" descr="Prod Order Accounting Close.PNG"/>
          <p:cNvPicPr>
            <a:picLocks noChangeAspect="1"/>
          </p:cNvPicPr>
          <p:nvPr/>
        </p:nvPicPr>
        <p:blipFill>
          <a:blip r:embed="rId2"/>
          <a:stretch>
            <a:fillRect/>
          </a:stretch>
        </p:blipFill>
        <p:spPr>
          <a:xfrm>
            <a:off x="6694011" y="1536700"/>
            <a:ext cx="4964589" cy="3768477"/>
          </a:xfrm>
          <a:prstGeom prst="rect">
            <a:avLst/>
          </a:prstGeom>
          <a:ln>
            <a:solidFill>
              <a:schemeClr val="tx2"/>
            </a:solidFill>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36</a:t>
            </a:fld>
            <a:endParaRPr lang="en-US" dirty="0"/>
          </a:p>
        </p:txBody>
      </p:sp>
      <p:sp>
        <p:nvSpPr>
          <p:cNvPr id="3" name="Content Placeholder 2"/>
          <p:cNvSpPr>
            <a:spLocks noGrp="1"/>
          </p:cNvSpPr>
          <p:nvPr>
            <p:ph idx="1"/>
          </p:nvPr>
        </p:nvSpPr>
        <p:spPr/>
        <p:txBody>
          <a:bodyPr/>
          <a:lstStyle/>
          <a:p>
            <a:r>
              <a:rPr lang="en-US" dirty="0" smtClean="0"/>
              <a:t>Material </a:t>
            </a:r>
            <a:r>
              <a:rPr lang="en-US" dirty="0" smtClean="0"/>
              <a:t>cost is calculated </a:t>
            </a:r>
            <a:r>
              <a:rPr lang="en-US" dirty="0" smtClean="0"/>
              <a:t>from the </a:t>
            </a:r>
            <a:r>
              <a:rPr lang="en-US" dirty="0" smtClean="0"/>
              <a:t>issue quantity </a:t>
            </a:r>
            <a:r>
              <a:rPr lang="en-US" dirty="0" smtClean="0"/>
              <a:t>on the production order </a:t>
            </a:r>
            <a:r>
              <a:rPr lang="en-US" dirty="0" smtClean="0"/>
              <a:t>bill </a:t>
            </a:r>
            <a:r>
              <a:rPr lang="en-US" dirty="0" smtClean="0"/>
              <a:t>and the general ledger cost for the item</a:t>
            </a:r>
            <a:r>
              <a:rPr lang="en-US" dirty="0" smtClean="0"/>
              <a:t>.</a:t>
            </a:r>
          </a:p>
          <a:p>
            <a:r>
              <a:rPr lang="en-US" dirty="0" smtClean="0"/>
              <a:t>No inventory transactions are created.</a:t>
            </a:r>
            <a:endParaRPr lang="en-US" dirty="0" smtClean="0"/>
          </a:p>
        </p:txBody>
      </p:sp>
      <p:sp>
        <p:nvSpPr>
          <p:cNvPr id="4" name="Title 3"/>
          <p:cNvSpPr>
            <a:spLocks noGrp="1"/>
          </p:cNvSpPr>
          <p:nvPr>
            <p:ph type="title"/>
          </p:nvPr>
        </p:nvSpPr>
        <p:spPr/>
        <p:txBody>
          <a:bodyPr/>
          <a:lstStyle/>
          <a:p>
            <a:r>
              <a:rPr lang="en-US" dirty="0" smtClean="0"/>
              <a:t>Floor Stock</a:t>
            </a:r>
            <a:endParaRPr lang="en-US" dirty="0"/>
          </a:p>
        </p:txBody>
      </p:sp>
      <p:sp>
        <p:nvSpPr>
          <p:cNvPr id="5" name="Text Placeholder 4"/>
          <p:cNvSpPr>
            <a:spLocks noGrp="1"/>
          </p:cNvSpPr>
          <p:nvPr>
            <p:ph type="body" sz="quarter" idx="11"/>
          </p:nvPr>
        </p:nvSpPr>
        <p:spPr/>
        <p:txBody>
          <a:bodyPr/>
          <a:lstStyle/>
          <a:p>
            <a:endParaRPr lang="en-US"/>
          </a:p>
        </p:txBody>
      </p:sp>
      <p:graphicFrame>
        <p:nvGraphicFramePr>
          <p:cNvPr id="7" name="Table 6"/>
          <p:cNvGraphicFramePr>
            <a:graphicFrameLocks noGrp="1"/>
          </p:cNvGraphicFramePr>
          <p:nvPr/>
        </p:nvGraphicFramePr>
        <p:xfrm>
          <a:off x="1243166" y="3443816"/>
          <a:ext cx="9702804" cy="741680"/>
        </p:xfrm>
        <a:graphic>
          <a:graphicData uri="http://schemas.openxmlformats.org/drawingml/2006/table">
            <a:tbl>
              <a:tblPr firstRow="1" bandRow="1">
                <a:tableStyleId>{5C22544A-7EE6-4342-B048-85BDC9FD1C3A}</a:tableStyleId>
              </a:tblPr>
              <a:tblGrid>
                <a:gridCol w="1656192"/>
                <a:gridCol w="1656192"/>
                <a:gridCol w="1349950"/>
                <a:gridCol w="5040470"/>
              </a:tblGrid>
              <a:tr h="370840">
                <a:tc>
                  <a:txBody>
                    <a:bodyPr/>
                    <a:lstStyle/>
                    <a:p>
                      <a:r>
                        <a:rPr lang="en-US" dirty="0" smtClean="0"/>
                        <a:t>Cost</a:t>
                      </a:r>
                      <a:endParaRPr lang="en-US" dirty="0"/>
                    </a:p>
                  </a:txBody>
                  <a:tcPr/>
                </a:tc>
                <a:tc>
                  <a:txBody>
                    <a:bodyPr/>
                    <a:lstStyle/>
                    <a:p>
                      <a:r>
                        <a:rPr lang="en-US" dirty="0" smtClean="0"/>
                        <a:t>DR</a:t>
                      </a:r>
                      <a:endParaRPr lang="en-US" dirty="0"/>
                    </a:p>
                  </a:txBody>
                  <a:tcPr/>
                </a:tc>
                <a:tc>
                  <a:txBody>
                    <a:bodyPr/>
                    <a:lstStyle/>
                    <a:p>
                      <a:r>
                        <a:rPr lang="en-US" dirty="0" smtClean="0"/>
                        <a:t>CR</a:t>
                      </a:r>
                      <a:endParaRPr lang="en-US" dirty="0"/>
                    </a:p>
                  </a:txBody>
                  <a:tcPr/>
                </a:tc>
                <a:tc>
                  <a:txBody>
                    <a:bodyPr/>
                    <a:lstStyle/>
                    <a:p>
                      <a:r>
                        <a:rPr lang="en-US" dirty="0" smtClean="0"/>
                        <a:t>Calculation</a:t>
                      </a:r>
                      <a:endParaRPr lang="en-US" dirty="0"/>
                    </a:p>
                  </a:txBody>
                  <a:tcPr/>
                </a:tc>
              </a:tr>
              <a:tr h="370840">
                <a:tc>
                  <a:txBody>
                    <a:bodyPr/>
                    <a:lstStyle/>
                    <a:p>
                      <a:pPr rtl="0" fontAlgn="t"/>
                      <a:r>
                        <a:rPr lang="en-US" dirty="0" smtClean="0">
                          <a:solidFill>
                            <a:srgbClr val="000000"/>
                          </a:solidFill>
                          <a:latin typeface="Calibri"/>
                        </a:rPr>
                        <a:t>Material</a:t>
                      </a:r>
                      <a:r>
                        <a:rPr lang="en-US" baseline="0" dirty="0" smtClean="0">
                          <a:solidFill>
                            <a:srgbClr val="000000"/>
                          </a:solidFill>
                          <a:latin typeface="Calibri"/>
                        </a:rPr>
                        <a:t> Cost</a:t>
                      </a:r>
                      <a:endParaRPr lang="en-US" dirty="0">
                        <a:solidFill>
                          <a:srgbClr val="000000"/>
                        </a:solidFill>
                        <a:latin typeface="Calibri"/>
                      </a:endParaRPr>
                    </a:p>
                  </a:txBody>
                  <a:tcPr marL="28575" marR="28575" marT="19050" marB="19050"/>
                </a:tc>
                <a:tc>
                  <a:txBody>
                    <a:bodyPr/>
                    <a:lstStyle/>
                    <a:p>
                      <a:pPr rtl="0" fontAlgn="t"/>
                      <a:r>
                        <a:rPr lang="en-US" dirty="0" smtClean="0">
                          <a:solidFill>
                            <a:srgbClr val="000000"/>
                          </a:solidFill>
                          <a:latin typeface="Calibri"/>
                        </a:rPr>
                        <a:t>Work-in-Process</a:t>
                      </a:r>
                      <a:endParaRPr lang="en-US" dirty="0">
                        <a:solidFill>
                          <a:srgbClr val="000000"/>
                        </a:solidFill>
                        <a:latin typeface="Calibri"/>
                      </a:endParaRPr>
                    </a:p>
                  </a:txBody>
                  <a:tcPr marL="28575" marR="28575" marT="19050" marB="19050"/>
                </a:tc>
                <a:tc>
                  <a:txBody>
                    <a:bodyPr/>
                    <a:lstStyle/>
                    <a:p>
                      <a:pPr rtl="0" fontAlgn="t"/>
                      <a:r>
                        <a:rPr lang="en-US" dirty="0" smtClean="0">
                          <a:solidFill>
                            <a:srgbClr val="000000"/>
                          </a:solidFill>
                          <a:latin typeface="Calibri"/>
                        </a:rPr>
                        <a:t>Floor Stock</a:t>
                      </a:r>
                      <a:endParaRPr lang="en-US" dirty="0">
                        <a:solidFill>
                          <a:srgbClr val="000000"/>
                        </a:solidFill>
                        <a:latin typeface="Calibri"/>
                      </a:endParaRPr>
                    </a:p>
                  </a:txBody>
                  <a:tcPr marL="28575" marR="28575" marT="19050" marB="19050"/>
                </a:tc>
                <a:tc>
                  <a:txBody>
                    <a:bodyPr/>
                    <a:lstStyle/>
                    <a:p>
                      <a:pPr rtl="0" fontAlgn="t"/>
                      <a:r>
                        <a:rPr lang="en-US" dirty="0" smtClean="0">
                          <a:solidFill>
                            <a:srgbClr val="000000"/>
                          </a:solidFill>
                          <a:latin typeface="Calibri"/>
                        </a:rPr>
                        <a:t>Material Cost = Issue Qty * GL Cost Item</a:t>
                      </a:r>
                      <a:endParaRPr lang="en-US" dirty="0">
                        <a:solidFill>
                          <a:srgbClr val="000000"/>
                        </a:solidFill>
                        <a:latin typeface="Calibri"/>
                      </a:endParaRPr>
                    </a:p>
                  </a:txBody>
                  <a:tcPr marL="28575" marR="28575" marT="19050" marB="19050"/>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37</a:t>
            </a:fld>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r>
              <a:rPr lang="en-US" dirty="0" smtClean="0"/>
              <a:t>Account Sources</a:t>
            </a:r>
            <a:endParaRPr lang="en-US" dirty="0"/>
          </a:p>
        </p:txBody>
      </p:sp>
      <p:sp>
        <p:nvSpPr>
          <p:cNvPr id="5" name="Text Placeholder 4"/>
          <p:cNvSpPr>
            <a:spLocks noGrp="1"/>
          </p:cNvSpPr>
          <p:nvPr>
            <p:ph type="body" sz="quarter" idx="11"/>
          </p:nvPr>
        </p:nvSpPr>
        <p:spPr/>
        <p:txBody>
          <a:bodyP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38</a:t>
            </a:fld>
            <a:endParaRPr lang="en-US" dirty="0"/>
          </a:p>
        </p:txBody>
      </p:sp>
      <p:sp>
        <p:nvSpPr>
          <p:cNvPr id="3" name="Content Placeholder 2"/>
          <p:cNvSpPr>
            <a:spLocks noGrp="1"/>
          </p:cNvSpPr>
          <p:nvPr>
            <p:ph sz="half" idx="1"/>
          </p:nvPr>
        </p:nvSpPr>
        <p:spPr/>
        <p:txBody>
          <a:bodyPr/>
          <a:lstStyle/>
          <a:p>
            <a:r>
              <a:rPr lang="en-US" dirty="0" smtClean="0"/>
              <a:t>Production order accounts (default values from the product line):</a:t>
            </a:r>
          </a:p>
          <a:p>
            <a:pPr lvl="1"/>
            <a:r>
              <a:rPr lang="en-US" dirty="0" smtClean="0"/>
              <a:t>Work-in-Process (WIP)</a:t>
            </a:r>
          </a:p>
          <a:p>
            <a:pPr lvl="1"/>
            <a:r>
              <a:rPr lang="en-US" dirty="0" smtClean="0"/>
              <a:t>Material usage variance</a:t>
            </a:r>
          </a:p>
          <a:p>
            <a:pPr lvl="1"/>
            <a:r>
              <a:rPr lang="en-US" dirty="0" smtClean="0"/>
              <a:t>Material rate variance</a:t>
            </a:r>
          </a:p>
          <a:p>
            <a:pPr lvl="1"/>
            <a:r>
              <a:rPr lang="en-US" dirty="0" smtClean="0"/>
              <a:t>Subcontract usage variance</a:t>
            </a:r>
          </a:p>
          <a:p>
            <a:pPr lvl="1"/>
            <a:r>
              <a:rPr lang="en-US" dirty="0" smtClean="0"/>
              <a:t>Subcontract rate variance</a:t>
            </a:r>
          </a:p>
          <a:p>
            <a:pPr lvl="1"/>
            <a:r>
              <a:rPr lang="en-US" dirty="0" smtClean="0"/>
              <a:t>Mix variance</a:t>
            </a:r>
          </a:p>
          <a:p>
            <a:pPr lvl="1"/>
            <a:r>
              <a:rPr lang="en-US" dirty="0" smtClean="0"/>
              <a:t>Floor stock</a:t>
            </a:r>
            <a:endParaRPr lang="en-US" dirty="0"/>
          </a:p>
        </p:txBody>
      </p:sp>
      <p:pic>
        <p:nvPicPr>
          <p:cNvPr id="12" name="Content Placeholder 11" descr="Production Order Accounts.PNG"/>
          <p:cNvPicPr>
            <a:picLocks noGrp="1" noChangeAspect="1"/>
          </p:cNvPicPr>
          <p:nvPr>
            <p:ph sz="half" idx="2"/>
          </p:nvPr>
        </p:nvPicPr>
        <p:blipFill>
          <a:blip r:embed="rId2"/>
          <a:stretch>
            <a:fillRect/>
          </a:stretch>
        </p:blipFill>
        <p:spPr>
          <a:xfrm>
            <a:off x="6197600" y="1520109"/>
            <a:ext cx="5384800" cy="3646134"/>
          </a:xfrm>
          <a:ln>
            <a:solidFill>
              <a:schemeClr val="tx2"/>
            </a:solidFill>
          </a:ln>
          <a:effectLst>
            <a:outerShdw blurRad="50800" dist="38100" dir="5400000" algn="t" rotWithShape="0">
              <a:prstClr val="black">
                <a:alpha val="40000"/>
              </a:prstClr>
            </a:outerShdw>
          </a:effectLst>
        </p:spPr>
      </p:pic>
      <p:sp>
        <p:nvSpPr>
          <p:cNvPr id="4" name="Title 3"/>
          <p:cNvSpPr>
            <a:spLocks noGrp="1"/>
          </p:cNvSpPr>
          <p:nvPr>
            <p:ph type="title"/>
          </p:nvPr>
        </p:nvSpPr>
        <p:spPr/>
        <p:txBody>
          <a:bodyPr/>
          <a:lstStyle/>
          <a:p>
            <a:r>
              <a:rPr lang="en-US" dirty="0" smtClean="0"/>
              <a:t>Production Order Accounts</a:t>
            </a:r>
            <a:endParaRPr lang="en-US" dirty="0"/>
          </a:p>
        </p:txBody>
      </p:sp>
      <p:sp>
        <p:nvSpPr>
          <p:cNvPr id="11" name="Text Placeholder 10"/>
          <p:cNvSpPr>
            <a:spLocks noGrp="1"/>
          </p:cNvSpPr>
          <p:nvPr>
            <p:ph type="body" sz="quarter" idx="13"/>
          </p:nvPr>
        </p:nvSpPr>
        <p:spPr/>
        <p:txBody>
          <a:bodyPr/>
          <a:lstStyle/>
          <a:p>
            <a:endParaRPr lang="en-US"/>
          </a:p>
        </p:txBody>
      </p:sp>
      <p:sp>
        <p:nvSpPr>
          <p:cNvPr id="13" name="Rectangle 12"/>
          <p:cNvSpPr/>
          <p:nvPr/>
        </p:nvSpPr>
        <p:spPr>
          <a:xfrm>
            <a:off x="6268171" y="3608462"/>
            <a:ext cx="5269707" cy="1497793"/>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9050">
                <a:solidFill>
                  <a:schemeClr val="tx1"/>
                </a:solidFill>
              </a:ln>
              <a:no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39</a:t>
            </a:fld>
            <a:endParaRPr lang="en-US" dirty="0"/>
          </a:p>
        </p:txBody>
      </p:sp>
      <p:sp>
        <p:nvSpPr>
          <p:cNvPr id="3" name="Content Placeholder 2"/>
          <p:cNvSpPr>
            <a:spLocks noGrp="1"/>
          </p:cNvSpPr>
          <p:nvPr>
            <p:ph idx="1"/>
          </p:nvPr>
        </p:nvSpPr>
        <p:spPr/>
        <p:txBody>
          <a:bodyPr>
            <a:normAutofit/>
          </a:bodyPr>
          <a:lstStyle/>
          <a:p>
            <a:r>
              <a:rPr lang="en-US" sz="2400" dirty="0" smtClean="0"/>
              <a:t>Overhead Applied</a:t>
            </a:r>
          </a:p>
          <a:p>
            <a:r>
              <a:rPr lang="en-US" sz="2400" dirty="0" smtClean="0"/>
              <a:t>Cost of Production</a:t>
            </a:r>
          </a:p>
          <a:p>
            <a:r>
              <a:rPr lang="en-US" sz="2400" dirty="0" smtClean="0"/>
              <a:t>Method [Change] Variance</a:t>
            </a:r>
            <a:endParaRPr lang="en-US" sz="2400" dirty="0"/>
          </a:p>
        </p:txBody>
      </p:sp>
      <p:sp>
        <p:nvSpPr>
          <p:cNvPr id="4" name="Title 3"/>
          <p:cNvSpPr>
            <a:spLocks noGrp="1"/>
          </p:cNvSpPr>
          <p:nvPr>
            <p:ph type="title"/>
          </p:nvPr>
        </p:nvSpPr>
        <p:spPr/>
        <p:txBody>
          <a:bodyPr/>
          <a:lstStyle/>
          <a:p>
            <a:r>
              <a:rPr lang="en-US" dirty="0" smtClean="0"/>
              <a:t>Product Line Accounts</a:t>
            </a:r>
            <a:endParaRPr lang="en-US" dirty="0"/>
          </a:p>
        </p:txBody>
      </p:sp>
      <p:sp>
        <p:nvSpPr>
          <p:cNvPr id="24" name="Text Placeholder 23"/>
          <p:cNvSpPr>
            <a:spLocks noGrp="1"/>
          </p:cNvSpPr>
          <p:nvPr>
            <p:ph type="body" sz="quarter" idx="11"/>
          </p:nvPr>
        </p:nvSpPr>
        <p:spPr/>
        <p:txBody>
          <a:bodyPr/>
          <a:lstStyle/>
          <a:p>
            <a:endParaRPr lang="en-US"/>
          </a:p>
        </p:txBody>
      </p:sp>
      <p:pic>
        <p:nvPicPr>
          <p:cNvPr id="16" name="Picture 15" descr="Prod Line Purchasing.PNG"/>
          <p:cNvPicPr>
            <a:picLocks noChangeAspect="1"/>
          </p:cNvPicPr>
          <p:nvPr/>
        </p:nvPicPr>
        <p:blipFill>
          <a:blip r:embed="rId2"/>
          <a:stretch>
            <a:fillRect/>
          </a:stretch>
        </p:blipFill>
        <p:spPr>
          <a:xfrm>
            <a:off x="1074356" y="2940458"/>
            <a:ext cx="4051929" cy="3294015"/>
          </a:xfrm>
          <a:prstGeom prst="rect">
            <a:avLst/>
          </a:prstGeom>
          <a:ln>
            <a:solidFill>
              <a:schemeClr val="tx2"/>
            </a:solidFill>
          </a:ln>
          <a:effectLst>
            <a:outerShdw blurRad="50800" dist="38100" dir="5400000" algn="t" rotWithShape="0">
              <a:prstClr val="black">
                <a:alpha val="40000"/>
              </a:prstClr>
            </a:outerShdw>
          </a:effectLst>
        </p:spPr>
      </p:pic>
      <p:sp>
        <p:nvSpPr>
          <p:cNvPr id="17" name="Rectangle 16"/>
          <p:cNvSpPr/>
          <p:nvPr/>
        </p:nvSpPr>
        <p:spPr>
          <a:xfrm>
            <a:off x="1142373" y="5463438"/>
            <a:ext cx="3633128" cy="192165"/>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9050">
                <a:solidFill>
                  <a:schemeClr val="tx1"/>
                </a:solidFill>
              </a:ln>
              <a:noFill/>
            </a:endParaRPr>
          </a:p>
        </p:txBody>
      </p:sp>
      <p:pic>
        <p:nvPicPr>
          <p:cNvPr id="21" name="Picture 20" descr="Prod Line Production.PNG"/>
          <p:cNvPicPr>
            <a:picLocks noChangeAspect="1"/>
          </p:cNvPicPr>
          <p:nvPr/>
        </p:nvPicPr>
        <p:blipFill>
          <a:blip r:embed="rId3"/>
          <a:stretch>
            <a:fillRect/>
          </a:stretch>
        </p:blipFill>
        <p:spPr>
          <a:xfrm>
            <a:off x="5562665" y="2433132"/>
            <a:ext cx="4022778" cy="3818724"/>
          </a:xfrm>
          <a:prstGeom prst="rect">
            <a:avLst/>
          </a:prstGeom>
          <a:ln>
            <a:solidFill>
              <a:schemeClr val="tx2"/>
            </a:solidFill>
          </a:ln>
          <a:effectLst>
            <a:outerShdw blurRad="50800" dist="38100" dir="5400000" algn="t" rotWithShape="0">
              <a:prstClr val="black">
                <a:alpha val="40000"/>
              </a:prstClr>
            </a:outerShdw>
          </a:effectLst>
        </p:spPr>
      </p:pic>
      <p:sp>
        <p:nvSpPr>
          <p:cNvPr id="14" name="Rectangle 13"/>
          <p:cNvSpPr/>
          <p:nvPr/>
        </p:nvSpPr>
        <p:spPr>
          <a:xfrm>
            <a:off x="5624328" y="5312543"/>
            <a:ext cx="3633128" cy="192165"/>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9050">
                <a:solidFill>
                  <a:schemeClr val="tx1"/>
                </a:solidFill>
              </a:ln>
              <a:noFill/>
            </a:endParaRPr>
          </a:p>
        </p:txBody>
      </p:sp>
      <p:sp>
        <p:nvSpPr>
          <p:cNvPr id="15" name="Rectangle 14"/>
          <p:cNvSpPr/>
          <p:nvPr/>
        </p:nvSpPr>
        <p:spPr>
          <a:xfrm>
            <a:off x="5622789" y="6022991"/>
            <a:ext cx="3633128" cy="192165"/>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9050">
                <a:solidFill>
                  <a:schemeClr val="tx1"/>
                </a:solidFill>
              </a:ln>
              <a:no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4</a:t>
            </a:fld>
            <a:endParaRPr lang="en-US" dirty="0"/>
          </a:p>
        </p:txBody>
      </p:sp>
      <p:sp>
        <p:nvSpPr>
          <p:cNvPr id="3" name="Content Placeholder 2"/>
          <p:cNvSpPr>
            <a:spLocks noGrp="1"/>
          </p:cNvSpPr>
          <p:nvPr>
            <p:ph idx="1"/>
          </p:nvPr>
        </p:nvSpPr>
        <p:spPr/>
        <p:txBody>
          <a:bodyPr/>
          <a:lstStyle/>
          <a:p>
            <a:r>
              <a:rPr lang="en-US" dirty="0" smtClean="0"/>
              <a:t>TBD</a:t>
            </a:r>
          </a:p>
        </p:txBody>
      </p:sp>
      <p:sp>
        <p:nvSpPr>
          <p:cNvPr id="4" name="Title 3"/>
          <p:cNvSpPr>
            <a:spLocks noGrp="1"/>
          </p:cNvSpPr>
          <p:nvPr>
            <p:ph type="title"/>
          </p:nvPr>
        </p:nvSpPr>
        <p:spPr/>
        <p:txBody>
          <a:bodyPr/>
          <a:lstStyle/>
          <a:p>
            <a:r>
              <a:rPr lang="en-US" smtClean="0"/>
              <a:t>Prerequisites</a:t>
            </a:r>
            <a:endParaRPr lang="en-US" dirty="0"/>
          </a:p>
        </p:txBody>
      </p:sp>
      <p:sp>
        <p:nvSpPr>
          <p:cNvPr id="9" name="Text Placeholder 8"/>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40</a:t>
            </a:fld>
            <a:endParaRPr lang="en-US" dirty="0"/>
          </a:p>
        </p:txBody>
      </p:sp>
      <p:sp>
        <p:nvSpPr>
          <p:cNvPr id="7" name="Text Placeholder 6"/>
          <p:cNvSpPr>
            <a:spLocks noGrp="1"/>
          </p:cNvSpPr>
          <p:nvPr>
            <p:ph type="body" sz="quarter" idx="10"/>
          </p:nvPr>
        </p:nvSpPr>
        <p:spPr/>
        <p:txBody>
          <a:bodyPr/>
          <a:lstStyle/>
          <a:p>
            <a:endParaRPr lang="en-US"/>
          </a:p>
        </p:txBody>
      </p:sp>
      <p:sp>
        <p:nvSpPr>
          <p:cNvPr id="6" name="Title 5"/>
          <p:cNvSpPr>
            <a:spLocks noGrp="1"/>
          </p:cNvSpPr>
          <p:nvPr>
            <p:ph type="title"/>
          </p:nvPr>
        </p:nvSpPr>
        <p:spPr/>
        <p:txBody>
          <a:bodyPr/>
          <a:lstStyle/>
          <a:p>
            <a:r>
              <a:rPr lang="en-US" dirty="0" smtClean="0"/>
              <a:t>Key Takeaways</a:t>
            </a:r>
            <a:endParaRPr lang="en-US" dirty="0"/>
          </a:p>
        </p:txBody>
      </p:sp>
      <p:sp>
        <p:nvSpPr>
          <p:cNvPr id="8" name="Text Placeholder 7"/>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41</a:t>
            </a:fld>
            <a:endParaRPr lang="en-US" dirty="0"/>
          </a:p>
        </p:txBody>
      </p:sp>
      <p:sp>
        <p:nvSpPr>
          <p:cNvPr id="3" name="Content Placeholder 2"/>
          <p:cNvSpPr>
            <a:spLocks noGrp="1"/>
          </p:cNvSpPr>
          <p:nvPr>
            <p:ph idx="1"/>
          </p:nvPr>
        </p:nvSpPr>
        <p:spPr/>
        <p:txBody>
          <a:bodyPr>
            <a:normAutofit fontScale="92500"/>
          </a:bodyPr>
          <a:lstStyle/>
          <a:p>
            <a:r>
              <a:rPr lang="en-US" dirty="0" smtClean="0"/>
              <a:t>Understand reference materials for production transactions and General Ledger transactions for production accounting.</a:t>
            </a:r>
          </a:p>
          <a:p>
            <a:pPr lvl="1"/>
            <a:r>
              <a:rPr lang="en-US" dirty="0" smtClean="0"/>
              <a:t>Issue component inventory to production</a:t>
            </a:r>
          </a:p>
          <a:p>
            <a:pPr lvl="1"/>
            <a:r>
              <a:rPr lang="en-US" dirty="0" smtClean="0"/>
              <a:t>Receive quantities from production</a:t>
            </a:r>
          </a:p>
          <a:p>
            <a:pPr lvl="1"/>
            <a:r>
              <a:rPr lang="en-US" dirty="0" smtClean="0"/>
              <a:t>Record labor for production operations</a:t>
            </a:r>
          </a:p>
          <a:p>
            <a:pPr lvl="1"/>
            <a:r>
              <a:rPr lang="en-US" dirty="0" smtClean="0"/>
              <a:t>Record labor for non-production activity</a:t>
            </a:r>
          </a:p>
          <a:p>
            <a:pPr lvl="1"/>
            <a:r>
              <a:rPr lang="en-US" dirty="0" smtClean="0"/>
              <a:t>Receive quantities from subcontract supplier</a:t>
            </a:r>
          </a:p>
          <a:p>
            <a:pPr lvl="1"/>
            <a:r>
              <a:rPr lang="en-US" dirty="0" smtClean="0"/>
              <a:t>Record scrap for an operation</a:t>
            </a:r>
          </a:p>
          <a:p>
            <a:pPr lvl="1"/>
            <a:r>
              <a:rPr lang="en-US" dirty="0" smtClean="0"/>
              <a:t>Revalue work-in-process inventory for material costs</a:t>
            </a:r>
          </a:p>
          <a:p>
            <a:pPr lvl="1"/>
            <a:r>
              <a:rPr lang="en-US" dirty="0" smtClean="0"/>
              <a:t>Close accounting / post variances for production</a:t>
            </a:r>
          </a:p>
          <a:p>
            <a:r>
              <a:rPr lang="en-US" dirty="0" smtClean="0"/>
              <a:t>Understand the account data sources for GL transactions.</a:t>
            </a:r>
          </a:p>
        </p:txBody>
      </p:sp>
      <p:sp>
        <p:nvSpPr>
          <p:cNvPr id="4" name="Title 3"/>
          <p:cNvSpPr>
            <a:spLocks noGrp="1"/>
          </p:cNvSpPr>
          <p:nvPr>
            <p:ph type="title"/>
          </p:nvPr>
        </p:nvSpPr>
        <p:spPr/>
        <p:txBody>
          <a:bodyPr/>
          <a:lstStyle/>
          <a:p>
            <a:r>
              <a:rPr lang="en-US" smtClean="0"/>
              <a:t>Summary</a:t>
            </a:r>
            <a:endParaRPr lang="en-US" dirty="0"/>
          </a:p>
        </p:txBody>
      </p:sp>
      <p:sp>
        <p:nvSpPr>
          <p:cNvPr id="10" name="Text Placeholder 9"/>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42</a:t>
            </a:fld>
            <a:endParaRPr lang="en-US" dirty="0"/>
          </a:p>
        </p:txBody>
      </p:sp>
      <p:sp>
        <p:nvSpPr>
          <p:cNvPr id="3" name="Text Placeholder 2"/>
          <p:cNvSpPr>
            <a:spLocks noGrp="1"/>
          </p:cNvSpPr>
          <p:nvPr>
            <p:ph type="body" sz="quarter" idx="10"/>
          </p:nvPr>
        </p:nvSpPr>
        <p:spPr/>
        <p:txBody>
          <a:bodyPr/>
          <a:lstStyle/>
          <a:p>
            <a:endParaRPr lang="en-US" dirty="0"/>
          </a:p>
        </p:txBody>
      </p:sp>
      <p:sp>
        <p:nvSpPr>
          <p:cNvPr id="4" name="Title 3"/>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sz="quarter" idx="11"/>
          </p:nvPr>
        </p:nvSpPr>
        <p:spPr/>
        <p:txBody>
          <a:bodyPr/>
          <a:lstStyle/>
          <a:p>
            <a:r>
              <a:rPr lang="en-US" dirty="0" smtClean="0"/>
              <a:t>Production Scheduling and Management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295FD85-0E9A-9A4B-AEA4-CF6493BFD0E6}" type="slidenum">
              <a:rPr lang="en-US" smtClean="0"/>
              <a:pPr/>
              <a:t>43</a:t>
            </a:fld>
            <a:endParaRPr lang="en-US" dirty="0"/>
          </a:p>
        </p:txBody>
      </p:sp>
      <p:sp>
        <p:nvSpPr>
          <p:cNvPr id="5" name="Content Placeholder 4"/>
          <p:cNvSpPr>
            <a:spLocks noGrp="1"/>
          </p:cNvSpPr>
          <p:nvPr>
            <p:ph idx="4294967295"/>
          </p:nvPr>
        </p:nvSpPr>
        <p:spPr>
          <a:xfrm>
            <a:off x="1966913" y="1417639"/>
            <a:ext cx="8229600" cy="2959490"/>
          </a:xfrm>
        </p:spPr>
        <p:txBody>
          <a:bodyPr>
            <a:normAutofit/>
          </a:bodyPr>
          <a:lstStyle/>
          <a:p>
            <a:endParaRPr lang="en-GB" sz="4000" dirty="0"/>
          </a:p>
          <a:p>
            <a:pPr algn="ctr">
              <a:lnSpc>
                <a:spcPct val="150000"/>
              </a:lnSpc>
              <a:buNone/>
            </a:pPr>
            <a:r>
              <a:rPr lang="en-GB" sz="4000" dirty="0">
                <a:hlinkClick r:id="rId3"/>
              </a:rPr>
              <a:t>www.qad.com</a:t>
            </a:r>
            <a:endParaRPr lang="en-GB" sz="4000" dirty="0"/>
          </a:p>
          <a:p>
            <a:pPr algn="ctr">
              <a:lnSpc>
                <a:spcPct val="150000"/>
              </a:lnSpc>
              <a:buNone/>
            </a:pPr>
            <a:r>
              <a:rPr lang="en-GB" sz="2000" dirty="0"/>
              <a:t>© QAD Inc</a:t>
            </a:r>
          </a:p>
        </p:txBody>
      </p:sp>
    </p:spTree>
    <p:extLst>
      <p:ext uri="{BB962C8B-B14F-4D97-AF65-F5344CB8AC3E}">
        <p14:creationId xmlns:p14="http://schemas.microsoft.com/office/powerpoint/2010/main" xmlns="" val="6273814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5</a:t>
            </a:fld>
            <a:endParaRPr lang="en-US" dirty="0"/>
          </a:p>
        </p:txBody>
      </p:sp>
      <p:sp>
        <p:nvSpPr>
          <p:cNvPr id="3" name="Content Placeholder 2"/>
          <p:cNvSpPr>
            <a:spLocks noGrp="1"/>
          </p:cNvSpPr>
          <p:nvPr>
            <p:ph idx="1"/>
          </p:nvPr>
        </p:nvSpPr>
        <p:spPr/>
        <p:txBody>
          <a:bodyPr/>
          <a:lstStyle/>
          <a:p>
            <a:pPr marL="342900" lvl="1" indent="-342900">
              <a:buFont typeface="Arial"/>
              <a:buChar char="•"/>
            </a:pPr>
            <a:r>
              <a:rPr lang="en-US" sz="2800" dirty="0" smtClean="0"/>
              <a:t>Business analysts</a:t>
            </a:r>
          </a:p>
          <a:p>
            <a:pPr marL="342900" lvl="1" indent="-342900">
              <a:buFont typeface="Arial"/>
              <a:buChar char="•"/>
            </a:pPr>
            <a:r>
              <a:rPr lang="en-US" sz="2800" dirty="0" smtClean="0"/>
              <a:t>Implementation managers</a:t>
            </a:r>
          </a:p>
          <a:p>
            <a:pPr marL="342900" lvl="1" indent="-342900">
              <a:buFont typeface="Arial"/>
              <a:buChar char="•"/>
            </a:pPr>
            <a:r>
              <a:rPr lang="en-US" sz="2800" dirty="0" smtClean="0"/>
              <a:t>Cost accountants</a:t>
            </a:r>
          </a:p>
          <a:p>
            <a:endParaRPr lang="en-US" dirty="0"/>
          </a:p>
        </p:txBody>
      </p:sp>
      <p:sp>
        <p:nvSpPr>
          <p:cNvPr id="4" name="Title 3"/>
          <p:cNvSpPr>
            <a:spLocks noGrp="1"/>
          </p:cNvSpPr>
          <p:nvPr>
            <p:ph type="title"/>
          </p:nvPr>
        </p:nvSpPr>
        <p:spPr/>
        <p:txBody>
          <a:bodyPr/>
          <a:lstStyle/>
          <a:p>
            <a:r>
              <a:rPr lang="en-US" dirty="0" smtClean="0"/>
              <a:t>Primary Audience</a:t>
            </a:r>
            <a:endParaRPr lang="en-US" dirty="0"/>
          </a:p>
        </p:txBody>
      </p:sp>
      <p:sp>
        <p:nvSpPr>
          <p:cNvPr id="5" name="Text Placeholder 4"/>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6</a:t>
            </a:fld>
            <a:endParaRPr lang="en-US" dirty="0"/>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normAutofit/>
          </a:bodyPr>
          <a:lstStyle/>
          <a:p>
            <a:r>
              <a:rPr lang="en-US" dirty="0" smtClean="0"/>
              <a:t>Introduction</a:t>
            </a:r>
            <a:endParaRPr lang="en-US" dirty="0"/>
          </a:p>
        </p:txBody>
      </p:sp>
      <p:sp>
        <p:nvSpPr>
          <p:cNvPr id="5" name="Text Placeholder 4"/>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7</a:t>
            </a:fld>
            <a:endParaRPr lang="en-US" dirty="0"/>
          </a:p>
        </p:txBody>
      </p:sp>
      <p:sp>
        <p:nvSpPr>
          <p:cNvPr id="3" name="Content Placeholder 2"/>
          <p:cNvSpPr>
            <a:spLocks noGrp="1"/>
          </p:cNvSpPr>
          <p:nvPr>
            <p:ph idx="1"/>
          </p:nvPr>
        </p:nvSpPr>
        <p:spPr/>
        <p:txBody>
          <a:bodyPr/>
          <a:lstStyle/>
          <a:p>
            <a:r>
              <a:rPr lang="en-US" dirty="0" smtClean="0"/>
              <a:t>Issue component inventory to production</a:t>
            </a:r>
          </a:p>
          <a:p>
            <a:r>
              <a:rPr lang="en-US" dirty="0" smtClean="0"/>
              <a:t>Receive quantities from production</a:t>
            </a:r>
          </a:p>
          <a:p>
            <a:r>
              <a:rPr lang="en-US" dirty="0" smtClean="0"/>
              <a:t>Record labor for production operations</a:t>
            </a:r>
          </a:p>
          <a:p>
            <a:r>
              <a:rPr lang="en-US" dirty="0" smtClean="0"/>
              <a:t>Record labor for non-production activity</a:t>
            </a:r>
          </a:p>
          <a:p>
            <a:r>
              <a:rPr lang="en-US" dirty="0" smtClean="0"/>
              <a:t>Receive quantities from subcontract supplier</a:t>
            </a:r>
          </a:p>
          <a:p>
            <a:r>
              <a:rPr lang="en-US" dirty="0" smtClean="0"/>
              <a:t>Record scrap for an operation</a:t>
            </a:r>
          </a:p>
          <a:p>
            <a:r>
              <a:rPr lang="en-US" dirty="0" smtClean="0"/>
              <a:t>Revalue work-in-process inventory for material costs</a:t>
            </a:r>
          </a:p>
          <a:p>
            <a:r>
              <a:rPr lang="en-US" dirty="0" smtClean="0"/>
              <a:t>Close accounting / post variances for production</a:t>
            </a:r>
          </a:p>
        </p:txBody>
      </p:sp>
      <p:sp>
        <p:nvSpPr>
          <p:cNvPr id="4" name="Title 3"/>
          <p:cNvSpPr>
            <a:spLocks noGrp="1"/>
          </p:cNvSpPr>
          <p:nvPr>
            <p:ph type="title"/>
          </p:nvPr>
        </p:nvSpPr>
        <p:spPr/>
        <p:txBody>
          <a:bodyPr/>
          <a:lstStyle/>
          <a:p>
            <a:r>
              <a:rPr lang="en-US" dirty="0" smtClean="0"/>
              <a:t>Production Activity and Transactions</a:t>
            </a:r>
            <a:endParaRPr lang="en-US" dirty="0"/>
          </a:p>
        </p:txBody>
      </p:sp>
      <p:sp>
        <p:nvSpPr>
          <p:cNvPr id="5" name="Text Placeholder 4"/>
          <p:cNvSpPr>
            <a:spLocks noGrp="1"/>
          </p:cNvSpPr>
          <p:nvPr>
            <p:ph type="body" sz="quarter" idx="11"/>
          </p:nvPr>
        </p:nvSpPr>
        <p:spPr/>
        <p:txBody>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8</a:t>
            </a:fld>
            <a:endParaRPr lang="en-US" dirty="0"/>
          </a:p>
        </p:txBody>
      </p:sp>
      <p:sp>
        <p:nvSpPr>
          <p:cNvPr id="3" name="Content Placeholder 2"/>
          <p:cNvSpPr>
            <a:spLocks noGrp="1"/>
          </p:cNvSpPr>
          <p:nvPr>
            <p:ph idx="1"/>
          </p:nvPr>
        </p:nvSpPr>
        <p:spPr>
          <a:xfrm>
            <a:off x="258417" y="1311965"/>
            <a:ext cx="11628784" cy="5004169"/>
          </a:xfrm>
        </p:spPr>
        <p:txBody>
          <a:bodyPr>
            <a:normAutofit/>
          </a:bodyPr>
          <a:lstStyle/>
          <a:p>
            <a:r>
              <a:rPr lang="en-US" dirty="0" smtClean="0"/>
              <a:t>Transaction PC Cost Browse (30.5.13.18)</a:t>
            </a:r>
          </a:p>
          <a:p>
            <a:pPr lvl="1"/>
            <a:r>
              <a:rPr lang="en-US" sz="2300" dirty="0" smtClean="0"/>
              <a:t>Right-click and select Inv Operational GL Transactions to view transactions that use the Tran </a:t>
            </a:r>
            <a:r>
              <a:rPr lang="en-US" sz="2300" dirty="0" err="1" smtClean="0"/>
              <a:t>Nbr</a:t>
            </a:r>
            <a:r>
              <a:rPr lang="en-US" sz="2300" dirty="0" smtClean="0"/>
              <a:t> field option for an inventory transaction.</a:t>
            </a:r>
            <a:endParaRPr lang="en-US" sz="2300" dirty="0"/>
          </a:p>
        </p:txBody>
      </p:sp>
      <p:sp>
        <p:nvSpPr>
          <p:cNvPr id="4" name="Title 3"/>
          <p:cNvSpPr>
            <a:spLocks noGrp="1"/>
          </p:cNvSpPr>
          <p:nvPr>
            <p:ph type="title"/>
          </p:nvPr>
        </p:nvSpPr>
        <p:spPr/>
        <p:txBody>
          <a:bodyPr/>
          <a:lstStyle/>
          <a:p>
            <a:r>
              <a:rPr lang="en-US" dirty="0" smtClean="0"/>
              <a:t>Inventory Transactions and GL Transactions</a:t>
            </a:r>
            <a:endParaRPr lang="en-US" dirty="0"/>
          </a:p>
        </p:txBody>
      </p:sp>
      <p:sp>
        <p:nvSpPr>
          <p:cNvPr id="5" name="Text Placeholder 4"/>
          <p:cNvSpPr>
            <a:spLocks noGrp="1"/>
          </p:cNvSpPr>
          <p:nvPr>
            <p:ph type="body" sz="quarter" idx="11"/>
          </p:nvPr>
        </p:nvSpPr>
        <p:spPr/>
        <p:txBody>
          <a:bodyPr/>
          <a:lstStyle/>
          <a:p>
            <a:endParaRPr lang="en-US"/>
          </a:p>
        </p:txBody>
      </p:sp>
      <p:pic>
        <p:nvPicPr>
          <p:cNvPr id="9" name="Picture 8" descr="Trans PC Cost 1.png"/>
          <p:cNvPicPr>
            <a:picLocks noChangeAspect="1"/>
          </p:cNvPicPr>
          <p:nvPr/>
        </p:nvPicPr>
        <p:blipFill>
          <a:blip r:embed="rId2"/>
          <a:stretch>
            <a:fillRect/>
          </a:stretch>
        </p:blipFill>
        <p:spPr>
          <a:xfrm>
            <a:off x="395760" y="2813639"/>
            <a:ext cx="6820048" cy="3342118"/>
          </a:xfrm>
          <a:prstGeom prst="rect">
            <a:avLst/>
          </a:prstGeom>
          <a:ln>
            <a:solidFill>
              <a:schemeClr val="tx2"/>
            </a:solidFill>
          </a:ln>
          <a:effectLst>
            <a:outerShdw blurRad="50800" dist="38100" dir="5400000" algn="t" rotWithShape="0">
              <a:prstClr val="black">
                <a:alpha val="40000"/>
              </a:prstClr>
            </a:outerShdw>
          </a:effectLst>
        </p:spPr>
      </p:pic>
      <p:pic>
        <p:nvPicPr>
          <p:cNvPr id="7" name="Picture 6" descr="Trans PC Cost 2.PNG"/>
          <p:cNvPicPr>
            <a:picLocks noChangeAspect="1"/>
          </p:cNvPicPr>
          <p:nvPr/>
        </p:nvPicPr>
        <p:blipFill>
          <a:blip r:embed="rId3"/>
          <a:stretch>
            <a:fillRect/>
          </a:stretch>
        </p:blipFill>
        <p:spPr>
          <a:xfrm>
            <a:off x="4494036" y="2712810"/>
            <a:ext cx="6955844" cy="3531428"/>
          </a:xfrm>
          <a:prstGeom prst="rect">
            <a:avLst/>
          </a:prstGeom>
          <a:ln>
            <a:solidFill>
              <a:schemeClr val="tx2"/>
            </a:solidFill>
          </a:ln>
          <a:effectLst>
            <a:outerShdw blurRad="50800" dist="38100" dir="5400000" algn="t"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9</a:t>
            </a:fld>
            <a:endParaRPr lang="en-US" dirty="0"/>
          </a:p>
        </p:txBody>
      </p:sp>
      <p:sp>
        <p:nvSpPr>
          <p:cNvPr id="3" name="Content Placeholder 2"/>
          <p:cNvSpPr>
            <a:spLocks noGrp="1"/>
          </p:cNvSpPr>
          <p:nvPr>
            <p:ph idx="1"/>
          </p:nvPr>
        </p:nvSpPr>
        <p:spPr>
          <a:xfrm>
            <a:off x="609600" y="1311965"/>
            <a:ext cx="10972800" cy="5004169"/>
          </a:xfrm>
        </p:spPr>
        <p:txBody>
          <a:bodyPr>
            <a:normAutofit/>
          </a:bodyPr>
          <a:lstStyle/>
          <a:p>
            <a:r>
              <a:rPr lang="en-US" dirty="0" smtClean="0"/>
              <a:t>Operation Transaction (30.5.15.27)</a:t>
            </a:r>
          </a:p>
          <a:p>
            <a:pPr lvl="1"/>
            <a:r>
              <a:rPr lang="en-US" sz="2300" dirty="0" smtClean="0"/>
              <a:t>Right-click and select Operational GL Transactions to view transactions that use the Tran </a:t>
            </a:r>
            <a:r>
              <a:rPr lang="en-US" sz="2300" dirty="0" err="1" smtClean="0"/>
              <a:t>Nbr</a:t>
            </a:r>
            <a:r>
              <a:rPr lang="en-US" sz="2300" dirty="0" smtClean="0"/>
              <a:t> field option for an operation history transaction.</a:t>
            </a:r>
            <a:endParaRPr lang="en-US" sz="2300" dirty="0"/>
          </a:p>
        </p:txBody>
      </p:sp>
      <p:sp>
        <p:nvSpPr>
          <p:cNvPr id="4" name="Title 3"/>
          <p:cNvSpPr>
            <a:spLocks noGrp="1"/>
          </p:cNvSpPr>
          <p:nvPr>
            <p:ph type="title"/>
          </p:nvPr>
        </p:nvSpPr>
        <p:spPr/>
        <p:txBody>
          <a:bodyPr/>
          <a:lstStyle/>
          <a:p>
            <a:r>
              <a:rPr lang="en-US" dirty="0" smtClean="0"/>
              <a:t>Production Operations and GL Transactions</a:t>
            </a:r>
            <a:endParaRPr lang="en-US" dirty="0"/>
          </a:p>
        </p:txBody>
      </p:sp>
      <p:sp>
        <p:nvSpPr>
          <p:cNvPr id="5" name="Text Placeholder 4"/>
          <p:cNvSpPr>
            <a:spLocks noGrp="1"/>
          </p:cNvSpPr>
          <p:nvPr>
            <p:ph type="body" sz="quarter" idx="11"/>
          </p:nvPr>
        </p:nvSpPr>
        <p:spPr/>
        <p:txBody>
          <a:bodyPr/>
          <a:lstStyle/>
          <a:p>
            <a:endParaRPr lang="en-US"/>
          </a:p>
        </p:txBody>
      </p:sp>
      <p:pic>
        <p:nvPicPr>
          <p:cNvPr id="8" name="Picture 7" descr="Operation Trans 1.png"/>
          <p:cNvPicPr>
            <a:picLocks noChangeAspect="1"/>
          </p:cNvPicPr>
          <p:nvPr/>
        </p:nvPicPr>
        <p:blipFill>
          <a:blip r:embed="rId2"/>
          <a:stretch>
            <a:fillRect/>
          </a:stretch>
        </p:blipFill>
        <p:spPr>
          <a:xfrm>
            <a:off x="373596" y="2741374"/>
            <a:ext cx="6981361" cy="3388719"/>
          </a:xfrm>
          <a:prstGeom prst="rect">
            <a:avLst/>
          </a:prstGeom>
          <a:ln>
            <a:solidFill>
              <a:schemeClr val="tx2"/>
            </a:solidFill>
          </a:ln>
          <a:effectLst>
            <a:outerShdw blurRad="50800" dist="38100" dir="5400000" algn="t" rotWithShape="0">
              <a:prstClr val="black">
                <a:alpha val="40000"/>
              </a:prstClr>
            </a:outerShdw>
          </a:effectLst>
        </p:spPr>
      </p:pic>
      <p:pic>
        <p:nvPicPr>
          <p:cNvPr id="7" name="Picture 6" descr="Operation Trans 2.PNG"/>
          <p:cNvPicPr>
            <a:picLocks noChangeAspect="1"/>
          </p:cNvPicPr>
          <p:nvPr/>
        </p:nvPicPr>
        <p:blipFill>
          <a:blip r:embed="rId3"/>
          <a:stretch>
            <a:fillRect/>
          </a:stretch>
        </p:blipFill>
        <p:spPr>
          <a:xfrm>
            <a:off x="4469130" y="2633119"/>
            <a:ext cx="7275735" cy="3597619"/>
          </a:xfrm>
          <a:prstGeom prst="rect">
            <a:avLst/>
          </a:prstGeom>
          <a:ln>
            <a:solidFill>
              <a:schemeClr val="tx2"/>
            </a:solidFill>
          </a:ln>
          <a:effectLst>
            <a:outerShdw blurRad="50800" dist="38100" dir="5400000" algn="t"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Custom 6">
      <a:dk1>
        <a:srgbClr val="606060"/>
      </a:dk1>
      <a:lt1>
        <a:sysClr val="window" lastClr="FFFFFF"/>
      </a:lt1>
      <a:dk2>
        <a:srgbClr val="000000"/>
      </a:dk2>
      <a:lt2>
        <a:srgbClr val="D9D9D9"/>
      </a:lt2>
      <a:accent1>
        <a:srgbClr val="5A87C5"/>
      </a:accent1>
      <a:accent2>
        <a:srgbClr val="F79646"/>
      </a:accent2>
      <a:accent3>
        <a:srgbClr val="9BBB59"/>
      </a:accent3>
      <a:accent4>
        <a:srgbClr val="A5A5A5"/>
      </a:accent4>
      <a:accent5>
        <a:srgbClr val="2B2B2B"/>
      </a:accent5>
      <a:accent6>
        <a:srgbClr val="F79646"/>
      </a:accent6>
      <a:hlink>
        <a:srgbClr val="5A87C5"/>
      </a:hlink>
      <a:folHlink>
        <a:srgbClr val="244061"/>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a:solidFill>
            <a:schemeClr val="tx1">
              <a:lumMod val="75000"/>
              <a:lumOff val="2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68670</TotalTime>
  <Words>2178</Words>
  <Application>Microsoft Office PowerPoint</Application>
  <PresentationFormat>Custom</PresentationFormat>
  <Paragraphs>376</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Theme</vt:lpstr>
      <vt:lpstr>Production Activity, Transactions, and Accounting</vt:lpstr>
      <vt:lpstr>Lesson Overview</vt:lpstr>
      <vt:lpstr>Objectives</vt:lpstr>
      <vt:lpstr>Prerequisites</vt:lpstr>
      <vt:lpstr>Primary Audience</vt:lpstr>
      <vt:lpstr>Introduction</vt:lpstr>
      <vt:lpstr>Production Activity and Transactions</vt:lpstr>
      <vt:lpstr>Inventory Transactions and GL Transactions</vt:lpstr>
      <vt:lpstr>Production Operations and GL Transactions</vt:lpstr>
      <vt:lpstr>The Transactions</vt:lpstr>
      <vt:lpstr>Issue Component Inventory to Production</vt:lpstr>
      <vt:lpstr>Issue Components Transaction Details</vt:lpstr>
      <vt:lpstr>Receive Quantities from Production into Inventory</vt:lpstr>
      <vt:lpstr>Receive Quantities Transaction Details</vt:lpstr>
      <vt:lpstr>Record Labor for a Production Operations</vt:lpstr>
      <vt:lpstr>Record Labor Transaction – Labor Cost</vt:lpstr>
      <vt:lpstr>Record Labor Transaction – Labor Rate Variance</vt:lpstr>
      <vt:lpstr>Record Labor Transaction – Burden Cost</vt:lpstr>
      <vt:lpstr>Record Labor Transaction – Burden Rate Variance</vt:lpstr>
      <vt:lpstr>Record Labor for Non-Production Activity</vt:lpstr>
      <vt:lpstr>Non-Productive Labor Transaction Details</vt:lpstr>
      <vt:lpstr>Receive Quantities from Subcontract Supplier</vt:lpstr>
      <vt:lpstr>Subcontract Receipt Transaction Details</vt:lpstr>
      <vt:lpstr>Record Scrap for an Operation</vt:lpstr>
      <vt:lpstr>Revalue Work-In-Process Inventory for Material Costs</vt:lpstr>
      <vt:lpstr>Revalue Work-In-Process Inventory for Material Costs</vt:lpstr>
      <vt:lpstr>Revalue Work-In-Process Transaction Details</vt:lpstr>
      <vt:lpstr>Close Accounting or Post Variances for Production</vt:lpstr>
      <vt:lpstr>Material Usage Variance</vt:lpstr>
      <vt:lpstr>Labor Usage Variance</vt:lpstr>
      <vt:lpstr>Burden Usage Variance</vt:lpstr>
      <vt:lpstr>Subcontract Usage Variance</vt:lpstr>
      <vt:lpstr>Mix Variance</vt:lpstr>
      <vt:lpstr>Method Change Variance</vt:lpstr>
      <vt:lpstr>Close Accounting and Floor Stock</vt:lpstr>
      <vt:lpstr>Floor Stock</vt:lpstr>
      <vt:lpstr>Account Sources</vt:lpstr>
      <vt:lpstr>Production Order Accounts</vt:lpstr>
      <vt:lpstr>Product Line Accounts</vt:lpstr>
      <vt:lpstr>Key Takeaways</vt:lpstr>
      <vt:lpstr>Summary</vt:lpstr>
      <vt:lpstr>Questions</vt:lpstr>
      <vt:lpstr>Slide 43</vt:lpstr>
    </vt:vector>
  </TitlesOfParts>
  <Company>PCVGG-GBCF3-72PW4-GRMFK-Q7DD3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Direction - Focus</dc:title>
  <dc:creator>Gordon Fleming</dc:creator>
  <cp:lastModifiedBy>QAD</cp:lastModifiedBy>
  <cp:revision>879</cp:revision>
  <cp:lastPrinted>2013-09-05T16:36:05Z</cp:lastPrinted>
  <dcterms:created xsi:type="dcterms:W3CDTF">2014-01-23T15:40:01Z</dcterms:created>
  <dcterms:modified xsi:type="dcterms:W3CDTF">2017-08-29T00:46:32Z</dcterms:modified>
</cp:coreProperties>
</file>