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883" r:id="rId2"/>
    <p:sldId id="885" r:id="rId3"/>
    <p:sldId id="945" r:id="rId4"/>
    <p:sldId id="887" r:id="rId5"/>
    <p:sldId id="888" r:id="rId6"/>
    <p:sldId id="931" r:id="rId7"/>
    <p:sldId id="941" r:id="rId8"/>
    <p:sldId id="934" r:id="rId9"/>
    <p:sldId id="944" r:id="rId10"/>
    <p:sldId id="942" r:id="rId11"/>
    <p:sldId id="943" r:id="rId12"/>
    <p:sldId id="935" r:id="rId13"/>
    <p:sldId id="938" r:id="rId14"/>
    <p:sldId id="936" r:id="rId15"/>
    <p:sldId id="939" r:id="rId16"/>
    <p:sldId id="920" r:id="rId17"/>
    <p:sldId id="921" r:id="rId18"/>
    <p:sldId id="922" r:id="rId19"/>
    <p:sldId id="88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19" userDrawn="1">
          <p15:clr>
            <a:srgbClr val="A4A3A4"/>
          </p15:clr>
        </p15:guide>
        <p15:guide id="2" orient="horz" pos="412" userDrawn="1">
          <p15:clr>
            <a:srgbClr val="A4A3A4"/>
          </p15:clr>
        </p15:guide>
        <p15:guide id="3" orient="horz" pos="1739" userDrawn="1">
          <p15:clr>
            <a:srgbClr val="A4A3A4"/>
          </p15:clr>
        </p15:guide>
        <p15:guide id="4" orient="horz" pos="3792" userDrawn="1">
          <p15:clr>
            <a:srgbClr val="A4A3A4"/>
          </p15:clr>
        </p15:guide>
        <p15:guide id="5" pos="2121" userDrawn="1">
          <p15:clr>
            <a:srgbClr val="A4A3A4"/>
          </p15:clr>
        </p15:guide>
        <p15:guide id="6" pos="3828" userDrawn="1">
          <p15:clr>
            <a:srgbClr val="A4A3A4"/>
          </p15:clr>
        </p15:guide>
        <p15:guide id="7" pos="552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illary Hope" initials="K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6B9EE"/>
    <a:srgbClr val="384662"/>
    <a:srgbClr val="606060"/>
    <a:srgbClr val="5B87DA"/>
    <a:srgbClr val="CACACA"/>
    <a:srgbClr val="C3C3C3"/>
    <a:srgbClr val="D9D9D9"/>
    <a:srgbClr val="5A5A5A"/>
    <a:srgbClr val="737373"/>
    <a:srgbClr val="64646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22" autoAdjust="0"/>
    <p:restoredTop sz="86552" autoAdjust="0"/>
  </p:normalViewPr>
  <p:slideViewPr>
    <p:cSldViewPr snapToGrid="0">
      <p:cViewPr varScale="1">
        <p:scale>
          <a:sx n="65" d="100"/>
          <a:sy n="65" d="100"/>
        </p:scale>
        <p:origin x="-144" y="-77"/>
      </p:cViewPr>
      <p:guideLst>
        <p:guide orient="horz" pos="4319"/>
        <p:guide orient="horz" pos="412"/>
        <p:guide orient="horz" pos="1739"/>
        <p:guide orient="horz" pos="3792"/>
        <p:guide pos="2121"/>
        <p:guide pos="3828"/>
        <p:guide pos="5525"/>
      </p:guideLst>
    </p:cSldViewPr>
  </p:slideViewPr>
  <p:outlineViewPr>
    <p:cViewPr>
      <p:scale>
        <a:sx n="33" d="100"/>
        <a:sy n="33" d="100"/>
      </p:scale>
      <p:origin x="0" y="113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4" d="100"/>
        <a:sy n="74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EEC23-ACCE-41DA-9C31-DD52431D97ED}" type="datetimeFigureOut">
              <a:rPr lang="en-US" smtClean="0"/>
              <a:pPr/>
              <a:t>5/18/2017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96E761-50D8-46C5-96E4-4FB3121D7C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206010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C6164-BF47-458F-93A7-B92D1B6DC39C}" type="datetimeFigureOut">
              <a:rPr lang="en-US" smtClean="0"/>
              <a:pPr/>
              <a:t>5/18/2017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E6F604-9391-4AA6-B839-CE633E22CF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14274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6F604-9391-4AA6-B839-CE633E22CFC2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F40EC-4A45-4BA0-88E8-AEAD7F90807E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6F604-9391-4AA6-B839-CE633E22CFC2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6F604-9391-4AA6-B839-CE633E22CFC2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F40EC-4A45-4BA0-88E8-AEAD7F90807E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F40EC-4A45-4BA0-88E8-AEAD7F90807E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51887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711"/>
          <a:stretch/>
        </p:blipFill>
        <p:spPr>
          <a:xfrm>
            <a:off x="0" y="3708000"/>
            <a:ext cx="12192000" cy="3153550"/>
          </a:xfrm>
          <a:prstGeom prst="rect">
            <a:avLst/>
          </a:prstGeom>
        </p:spPr>
      </p:pic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09600" y="640080"/>
            <a:ext cx="10972800" cy="77724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</a:t>
            </a:r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1554480"/>
            <a:ext cx="10972800" cy="36576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Author/Date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179387"/>
            <a:ext cx="10972800" cy="457200"/>
          </a:xfrm>
        </p:spPr>
        <p:txBody>
          <a:bodyPr anchor="t" anchorCtr="0">
            <a:noAutofit/>
          </a:bodyPr>
          <a:lstStyle>
            <a:lvl1pPr marL="0" indent="0">
              <a:buFontTx/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 Title/Emphasis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3282044"/>
            <a:ext cx="12192000" cy="38490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98000">
                <a:schemeClr val="bg1">
                  <a:lumMod val="85000"/>
                  <a:alpha val="90000"/>
                </a:schemeClr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xmlns="" val="134227093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 b="0"/>
            </a:lvl1pPr>
          </a:lstStyle>
          <a:p>
            <a:fld id="{D295FD85-0E9A-9A4B-AEA4-CF6493BFD0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417321"/>
            <a:ext cx="10972800" cy="4898813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640080"/>
            <a:ext cx="10972800" cy="77724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</a:t>
            </a:r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179387"/>
            <a:ext cx="10972800" cy="457200"/>
          </a:xfrm>
        </p:spPr>
        <p:txBody>
          <a:bodyPr anchor="t" anchorCtr="0">
            <a:noAutofit/>
          </a:bodyPr>
          <a:lstStyle>
            <a:lvl1pPr marL="0" indent="0">
              <a:buFontTx/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 Title/Emphasis</a:t>
            </a:r>
          </a:p>
        </p:txBody>
      </p:sp>
    </p:spTree>
    <p:extLst>
      <p:ext uri="{BB962C8B-B14F-4D97-AF65-F5344CB8AC3E}">
        <p14:creationId xmlns:p14="http://schemas.microsoft.com/office/powerpoint/2010/main" xmlns="" val="223062608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D85-0E9A-9A4B-AEA4-CF6493BFD0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595489" y="3428408"/>
            <a:ext cx="10972800" cy="34925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Author/Date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95489" y="2618222"/>
            <a:ext cx="10972800" cy="81018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edit text</a:t>
            </a:r>
            <a:endParaRPr lang="en-US" dirty="0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595489" y="2190159"/>
            <a:ext cx="10972800" cy="428625"/>
          </a:xfrm>
        </p:spPr>
        <p:txBody>
          <a:bodyPr anchor="t" anchorCtr="0">
            <a:noAutofit/>
          </a:bodyPr>
          <a:lstStyle>
            <a:lvl1pPr marL="0" indent="0">
              <a:buFontTx/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 Title/Emphasis</a:t>
            </a:r>
          </a:p>
        </p:txBody>
      </p:sp>
    </p:spTree>
    <p:extLst>
      <p:ext uri="{BB962C8B-B14F-4D97-AF65-F5344CB8AC3E}">
        <p14:creationId xmlns:p14="http://schemas.microsoft.com/office/powerpoint/2010/main" xmlns="" val="241462374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D85-0E9A-9A4B-AEA4-CF6493BFD0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1417321"/>
            <a:ext cx="5384800" cy="4898813"/>
          </a:xfrm>
        </p:spPr>
        <p:txBody>
          <a:bodyPr>
            <a:noAutofit/>
          </a:bodyPr>
          <a:lstStyle>
            <a:lvl1pPr>
              <a:defRPr sz="280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97600" y="1417321"/>
            <a:ext cx="5384800" cy="4898813"/>
          </a:xfrm>
        </p:spPr>
        <p:txBody>
          <a:bodyPr>
            <a:noAutofit/>
          </a:bodyPr>
          <a:lstStyle>
            <a:lvl1pPr>
              <a:defRPr sz="280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</a:t>
            </a:r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79387"/>
            <a:ext cx="10972800" cy="457200"/>
          </a:xfrm>
        </p:spPr>
        <p:txBody>
          <a:bodyPr anchor="t" anchorCtr="0">
            <a:noAutofit/>
          </a:bodyPr>
          <a:lstStyle>
            <a:lvl1pPr marL="0" indent="0">
              <a:buFontTx/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 Title/Emphasis</a:t>
            </a:r>
          </a:p>
        </p:txBody>
      </p:sp>
    </p:spTree>
    <p:extLst>
      <p:ext uri="{BB962C8B-B14F-4D97-AF65-F5344CB8AC3E}">
        <p14:creationId xmlns:p14="http://schemas.microsoft.com/office/powerpoint/2010/main" xmlns="" val="66435068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D85-0E9A-9A4B-AEA4-CF6493BFD0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93368" y="2064445"/>
            <a:ext cx="5389033" cy="4234755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8" y="1417321"/>
            <a:ext cx="5389033" cy="647124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</a:t>
            </a:r>
            <a:r>
              <a:rPr lang="en-US" dirty="0" smtClean="0"/>
              <a:t>edit text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9600" y="2064445"/>
            <a:ext cx="5386917" cy="4234755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417321"/>
            <a:ext cx="5386917" cy="647124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</a:t>
            </a:r>
            <a:r>
              <a:rPr lang="en-US" dirty="0" smtClean="0"/>
              <a:t>edit text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edit text</a:t>
            </a:r>
            <a:endParaRPr lang="en-US" dirty="0"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79387"/>
            <a:ext cx="10972800" cy="457200"/>
          </a:xfrm>
        </p:spPr>
        <p:txBody>
          <a:bodyPr anchor="t" anchorCtr="0">
            <a:noAutofit/>
          </a:bodyPr>
          <a:lstStyle>
            <a:lvl1pPr marL="0" indent="0">
              <a:buFontTx/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 Title/Emphasis</a:t>
            </a:r>
          </a:p>
        </p:txBody>
      </p:sp>
    </p:spTree>
    <p:extLst>
      <p:ext uri="{BB962C8B-B14F-4D97-AF65-F5344CB8AC3E}">
        <p14:creationId xmlns:p14="http://schemas.microsoft.com/office/powerpoint/2010/main" xmlns="" val="171927103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D85-0E9A-9A4B-AEA4-CF6493BFD0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</a:t>
            </a:r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79387"/>
            <a:ext cx="10972800" cy="457200"/>
          </a:xfrm>
        </p:spPr>
        <p:txBody>
          <a:bodyPr anchor="t" anchorCtr="0">
            <a:noAutofit/>
          </a:bodyPr>
          <a:lstStyle>
            <a:lvl1pPr marL="0" indent="0">
              <a:buFontTx/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 Title/Emphasis</a:t>
            </a:r>
          </a:p>
        </p:txBody>
      </p:sp>
    </p:spTree>
    <p:extLst>
      <p:ext uri="{BB962C8B-B14F-4D97-AF65-F5344CB8AC3E}">
        <p14:creationId xmlns:p14="http://schemas.microsoft.com/office/powerpoint/2010/main" xmlns="" val="123692423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of Items/Na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D85-0E9A-9A4B-AEA4-CF6493BFD0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6" hasCustomPrompt="1"/>
          </p:nvPr>
        </p:nvSpPr>
        <p:spPr>
          <a:xfrm>
            <a:off x="7848232" y="1417320"/>
            <a:ext cx="3734169" cy="48222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Clr>
                <a:schemeClr val="accent6"/>
              </a:buClr>
              <a:buFontTx/>
              <a:buNone/>
              <a:defRPr sz="2000" baseline="0">
                <a:solidFill>
                  <a:srgbClr val="666666"/>
                </a:solidFill>
                <a:latin typeface="Century Gothic" pitchFamily="34" charset="0"/>
              </a:defRPr>
            </a:lvl1pPr>
            <a:lvl2pPr marL="266700" indent="0">
              <a:spcBef>
                <a:spcPts val="0"/>
              </a:spcBef>
              <a:buClr>
                <a:schemeClr val="accent6"/>
              </a:buClr>
              <a:buFontTx/>
              <a:buNone/>
              <a:defRPr sz="1800">
                <a:solidFill>
                  <a:srgbClr val="666666"/>
                </a:solidFill>
                <a:latin typeface="Century Gothic" pitchFamily="34" charset="0"/>
              </a:defRPr>
            </a:lvl2pPr>
            <a:lvl3pPr marL="715963" indent="-180975">
              <a:spcBef>
                <a:spcPts val="1200"/>
              </a:spcBef>
              <a:buClr>
                <a:schemeClr val="accent6"/>
              </a:buClr>
              <a:defRPr sz="2400">
                <a:solidFill>
                  <a:srgbClr val="666666"/>
                </a:solidFill>
                <a:latin typeface="Century Gothic" pitchFamily="34" charset="0"/>
              </a:defRPr>
            </a:lvl3pPr>
            <a:lvl4pPr marL="982663" indent="-266700">
              <a:spcBef>
                <a:spcPts val="1200"/>
              </a:spcBef>
              <a:buClr>
                <a:schemeClr val="accent6"/>
              </a:buClr>
              <a:defRPr sz="2000">
                <a:solidFill>
                  <a:srgbClr val="666666"/>
                </a:solidFill>
                <a:latin typeface="Century Gothic" pitchFamily="34" charset="0"/>
              </a:defRPr>
            </a:lvl4pPr>
            <a:lvl5pPr marL="1165225" indent="-182563">
              <a:spcBef>
                <a:spcPts val="1200"/>
              </a:spcBef>
              <a:buClr>
                <a:schemeClr val="accent6"/>
              </a:buClr>
              <a:defRPr sz="2000">
                <a:solidFill>
                  <a:srgbClr val="666666"/>
                </a:solidFill>
                <a:latin typeface="Century Gothic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Un-bulleted List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7" hasCustomPrompt="1"/>
          </p:nvPr>
        </p:nvSpPr>
        <p:spPr>
          <a:xfrm>
            <a:off x="4314318" y="1417320"/>
            <a:ext cx="3533913" cy="48222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Clr>
                <a:schemeClr val="accent6"/>
              </a:buClr>
              <a:buFontTx/>
              <a:buNone/>
              <a:defRPr sz="2000" baseline="0">
                <a:solidFill>
                  <a:srgbClr val="666666"/>
                </a:solidFill>
                <a:latin typeface="Century Gothic" pitchFamily="34" charset="0"/>
              </a:defRPr>
            </a:lvl1pPr>
            <a:lvl2pPr marL="266700" indent="0">
              <a:spcBef>
                <a:spcPts val="0"/>
              </a:spcBef>
              <a:buClr>
                <a:schemeClr val="accent6"/>
              </a:buClr>
              <a:buFontTx/>
              <a:buNone/>
              <a:defRPr sz="1800">
                <a:solidFill>
                  <a:srgbClr val="666666"/>
                </a:solidFill>
                <a:latin typeface="Century Gothic" pitchFamily="34" charset="0"/>
              </a:defRPr>
            </a:lvl2pPr>
            <a:lvl3pPr marL="715963" indent="-180975">
              <a:spcBef>
                <a:spcPts val="1200"/>
              </a:spcBef>
              <a:buClr>
                <a:schemeClr val="accent6"/>
              </a:buClr>
              <a:defRPr sz="2400">
                <a:solidFill>
                  <a:srgbClr val="666666"/>
                </a:solidFill>
                <a:latin typeface="Century Gothic" pitchFamily="34" charset="0"/>
              </a:defRPr>
            </a:lvl3pPr>
            <a:lvl4pPr marL="982663" indent="-266700">
              <a:spcBef>
                <a:spcPts val="1200"/>
              </a:spcBef>
              <a:buClr>
                <a:schemeClr val="accent6"/>
              </a:buClr>
              <a:defRPr sz="2000">
                <a:solidFill>
                  <a:srgbClr val="666666"/>
                </a:solidFill>
                <a:latin typeface="Century Gothic" pitchFamily="34" charset="0"/>
              </a:defRPr>
            </a:lvl4pPr>
            <a:lvl5pPr marL="1165225" indent="-182563">
              <a:spcBef>
                <a:spcPts val="1200"/>
              </a:spcBef>
              <a:buClr>
                <a:schemeClr val="accent6"/>
              </a:buClr>
              <a:defRPr sz="2000">
                <a:solidFill>
                  <a:srgbClr val="666666"/>
                </a:solidFill>
                <a:latin typeface="Century Gothic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Un-bulleted List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608874" y="1417320"/>
            <a:ext cx="3705445" cy="48222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Clr>
                <a:schemeClr val="accent6"/>
              </a:buClr>
              <a:buFontTx/>
              <a:buNone/>
              <a:defRPr sz="2000" baseline="0">
                <a:solidFill>
                  <a:srgbClr val="666666"/>
                </a:solidFill>
                <a:latin typeface="Century Gothic" pitchFamily="34" charset="0"/>
              </a:defRPr>
            </a:lvl1pPr>
            <a:lvl2pPr marL="266700" indent="0">
              <a:spcBef>
                <a:spcPts val="0"/>
              </a:spcBef>
              <a:buClr>
                <a:schemeClr val="accent6"/>
              </a:buClr>
              <a:buFontTx/>
              <a:buNone/>
              <a:defRPr sz="1800">
                <a:solidFill>
                  <a:srgbClr val="666666"/>
                </a:solidFill>
                <a:latin typeface="Century Gothic" pitchFamily="34" charset="0"/>
              </a:defRPr>
            </a:lvl2pPr>
            <a:lvl3pPr marL="715963" indent="-180975">
              <a:spcBef>
                <a:spcPts val="1200"/>
              </a:spcBef>
              <a:buClr>
                <a:schemeClr val="accent6"/>
              </a:buClr>
              <a:defRPr sz="2400">
                <a:solidFill>
                  <a:srgbClr val="666666"/>
                </a:solidFill>
                <a:latin typeface="Century Gothic" pitchFamily="34" charset="0"/>
              </a:defRPr>
            </a:lvl3pPr>
            <a:lvl4pPr marL="982663" indent="-266700">
              <a:spcBef>
                <a:spcPts val="1200"/>
              </a:spcBef>
              <a:buClr>
                <a:schemeClr val="accent6"/>
              </a:buClr>
              <a:defRPr sz="2000">
                <a:solidFill>
                  <a:srgbClr val="666666"/>
                </a:solidFill>
                <a:latin typeface="Century Gothic" pitchFamily="34" charset="0"/>
              </a:defRPr>
            </a:lvl4pPr>
            <a:lvl5pPr marL="1165225" indent="-182563">
              <a:spcBef>
                <a:spcPts val="1200"/>
              </a:spcBef>
              <a:buClr>
                <a:schemeClr val="accent6"/>
              </a:buClr>
              <a:defRPr sz="2000">
                <a:solidFill>
                  <a:srgbClr val="666666"/>
                </a:solidFill>
                <a:latin typeface="Century Gothic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Un-bulleted List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t" anchorCtr="0"/>
          <a:lstStyle>
            <a:lvl1pPr>
              <a:defRPr/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edit text</a:t>
            </a:r>
            <a:endParaRPr lang="en-US" dirty="0"/>
          </a:p>
        </p:txBody>
      </p:sp>
      <p:sp>
        <p:nvSpPr>
          <p:cNvPr id="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79387"/>
            <a:ext cx="10972800" cy="457200"/>
          </a:xfrm>
        </p:spPr>
        <p:txBody>
          <a:bodyPr anchor="t" anchorCtr="0">
            <a:noAutofit/>
          </a:bodyPr>
          <a:lstStyle>
            <a:lvl1pPr marL="0" indent="0">
              <a:buFontTx/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 Title/Emphasis</a:t>
            </a:r>
          </a:p>
        </p:txBody>
      </p:sp>
    </p:spTree>
    <p:extLst>
      <p:ext uri="{BB962C8B-B14F-4D97-AF65-F5344CB8AC3E}">
        <p14:creationId xmlns:p14="http://schemas.microsoft.com/office/powerpoint/2010/main" xmlns="" val="374200221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D85-0E9A-9A4B-AEA4-CF6493BFD0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9553555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5341"/>
          <a:stretch/>
        </p:blipFill>
        <p:spPr>
          <a:xfrm>
            <a:off x="0" y="6393600"/>
            <a:ext cx="12192000" cy="4644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640080"/>
            <a:ext cx="10972800" cy="77724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30187" y="6460256"/>
            <a:ext cx="27649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fld id="{D295FD85-0E9A-9A4B-AEA4-CF6493BFD0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6047186"/>
            <a:ext cx="12192000" cy="32354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98000">
                <a:schemeClr val="bg1">
                  <a:lumMod val="85000"/>
                  <a:alpha val="90000"/>
                </a:schemeClr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17320"/>
            <a:ext cx="10972800" cy="47058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579867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9" r:id="rId7"/>
    <p:sldLayoutId id="2147483655" r:id="rId8"/>
  </p:sldLayoutIdLst>
  <p:transition/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tx1">
              <a:lumMod val="75000"/>
            </a:schemeClr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sz="2800" kern="1200">
          <a:solidFill>
            <a:schemeClr val="tx1">
              <a:lumMod val="75000"/>
            </a:schemeClr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6"/>
        </a:buClr>
        <a:buFont typeface="Lucida Grande"/>
        <a:buChar char="-"/>
        <a:defRPr sz="2400" kern="1200">
          <a:solidFill>
            <a:schemeClr val="tx1">
              <a:lumMod val="75000"/>
            </a:schemeClr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sz="2000" kern="1200">
          <a:solidFill>
            <a:schemeClr val="tx1">
              <a:lumMod val="75000"/>
            </a:schemeClr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6"/>
        </a:buClr>
        <a:buFont typeface="Lucida Grande"/>
        <a:buChar char="-"/>
        <a:defRPr sz="2000" kern="1200">
          <a:solidFill>
            <a:srgbClr val="606060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sz="2000" kern="1200">
          <a:solidFill>
            <a:srgbClr val="606060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qad.com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Production Line Calendars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Production Order Training</a:t>
            </a:r>
          </a:p>
          <a:p>
            <a:r>
              <a:rPr lang="en-US" dirty="0" smtClean="0"/>
              <a:t>2017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83361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D85-0E9A-9A4B-AEA4-CF6493BFD0E6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80161"/>
            <a:ext cx="10972800" cy="5035974"/>
          </a:xfrm>
        </p:spPr>
        <p:txBody>
          <a:bodyPr/>
          <a:lstStyle/>
          <a:p>
            <a:r>
              <a:rPr lang="en-US" sz="2400" dirty="0" smtClean="0"/>
              <a:t>Scheduled capacity hours are calculated from the total hours for all shifts for a work day from the production line calendar.</a:t>
            </a:r>
            <a:endParaRPr lang="en-US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Calendar Hours, Shifts, Workdays and Capacity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Prod Line Calendar Site 10-2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804" y="2157159"/>
            <a:ext cx="4163908" cy="1703696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2" name="Rectangle 11"/>
          <p:cNvSpPr/>
          <p:nvPr/>
        </p:nvSpPr>
        <p:spPr>
          <a:xfrm>
            <a:off x="2065859" y="3022156"/>
            <a:ext cx="1539984" cy="816600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636037" y="2548993"/>
            <a:ext cx="2336800" cy="37420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Hours for shifts 1-2</a:t>
            </a:r>
            <a:endParaRPr lang="en-US" sz="1400" dirty="0"/>
          </a:p>
        </p:txBody>
      </p:sp>
      <p:pic>
        <p:nvPicPr>
          <p:cNvPr id="6" name="Picture 5" descr="MSW Capacity Hou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6737" y="3250825"/>
            <a:ext cx="8171475" cy="2820366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4" name="Rectangle 13"/>
          <p:cNvSpPr/>
          <p:nvPr/>
        </p:nvSpPr>
        <p:spPr>
          <a:xfrm>
            <a:off x="6698512" y="4162664"/>
            <a:ext cx="5188688" cy="164787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8247322" y="3372015"/>
            <a:ext cx="2082800" cy="3175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Hours for shifts 1-2</a:t>
            </a:r>
            <a:endParaRPr lang="en-US" sz="1400" dirty="0"/>
          </a:p>
        </p:txBody>
      </p:sp>
      <p:cxnSp>
        <p:nvCxnSpPr>
          <p:cNvPr id="17" name="Straight Connector 16"/>
          <p:cNvCxnSpPr>
            <a:stCxn id="14" idx="0"/>
            <a:endCxn id="15" idx="2"/>
          </p:cNvCxnSpPr>
          <p:nvPr/>
        </p:nvCxnSpPr>
        <p:spPr>
          <a:xfrm flipH="1" flipV="1">
            <a:off x="9288722" y="3689515"/>
            <a:ext cx="4134" cy="473149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D85-0E9A-9A4B-AEA4-CF6493BFD0E6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0919"/>
            <a:ext cx="10972800" cy="5025216"/>
          </a:xfrm>
        </p:spPr>
        <p:txBody>
          <a:bodyPr/>
          <a:lstStyle/>
          <a:p>
            <a:r>
              <a:rPr lang="en-US" dirty="0" smtClean="0"/>
              <a:t>Maintain a the workweek calendar for a site.</a:t>
            </a:r>
          </a:p>
          <a:p>
            <a:r>
              <a:rPr lang="en-US" dirty="0" smtClean="0"/>
              <a:t>Specify work hours and productivity for shifts 1 – 4.</a:t>
            </a:r>
          </a:p>
          <a:p>
            <a:pPr lvl="1"/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Maintain a Production Line Calendar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" name="Picture 12" descr="Prod Line Cal Browse 10-200 100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5561" y="3162332"/>
            <a:ext cx="4149670" cy="2349193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4" name="Rectangle 13"/>
          <p:cNvSpPr/>
          <p:nvPr/>
        </p:nvSpPr>
        <p:spPr>
          <a:xfrm>
            <a:off x="8586589" y="4420464"/>
            <a:ext cx="2292266" cy="1051317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chemeClr val="tx1"/>
                </a:solidFill>
              </a:ln>
              <a:noFill/>
            </a:endParaRPr>
          </a:p>
        </p:txBody>
      </p:sp>
      <p:pic>
        <p:nvPicPr>
          <p:cNvPr id="16" name="Picture 15" descr="Prod Line Calendar Main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535" y="2421689"/>
            <a:ext cx="5570998" cy="3797672"/>
          </a:xfrm>
          <a:prstGeom prst="rect">
            <a:avLst/>
          </a:prstGeom>
          <a:ln>
            <a:solidFill>
              <a:schemeClr val="accent5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2079059" y="4219669"/>
            <a:ext cx="812360" cy="1757385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36672" y="3834131"/>
            <a:ext cx="744364" cy="180536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2708539" y="3791927"/>
            <a:ext cx="478301" cy="267286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8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D85-0E9A-9A4B-AEA4-CF6493BFD0E6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33949"/>
            <a:ext cx="10972800" cy="4982186"/>
          </a:xfrm>
        </p:spPr>
        <p:txBody>
          <a:bodyPr/>
          <a:lstStyle/>
          <a:p>
            <a:r>
              <a:rPr lang="en-US" sz="2400" dirty="0" smtClean="0"/>
              <a:t>Define exceptions for specific dates to either add or delete hours from shifts on a particular date:</a:t>
            </a:r>
          </a:p>
          <a:p>
            <a:pPr lvl="1"/>
            <a:r>
              <a:rPr lang="en-US" sz="2000" dirty="0" smtClean="0"/>
              <a:t>Add work hours for shifts on non-workday such as a Saturday</a:t>
            </a:r>
          </a:p>
          <a:p>
            <a:pPr lvl="1"/>
            <a:r>
              <a:rPr lang="en-US" sz="2000" dirty="0" smtClean="0"/>
              <a:t>Add or reduce work hours for shifts on a workday</a:t>
            </a:r>
          </a:p>
          <a:p>
            <a:pPr lvl="1"/>
            <a:r>
              <a:rPr lang="en-US" sz="2000" dirty="0" smtClean="0"/>
              <a:t>Prod Line Cal Except </a:t>
            </a:r>
            <a:r>
              <a:rPr lang="en-US" sz="2000" dirty="0" err="1" smtClean="0"/>
              <a:t>Maint</a:t>
            </a:r>
            <a:r>
              <a:rPr lang="en-US" sz="2000" dirty="0" smtClean="0"/>
              <a:t> (16.13.1.3)</a:t>
            </a:r>
            <a:endParaRPr lang="en-US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Maintain Work Hour and Work Day Exceptions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Prod Line Calendar Browse 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785" y="3441526"/>
            <a:ext cx="5756470" cy="2442907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Prod Line Cal Except Main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1901" y="3423859"/>
            <a:ext cx="5760698" cy="2471331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9" name="Rounded Rectangle 8"/>
          <p:cNvSpPr/>
          <p:nvPr/>
        </p:nvSpPr>
        <p:spPr>
          <a:xfrm>
            <a:off x="6584576" y="5292912"/>
            <a:ext cx="3568700" cy="5207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Shutdown on a Saturday for</a:t>
            </a:r>
          </a:p>
          <a:p>
            <a:pPr algn="ctr"/>
            <a:r>
              <a:rPr lang="en-US" sz="1400" dirty="0" smtClean="0"/>
              <a:t>planned maintenance</a:t>
            </a:r>
            <a:endParaRPr lang="en-U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D85-0E9A-9A4B-AEA4-CF6493BFD0E6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33949"/>
            <a:ext cx="10972800" cy="4982186"/>
          </a:xfrm>
        </p:spPr>
        <p:txBody>
          <a:bodyPr/>
          <a:lstStyle/>
          <a:p>
            <a:r>
              <a:rPr lang="en-US" dirty="0" smtClean="0"/>
              <a:t>Create non-workdays for one or more consecutive days.</a:t>
            </a:r>
          </a:p>
          <a:p>
            <a:r>
              <a:rPr lang="en-US" dirty="0" smtClean="0"/>
              <a:t>Production Line Non-Workday Update (16.1.13.5)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Maintain Non-Workdays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Prod Line NonWorkday Filt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860" y="2456530"/>
            <a:ext cx="5179424" cy="1870921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7" name="Picture 6" descr="Prod Line NonWorkday Outpu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3586" y="3171340"/>
            <a:ext cx="7251931" cy="2942382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Rounded Rectangle 7"/>
          <p:cNvSpPr/>
          <p:nvPr/>
        </p:nvSpPr>
        <p:spPr>
          <a:xfrm>
            <a:off x="9058938" y="4774016"/>
            <a:ext cx="2602615" cy="47846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Example for end-of-year shutdown</a:t>
            </a:r>
            <a:endParaRPr lang="en-U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D85-0E9A-9A4B-AEA4-CF6493BFD0E6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Defined using Production Line Non-Workday Update (16.1.13.5)</a:t>
            </a:r>
          </a:p>
          <a:p>
            <a:r>
              <a:rPr lang="en-US" dirty="0" smtClean="0"/>
              <a:t>Creates calendar exceptions to </a:t>
            </a:r>
            <a:r>
              <a:rPr lang="en-US" b="1" dirty="0" smtClean="0"/>
              <a:t>reverse the hours</a:t>
            </a:r>
            <a:r>
              <a:rPr lang="en-US" dirty="0" smtClean="0"/>
              <a:t> for each shift and work day for the production line for a </a:t>
            </a:r>
            <a:r>
              <a:rPr lang="en-US" b="1" dirty="0" smtClean="0"/>
              <a:t>range of dates</a:t>
            </a:r>
            <a:r>
              <a:rPr lang="en-US" dirty="0" smtClean="0"/>
              <a:t>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mtClean="0"/>
              <a:t>Non-Workdays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dirty="0" smtClean="0"/>
              <a:t>Defined using Site Calendar Exceptions </a:t>
            </a:r>
            <a:r>
              <a:rPr lang="en-US" sz="2400" dirty="0" err="1" smtClean="0"/>
              <a:t>Maint</a:t>
            </a:r>
            <a:r>
              <a:rPr lang="en-US" sz="2400" dirty="0" smtClean="0"/>
              <a:t> (1.1.22.4) or Prod Line Cal Except </a:t>
            </a:r>
            <a:r>
              <a:rPr lang="en-US" sz="2400" dirty="0" err="1" smtClean="0"/>
              <a:t>Maint</a:t>
            </a:r>
            <a:r>
              <a:rPr lang="en-US" sz="2400" dirty="0" smtClean="0"/>
              <a:t> (16.13.1.5)</a:t>
            </a:r>
          </a:p>
          <a:p>
            <a:r>
              <a:rPr lang="en-US" sz="2400" dirty="0" smtClean="0"/>
              <a:t>Use to either </a:t>
            </a:r>
            <a:r>
              <a:rPr lang="en-US" sz="2400" b="1" dirty="0" smtClean="0"/>
              <a:t>increase or decrease</a:t>
            </a:r>
            <a:r>
              <a:rPr lang="en-US" sz="2400" dirty="0" smtClean="0"/>
              <a:t> the number of hours for shifts for </a:t>
            </a:r>
            <a:r>
              <a:rPr lang="en-US" sz="2400" b="1" dirty="0" smtClean="0"/>
              <a:t>one specific date</a:t>
            </a:r>
            <a:r>
              <a:rPr lang="en-US" sz="2400" dirty="0" smtClean="0"/>
              <a:t>.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Calendar Exceptions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Calendar Exceptions and Non-Workdays</a:t>
            </a:r>
            <a:endParaRPr lang="en-US" dirty="0"/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D85-0E9A-9A4B-AEA4-CF6493BFD0E6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Defined using Holiday Maintenance (36.2.1)</a:t>
            </a:r>
          </a:p>
          <a:p>
            <a:r>
              <a:rPr lang="en-US" b="1" dirty="0" smtClean="0"/>
              <a:t>Cannot be overridden</a:t>
            </a:r>
            <a:r>
              <a:rPr lang="en-US" dirty="0" smtClean="0"/>
              <a:t> by a calendar exception for a site, production line, work center or process.</a:t>
            </a:r>
          </a:p>
          <a:p>
            <a:r>
              <a:rPr lang="en-US" b="1" dirty="0" smtClean="0"/>
              <a:t>Cannot be made into a workday for a production line, work center, or process.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Holidays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dirty="0" smtClean="0"/>
              <a:t>Defined using Production Line Non-Workday Update (16.1.13.5)</a:t>
            </a:r>
          </a:p>
          <a:p>
            <a:r>
              <a:rPr lang="en-US" sz="2400" b="1" dirty="0" smtClean="0"/>
              <a:t>Can be overridden</a:t>
            </a:r>
            <a:r>
              <a:rPr lang="en-US" sz="2400" dirty="0" smtClean="0"/>
              <a:t> by a calendar exception for a production line, work center, or process.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Non-Workdays and Exceptions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Non-Work Days and Holidays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D85-0E9A-9A4B-AEA4-CF6493BFD0E6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Takeaways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D85-0E9A-9A4B-AEA4-CF6493BFD0E6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Understand production line calendars:</a:t>
            </a:r>
          </a:p>
          <a:p>
            <a:pPr lvl="1"/>
            <a:r>
              <a:rPr lang="en-US" sz="2000" dirty="0" smtClean="0"/>
              <a:t>Understand when it is necessary to set up a production line calendar.</a:t>
            </a:r>
          </a:p>
          <a:p>
            <a:pPr lvl="1"/>
            <a:r>
              <a:rPr lang="en-US" sz="2000" dirty="0" smtClean="0"/>
              <a:t>Understand the relationship between a site (or domain) calendar and a production line calendar.</a:t>
            </a:r>
          </a:p>
          <a:p>
            <a:r>
              <a:rPr lang="en-US" sz="2400" dirty="0" smtClean="0"/>
              <a:t>Create and maintain production line.</a:t>
            </a:r>
          </a:p>
          <a:p>
            <a:r>
              <a:rPr lang="en-US" sz="2400" dirty="0" smtClean="0"/>
              <a:t>Create and maintain a production line calendar, production line calendar exceptions, and non-workdays and holidays.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D85-0E9A-9A4B-AEA4-CF6493BFD0E6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D85-0E9A-9A4B-AEA4-CF6493BFD0E6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1966913" y="1417639"/>
            <a:ext cx="8229600" cy="2959490"/>
          </a:xfrm>
        </p:spPr>
        <p:txBody>
          <a:bodyPr>
            <a:normAutofit/>
          </a:bodyPr>
          <a:lstStyle/>
          <a:p>
            <a:endParaRPr lang="en-GB" sz="4000" dirty="0"/>
          </a:p>
          <a:p>
            <a:pPr algn="ctr">
              <a:lnSpc>
                <a:spcPct val="150000"/>
              </a:lnSpc>
              <a:buNone/>
            </a:pPr>
            <a:r>
              <a:rPr lang="en-GB" sz="4000" dirty="0">
                <a:hlinkClick r:id="rId3"/>
              </a:rPr>
              <a:t>www.qad.com</a:t>
            </a:r>
            <a:endParaRPr lang="en-GB" sz="4000" dirty="0"/>
          </a:p>
          <a:p>
            <a:pPr algn="ctr">
              <a:lnSpc>
                <a:spcPct val="150000"/>
              </a:lnSpc>
              <a:buNone/>
            </a:pPr>
            <a:r>
              <a:rPr lang="en-GB" sz="2000" dirty="0"/>
              <a:t>© QAD Inc</a:t>
            </a:r>
          </a:p>
        </p:txBody>
      </p:sp>
    </p:spTree>
    <p:extLst>
      <p:ext uri="{BB962C8B-B14F-4D97-AF65-F5344CB8AC3E}">
        <p14:creationId xmlns:p14="http://schemas.microsoft.com/office/powerpoint/2010/main" xmlns="" val="6273814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D85-0E9A-9A4B-AEA4-CF6493BFD0E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Maintain a Calendar for  a Production Line</a:t>
            </a:r>
          </a:p>
          <a:p>
            <a:r>
              <a:rPr lang="en-US" dirty="0" smtClean="0"/>
              <a:t>Key Takeaways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Overview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D85-0E9A-9A4B-AEA4-CF6493BFD0E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Understand production line calendars:</a:t>
            </a:r>
          </a:p>
          <a:p>
            <a:pPr lvl="1"/>
            <a:r>
              <a:rPr lang="en-US" sz="2000" dirty="0" smtClean="0"/>
              <a:t>Understand when it is necessary to set up a production line calendar.</a:t>
            </a:r>
          </a:p>
          <a:p>
            <a:pPr lvl="1"/>
            <a:r>
              <a:rPr lang="en-US" sz="2000" dirty="0" smtClean="0"/>
              <a:t>Understand the relationship between a site (or domain) calendar and a production line calendar.</a:t>
            </a:r>
          </a:p>
          <a:p>
            <a:r>
              <a:rPr lang="en-US" sz="2400" dirty="0" smtClean="0"/>
              <a:t>Create and maintain production line.</a:t>
            </a:r>
          </a:p>
          <a:p>
            <a:r>
              <a:rPr lang="en-US" sz="2400" dirty="0" smtClean="0"/>
              <a:t>Create and maintain a production line calendar, production line calendar exceptions, and non-workdays and holidays.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Objectives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D85-0E9A-9A4B-AEA4-CF6493BFD0E6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Completed the training for:</a:t>
            </a:r>
          </a:p>
          <a:p>
            <a:pPr lvl="1"/>
            <a:r>
              <a:rPr lang="en-US" dirty="0" smtClean="0"/>
              <a:t>Introduction to Production Calendars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Prerequisites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D85-0E9A-9A4B-AEA4-CF6493BFD0E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/>
              <a:buChar char="•"/>
            </a:pPr>
            <a:r>
              <a:rPr lang="en-US" sz="2800" dirty="0" smtClean="0"/>
              <a:t>Business analysts</a:t>
            </a:r>
          </a:p>
          <a:p>
            <a:pPr marL="342900" lvl="1" indent="-342900">
              <a:buFont typeface="Arial"/>
              <a:buChar char="•"/>
            </a:pPr>
            <a:r>
              <a:rPr lang="en-US" sz="2800" dirty="0" smtClean="0"/>
              <a:t>Implementation managers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Audience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D85-0E9A-9A4B-AEA4-CF6493BFD0E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Maintain a Calendar for  a Production Line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D85-0E9A-9A4B-AEA4-CF6493BFD0E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69403"/>
            <a:ext cx="10972800" cy="5046732"/>
          </a:xfrm>
        </p:spPr>
        <p:txBody>
          <a:bodyPr/>
          <a:lstStyle/>
          <a:p>
            <a:r>
              <a:rPr lang="en-US" sz="2400" dirty="0" smtClean="0"/>
              <a:t>Create and maintain a production line calendar for the Planning and Scheduling Workbenches to calculate capacity for production on that production line.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Production Line Calendars and Workbenches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" name="Picture 13" descr="MSW Capacity 10-200 1000 v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2892" y="4453666"/>
            <a:ext cx="7949902" cy="1828889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5" name="Rectangle 14"/>
          <p:cNvSpPr/>
          <p:nvPr/>
        </p:nvSpPr>
        <p:spPr>
          <a:xfrm>
            <a:off x="4310536" y="5569011"/>
            <a:ext cx="5963018" cy="175572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366681" y="5530215"/>
            <a:ext cx="1880005" cy="257399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Hours for shifts 1-4</a:t>
            </a:r>
            <a:endParaRPr lang="en-US" sz="1400" dirty="0"/>
          </a:p>
        </p:txBody>
      </p:sp>
      <p:pic>
        <p:nvPicPr>
          <p:cNvPr id="7" name="Picture 6" descr="Site Calendar Brow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0504" y="2227350"/>
            <a:ext cx="4054083" cy="2116733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 descr="Prod Line Cal Browse 10-200 100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6556" y="2222482"/>
            <a:ext cx="3751191" cy="2123608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9057939" y="3324113"/>
            <a:ext cx="2614108" cy="1011218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464033" y="2904565"/>
            <a:ext cx="2014375" cy="32273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Hours for shifts 1-4</a:t>
            </a:r>
            <a:endParaRPr lang="en-U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D85-0E9A-9A4B-AEA4-CF6493BFD0E6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Review the Domain and Site calendar.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Up Production Line Calendar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Domain Calendar Brows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094" y="2554546"/>
            <a:ext cx="5869828" cy="2593645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Site Calendar Brow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2952" y="2530820"/>
            <a:ext cx="5063185" cy="2643609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D85-0E9A-9A4B-AEA4-CF6493BFD0E6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Define a production line calendar using Production Line Cal </a:t>
            </a:r>
            <a:r>
              <a:rPr lang="en-US" dirty="0" err="1" smtClean="0"/>
              <a:t>Maint</a:t>
            </a:r>
            <a:r>
              <a:rPr lang="en-US" dirty="0" smtClean="0"/>
              <a:t> (16.1.13.1).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Up Production Line Calendar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 descr="Prod Line Calendar Browse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5967" y="2528164"/>
            <a:ext cx="5611661" cy="3625328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5359698" y="4142231"/>
            <a:ext cx="2159897" cy="1978870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217348" y="4936229"/>
            <a:ext cx="1917700" cy="37420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Hours for shifts 1-4</a:t>
            </a:r>
            <a:endParaRPr lang="en-US" sz="1400" dirty="0"/>
          </a:p>
        </p:txBody>
      </p:sp>
      <p:cxnSp>
        <p:nvCxnSpPr>
          <p:cNvPr id="13" name="Straight Connector 12"/>
          <p:cNvCxnSpPr>
            <a:stCxn id="11" idx="1"/>
            <a:endCxn id="10" idx="3"/>
          </p:cNvCxnSpPr>
          <p:nvPr/>
        </p:nvCxnSpPr>
        <p:spPr>
          <a:xfrm flipH="1">
            <a:off x="7519595" y="5123333"/>
            <a:ext cx="697753" cy="8333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Custom 6">
      <a:dk1>
        <a:srgbClr val="606060"/>
      </a:dk1>
      <a:lt1>
        <a:sysClr val="window" lastClr="FFFFFF"/>
      </a:lt1>
      <a:dk2>
        <a:srgbClr val="000000"/>
      </a:dk2>
      <a:lt2>
        <a:srgbClr val="D9D9D9"/>
      </a:lt2>
      <a:accent1>
        <a:srgbClr val="5A87C5"/>
      </a:accent1>
      <a:accent2>
        <a:srgbClr val="F79646"/>
      </a:accent2>
      <a:accent3>
        <a:srgbClr val="9BBB59"/>
      </a:accent3>
      <a:accent4>
        <a:srgbClr val="A5A5A5"/>
      </a:accent4>
      <a:accent5>
        <a:srgbClr val="2B2B2B"/>
      </a:accent5>
      <a:accent6>
        <a:srgbClr val="F79646"/>
      </a:accent6>
      <a:hlink>
        <a:srgbClr val="5A87C5"/>
      </a:hlink>
      <a:folHlink>
        <a:srgbClr val="244061"/>
      </a:folHlink>
    </a:clrScheme>
    <a:fontScheme name="Perception">
      <a:majorFont>
        <a:latin typeface="Century Gothic"/>
        <a:ea typeface=""/>
        <a:cs typeface=""/>
        <a:font script="Jpan" typeface="メイリオ"/>
      </a:majorFont>
      <a:minorFont>
        <a:latin typeface="Century Gothic"/>
        <a:ea typeface=""/>
        <a:cs typeface=""/>
        <a:font script="Jpan" typeface="メイリオ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1">
              <a:lumMod val="75000"/>
              <a:lumOff val="25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64134</TotalTime>
  <Words>560</Words>
  <Application>Microsoft Office PowerPoint</Application>
  <PresentationFormat>Custom</PresentationFormat>
  <Paragraphs>96</Paragraphs>
  <Slides>19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Default Theme</vt:lpstr>
      <vt:lpstr>Production Line Calendars</vt:lpstr>
      <vt:lpstr>Lesson Overview</vt:lpstr>
      <vt:lpstr>Objectives</vt:lpstr>
      <vt:lpstr>Prerequisites</vt:lpstr>
      <vt:lpstr>Primary Audience</vt:lpstr>
      <vt:lpstr>Maintain a Calendar for  a Production Line</vt:lpstr>
      <vt:lpstr>Production Line Calendars and Workbenches</vt:lpstr>
      <vt:lpstr>Set Up Production Line Calendar </vt:lpstr>
      <vt:lpstr>Set Up Production Line Calendar </vt:lpstr>
      <vt:lpstr>Calendar Hours, Shifts, Workdays and Capacity</vt:lpstr>
      <vt:lpstr>Maintain a Production Line Calendar</vt:lpstr>
      <vt:lpstr>Maintain Work Hour and Work Day Exceptions </vt:lpstr>
      <vt:lpstr>Maintain Non-Workdays</vt:lpstr>
      <vt:lpstr>Calendar Exceptions and Non-Workdays</vt:lpstr>
      <vt:lpstr>Non-Work Days and Holidays</vt:lpstr>
      <vt:lpstr>Key Takeaways</vt:lpstr>
      <vt:lpstr>Summary</vt:lpstr>
      <vt:lpstr>Questions</vt:lpstr>
      <vt:lpstr>Slide 19</vt:lpstr>
    </vt:vector>
  </TitlesOfParts>
  <Company>PCVGG-GBCF3-72PW4-GRMFK-Q7DD3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Product Direction - Focus</dc:title>
  <dc:creator>Gordon Fleming</dc:creator>
  <cp:lastModifiedBy>QAD</cp:lastModifiedBy>
  <cp:revision>767</cp:revision>
  <cp:lastPrinted>2013-09-05T16:36:05Z</cp:lastPrinted>
  <dcterms:created xsi:type="dcterms:W3CDTF">2014-01-23T15:40:01Z</dcterms:created>
  <dcterms:modified xsi:type="dcterms:W3CDTF">2017-05-18T23:44:34Z</dcterms:modified>
</cp:coreProperties>
</file>