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883" r:id="rId2"/>
    <p:sldId id="885" r:id="rId3"/>
    <p:sldId id="886" r:id="rId4"/>
    <p:sldId id="887" r:id="rId5"/>
    <p:sldId id="888" r:id="rId6"/>
    <p:sldId id="889" r:id="rId7"/>
    <p:sldId id="890" r:id="rId8"/>
    <p:sldId id="894" r:id="rId9"/>
    <p:sldId id="896" r:id="rId10"/>
    <p:sldId id="897" r:id="rId11"/>
    <p:sldId id="898" r:id="rId12"/>
    <p:sldId id="899" r:id="rId13"/>
    <p:sldId id="900" r:id="rId14"/>
    <p:sldId id="907" r:id="rId15"/>
    <p:sldId id="908" r:id="rId16"/>
    <p:sldId id="901" r:id="rId17"/>
    <p:sldId id="909" r:id="rId18"/>
    <p:sldId id="902" r:id="rId19"/>
    <p:sldId id="904" r:id="rId20"/>
    <p:sldId id="905" r:id="rId21"/>
    <p:sldId id="906" r:id="rId22"/>
    <p:sldId id="88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 userDrawn="1">
          <p15:clr>
            <a:srgbClr val="A4A3A4"/>
          </p15:clr>
        </p15:guide>
        <p15:guide id="2" orient="horz" pos="412" userDrawn="1">
          <p15:clr>
            <a:srgbClr val="A4A3A4"/>
          </p15:clr>
        </p15:guide>
        <p15:guide id="3" orient="horz" pos="1739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  <p15:guide id="5" pos="2121" userDrawn="1">
          <p15:clr>
            <a:srgbClr val="A4A3A4"/>
          </p15:clr>
        </p15:guide>
        <p15:guide id="6" pos="3828" userDrawn="1">
          <p15:clr>
            <a:srgbClr val="A4A3A4"/>
          </p15:clr>
        </p15:guide>
        <p15:guide id="7" pos="55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ary Hope" initials="K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6B9EE"/>
    <a:srgbClr val="384662"/>
    <a:srgbClr val="606060"/>
    <a:srgbClr val="5B87DA"/>
    <a:srgbClr val="CACACA"/>
    <a:srgbClr val="C3C3C3"/>
    <a:srgbClr val="D9D9D9"/>
    <a:srgbClr val="5A5A5A"/>
    <a:srgbClr val="737373"/>
    <a:srgbClr val="646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83634" autoAdjust="0"/>
  </p:normalViewPr>
  <p:slideViewPr>
    <p:cSldViewPr snapToGrid="0">
      <p:cViewPr varScale="1">
        <p:scale>
          <a:sx n="79" d="100"/>
          <a:sy n="79" d="100"/>
        </p:scale>
        <p:origin x="-96" y="-96"/>
      </p:cViewPr>
      <p:guideLst>
        <p:guide orient="horz" pos="4319"/>
        <p:guide orient="horz" pos="412"/>
        <p:guide orient="horz" pos="1739"/>
        <p:guide orient="horz" pos="3792"/>
        <p:guide pos="2121"/>
        <p:guide pos="3828"/>
        <p:guide pos="5525"/>
      </p:guideLst>
    </p:cSldViewPr>
  </p:slideViewPr>
  <p:outlineViewPr>
    <p:cViewPr>
      <p:scale>
        <a:sx n="33" d="100"/>
        <a:sy n="33" d="100"/>
      </p:scale>
      <p:origin x="0" y="11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59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EC23-ACCE-41DA-9C31-DD52431D97ED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6E761-50D8-46C5-96E4-4FB3121D7C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60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C6164-BF47-458F-93A7-B92D1B6DC39C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F604-9391-4AA6-B839-CE633E22CF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427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</a:t>
            </a:r>
            <a:r>
              <a:rPr lang="en-US" dirty="0" err="1" smtClean="0"/>
              <a:t>backflush</a:t>
            </a:r>
            <a:r>
              <a:rPr lang="en-US" dirty="0" smtClean="0"/>
              <a:t> of materials for a production order, typically off the shop floor in a back office</a:t>
            </a:r>
          </a:p>
          <a:p>
            <a:pPr lvl="1"/>
            <a:r>
              <a:rPr lang="en-US" dirty="0" smtClean="0"/>
              <a:t>Production Orders (collection)</a:t>
            </a:r>
          </a:p>
          <a:p>
            <a:pPr lvl="1"/>
            <a:r>
              <a:rPr lang="en-US" dirty="0" smtClean="0"/>
              <a:t>Prod Order Receipt </a:t>
            </a:r>
            <a:r>
              <a:rPr lang="en-US" dirty="0" err="1" smtClean="0"/>
              <a:t>Backflush</a:t>
            </a:r>
            <a:r>
              <a:rPr lang="en-US" dirty="0" smtClean="0"/>
              <a:t> (16.13.1)</a:t>
            </a:r>
          </a:p>
          <a:p>
            <a:r>
              <a:rPr lang="en-US" dirty="0" smtClean="0"/>
              <a:t>Process the </a:t>
            </a:r>
            <a:r>
              <a:rPr lang="en-US" dirty="0" err="1" smtClean="0"/>
              <a:t>backflush</a:t>
            </a:r>
            <a:r>
              <a:rPr lang="en-US" dirty="0" smtClean="0"/>
              <a:t> of materials for a production operation on the shop floor</a:t>
            </a:r>
          </a:p>
          <a:p>
            <a:pPr lvl="1"/>
            <a:r>
              <a:rPr lang="en-US" dirty="0" smtClean="0"/>
              <a:t>Production Operation Activity (collection)</a:t>
            </a:r>
          </a:p>
          <a:p>
            <a:pPr lvl="1"/>
            <a:r>
              <a:rPr lang="en-US" dirty="0" smtClean="0"/>
              <a:t>Operation Activity Transaction (16.13.13)</a:t>
            </a:r>
          </a:p>
          <a:p>
            <a:r>
              <a:rPr lang="en-US" dirty="0" smtClean="0"/>
              <a:t>Collections to support the reporting of receipt and </a:t>
            </a:r>
            <a:r>
              <a:rPr lang="en-US" dirty="0" err="1" smtClean="0"/>
              <a:t>backflush</a:t>
            </a:r>
            <a:r>
              <a:rPr lang="en-US" dirty="0" smtClean="0"/>
              <a:t> of quantities</a:t>
            </a:r>
          </a:p>
          <a:p>
            <a:pPr lvl="1"/>
            <a:r>
              <a:rPr lang="en-US" dirty="0" smtClean="0"/>
              <a:t>Processing on the shop floor at a work center</a:t>
            </a:r>
          </a:p>
          <a:p>
            <a:r>
              <a:rPr lang="en-US" dirty="0" smtClean="0"/>
              <a:t>Setup items, routings, and product structures for </a:t>
            </a:r>
            <a:r>
              <a:rPr lang="en-US" dirty="0" err="1" smtClean="0"/>
              <a:t>backflush</a:t>
            </a:r>
            <a:endParaRPr lang="en-US" dirty="0" smtClean="0"/>
          </a:p>
          <a:p>
            <a:r>
              <a:rPr lang="en-US" dirty="0" smtClean="0"/>
              <a:t>Priorities for the selection of inventory </a:t>
            </a:r>
            <a:r>
              <a:rPr lang="en-US" smtClean="0"/>
              <a:t>for processing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shop floor at a line-side location</a:t>
            </a:r>
          </a:p>
          <a:p>
            <a:pPr lvl="1"/>
            <a:r>
              <a:rPr lang="en-US" dirty="0" smtClean="0"/>
              <a:t>At or near real time</a:t>
            </a:r>
          </a:p>
          <a:p>
            <a:pPr lvl="1"/>
            <a:r>
              <a:rPr lang="en-US" dirty="0" smtClean="0"/>
              <a:t>Possibly assisted with automation solutions</a:t>
            </a:r>
          </a:p>
          <a:p>
            <a:r>
              <a:rPr lang="en-US" dirty="0" smtClean="0"/>
              <a:t>In a back office</a:t>
            </a:r>
          </a:p>
          <a:p>
            <a:pPr lvl="1"/>
            <a:r>
              <a:rPr lang="en-US" dirty="0" smtClean="0"/>
              <a:t>From paper-based records</a:t>
            </a:r>
          </a:p>
          <a:p>
            <a:pPr lvl="1"/>
            <a:r>
              <a:rPr lang="en-US" dirty="0" smtClean="0"/>
              <a:t>In batch</a:t>
            </a:r>
          </a:p>
          <a:p>
            <a:pPr lvl="1"/>
            <a:r>
              <a:rPr lang="en-US" dirty="0" smtClean="0"/>
              <a:t>Not in sequence</a:t>
            </a:r>
          </a:p>
          <a:p>
            <a:pPr lvl="1"/>
            <a:r>
              <a:rPr lang="en-US" dirty="0" smtClean="0"/>
              <a:t>End of shift, day, or after completion of the order</a:t>
            </a:r>
          </a:p>
          <a:p>
            <a:pPr lvl="1"/>
            <a:r>
              <a:rPr lang="en-US" dirty="0" smtClean="0"/>
              <a:t>Possibly hours and even days after an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</a:t>
            </a:r>
            <a:r>
              <a:rPr lang="en-US" dirty="0" smtClean="0"/>
              <a:t>Production Orders (collection) provides access to functions for</a:t>
            </a:r>
            <a:r>
              <a:rPr lang="en-US" baseline="0" dirty="0" smtClean="0"/>
              <a:t> reporting</a:t>
            </a:r>
          </a:p>
          <a:p>
            <a:pPr lvl="1"/>
            <a:r>
              <a:rPr lang="en-US" baseline="0" dirty="0" smtClean="0"/>
              <a:t>Operation activity</a:t>
            </a:r>
          </a:p>
          <a:p>
            <a:pPr lvl="1"/>
            <a:r>
              <a:rPr lang="en-US" baseline="0" dirty="0" smtClean="0"/>
              <a:t>Component issues</a:t>
            </a:r>
          </a:p>
          <a:p>
            <a:pPr lvl="1"/>
            <a:r>
              <a:rPr lang="en-US" baseline="0" dirty="0" smtClean="0"/>
              <a:t>Receipts and for processing the </a:t>
            </a:r>
            <a:r>
              <a:rPr lang="en-US" baseline="0" dirty="0" err="1" smtClean="0"/>
              <a:t>backflush</a:t>
            </a:r>
            <a:r>
              <a:rPr lang="en-US" baseline="0" dirty="0" smtClean="0"/>
              <a:t> of inventory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Scrap</a:t>
            </a:r>
          </a:p>
          <a:p>
            <a:pPr lvl="1"/>
            <a:r>
              <a:rPr lang="en-US" dirty="0" smtClean="0"/>
              <a:t>Quantity is deducted from a specified queue for an operation, removed from WIP. It can be removed from the input, output, or reject queue.</a:t>
            </a:r>
          </a:p>
          <a:p>
            <a:r>
              <a:rPr lang="en-US" b="1" dirty="0" smtClean="0"/>
              <a:t>Reject</a:t>
            </a:r>
          </a:p>
          <a:p>
            <a:pPr lvl="1"/>
            <a:r>
              <a:rPr lang="en-US" dirty="0" smtClean="0"/>
              <a:t>Quantity is deducted from a specified queue for an operation and added to the reject queue of a specified operation.</a:t>
            </a:r>
          </a:p>
          <a:p>
            <a:endParaRPr lang="en-US" dirty="0" smtClean="0"/>
          </a:p>
          <a:p>
            <a:r>
              <a:rPr lang="en-US" dirty="0" smtClean="0"/>
              <a:t>Quantities are rejected from an operation</a:t>
            </a:r>
          </a:p>
          <a:p>
            <a:endParaRPr lang="en-US" dirty="0" smtClean="0"/>
          </a:p>
          <a:p>
            <a:r>
              <a:rPr lang="en-US" dirty="0" smtClean="0"/>
              <a:t>Quantities </a:t>
            </a:r>
            <a:r>
              <a:rPr lang="en-US" baseline="0" dirty="0" smtClean="0"/>
              <a:t>can be rejected from the output queue or input queue for an operation (except the input queue for the first operation)</a:t>
            </a:r>
            <a:endParaRPr lang="en-US" dirty="0" smtClean="0"/>
          </a:p>
          <a:p>
            <a:r>
              <a:rPr lang="en-US" dirty="0" smtClean="0"/>
              <a:t>Reject</a:t>
            </a:r>
            <a:r>
              <a:rPr lang="en-US" baseline="0" dirty="0" smtClean="0"/>
              <a:t> quantities are moved to the reject queue to the same operation or to a specified operation</a:t>
            </a:r>
          </a:p>
          <a:p>
            <a:r>
              <a:rPr lang="en-US" baseline="0" dirty="0" smtClean="0"/>
              <a:t>Reject quantities are retained in work-in-process</a:t>
            </a:r>
          </a:p>
          <a:p>
            <a:r>
              <a:rPr lang="en-US" baseline="0" dirty="0" smtClean="0"/>
              <a:t>Reject quantities can be processed by a rework transaction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Quantities </a:t>
            </a:r>
            <a:r>
              <a:rPr lang="en-US" baseline="0" dirty="0" smtClean="0"/>
              <a:t>can be scrapped from the output queue , input queue, or reject queue for an operation for an (except the input queue for the first operation)</a:t>
            </a:r>
            <a:endParaRPr lang="en-US" dirty="0" smtClean="0"/>
          </a:p>
          <a:p>
            <a:r>
              <a:rPr lang="en-US" baseline="0" dirty="0" smtClean="0"/>
              <a:t>Scrap quantities are written-off to Scrap Expense and removed from work-in-process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total quantity processed for an operation is the quantity completed for an operation plus and the quantity scrapped at an operation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Rework</a:t>
            </a:r>
          </a:p>
          <a:p>
            <a:pPr lvl="1"/>
            <a:r>
              <a:rPr lang="en-US" dirty="0" smtClean="0"/>
              <a:t>Quantity is deducted from the reject queue for an operation and added to a specified queue for a specified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Move</a:t>
            </a:r>
          </a:p>
          <a:p>
            <a:pPr lvl="1"/>
            <a:r>
              <a:rPr lang="en-US" dirty="0" smtClean="0"/>
              <a:t>Quantity is moved from the output queue for an operation to the input queue of the next operation.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Production Orders (collection)</a:t>
            </a:r>
          </a:p>
          <a:p>
            <a:pPr lvl="1"/>
            <a:r>
              <a:rPr lang="en-US" dirty="0" smtClean="0"/>
              <a:t>Process routine</a:t>
            </a:r>
            <a:r>
              <a:rPr lang="en-US" baseline="0" dirty="0" smtClean="0"/>
              <a:t> </a:t>
            </a:r>
            <a:r>
              <a:rPr lang="en-US" dirty="0" smtClean="0"/>
              <a:t>shop floor events for operations</a:t>
            </a: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Operation Activity Transaction (16.13.13)</a:t>
            </a:r>
          </a:p>
          <a:p>
            <a:r>
              <a:rPr lang="en-US" dirty="0" smtClean="0"/>
              <a:t>Process component issue of materials, typically from shop floor inventory</a:t>
            </a:r>
            <a:endParaRPr lang="en-US" baseline="0" dirty="0" smtClean="0"/>
          </a:p>
          <a:p>
            <a:pPr lvl="1"/>
            <a:r>
              <a:rPr lang="en-US" baseline="0" dirty="0" smtClean="0"/>
              <a:t>Production Order Component Issue  (16.5.12)</a:t>
            </a:r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 err="1" smtClean="0"/>
              <a:t>backflush</a:t>
            </a:r>
            <a:r>
              <a:rPr lang="en-US" dirty="0" smtClean="0"/>
              <a:t> of materials for a production order, typically off the shop floor in a back office</a:t>
            </a:r>
          </a:p>
          <a:p>
            <a:pPr lvl="1"/>
            <a:r>
              <a:rPr lang="en-US" dirty="0" smtClean="0"/>
              <a:t>Prod Order Receipt Backflush (16.13.1)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40EC-4A45-4BA0-88E8-AEAD7F90807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88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11"/>
          <a:stretch/>
        </p:blipFill>
        <p:spPr>
          <a:xfrm>
            <a:off x="0" y="3708000"/>
            <a:ext cx="12192000" cy="315355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554480"/>
            <a:ext cx="10972800" cy="3657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282044"/>
            <a:ext cx="12192000" cy="3849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="" val="13422709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0"/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417321"/>
            <a:ext cx="10972800" cy="489881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40080"/>
            <a:ext cx="10972800" cy="7772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22306260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95489" y="3428408"/>
            <a:ext cx="10972800" cy="3492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5489" y="2618222"/>
            <a:ext cx="10972800" cy="81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95489" y="2190159"/>
            <a:ext cx="10972800" cy="428625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24146237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17321"/>
            <a:ext cx="5384800" cy="489881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6643506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064445"/>
            <a:ext cx="5389033" cy="42347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321"/>
            <a:ext cx="5389033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064445"/>
            <a:ext cx="5386917" cy="4234755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321"/>
            <a:ext cx="5386917" cy="647124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17192710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1236924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/N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7848232" y="1417320"/>
            <a:ext cx="3734169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4314318" y="1417320"/>
            <a:ext cx="3533913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08874" y="1417320"/>
            <a:ext cx="3705445" cy="48222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Clr>
                <a:schemeClr val="accent6"/>
              </a:buClr>
              <a:buFontTx/>
              <a:buNone/>
              <a:defRPr sz="2000" baseline="0">
                <a:solidFill>
                  <a:srgbClr val="666666"/>
                </a:solidFill>
                <a:latin typeface="Century Gothic" pitchFamily="34" charset="0"/>
              </a:defRPr>
            </a:lvl1pPr>
            <a:lvl2pPr marL="266700" indent="0">
              <a:spcBef>
                <a:spcPts val="0"/>
              </a:spcBef>
              <a:buClr>
                <a:schemeClr val="accent6"/>
              </a:buClr>
              <a:buFontTx/>
              <a:buNone/>
              <a:defRPr sz="1800">
                <a:solidFill>
                  <a:srgbClr val="666666"/>
                </a:solidFill>
                <a:latin typeface="Century Gothic" pitchFamily="34" charset="0"/>
              </a:defRPr>
            </a:lvl2pPr>
            <a:lvl3pPr marL="715963" indent="-180975">
              <a:spcBef>
                <a:spcPts val="1200"/>
              </a:spcBef>
              <a:buClr>
                <a:schemeClr val="accent6"/>
              </a:buClr>
              <a:defRPr sz="2400">
                <a:solidFill>
                  <a:srgbClr val="666666"/>
                </a:solidFill>
                <a:latin typeface="Century Gothic" pitchFamily="34" charset="0"/>
              </a:defRPr>
            </a:lvl3pPr>
            <a:lvl4pPr marL="982663" indent="-266700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4pPr>
            <a:lvl5pPr marL="1165225" indent="-182563">
              <a:spcBef>
                <a:spcPts val="1200"/>
              </a:spcBef>
              <a:buClr>
                <a:schemeClr val="accent6"/>
              </a:buClr>
              <a:defRPr sz="2000">
                <a:solidFill>
                  <a:srgbClr val="66666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Un-bulleted List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79387"/>
            <a:ext cx="10972800" cy="457200"/>
          </a:xfr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Title/Emphasis</a:t>
            </a:r>
          </a:p>
        </p:txBody>
      </p:sp>
    </p:spTree>
    <p:extLst>
      <p:ext uri="{BB962C8B-B14F-4D97-AF65-F5344CB8AC3E}">
        <p14:creationId xmlns:p14="http://schemas.microsoft.com/office/powerpoint/2010/main" xmlns="" val="37420022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5355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341"/>
          <a:stretch/>
        </p:blipFill>
        <p:spPr>
          <a:xfrm>
            <a:off x="0" y="6393600"/>
            <a:ext cx="12192000" cy="46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40080"/>
            <a:ext cx="10972800" cy="7772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0187" y="6460256"/>
            <a:ext cx="276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D295FD85-0E9A-9A4B-AEA4-CF6493BFD0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047186"/>
            <a:ext cx="12192000" cy="3235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8000">
                <a:schemeClr val="bg1">
                  <a:lumMod val="85000"/>
                  <a:alpha val="9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7320"/>
            <a:ext cx="10972800" cy="4705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798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5" r:id="rId8"/>
  </p:sldLayoutIdLst>
  <p:transition/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</a:schemeClr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8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4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Lucida Grande"/>
        <a:buChar char="-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000" kern="1200">
          <a:solidFill>
            <a:srgbClr val="606060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a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Production Activity Exceptions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Production Order Training</a:t>
            </a:r>
          </a:p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8336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Work-In-Process and Operation Queues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1" y="1635874"/>
            <a:ext cx="3449256" cy="5054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 10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377817" y="1632021"/>
            <a:ext cx="3449256" cy="5054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 20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133145" y="1620446"/>
            <a:ext cx="3449256" cy="50542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Operation 30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2231967"/>
            <a:ext cx="1242349" cy="83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Input</a:t>
            </a:r>
          </a:p>
          <a:p>
            <a:pPr algn="ctr"/>
            <a:r>
              <a:rPr lang="en-US" sz="1400" dirty="0" smtClean="0"/>
              <a:t>Queue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1805650" y="3159853"/>
            <a:ext cx="1242349" cy="8314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Reject</a:t>
            </a:r>
          </a:p>
          <a:p>
            <a:pPr algn="ctr"/>
            <a:r>
              <a:rPr lang="en-US" sz="1400" dirty="0" smtClean="0"/>
              <a:t>Queue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2785642" y="2222317"/>
            <a:ext cx="1242349" cy="831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Output</a:t>
            </a:r>
          </a:p>
          <a:p>
            <a:pPr algn="ctr"/>
            <a:r>
              <a:rPr lang="en-US" sz="1400" dirty="0" smtClean="0"/>
              <a:t>Queue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377818" y="2231967"/>
            <a:ext cx="1242349" cy="83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Input</a:t>
            </a:r>
          </a:p>
          <a:p>
            <a:pPr algn="ctr"/>
            <a:r>
              <a:rPr lang="en-US" sz="1400" dirty="0" smtClean="0"/>
              <a:t>Queue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573867" y="3159853"/>
            <a:ext cx="1242349" cy="8314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Reject</a:t>
            </a:r>
          </a:p>
          <a:p>
            <a:pPr algn="ctr"/>
            <a:r>
              <a:rPr lang="en-US" sz="1400" dirty="0" smtClean="0"/>
              <a:t>Queue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6553859" y="2222317"/>
            <a:ext cx="1242349" cy="831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Output</a:t>
            </a:r>
          </a:p>
          <a:p>
            <a:pPr algn="ctr"/>
            <a:r>
              <a:rPr lang="en-US" sz="1400" dirty="0" smtClean="0"/>
              <a:t>Queue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8164011" y="2231967"/>
            <a:ext cx="1242349" cy="83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Input</a:t>
            </a:r>
          </a:p>
          <a:p>
            <a:pPr algn="ctr"/>
            <a:r>
              <a:rPr lang="en-US" sz="1400" dirty="0" smtClean="0"/>
              <a:t>Queue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9360060" y="3159853"/>
            <a:ext cx="1242349" cy="8314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Reject</a:t>
            </a:r>
          </a:p>
          <a:p>
            <a:pPr algn="ctr"/>
            <a:r>
              <a:rPr lang="en-US" sz="1400" dirty="0" smtClean="0"/>
              <a:t>Queue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10340052" y="2222317"/>
            <a:ext cx="1242349" cy="831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Output</a:t>
            </a:r>
          </a:p>
          <a:p>
            <a:pPr algn="ctr"/>
            <a:r>
              <a:rPr lang="en-US" sz="1400" dirty="0" smtClean="0"/>
              <a:t>Queue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12167" y="2222317"/>
            <a:ext cx="1242349" cy="83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Input</a:t>
            </a:r>
          </a:p>
          <a:p>
            <a:pPr algn="ctr"/>
            <a:r>
              <a:rPr lang="en-US" sz="1400" dirty="0" smtClean="0"/>
              <a:t>Queue</a:t>
            </a:r>
          </a:p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2788208" y="2212667"/>
            <a:ext cx="1242349" cy="831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Output</a:t>
            </a:r>
          </a:p>
          <a:p>
            <a:pPr algn="ctr"/>
            <a:r>
              <a:rPr lang="en-US" sz="1400" dirty="0" smtClean="0"/>
              <a:t>Queue</a:t>
            </a:r>
          </a:p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4380384" y="2269942"/>
            <a:ext cx="1242349" cy="83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Input</a:t>
            </a:r>
          </a:p>
          <a:p>
            <a:pPr algn="ctr"/>
            <a:r>
              <a:rPr lang="en-US" sz="1400" dirty="0" smtClean="0"/>
              <a:t>Queue</a:t>
            </a:r>
          </a:p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6556426" y="2212667"/>
            <a:ext cx="1242349" cy="831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Output</a:t>
            </a:r>
          </a:p>
          <a:p>
            <a:pPr algn="ctr"/>
            <a:r>
              <a:rPr lang="en-US" sz="1400" dirty="0" smtClean="0"/>
              <a:t>Queue</a:t>
            </a:r>
          </a:p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29" name="Rounded Rectangle 28"/>
          <p:cNvSpPr/>
          <p:nvPr/>
        </p:nvSpPr>
        <p:spPr>
          <a:xfrm>
            <a:off x="208343" y="4190028"/>
            <a:ext cx="5771924" cy="4051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Move 25 to first operation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08343" y="4658804"/>
            <a:ext cx="5771924" cy="4051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 10: Complete 25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08343" y="5110217"/>
            <a:ext cx="5771924" cy="4051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 10: Move 25 to next operation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08343" y="5571273"/>
            <a:ext cx="5771924" cy="4051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 20: Reject 5 from input to Op 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08216" y="3173353"/>
            <a:ext cx="1242349" cy="8314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Reject</a:t>
            </a:r>
          </a:p>
          <a:p>
            <a:pPr algn="ctr"/>
            <a:r>
              <a:rPr lang="en-US" sz="1400" dirty="0" smtClean="0"/>
              <a:t>Queue</a:t>
            </a:r>
          </a:p>
          <a:p>
            <a:pPr algn="ctr"/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4395818" y="2237742"/>
            <a:ext cx="1242349" cy="83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Input</a:t>
            </a:r>
          </a:p>
          <a:p>
            <a:pPr algn="ctr"/>
            <a:r>
              <a:rPr lang="en-US" sz="1400" dirty="0" smtClean="0"/>
              <a:t>Queue</a:t>
            </a:r>
          </a:p>
          <a:p>
            <a:pPr algn="ctr"/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36" name="Rounded Rectangle 35"/>
          <p:cNvSpPr/>
          <p:nvPr/>
        </p:nvSpPr>
        <p:spPr>
          <a:xfrm>
            <a:off x="6247759" y="4197717"/>
            <a:ext cx="5771924" cy="4051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 10: Rework 5 to Op 20 input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95018" y="2247267"/>
            <a:ext cx="1242349" cy="83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Input</a:t>
            </a:r>
          </a:p>
          <a:p>
            <a:pPr algn="ctr"/>
            <a:r>
              <a:rPr lang="en-US" sz="1400" dirty="0" smtClean="0"/>
              <a:t>Queue</a:t>
            </a:r>
          </a:p>
          <a:p>
            <a:pPr algn="ctr"/>
            <a:r>
              <a:rPr lang="en-US" sz="1400" dirty="0" smtClean="0"/>
              <a:t>25</a:t>
            </a:r>
            <a:endParaRPr lang="en-US" sz="1400" dirty="0"/>
          </a:p>
        </p:txBody>
      </p:sp>
      <p:sp>
        <p:nvSpPr>
          <p:cNvPr id="38" name="Rounded Rectangle 37"/>
          <p:cNvSpPr/>
          <p:nvPr/>
        </p:nvSpPr>
        <p:spPr>
          <a:xfrm>
            <a:off x="6219459" y="4654911"/>
            <a:ext cx="5771924" cy="4051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 20: Complete 25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28126" y="2237742"/>
            <a:ext cx="1242349" cy="831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Output</a:t>
            </a:r>
          </a:p>
          <a:p>
            <a:pPr algn="ctr"/>
            <a:r>
              <a:rPr lang="en-US" sz="1400" dirty="0" smtClean="0"/>
              <a:t>Queue</a:t>
            </a:r>
          </a:p>
          <a:p>
            <a:pPr algn="ctr"/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6191159" y="5096686"/>
            <a:ext cx="5771924" cy="4051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 20: Scrap 1 from output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191159" y="5571273"/>
            <a:ext cx="5771924" cy="4051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 20: Move 24 to next operation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51144" y="2233892"/>
            <a:ext cx="1242349" cy="8314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/>
              <a:t>Input</a:t>
            </a:r>
          </a:p>
          <a:p>
            <a:pPr algn="ctr"/>
            <a:r>
              <a:rPr lang="en-US" sz="1400" dirty="0" smtClean="0"/>
              <a:t>Queue</a:t>
            </a:r>
          </a:p>
          <a:p>
            <a:pPr algn="ctr"/>
            <a:r>
              <a:rPr lang="en-US" sz="1400" dirty="0" smtClean="0"/>
              <a:t>24</a:t>
            </a:r>
            <a:endParaRPr lang="en-US" sz="1400" dirty="0"/>
          </a:p>
        </p:txBody>
      </p:sp>
      <p:sp>
        <p:nvSpPr>
          <p:cNvPr id="43" name="Right Arrow 42"/>
          <p:cNvSpPr/>
          <p:nvPr/>
        </p:nvSpPr>
        <p:spPr>
          <a:xfrm>
            <a:off x="1990843" y="2511705"/>
            <a:ext cx="686765" cy="30094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4058858" y="2513634"/>
            <a:ext cx="331804" cy="30094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746200" y="2502059"/>
            <a:ext cx="686765" cy="30094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9560687" y="2500130"/>
            <a:ext cx="686765" cy="30094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7816775" y="2502059"/>
            <a:ext cx="331804" cy="30094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Exceptions at Production Operations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roductionOperationActivityCollection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1" y="1400561"/>
            <a:ext cx="5393152" cy="32762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OperationLaborTransaction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261" y="1333499"/>
            <a:ext cx="6689261" cy="4695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Labor Transaction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26802" y="2806262"/>
            <a:ext cx="1029320" cy="14958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609125" y="4707080"/>
            <a:ext cx="3130924" cy="45997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Enter unreported setup time.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1609125" y="5268191"/>
            <a:ext cx="3130924" cy="4268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Enter unreported run time.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1619516" y="5798126"/>
            <a:ext cx="3130924" cy="3507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Report down time.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5295665" y="4176102"/>
            <a:ext cx="2310907" cy="59592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96403" y="4767410"/>
            <a:ext cx="2310507" cy="43756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296403" y="5204316"/>
            <a:ext cx="2310507" cy="65024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3"/>
          </p:cNvCxnSpPr>
          <p:nvPr/>
        </p:nvCxnSpPr>
        <p:spPr>
          <a:xfrm>
            <a:off x="2456122" y="2881057"/>
            <a:ext cx="2682642" cy="8980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2" idx="3"/>
            <a:endCxn id="25" idx="1"/>
          </p:cNvCxnSpPr>
          <p:nvPr/>
        </p:nvCxnSpPr>
        <p:spPr>
          <a:xfrm flipV="1">
            <a:off x="4740049" y="4474064"/>
            <a:ext cx="555616" cy="46300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3" idx="3"/>
            <a:endCxn id="26" idx="1"/>
          </p:cNvCxnSpPr>
          <p:nvPr/>
        </p:nvCxnSpPr>
        <p:spPr>
          <a:xfrm flipV="1">
            <a:off x="4740049" y="4986192"/>
            <a:ext cx="556354" cy="49542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3"/>
            <a:endCxn id="27" idx="1"/>
          </p:cNvCxnSpPr>
          <p:nvPr/>
        </p:nvCxnSpPr>
        <p:spPr>
          <a:xfrm flipV="1">
            <a:off x="4750440" y="5529436"/>
            <a:ext cx="545963" cy="4440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Reject/Scrap Transaction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10211" y="1374959"/>
            <a:ext cx="11296014" cy="4814608"/>
            <a:chOff x="410211" y="1374959"/>
            <a:chExt cx="11296014" cy="4814608"/>
          </a:xfrm>
        </p:grpSpPr>
        <p:pic>
          <p:nvPicPr>
            <p:cNvPr id="28" name="Picture 27" descr="ProductionOperationActivityCollection0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211" y="1400561"/>
              <a:ext cx="4009389" cy="243561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4925839" y="3720662"/>
              <a:ext cx="1569543" cy="252246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Reject Scrap Trans - 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5380" y="1374959"/>
              <a:ext cx="6905161" cy="4814608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Rounded Rectangle 21"/>
            <p:cNvSpPr/>
            <p:nvPr/>
          </p:nvSpPr>
          <p:spPr>
            <a:xfrm>
              <a:off x="726098" y="4657684"/>
              <a:ext cx="3130924" cy="49090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Reject quantities and sources</a:t>
              </a:r>
              <a:endParaRPr lang="en-US" sz="1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16573" y="5445374"/>
              <a:ext cx="3130924" cy="46740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Scrap quantities and sources</a:t>
              </a:r>
              <a:endParaRPr lang="en-US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99460" y="4574370"/>
              <a:ext cx="2987165" cy="654855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93956" y="5235946"/>
              <a:ext cx="2992669" cy="879103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3425" y="3915831"/>
              <a:ext cx="3133726" cy="58589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Operation from where quantities rejected or scrapped</a:t>
              </a:r>
              <a:endParaRPr lang="en-US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92034" y="3862911"/>
              <a:ext cx="2994592" cy="70447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72498" y="4573639"/>
              <a:ext cx="1700077" cy="217436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9626327" y="4225504"/>
              <a:ext cx="2079898" cy="91799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Move reject quantity to reject queue of this operation.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52625" y="2438400"/>
              <a:ext cx="723900" cy="133350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>
              <a:stCxn id="20" idx="3"/>
            </p:cNvCxnSpPr>
            <p:nvPr/>
          </p:nvCxnSpPr>
          <p:spPr>
            <a:xfrm>
              <a:off x="2676525" y="2505075"/>
              <a:ext cx="1514475" cy="504825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5" idx="3"/>
              <a:endCxn id="16" idx="1"/>
            </p:cNvCxnSpPr>
            <p:nvPr/>
          </p:nvCxnSpPr>
          <p:spPr>
            <a:xfrm>
              <a:off x="3867151" y="4208779"/>
              <a:ext cx="424883" cy="6368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3"/>
              <a:endCxn id="24" idx="1"/>
            </p:cNvCxnSpPr>
            <p:nvPr/>
          </p:nvCxnSpPr>
          <p:spPr>
            <a:xfrm flipV="1">
              <a:off x="3857022" y="4901798"/>
              <a:ext cx="442438" cy="133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3" idx="3"/>
              <a:endCxn id="25" idx="1"/>
            </p:cNvCxnSpPr>
            <p:nvPr/>
          </p:nvCxnSpPr>
          <p:spPr>
            <a:xfrm flipV="1">
              <a:off x="3847497" y="5675498"/>
              <a:ext cx="446459" cy="357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3"/>
              <a:endCxn id="19" idx="1"/>
            </p:cNvCxnSpPr>
            <p:nvPr/>
          </p:nvCxnSpPr>
          <p:spPr>
            <a:xfrm>
              <a:off x="9172575" y="4682357"/>
              <a:ext cx="453752" cy="2145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input queue of an operation to the reject queue to a previous operation.</a:t>
            </a:r>
          </a:p>
          <a:p>
            <a:r>
              <a:rPr lang="en-US" dirty="0" smtClean="0"/>
              <a:t>From the output queue to the reject queue for the same operation.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Reject Quantity to an Operation Reject Queue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85238" y="3521428"/>
            <a:ext cx="8229600" cy="1884754"/>
            <a:chOff x="457201" y="1620446"/>
            <a:chExt cx="8229600" cy="1884754"/>
          </a:xfrm>
        </p:grpSpPr>
        <p:sp>
          <p:nvSpPr>
            <p:cNvPr id="7" name="Rounded Rectangle 6"/>
            <p:cNvSpPr/>
            <p:nvPr/>
          </p:nvSpPr>
          <p:spPr>
            <a:xfrm>
              <a:off x="457201" y="1635874"/>
              <a:ext cx="2586942" cy="5054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itchFamily="34" charset="0"/>
                </a:rPr>
                <a:t>Operation 10</a:t>
              </a:r>
              <a:endParaRPr lang="en-US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283363" y="1632021"/>
              <a:ext cx="2586942" cy="5054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itchFamily="34" charset="0"/>
                </a:rPr>
                <a:t>Operation 20</a:t>
              </a:r>
              <a:endParaRPr lang="en-US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99859" y="1620446"/>
              <a:ext cx="2586942" cy="5054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itchFamily="34" charset="0"/>
                </a:rPr>
                <a:t>Operation 30</a:t>
              </a:r>
              <a:endParaRPr lang="en-US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9639" y="2917753"/>
              <a:ext cx="931762" cy="5739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Reject</a:t>
              </a:r>
            </a:p>
            <a:p>
              <a:pPr algn="ctr"/>
              <a:r>
                <a:rPr lang="en-US" sz="1400" b="1" dirty="0" smtClean="0">
                  <a:latin typeface="Calibri" pitchFamily="34" charset="0"/>
                </a:rPr>
                <a:t>Queue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59283" y="2917753"/>
              <a:ext cx="931762" cy="5739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Reject</a:t>
              </a:r>
            </a:p>
            <a:p>
              <a:pPr algn="ctr"/>
              <a:r>
                <a:rPr lang="en-US" sz="1400" b="1" dirty="0" smtClean="0">
                  <a:latin typeface="Calibri" pitchFamily="34" charset="0"/>
                </a:rPr>
                <a:t>Queue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5039" y="2222318"/>
              <a:ext cx="931762" cy="5739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Output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9126" y="2222318"/>
              <a:ext cx="931762" cy="5739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Input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91156" y="2212668"/>
              <a:ext cx="931762" cy="5739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Output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95400" y="2931253"/>
              <a:ext cx="931762" cy="5739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Reject</a:t>
              </a:r>
            </a:p>
            <a:p>
              <a:pPr algn="ctr"/>
              <a:r>
                <a:rPr lang="en-US" sz="1400" b="1" dirty="0" smtClean="0">
                  <a:latin typeface="Calibri" pitchFamily="34" charset="0"/>
                </a:rPr>
                <a:t>Queue</a:t>
              </a:r>
              <a:endParaRPr lang="en-US" sz="1400" b="1" dirty="0" smtClean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96264" y="2247268"/>
              <a:ext cx="931762" cy="5739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Input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96095" y="2237743"/>
              <a:ext cx="931762" cy="5739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Output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13358" y="2233893"/>
              <a:ext cx="931762" cy="5739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Input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1527867" y="2371846"/>
              <a:ext cx="453333" cy="293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078879" y="2373775"/>
              <a:ext cx="219024" cy="293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344384" y="2362200"/>
              <a:ext cx="453333" cy="293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7205250" y="2360271"/>
              <a:ext cx="453333" cy="293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897316" y="2362200"/>
              <a:ext cx="219024" cy="293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4" name="Bent-Up Arrow 23"/>
            <p:cNvSpPr/>
            <p:nvPr/>
          </p:nvSpPr>
          <p:spPr>
            <a:xfrm rot="16200000" flipH="1">
              <a:off x="2819400" y="2362200"/>
              <a:ext cx="457200" cy="1524000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5" name="Bent-Up Arrow 24"/>
            <p:cNvSpPr/>
            <p:nvPr/>
          </p:nvSpPr>
          <p:spPr>
            <a:xfrm rot="16200000" flipH="1">
              <a:off x="7886700" y="2933700"/>
              <a:ext cx="457200" cy="381000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scrap quantity can be reported from any operation queue, except from the input queue for the first operation.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Scrap Quantity from an Operation Queue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985238" y="2619028"/>
            <a:ext cx="8361916" cy="2821652"/>
            <a:chOff x="1985238" y="2619028"/>
            <a:chExt cx="8361916" cy="2821652"/>
          </a:xfrm>
        </p:grpSpPr>
        <p:grpSp>
          <p:nvGrpSpPr>
            <p:cNvPr id="6" name="Group 5"/>
            <p:cNvGrpSpPr/>
            <p:nvPr/>
          </p:nvGrpSpPr>
          <p:grpSpPr>
            <a:xfrm>
              <a:off x="1985238" y="2619028"/>
              <a:ext cx="8229600" cy="1884754"/>
              <a:chOff x="457201" y="1620446"/>
              <a:chExt cx="8229600" cy="188475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57201" y="1635874"/>
                <a:ext cx="2586942" cy="50542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alibri" pitchFamily="34" charset="0"/>
                  </a:rPr>
                  <a:t>Operation 10</a:t>
                </a:r>
                <a:endParaRPr lang="en-US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283363" y="1632021"/>
                <a:ext cx="2586942" cy="50542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alibri" pitchFamily="34" charset="0"/>
                  </a:rPr>
                  <a:t>Operation 20</a:t>
                </a:r>
                <a:endParaRPr lang="en-US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099859" y="1620446"/>
                <a:ext cx="2586942" cy="50542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Calibri" pitchFamily="34" charset="0"/>
                  </a:rPr>
                  <a:t>Operation 30</a:t>
                </a:r>
                <a:endParaRPr lang="en-US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9639" y="2917753"/>
                <a:ext cx="931762" cy="5739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b="1" dirty="0" smtClean="0">
                    <a:latin typeface="Calibri" pitchFamily="34" charset="0"/>
                  </a:rPr>
                  <a:t>Reject</a:t>
                </a:r>
              </a:p>
              <a:p>
                <a:pPr algn="ctr"/>
                <a:r>
                  <a:rPr lang="en-US" sz="1400" b="1" dirty="0" smtClean="0">
                    <a:latin typeface="Calibri" pitchFamily="34" charset="0"/>
                  </a:rPr>
                  <a:t>Queue</a:t>
                </a:r>
                <a:endParaRPr lang="en-US" sz="1400" b="1" dirty="0">
                  <a:latin typeface="Calibri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959283" y="2917753"/>
                <a:ext cx="931762" cy="5739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b="1" dirty="0" smtClean="0">
                    <a:latin typeface="Calibri" pitchFamily="34" charset="0"/>
                  </a:rPr>
                  <a:t>Reject</a:t>
                </a:r>
              </a:p>
              <a:p>
                <a:pPr algn="ctr"/>
                <a:r>
                  <a:rPr lang="en-US" sz="1400" b="1" dirty="0" smtClean="0">
                    <a:latin typeface="Calibri" pitchFamily="34" charset="0"/>
                  </a:rPr>
                  <a:t>Queue</a:t>
                </a:r>
                <a:endParaRPr lang="en-US" sz="1400" b="1" dirty="0">
                  <a:latin typeface="Calibri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755039" y="2222318"/>
                <a:ext cx="931762" cy="5739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Output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Queue</a:t>
                </a:r>
                <a:endParaRPr lang="en-US" sz="1400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9126" y="2222318"/>
                <a:ext cx="931762" cy="5739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Input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Queue</a:t>
                </a:r>
                <a:endParaRPr lang="en-US" sz="14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91156" y="2212668"/>
                <a:ext cx="931762" cy="5739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Output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Queue</a:t>
                </a:r>
                <a:endParaRPr lang="en-US" sz="14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95400" y="2931253"/>
                <a:ext cx="931762" cy="57394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b="1" dirty="0" smtClean="0">
                    <a:latin typeface="Calibri" pitchFamily="34" charset="0"/>
                  </a:rPr>
                  <a:t>Reject</a:t>
                </a:r>
              </a:p>
              <a:p>
                <a:pPr algn="ctr"/>
                <a:r>
                  <a:rPr lang="en-US" sz="1400" b="1" dirty="0" smtClean="0">
                    <a:latin typeface="Calibri" pitchFamily="34" charset="0"/>
                  </a:rPr>
                  <a:t>Queue</a:t>
                </a:r>
                <a:endParaRPr lang="en-US" sz="1400" b="1" dirty="0" smtClean="0">
                  <a:latin typeface="Calibri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96264" y="2247268"/>
                <a:ext cx="931762" cy="5739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Input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Queue</a:t>
                </a:r>
                <a:endParaRPr lang="en-US" sz="14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896095" y="2237743"/>
                <a:ext cx="931762" cy="5739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Output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Queue</a:t>
                </a:r>
                <a:endParaRPr lang="en-US" sz="14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113358" y="2233893"/>
                <a:ext cx="931762" cy="5739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Input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  <a:latin typeface="Calibri" pitchFamily="34" charset="0"/>
                  </a:rPr>
                  <a:t>Queue</a:t>
                </a:r>
                <a:endParaRPr lang="en-US" sz="1400" b="1" dirty="0" smtClean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1527867" y="2371846"/>
                <a:ext cx="453333" cy="293225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Calibri" pitchFamily="34" charset="0"/>
                </a:endParaRPr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3078879" y="2373775"/>
                <a:ext cx="219024" cy="293225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Calibri" pitchFamily="34" charset="0"/>
                </a:endParaRPr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4344384" y="2362200"/>
                <a:ext cx="453333" cy="293225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Calibri" pitchFamily="34" charset="0"/>
                </a:endParaRPr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7205250" y="2360271"/>
                <a:ext cx="453333" cy="293225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Calibri" pitchFamily="34" charset="0"/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>
                <a:off x="5897316" y="2362200"/>
                <a:ext cx="219024" cy="293225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Calibri" pitchFamily="34" charset="0"/>
                </a:endParaRPr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2683038" y="5017178"/>
              <a:ext cx="7664116" cy="423502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itchFamily="34" charset="0"/>
                </a:rPr>
                <a:t>Scrap Transaction</a:t>
              </a:r>
              <a:endParaRPr lang="en-US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4006516" y="3898232"/>
              <a:ext cx="228600" cy="1010652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097412" y="3906248"/>
              <a:ext cx="228600" cy="1010652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6850068" y="3902232"/>
              <a:ext cx="228600" cy="1010652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7989092" y="3910248"/>
              <a:ext cx="228600" cy="1010652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9633460" y="3906232"/>
              <a:ext cx="228600" cy="1010652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3160294" y="4547937"/>
              <a:ext cx="220580" cy="36896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5995830" y="4543921"/>
              <a:ext cx="220580" cy="36896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8819334" y="4551937"/>
              <a:ext cx="220580" cy="368967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roductionOperationActivityCollection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1511"/>
            <a:ext cx="5031838" cy="30567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Rework Transaction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 descr="Rework Transaction -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328" y="1356537"/>
            <a:ext cx="6516010" cy="47060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Rounded Rectangle 21"/>
          <p:cNvSpPr/>
          <p:nvPr/>
        </p:nvSpPr>
        <p:spPr>
          <a:xfrm>
            <a:off x="1806452" y="4590348"/>
            <a:ext cx="3203698" cy="4102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Report quantity reworked.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1794698" y="5153026"/>
            <a:ext cx="3234502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Specify destination operation and queue (input or output) for rework quantity.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5528143" y="4293169"/>
            <a:ext cx="4301658" cy="65030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43551" y="5601063"/>
            <a:ext cx="6134100" cy="237762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8500" y="2705100"/>
            <a:ext cx="723900" cy="13335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3962400" y="2771775"/>
            <a:ext cx="1400175" cy="542925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2" idx="3"/>
            <a:endCxn id="24" idx="1"/>
          </p:cNvCxnSpPr>
          <p:nvPr/>
        </p:nvCxnSpPr>
        <p:spPr>
          <a:xfrm flipV="1">
            <a:off x="5010150" y="4618322"/>
            <a:ext cx="517993" cy="17716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3" idx="3"/>
            <a:endCxn id="25" idx="1"/>
          </p:cNvCxnSpPr>
          <p:nvPr/>
        </p:nvCxnSpPr>
        <p:spPr>
          <a:xfrm>
            <a:off x="5029200" y="5610226"/>
            <a:ext cx="514351" cy="10971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reject queue to the input queue of the subsequent operation. </a:t>
            </a:r>
          </a:p>
          <a:p>
            <a:r>
              <a:rPr lang="en-US" dirty="0" smtClean="0"/>
              <a:t>From the reject queue to the output queue for the same operation.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the Rework Quantity to an Operation Queue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985238" y="3521428"/>
            <a:ext cx="8229600" cy="1884754"/>
            <a:chOff x="1985238" y="3100308"/>
            <a:chExt cx="8229600" cy="1884754"/>
          </a:xfrm>
        </p:grpSpPr>
        <p:sp>
          <p:nvSpPr>
            <p:cNvPr id="7" name="Rounded Rectangle 6"/>
            <p:cNvSpPr/>
            <p:nvPr/>
          </p:nvSpPr>
          <p:spPr>
            <a:xfrm>
              <a:off x="1985238" y="3115736"/>
              <a:ext cx="2586942" cy="5054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itchFamily="34" charset="0"/>
                </a:rPr>
                <a:t>Operation 10</a:t>
              </a:r>
              <a:endParaRPr lang="en-US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11400" y="3111883"/>
              <a:ext cx="2586942" cy="5054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itchFamily="34" charset="0"/>
                </a:rPr>
                <a:t>Operation 20</a:t>
              </a:r>
              <a:endParaRPr lang="en-US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627896" y="3100308"/>
              <a:ext cx="2586942" cy="50542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latin typeface="Calibri" pitchFamily="34" charset="0"/>
                </a:rPr>
                <a:t>Operation 30</a:t>
              </a:r>
              <a:endParaRPr lang="en-US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7676" y="4397615"/>
              <a:ext cx="931762" cy="5739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Reject</a:t>
              </a:r>
            </a:p>
            <a:p>
              <a:pPr algn="ctr"/>
              <a:r>
                <a:rPr lang="en-US" sz="1400" b="1" dirty="0" smtClean="0">
                  <a:latin typeface="Calibri" pitchFamily="34" charset="0"/>
                </a:rPr>
                <a:t>Queue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87320" y="4397615"/>
              <a:ext cx="931762" cy="5739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Reject</a:t>
              </a:r>
            </a:p>
            <a:p>
              <a:pPr algn="ctr"/>
              <a:r>
                <a:rPr lang="en-US" sz="1400" b="1" dirty="0" smtClean="0">
                  <a:latin typeface="Calibri" pitchFamily="34" charset="0"/>
                </a:rPr>
                <a:t>Queue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283076" y="3702180"/>
              <a:ext cx="931762" cy="5739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Output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87163" y="3702180"/>
              <a:ext cx="931762" cy="5739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Input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19193" y="3692530"/>
              <a:ext cx="931762" cy="5739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Output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23437" y="4411115"/>
              <a:ext cx="931762" cy="57394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Reject</a:t>
              </a:r>
            </a:p>
            <a:p>
              <a:pPr algn="ctr"/>
              <a:r>
                <a:rPr lang="en-US" sz="1400" b="1" dirty="0" smtClean="0">
                  <a:latin typeface="Calibri" pitchFamily="34" charset="0"/>
                </a:rPr>
                <a:t>Queue</a:t>
              </a:r>
              <a:endParaRPr lang="en-US" sz="1400" b="1" dirty="0" smtClean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4301" y="3727130"/>
              <a:ext cx="931762" cy="5739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Input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24132" y="3717605"/>
              <a:ext cx="931762" cy="5739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Output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41395" y="3713755"/>
              <a:ext cx="931762" cy="5739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Input</a:t>
              </a:r>
            </a:p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Calibri" pitchFamily="34" charset="0"/>
                </a:rPr>
                <a:t>Queue</a:t>
              </a:r>
              <a:endParaRPr lang="en-US" sz="1400" b="1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055904" y="3851708"/>
              <a:ext cx="453333" cy="293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606916" y="3853637"/>
              <a:ext cx="219024" cy="293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5872421" y="3842062"/>
              <a:ext cx="453333" cy="293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8733287" y="3840133"/>
              <a:ext cx="453333" cy="293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425353" y="3842062"/>
              <a:ext cx="219024" cy="293225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6" name="Bent-Up Arrow 25"/>
            <p:cNvSpPr/>
            <p:nvPr/>
          </p:nvSpPr>
          <p:spPr>
            <a:xfrm>
              <a:off x="3826041" y="4379495"/>
              <a:ext cx="1540069" cy="397042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  <p:sp>
          <p:nvSpPr>
            <p:cNvPr id="27" name="Bent-Up Arrow 26"/>
            <p:cNvSpPr/>
            <p:nvPr/>
          </p:nvSpPr>
          <p:spPr>
            <a:xfrm rot="10800000" flipH="1" flipV="1">
              <a:off x="9470885" y="4385489"/>
              <a:ext cx="457200" cy="381000"/>
            </a:xfrm>
            <a:prstGeom prst="bentUp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ProductionOperationActivityCollection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" y="1438661"/>
            <a:ext cx="4565113" cy="2773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MoveTransaction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743" y="1424251"/>
            <a:ext cx="7133758" cy="40206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Transaction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08723" y="4436374"/>
            <a:ext cx="3477501" cy="440426"/>
          </a:xfrm>
          <a:prstGeom prst="roundRect">
            <a:avLst>
              <a:gd name="adj" fmla="val 13223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Move quantity to first operation.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4990698" y="3968380"/>
            <a:ext cx="1819677" cy="26072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90699" y="3971926"/>
            <a:ext cx="4581925" cy="124777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81025" y="5038679"/>
            <a:ext cx="3481472" cy="1116640"/>
          </a:xfrm>
          <a:prstGeom prst="roundRect">
            <a:avLst>
              <a:gd name="adj" fmla="val 798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Move quantity from operation to the next operation (possibly a different work center).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600450" y="2628899"/>
            <a:ext cx="628650" cy="14287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4229100" y="2700337"/>
            <a:ext cx="638175" cy="309563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3"/>
            <a:endCxn id="23" idx="1"/>
          </p:cNvCxnSpPr>
          <p:nvPr/>
        </p:nvCxnSpPr>
        <p:spPr>
          <a:xfrm flipV="1">
            <a:off x="4086224" y="4098740"/>
            <a:ext cx="904474" cy="55784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4" idx="3"/>
            <a:endCxn id="25" idx="1"/>
          </p:cNvCxnSpPr>
          <p:nvPr/>
        </p:nvCxnSpPr>
        <p:spPr>
          <a:xfrm flipV="1">
            <a:off x="4062497" y="4595813"/>
            <a:ext cx="928202" cy="1001186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Exceptions at Production Operations</a:t>
            </a:r>
          </a:p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exceptions to production activity from either the shop floor or from the back office using:</a:t>
            </a:r>
          </a:p>
          <a:p>
            <a:pPr lvl="1"/>
            <a:r>
              <a:rPr lang="en-US" sz="2000" dirty="0" smtClean="0"/>
              <a:t>Production Operation Activity Collection </a:t>
            </a:r>
          </a:p>
          <a:p>
            <a:pPr lvl="1"/>
            <a:r>
              <a:rPr lang="en-US" sz="2000" dirty="0" smtClean="0"/>
              <a:t>Production Order Collection</a:t>
            </a:r>
          </a:p>
          <a:p>
            <a:r>
              <a:rPr lang="en-US" sz="2400" dirty="0" smtClean="0"/>
              <a:t>Use functions in the collections for reporting exceptions at production operations:</a:t>
            </a:r>
          </a:p>
          <a:p>
            <a:pPr lvl="1"/>
            <a:r>
              <a:rPr lang="en-US" sz="2000" dirty="0" smtClean="0"/>
              <a:t>Unreported setup and run labor time </a:t>
            </a:r>
          </a:p>
          <a:p>
            <a:pPr lvl="1"/>
            <a:r>
              <a:rPr lang="en-US" sz="2000" dirty="0" smtClean="0"/>
              <a:t>Downtime</a:t>
            </a:r>
          </a:p>
          <a:p>
            <a:pPr lvl="1"/>
            <a:r>
              <a:rPr lang="en-US" sz="2000" dirty="0" smtClean="0"/>
              <a:t>Scrap, reject, and rework quantities</a:t>
            </a:r>
          </a:p>
          <a:p>
            <a:pPr lvl="1"/>
            <a:r>
              <a:rPr lang="en-US" sz="2000" dirty="0" smtClean="0"/>
              <a:t>Move quantities between work centers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966913" y="1417639"/>
            <a:ext cx="8229600" cy="2959490"/>
          </a:xfrm>
        </p:spPr>
        <p:txBody>
          <a:bodyPr>
            <a:normAutofit/>
          </a:bodyPr>
          <a:lstStyle/>
          <a:p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4000" dirty="0">
                <a:hlinkClick r:id="rId3"/>
              </a:rPr>
              <a:t>www.qad.com</a:t>
            </a:r>
            <a:endParaRPr lang="en-GB" sz="4000" dirty="0"/>
          </a:p>
          <a:p>
            <a:pPr algn="ctr">
              <a:lnSpc>
                <a:spcPct val="150000"/>
              </a:lnSpc>
              <a:buNone/>
            </a:pPr>
            <a:r>
              <a:rPr lang="en-GB" sz="2000" dirty="0"/>
              <a:t>© QAD Inc</a:t>
            </a:r>
          </a:p>
        </p:txBody>
      </p:sp>
    </p:spTree>
    <p:extLst>
      <p:ext uri="{BB962C8B-B14F-4D97-AF65-F5344CB8AC3E}">
        <p14:creationId xmlns:p14="http://schemas.microsoft.com/office/powerpoint/2010/main" xmlns="" val="627381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exceptions to production activity from either the shop floor or from the back office using:</a:t>
            </a:r>
          </a:p>
          <a:p>
            <a:pPr lvl="1"/>
            <a:r>
              <a:rPr lang="en-US" sz="2000" dirty="0" smtClean="0"/>
              <a:t>Production Operation Activity Collection </a:t>
            </a:r>
          </a:p>
          <a:p>
            <a:pPr lvl="1"/>
            <a:r>
              <a:rPr lang="en-US" sz="2000" dirty="0" smtClean="0"/>
              <a:t>Production Order Collection</a:t>
            </a:r>
          </a:p>
          <a:p>
            <a:r>
              <a:rPr lang="en-US" sz="2400" dirty="0" smtClean="0"/>
              <a:t>Use functions in the collections for reporting exceptions at production operations, including:</a:t>
            </a:r>
          </a:p>
          <a:p>
            <a:pPr lvl="1"/>
            <a:r>
              <a:rPr lang="en-US" sz="2000" dirty="0" smtClean="0"/>
              <a:t>Unreported setup and run labor time </a:t>
            </a:r>
          </a:p>
          <a:p>
            <a:pPr lvl="1"/>
            <a:r>
              <a:rPr lang="en-US" sz="2000" dirty="0" smtClean="0"/>
              <a:t>Downtime</a:t>
            </a:r>
          </a:p>
          <a:p>
            <a:pPr lvl="1"/>
            <a:r>
              <a:rPr lang="en-US" sz="2000" dirty="0" smtClean="0"/>
              <a:t>Scrap, reject, and rework quantities</a:t>
            </a:r>
          </a:p>
          <a:p>
            <a:pPr lvl="1"/>
            <a:r>
              <a:rPr lang="en-US" sz="2000" dirty="0" smtClean="0"/>
              <a:t>Move quantities between work centers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understanding of work orders and or repetitive scheduled orders.</a:t>
            </a:r>
          </a:p>
          <a:p>
            <a:r>
              <a:rPr lang="en-US" dirty="0" smtClean="0"/>
              <a:t>Understand how to authorize production for work orders and for repetitive production.</a:t>
            </a:r>
          </a:p>
          <a:p>
            <a:r>
              <a:rPr lang="en-US" dirty="0" smtClean="0"/>
              <a:t>Understand the basic scenarios for reporting production activity.</a:t>
            </a: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Business analysts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Implementation managers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Production schedulers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Production managers 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Materials managers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Audience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roductionOrderCollection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53" y="2495909"/>
            <a:ext cx="4958731" cy="27809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ProductionOperationActivityCollection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36" y="2495936"/>
            <a:ext cx="4552313" cy="27654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557646" y="1269629"/>
            <a:ext cx="5074227" cy="13177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Use the Production Operation Activity collection to record activity 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on the shop floor</a:t>
            </a:r>
            <a:r>
              <a:rPr lang="en-US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 Reporting of Production Activity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Picture 36" descr="WHS-ComputerEntryManStockRoo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70" y="2522823"/>
            <a:ext cx="592482" cy="6683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WHS-ComputerEntryWomanOffi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733" y="2498201"/>
            <a:ext cx="686658" cy="5549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20"/>
          <p:cNvSpPr txBox="1">
            <a:spLocks/>
          </p:cNvSpPr>
          <p:nvPr/>
        </p:nvSpPr>
        <p:spPr>
          <a:xfrm>
            <a:off x="6556664" y="1259238"/>
            <a:ext cx="5101936" cy="123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r>
              <a:rPr lang="en-US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Use the Production Order collection to record activity </a:t>
            </a:r>
            <a:r>
              <a:rPr lang="en-US" sz="24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from back office</a:t>
            </a:r>
            <a:r>
              <a:rPr lang="en-US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29855" y="5416564"/>
            <a:ext cx="4603174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Operation Activity Transaction for recording routine activities.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1301119" y="3372555"/>
            <a:ext cx="218209" cy="25977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255110" y="2899769"/>
            <a:ext cx="218209" cy="25977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12" grpId="0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902973" y="1504337"/>
            <a:ext cx="5631932" cy="4699036"/>
            <a:chOff x="5902973" y="1504337"/>
            <a:chExt cx="5631932" cy="4699036"/>
          </a:xfrm>
        </p:grpSpPr>
        <p:pic>
          <p:nvPicPr>
            <p:cNvPr id="14" name="Picture 13" descr="Production Orders Op Activity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2973" y="1504337"/>
              <a:ext cx="5631932" cy="469903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11363325" y="3890963"/>
              <a:ext cx="171450" cy="133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526472" y="1491765"/>
            <a:ext cx="5115791" cy="23935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Contains functions to process activity for: </a:t>
            </a:r>
          </a:p>
          <a:p>
            <a:pPr lvl="1"/>
            <a:r>
              <a:rPr lang="en-US" sz="2000" dirty="0" smtClean="0"/>
              <a:t>Production order operations</a:t>
            </a:r>
          </a:p>
          <a:p>
            <a:pPr lvl="1"/>
            <a:r>
              <a:rPr lang="en-US" sz="2000" dirty="0" smtClean="0"/>
              <a:t>Production orders as a whole</a:t>
            </a:r>
          </a:p>
          <a:p>
            <a:pPr lvl="1"/>
            <a:endParaRPr lang="en-US" sz="1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Order Collection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0425708" y="2450417"/>
            <a:ext cx="372931" cy="279699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347690" y="3547104"/>
            <a:ext cx="372931" cy="279699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9022939" y="2450417"/>
            <a:ext cx="372931" cy="279699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nip Same Side Corner Rectangle 15"/>
          <p:cNvSpPr/>
          <p:nvPr/>
        </p:nvSpPr>
        <p:spPr>
          <a:xfrm>
            <a:off x="1794998" y="3616972"/>
            <a:ext cx="2343703" cy="501848"/>
          </a:xfrm>
          <a:prstGeom prst="snip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Operation Activity Transaction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Snip Same Side Corner Rectangle 16"/>
          <p:cNvSpPr/>
          <p:nvPr/>
        </p:nvSpPr>
        <p:spPr>
          <a:xfrm>
            <a:off x="1805390" y="4381537"/>
            <a:ext cx="2343703" cy="501848"/>
          </a:xfrm>
          <a:prstGeom prst="snip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Production Order Component Issue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>
            <a:off x="1826172" y="5083821"/>
            <a:ext cx="2343703" cy="501848"/>
          </a:xfrm>
          <a:prstGeom prst="snip2Same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Prod Order Receipt Backflush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ductionOperationActivityCollection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1" y="1400561"/>
            <a:ext cx="7807812" cy="4743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5FD85-0E9A-9A4B-AEA4-CF6493BFD0E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for Exception Reporting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Up Arrow 7"/>
          <p:cNvSpPr/>
          <p:nvPr/>
        </p:nvSpPr>
        <p:spPr>
          <a:xfrm flipV="1">
            <a:off x="4064131" y="3049731"/>
            <a:ext cx="368458" cy="394855"/>
          </a:xfrm>
          <a:prstGeom prst="upArrow">
            <a:avLst>
              <a:gd name="adj1" fmla="val 50000"/>
              <a:gd name="adj2" fmla="val 5594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flipV="1">
            <a:off x="5495478" y="3083502"/>
            <a:ext cx="368458" cy="394855"/>
          </a:xfrm>
          <a:prstGeom prst="upArrow">
            <a:avLst>
              <a:gd name="adj1" fmla="val 50000"/>
              <a:gd name="adj2" fmla="val 5594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flipV="1">
            <a:off x="6660992" y="3052328"/>
            <a:ext cx="368458" cy="394855"/>
          </a:xfrm>
          <a:prstGeom prst="upArrow">
            <a:avLst>
              <a:gd name="adj1" fmla="val 50000"/>
              <a:gd name="adj2" fmla="val 5594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flipV="1">
            <a:off x="7741646" y="3068781"/>
            <a:ext cx="368458" cy="394855"/>
          </a:xfrm>
          <a:prstGeom prst="upArrow">
            <a:avLst>
              <a:gd name="adj1" fmla="val 50000"/>
              <a:gd name="adj2" fmla="val 5594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606060"/>
      </a:dk1>
      <a:lt1>
        <a:sysClr val="window" lastClr="FFFFFF"/>
      </a:lt1>
      <a:dk2>
        <a:srgbClr val="000000"/>
      </a:dk2>
      <a:lt2>
        <a:srgbClr val="D9D9D9"/>
      </a:lt2>
      <a:accent1>
        <a:srgbClr val="5A87C5"/>
      </a:accent1>
      <a:accent2>
        <a:srgbClr val="F79646"/>
      </a:accent2>
      <a:accent3>
        <a:srgbClr val="9BBB59"/>
      </a:accent3>
      <a:accent4>
        <a:srgbClr val="A5A5A5"/>
      </a:accent4>
      <a:accent5>
        <a:srgbClr val="2B2B2B"/>
      </a:accent5>
      <a:accent6>
        <a:srgbClr val="F79646"/>
      </a:accent6>
      <a:hlink>
        <a:srgbClr val="5A87C5"/>
      </a:hlink>
      <a:folHlink>
        <a:srgbClr val="244061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>
              <a:lumMod val="75000"/>
              <a:lumOff val="2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64346</TotalTime>
  <Words>1109</Words>
  <Application>Microsoft Office PowerPoint</Application>
  <PresentationFormat>Custom</PresentationFormat>
  <Paragraphs>276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Theme</vt:lpstr>
      <vt:lpstr>Reporting Production Activity Exceptions</vt:lpstr>
      <vt:lpstr>Lesson Overview</vt:lpstr>
      <vt:lpstr>Objectives</vt:lpstr>
      <vt:lpstr>Prerequisites</vt:lpstr>
      <vt:lpstr>Primary Audience</vt:lpstr>
      <vt:lpstr>Introduction</vt:lpstr>
      <vt:lpstr>Routine Reporting of Production Activity</vt:lpstr>
      <vt:lpstr>Production Order Collection</vt:lpstr>
      <vt:lpstr>Functions for Exception Reporting</vt:lpstr>
      <vt:lpstr>Work-In-Process and Operation Queues</vt:lpstr>
      <vt:lpstr>Exceptions at Production Operations</vt:lpstr>
      <vt:lpstr>Operation Labor Transaction</vt:lpstr>
      <vt:lpstr>Reject/Scrap Transaction</vt:lpstr>
      <vt:lpstr>Reject Quantity to an Operation Reject Queue</vt:lpstr>
      <vt:lpstr>Scrap Quantity from an Operation Queue</vt:lpstr>
      <vt:lpstr>Rework Transaction</vt:lpstr>
      <vt:lpstr>Move the Rework Quantity to an Operation Queue</vt:lpstr>
      <vt:lpstr>Move Transaction</vt:lpstr>
      <vt:lpstr>Key Takeaways</vt:lpstr>
      <vt:lpstr>Summary</vt:lpstr>
      <vt:lpstr>Questions?</vt:lpstr>
      <vt:lpstr>Slide 22</vt:lpstr>
    </vt:vector>
  </TitlesOfParts>
  <Company>PCVGG-GBCF3-72PW4-GRMFK-Q7DD3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Direction - Focus</dc:title>
  <dc:creator>Gordon Fleming</dc:creator>
  <cp:lastModifiedBy>QAD</cp:lastModifiedBy>
  <cp:revision>731</cp:revision>
  <cp:lastPrinted>2013-09-05T16:36:05Z</cp:lastPrinted>
  <dcterms:created xsi:type="dcterms:W3CDTF">2014-01-23T15:40:01Z</dcterms:created>
  <dcterms:modified xsi:type="dcterms:W3CDTF">2018-02-06T19:23:43Z</dcterms:modified>
</cp:coreProperties>
</file>