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883" r:id="rId2"/>
    <p:sldId id="885" r:id="rId3"/>
    <p:sldId id="886" r:id="rId4"/>
    <p:sldId id="887" r:id="rId5"/>
    <p:sldId id="888" r:id="rId6"/>
    <p:sldId id="889" r:id="rId7"/>
    <p:sldId id="890" r:id="rId8"/>
    <p:sldId id="891" r:id="rId9"/>
    <p:sldId id="892" r:id="rId10"/>
    <p:sldId id="893" r:id="rId11"/>
    <p:sldId id="894" r:id="rId12"/>
    <p:sldId id="895" r:id="rId13"/>
    <p:sldId id="896" r:id="rId14"/>
    <p:sldId id="897" r:id="rId15"/>
    <p:sldId id="898" r:id="rId16"/>
    <p:sldId id="899" r:id="rId17"/>
    <p:sldId id="900" r:id="rId18"/>
    <p:sldId id="901" r:id="rId19"/>
    <p:sldId id="902" r:id="rId20"/>
    <p:sldId id="903" r:id="rId21"/>
    <p:sldId id="904" r:id="rId22"/>
    <p:sldId id="905" r:id="rId23"/>
    <p:sldId id="906" r:id="rId24"/>
    <p:sldId id="907" r:id="rId25"/>
    <p:sldId id="908" r:id="rId26"/>
    <p:sldId id="912" r:id="rId27"/>
    <p:sldId id="913" r:id="rId28"/>
    <p:sldId id="909" r:id="rId29"/>
    <p:sldId id="910" r:id="rId30"/>
    <p:sldId id="911" r:id="rId31"/>
    <p:sldId id="884" r:id="rId3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 userDrawn="1">
          <p15:clr>
            <a:srgbClr val="A4A3A4"/>
          </p15:clr>
        </p15:guide>
        <p15:guide id="2" orient="horz" pos="412" userDrawn="1">
          <p15:clr>
            <a:srgbClr val="A4A3A4"/>
          </p15:clr>
        </p15:guide>
        <p15:guide id="3" orient="horz" pos="1739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pos="2121" userDrawn="1">
          <p15:clr>
            <a:srgbClr val="A4A3A4"/>
          </p15:clr>
        </p15:guide>
        <p15:guide id="6" pos="3828" userDrawn="1">
          <p15:clr>
            <a:srgbClr val="A4A3A4"/>
          </p15:clr>
        </p15:guide>
        <p15:guide id="7" pos="55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ary Hope" initials="K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B9EE"/>
    <a:srgbClr val="384662"/>
    <a:srgbClr val="606060"/>
    <a:srgbClr val="5B87DA"/>
    <a:srgbClr val="CACACA"/>
    <a:srgbClr val="C3C3C3"/>
    <a:srgbClr val="D9D9D9"/>
    <a:srgbClr val="5A5A5A"/>
    <a:srgbClr val="737373"/>
    <a:srgbClr val="64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22" autoAdjust="0"/>
    <p:restoredTop sz="85977" autoAdjust="0"/>
  </p:normalViewPr>
  <p:slideViewPr>
    <p:cSldViewPr snapToGrid="0">
      <p:cViewPr>
        <p:scale>
          <a:sx n="90" d="100"/>
          <a:sy n="90" d="100"/>
        </p:scale>
        <p:origin x="-1110" y="-312"/>
      </p:cViewPr>
      <p:guideLst>
        <p:guide orient="horz" pos="4319"/>
        <p:guide orient="horz" pos="412"/>
        <p:guide orient="horz" pos="1739"/>
        <p:guide orient="horz" pos="3792"/>
        <p:guide pos="2121"/>
        <p:guide pos="3828"/>
        <p:guide pos="5525"/>
      </p:guideLst>
    </p:cSldViewPr>
  </p:slideViewPr>
  <p:outlineViewPr>
    <p:cViewPr>
      <p:scale>
        <a:sx n="33" d="100"/>
        <a:sy n="33" d="100"/>
      </p:scale>
      <p:origin x="0" y="11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EC23-ACCE-41DA-9C31-DD52431D97E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E761-50D8-46C5-96E4-4FB3121D7C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60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C6164-BF47-458F-93A7-B92D1B6DC39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F604-9391-4AA6-B839-CE633E22CF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27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Objective is to maintain a master schedule for items to drive material requirements planning for production and purchasing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Determination of cost of production and work-in-process</a:t>
            </a:r>
          </a:p>
          <a:p>
            <a:pPr lvl="1"/>
            <a:r>
              <a:rPr lang="en-US" dirty="0" smtClean="0"/>
              <a:t>Actual (reported) labor hours</a:t>
            </a:r>
          </a:p>
          <a:p>
            <a:pPr lvl="2"/>
            <a:r>
              <a:rPr lang="en-US" dirty="0" smtClean="0"/>
              <a:t>Labor and machine hours are subject to significant variances</a:t>
            </a:r>
          </a:p>
          <a:p>
            <a:pPr lvl="2"/>
            <a:r>
              <a:rPr lang="en-US" dirty="0" smtClean="0"/>
              <a:t>Labor contributes significantly to the cost of production for an item</a:t>
            </a:r>
          </a:p>
          <a:p>
            <a:pPr lvl="1"/>
            <a:r>
              <a:rPr lang="en-US" dirty="0" smtClean="0"/>
              <a:t>Calculated labor hours</a:t>
            </a:r>
          </a:p>
          <a:p>
            <a:pPr lvl="2"/>
            <a:r>
              <a:rPr lang="en-US" dirty="0" smtClean="0"/>
              <a:t>Costs are calculated for production operations using the quantities completed and scrapped for a production order</a:t>
            </a:r>
          </a:p>
          <a:p>
            <a:pPr lvl="2"/>
            <a:r>
              <a:rPr lang="en-US" dirty="0" smtClean="0"/>
              <a:t>Labor and machine hours are consistent with little or no variance </a:t>
            </a:r>
          </a:p>
          <a:p>
            <a:pPr lvl="2"/>
            <a:r>
              <a:rPr lang="en-US" dirty="0" smtClean="0"/>
              <a:t>Labor does not contribute significantly to the cost of production for an item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Information for production costs and metrics</a:t>
            </a:r>
          </a:p>
          <a:p>
            <a:pPr lvl="2"/>
            <a:r>
              <a:rPr lang="en-US" dirty="0" smtClean="0"/>
              <a:t>Production yield and scrap variance</a:t>
            </a:r>
          </a:p>
          <a:p>
            <a:pPr lvl="2"/>
            <a:r>
              <a:rPr lang="en-US" dirty="0" smtClean="0"/>
              <a:t>Operation yield and scrap variance</a:t>
            </a:r>
          </a:p>
          <a:p>
            <a:pPr lvl="2"/>
            <a:r>
              <a:rPr lang="en-US" dirty="0" smtClean="0"/>
              <a:t>Operation rework</a:t>
            </a:r>
          </a:p>
          <a:p>
            <a:pPr lvl="2"/>
            <a:r>
              <a:rPr lang="en-US" dirty="0" smtClean="0"/>
              <a:t>Setup usage variance</a:t>
            </a:r>
          </a:p>
          <a:p>
            <a:pPr lvl="2"/>
            <a:r>
              <a:rPr lang="en-US" dirty="0" smtClean="0"/>
              <a:t>Labor usage variance</a:t>
            </a:r>
          </a:p>
          <a:p>
            <a:pPr lvl="2"/>
            <a:r>
              <a:rPr lang="en-US" dirty="0" smtClean="0"/>
              <a:t>Material usage variance</a:t>
            </a:r>
          </a:p>
          <a:p>
            <a:pPr lvl="2"/>
            <a:r>
              <a:rPr lang="en-US" dirty="0" smtClean="0"/>
              <a:t>Machine usage variance</a:t>
            </a:r>
          </a:p>
          <a:p>
            <a:pPr lvl="2"/>
            <a:r>
              <a:rPr lang="en-US" dirty="0" smtClean="0"/>
              <a:t>Work center, production line, plant utilization and efficiency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and use of a milestone operation</a:t>
            </a:r>
          </a:p>
          <a:p>
            <a:pPr lvl="1"/>
            <a:r>
              <a:rPr lang="en-US" dirty="0" smtClean="0"/>
              <a:t>An operation where quantities and labor hours are reported</a:t>
            </a:r>
          </a:p>
          <a:p>
            <a:pPr lvl="1"/>
            <a:r>
              <a:rPr lang="en-US" dirty="0" smtClean="0"/>
              <a:t>Always the last operation</a:t>
            </a:r>
          </a:p>
          <a:p>
            <a:pPr lvl="1"/>
            <a:r>
              <a:rPr lang="en-US" dirty="0" smtClean="0"/>
              <a:t>Can also be an intermediate operation</a:t>
            </a:r>
          </a:p>
          <a:p>
            <a:pPr lvl="1"/>
            <a:r>
              <a:rPr lang="en-US" dirty="0" smtClean="0"/>
              <a:t>Quantities reported for a milestone operation can automatically result in a </a:t>
            </a:r>
            <a:r>
              <a:rPr lang="en-US" dirty="0" err="1" smtClean="0"/>
              <a:t>backflush</a:t>
            </a:r>
            <a:r>
              <a:rPr lang="en-US" dirty="0" smtClean="0"/>
              <a:t> of quantities and labor for all previous non-milestone operations (back to but not including a previous milestone</a:t>
            </a:r>
          </a:p>
          <a:p>
            <a:r>
              <a:rPr lang="en-US" dirty="0" smtClean="0"/>
              <a:t>Use for the automatic reporting of previous non-milestone operations</a:t>
            </a:r>
          </a:p>
          <a:p>
            <a:pPr lvl="1"/>
            <a:r>
              <a:rPr lang="en-US" dirty="0" smtClean="0"/>
              <a:t>Use with preceding non-milestone operations for the automatic calculation and reporting of labor, burden, and subcontract costs (and material costs too???)</a:t>
            </a:r>
          </a:p>
          <a:p>
            <a:endParaRPr lang="en-US" dirty="0" smtClean="0"/>
          </a:p>
          <a:p>
            <a:r>
              <a:rPr lang="en-US" dirty="0" smtClean="0"/>
              <a:t>Non-milestone operations</a:t>
            </a:r>
          </a:p>
          <a:p>
            <a:pPr lvl="1"/>
            <a:r>
              <a:rPr lang="en-US" dirty="0" smtClean="0"/>
              <a:t>Are not required for production scheduling or performance reporting</a:t>
            </a:r>
          </a:p>
          <a:p>
            <a:pPr lvl="1"/>
            <a:r>
              <a:rPr lang="en-US" dirty="0" smtClean="0"/>
              <a:t>Can have </a:t>
            </a:r>
            <a:r>
              <a:rPr lang="en-US" dirty="0" err="1" smtClean="0"/>
              <a:t>backflush</a:t>
            </a:r>
            <a:r>
              <a:rPr lang="en-US" dirty="0" smtClean="0"/>
              <a:t> of labor, burden, subcontract cost and material(?) for the operation</a:t>
            </a:r>
          </a:p>
          <a:p>
            <a:pPr lvl="0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 of production operation activity is using paper-based records is more feasible when there are</a:t>
            </a:r>
          </a:p>
          <a:p>
            <a:pPr lvl="1"/>
            <a:r>
              <a:rPr lang="en-US" dirty="0" smtClean="0"/>
              <a:t>Low production volumes and relatively small number of production orders</a:t>
            </a:r>
          </a:p>
          <a:p>
            <a:pPr lvl="1"/>
            <a:r>
              <a:rPr lang="en-US" dirty="0" smtClean="0"/>
              <a:t>Relatively few production operations</a:t>
            </a:r>
          </a:p>
          <a:p>
            <a:pPr lvl="1"/>
            <a:r>
              <a:rPr lang="en-US" dirty="0" smtClean="0"/>
              <a:t>Longer operation lead times, possibly measured in hours or even days</a:t>
            </a:r>
          </a:p>
          <a:p>
            <a:pPr lvl="1"/>
            <a:r>
              <a:rPr lang="en-US" dirty="0" smtClean="0"/>
              <a:t>Longer production lead times</a:t>
            </a:r>
          </a:p>
          <a:p>
            <a:r>
              <a:rPr lang="en-US" dirty="0" smtClean="0"/>
              <a:t>Reporting using automated solutions is required when there are </a:t>
            </a:r>
          </a:p>
          <a:p>
            <a:pPr lvl="1"/>
            <a:r>
              <a:rPr lang="en-US" dirty="0" smtClean="0"/>
              <a:t>High production volumes and large number of production orders</a:t>
            </a:r>
          </a:p>
          <a:p>
            <a:pPr lvl="1"/>
            <a:r>
              <a:rPr lang="en-US" dirty="0" smtClean="0"/>
              <a:t>Higher number of production operations</a:t>
            </a:r>
          </a:p>
          <a:p>
            <a:pPr lvl="1"/>
            <a:r>
              <a:rPr lang="en-US" dirty="0" smtClean="0"/>
              <a:t>Short operation lead times, possibly measured in seconds or minutes</a:t>
            </a:r>
          </a:p>
          <a:p>
            <a:pPr lvl="1"/>
            <a:r>
              <a:rPr lang="en-US" dirty="0" smtClean="0"/>
              <a:t>Short production lead times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F604-9391-4AA6-B839-CE633E22CFC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order level activities include</a:t>
            </a:r>
          </a:p>
          <a:p>
            <a:pPr lvl="1"/>
            <a:r>
              <a:rPr lang="en-US" dirty="0" smtClean="0"/>
              <a:t>Component quantities issued and </a:t>
            </a:r>
            <a:r>
              <a:rPr lang="en-US" dirty="0" err="1" smtClean="0"/>
              <a:t>backflushed</a:t>
            </a:r>
            <a:r>
              <a:rPr lang="en-US" dirty="0" smtClean="0"/>
              <a:t> to a production order</a:t>
            </a:r>
          </a:p>
          <a:p>
            <a:pPr lvl="1"/>
            <a:r>
              <a:rPr lang="en-US" dirty="0" smtClean="0"/>
              <a:t>Quantities completed and received into inventory</a:t>
            </a:r>
          </a:p>
          <a:p>
            <a:pPr lvl="1"/>
            <a:r>
              <a:rPr lang="en-US" dirty="0" smtClean="0"/>
              <a:t>Quantities scrapped</a:t>
            </a:r>
          </a:p>
          <a:p>
            <a:endParaRPr lang="en-US" dirty="0" smtClean="0"/>
          </a:p>
          <a:p>
            <a:r>
              <a:rPr lang="en-US" dirty="0" smtClean="0"/>
              <a:t>Operation level activities may include</a:t>
            </a:r>
          </a:p>
          <a:p>
            <a:pPr lvl="1"/>
            <a:r>
              <a:rPr lang="en-US" dirty="0" smtClean="0"/>
              <a:t>Quantities completed and scrapped for an operation</a:t>
            </a:r>
          </a:p>
          <a:p>
            <a:pPr lvl="1"/>
            <a:r>
              <a:rPr lang="en-US" dirty="0" smtClean="0"/>
              <a:t>Quantities reworked</a:t>
            </a:r>
          </a:p>
          <a:p>
            <a:pPr lvl="1"/>
            <a:r>
              <a:rPr lang="en-US" dirty="0" smtClean="0"/>
              <a:t>Labor hours for setup and run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88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accountants</a:t>
            </a:r>
          </a:p>
          <a:p>
            <a:pPr lvl="1"/>
            <a:r>
              <a:rPr lang="en-US" dirty="0" smtClean="0"/>
              <a:t>Work-in-process valuation and determination of cost of production from either</a:t>
            </a:r>
          </a:p>
          <a:p>
            <a:pPr lvl="2"/>
            <a:r>
              <a:rPr lang="en-US" dirty="0" smtClean="0"/>
              <a:t>Reported (actual) labor for operations or</a:t>
            </a:r>
          </a:p>
          <a:p>
            <a:pPr lvl="2"/>
            <a:r>
              <a:rPr lang="en-US" dirty="0" smtClean="0"/>
              <a:t>Labor calculated from quantities reported for either the production order or a production operation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Scheduler</a:t>
            </a:r>
          </a:p>
          <a:p>
            <a:pPr lvl="1"/>
            <a:r>
              <a:rPr lang="en-US" dirty="0" smtClean="0"/>
              <a:t>Schedule and reschedule production for items on production lines for shifts to meet demand</a:t>
            </a:r>
          </a:p>
          <a:p>
            <a:pPr lvl="1"/>
            <a:r>
              <a:rPr lang="en-US" dirty="0" smtClean="0"/>
              <a:t>Expedite or reschedule supply to meet demand for component requirements</a:t>
            </a:r>
          </a:p>
          <a:p>
            <a:r>
              <a:rPr lang="en-US" dirty="0" smtClean="0"/>
              <a:t>Operations Manager</a:t>
            </a:r>
          </a:p>
          <a:p>
            <a:pPr lvl="1"/>
            <a:r>
              <a:rPr lang="en-US" dirty="0" smtClean="0"/>
              <a:t>Performance reporting and metrics including material usage variances, scrap variances, and method change variances</a:t>
            </a:r>
          </a:p>
          <a:p>
            <a:pPr lvl="1"/>
            <a:r>
              <a:rPr lang="en-US" dirty="0" smtClean="0"/>
              <a:t>Performance reporting for production on production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Scheduler</a:t>
            </a:r>
          </a:p>
          <a:p>
            <a:pPr lvl="1"/>
            <a:r>
              <a:rPr lang="en-US" dirty="0" smtClean="0"/>
              <a:t>Schedule and reschedule production for items on production lines for shifts and at work centers to meet demand</a:t>
            </a:r>
          </a:p>
          <a:p>
            <a:pPr lvl="1"/>
            <a:r>
              <a:rPr lang="en-US" dirty="0" smtClean="0"/>
              <a:t>Schedule work at multiple constrained / bottleneck resources</a:t>
            </a:r>
          </a:p>
          <a:p>
            <a:r>
              <a:rPr lang="en-US" dirty="0" smtClean="0"/>
              <a:t>Operations Manager</a:t>
            </a:r>
          </a:p>
          <a:p>
            <a:pPr lvl="1"/>
            <a:r>
              <a:rPr lang="en-US" dirty="0" smtClean="0"/>
              <a:t>Performance reporting and metrics including scrap and yield by operation, labor rate and usage variances</a:t>
            </a:r>
          </a:p>
          <a:p>
            <a:pPr lvl="1"/>
            <a:r>
              <a:rPr lang="en-US" dirty="0" smtClean="0"/>
              <a:t>Performance reporting for production, with details down to the work centers and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shop floor at a line-side location</a:t>
            </a:r>
          </a:p>
          <a:p>
            <a:pPr lvl="1"/>
            <a:r>
              <a:rPr lang="en-US" dirty="0" smtClean="0"/>
              <a:t>At or near real time</a:t>
            </a:r>
          </a:p>
          <a:p>
            <a:pPr lvl="1"/>
            <a:r>
              <a:rPr lang="en-US" dirty="0" smtClean="0"/>
              <a:t>Possibly assisted with automation solutions</a:t>
            </a:r>
          </a:p>
          <a:p>
            <a:r>
              <a:rPr lang="en-US" dirty="0" smtClean="0"/>
              <a:t>In a back office</a:t>
            </a:r>
          </a:p>
          <a:p>
            <a:pPr lvl="1"/>
            <a:r>
              <a:rPr lang="en-US" dirty="0" smtClean="0"/>
              <a:t>From paper-based records</a:t>
            </a:r>
          </a:p>
          <a:p>
            <a:pPr lvl="1"/>
            <a:r>
              <a:rPr lang="en-US" dirty="0" smtClean="0"/>
              <a:t>In batch</a:t>
            </a:r>
          </a:p>
          <a:p>
            <a:pPr lvl="1"/>
            <a:r>
              <a:rPr lang="en-US" dirty="0" smtClean="0"/>
              <a:t>Not in sequence</a:t>
            </a:r>
          </a:p>
          <a:p>
            <a:pPr lvl="1"/>
            <a:r>
              <a:rPr lang="en-US" dirty="0" smtClean="0"/>
              <a:t>End of shift, day, or after completion of the order</a:t>
            </a:r>
          </a:p>
          <a:p>
            <a:pPr lvl="1"/>
            <a:r>
              <a:rPr lang="en-US" dirty="0" smtClean="0"/>
              <a:t>Possibly hours and even days after an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1"/>
          <a:stretch/>
        </p:blipFill>
        <p:spPr>
          <a:xfrm>
            <a:off x="0" y="3708000"/>
            <a:ext cx="12192000" cy="315355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54480"/>
            <a:ext cx="109728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282044"/>
            <a:ext cx="12192000" cy="3849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13422709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0"/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17321"/>
            <a:ext cx="10972800" cy="489881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22306260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5489" y="3428408"/>
            <a:ext cx="109728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5489" y="2618222"/>
            <a:ext cx="10972800" cy="81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95489" y="2190159"/>
            <a:ext cx="10972800" cy="428625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2414623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6643506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064445"/>
            <a:ext cx="5389033" cy="42347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321"/>
            <a:ext cx="5389033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64445"/>
            <a:ext cx="5386917" cy="423475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321"/>
            <a:ext cx="5386917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17192710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1236924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/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7848232" y="1417320"/>
            <a:ext cx="3734169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4314318" y="1417320"/>
            <a:ext cx="3533913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08874" y="1417320"/>
            <a:ext cx="3705445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37420022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5355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41"/>
          <a:stretch/>
        </p:blipFill>
        <p:spPr>
          <a:xfrm>
            <a:off x="0" y="6393600"/>
            <a:ext cx="12192000" cy="46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0187" y="6460256"/>
            <a:ext cx="276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47186"/>
            <a:ext cx="12192000" cy="3235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320"/>
            <a:ext cx="10972800" cy="4705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798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8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4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d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for Reporting Production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Production Order Training </a:t>
            </a:r>
          </a:p>
          <a:p>
            <a:r>
              <a:rPr lang="en-US" smtClean="0"/>
              <a:t>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33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 at the Operation Level provides information to determine:</a:t>
            </a:r>
          </a:p>
          <a:p>
            <a:pPr lvl="1"/>
            <a:r>
              <a:rPr lang="en-US" dirty="0" smtClean="0"/>
              <a:t>Operation status, quantity required, quantity completed, and quantity scrapped.</a:t>
            </a:r>
          </a:p>
          <a:p>
            <a:pPr lvl="1"/>
            <a:r>
              <a:rPr lang="en-US" dirty="0" smtClean="0"/>
              <a:t>Operation quantities for input, rework, and output queues.</a:t>
            </a:r>
          </a:p>
          <a:p>
            <a:pPr lvl="1"/>
            <a:r>
              <a:rPr lang="en-US" dirty="0" smtClean="0"/>
              <a:t>Expected and actual labor hours.</a:t>
            </a:r>
          </a:p>
          <a:p>
            <a:pPr lvl="1"/>
            <a:r>
              <a:rPr lang="en-US" dirty="0" smtClean="0"/>
              <a:t>Valuation of work-in-process  and determination of cost of production.</a:t>
            </a:r>
          </a:p>
          <a:p>
            <a:pPr lvl="1"/>
            <a:r>
              <a:rPr lang="en-US" dirty="0" smtClean="0"/>
              <a:t>Variances of cost accounting.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 at the Operation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Scenarios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for Production Activity Scenarios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6688" y="1423552"/>
            <a:ext cx="11047227" cy="4316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659748" y="1903202"/>
            <a:ext cx="2093005" cy="1248728"/>
          </a:xfrm>
          <a:prstGeom prst="roundRect">
            <a:avLst>
              <a:gd name="adj" fmla="val 1214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Completed batteries from production orders are received into the shop floor inventory location.</a:t>
            </a:r>
            <a:endParaRPr lang="en-US" sz="1400" dirty="0"/>
          </a:p>
        </p:txBody>
      </p:sp>
      <p:pic>
        <p:nvPicPr>
          <p:cNvPr id="67" name="Picture 66" descr="Battery-ShopFloorInven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180" y="3556244"/>
            <a:ext cx="845002" cy="973226"/>
          </a:xfrm>
          <a:prstGeom prst="rect">
            <a:avLst/>
          </a:prstGeom>
        </p:spPr>
      </p:pic>
      <p:pic>
        <p:nvPicPr>
          <p:cNvPr id="68" name="Picture 67" descr="Battery-ShopFloorInventory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23" y="4004501"/>
            <a:ext cx="991322" cy="875844"/>
          </a:xfrm>
          <a:prstGeom prst="rect">
            <a:avLst/>
          </a:prstGeom>
        </p:spPr>
      </p:pic>
      <p:pic>
        <p:nvPicPr>
          <p:cNvPr id="70" name="Picture 69" descr="Battery-MachineBatteryAssembly-Angl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494" y="2133940"/>
            <a:ext cx="3707769" cy="3522581"/>
          </a:xfrm>
          <a:prstGeom prst="rect">
            <a:avLst/>
          </a:prstGeom>
        </p:spPr>
      </p:pic>
      <p:pic>
        <p:nvPicPr>
          <p:cNvPr id="65" name="Picture 64" descr="Battery-PalletwithBox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50533" y="4924051"/>
            <a:ext cx="795583" cy="774999"/>
          </a:xfrm>
          <a:prstGeom prst="rect">
            <a:avLst/>
          </a:prstGeom>
        </p:spPr>
      </p:pic>
      <p:pic>
        <p:nvPicPr>
          <p:cNvPr id="20" name="Picture 19" descr="Battery-Shelf_WithBatteri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847558" y="2032200"/>
            <a:ext cx="897213" cy="12319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1748" y="1509824"/>
            <a:ext cx="219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Shop Floor</a:t>
            </a:r>
            <a:endParaRPr lang="en-US" sz="2400" dirty="0"/>
          </a:p>
        </p:txBody>
      </p:sp>
      <p:sp>
        <p:nvSpPr>
          <p:cNvPr id="28" name="Curved Down Arrow 27"/>
          <p:cNvSpPr/>
          <p:nvPr/>
        </p:nvSpPr>
        <p:spPr>
          <a:xfrm flipH="1">
            <a:off x="4912242" y="1509823"/>
            <a:ext cx="1318436" cy="712382"/>
          </a:xfrm>
          <a:prstGeom prst="curved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8503" y="5092996"/>
            <a:ext cx="164804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Operation 10</a:t>
            </a:r>
          </a:p>
          <a:p>
            <a:pPr algn="ctr"/>
            <a:r>
              <a:rPr lang="en-US" sz="1400" dirty="0" smtClean="0"/>
              <a:t>Insert Plates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9466519" y="5160336"/>
            <a:ext cx="164804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Operation 20</a:t>
            </a:r>
          </a:p>
          <a:p>
            <a:pPr algn="ctr"/>
            <a:r>
              <a:rPr lang="en-US" sz="1400" dirty="0" smtClean="0"/>
              <a:t>Assembly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70875" y="1878421"/>
            <a:ext cx="164804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Operation 30</a:t>
            </a:r>
          </a:p>
          <a:p>
            <a:pPr algn="ctr"/>
            <a:r>
              <a:rPr lang="en-US" sz="1400" dirty="0" smtClean="0"/>
              <a:t>Test</a:t>
            </a:r>
            <a:endParaRPr lang="en-US" sz="1400" dirty="0"/>
          </a:p>
        </p:txBody>
      </p:sp>
      <p:cxnSp>
        <p:nvCxnSpPr>
          <p:cNvPr id="33" name="Straight Connector 32"/>
          <p:cNvCxnSpPr>
            <a:stCxn id="29" idx="3"/>
          </p:cNvCxnSpPr>
          <p:nvPr/>
        </p:nvCxnSpPr>
        <p:spPr>
          <a:xfrm flipV="1">
            <a:off x="4816549" y="5007936"/>
            <a:ext cx="786810" cy="34667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1"/>
          </p:cNvCxnSpPr>
          <p:nvPr/>
        </p:nvCxnSpPr>
        <p:spPr>
          <a:xfrm flipH="1" flipV="1">
            <a:off x="8452884" y="5103628"/>
            <a:ext cx="1013635" cy="3183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1"/>
          </p:cNvCxnSpPr>
          <p:nvPr/>
        </p:nvCxnSpPr>
        <p:spPr>
          <a:xfrm flipH="1">
            <a:off x="7464056" y="2140031"/>
            <a:ext cx="506819" cy="27356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Battery-AssemblyLineWork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2301" y="3870249"/>
            <a:ext cx="684113" cy="116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676401" y="1572769"/>
            <a:ext cx="4585855" cy="47433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Record activity from the shop floor for production operations</a:t>
            </a:r>
          </a:p>
          <a:p>
            <a:pPr lvl="1"/>
            <a:r>
              <a:rPr lang="en-US" dirty="0" smtClean="0"/>
              <a:t>At or near real-time</a:t>
            </a:r>
          </a:p>
          <a:p>
            <a:endParaRPr lang="en-US" dirty="0" smtClean="0"/>
          </a:p>
          <a:p>
            <a:r>
              <a:rPr lang="en-US" dirty="0" smtClean="0"/>
              <a:t>Record activity from the back office from paper-based records</a:t>
            </a:r>
          </a:p>
          <a:p>
            <a:pPr lvl="1"/>
            <a:r>
              <a:rPr lang="en-US" dirty="0" smtClean="0"/>
              <a:t>For production order or for the order and its operations</a:t>
            </a:r>
          </a:p>
          <a:p>
            <a:pPr lvl="1"/>
            <a:r>
              <a:rPr lang="en-US" dirty="0" smtClean="0"/>
              <a:t>At the end of a shift, end of day, or after a production order has been completed</a:t>
            </a:r>
          </a:p>
          <a:p>
            <a:pPr lvl="1"/>
            <a:r>
              <a:rPr lang="en-US" dirty="0" smtClean="0"/>
              <a:t>Not in sequence</a:t>
            </a:r>
          </a:p>
          <a:p>
            <a:pPr lvl="1"/>
            <a:r>
              <a:rPr lang="en-US" dirty="0" smtClean="0"/>
              <a:t>Possibly hours or days later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Overview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11043" y="1593158"/>
            <a:ext cx="5238333" cy="3148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/>
              <a:t>Shop Floor</a:t>
            </a:r>
            <a:endParaRPr lang="en-US" sz="2000" dirty="0"/>
          </a:p>
        </p:txBody>
      </p:sp>
      <p:pic>
        <p:nvPicPr>
          <p:cNvPr id="33" name="Picture 32" descr="WHS-ComputerEntryManStock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28" y="1628019"/>
            <a:ext cx="710979" cy="802045"/>
          </a:xfrm>
          <a:prstGeom prst="rect">
            <a:avLst/>
          </a:prstGeom>
        </p:spPr>
      </p:pic>
      <p:pic>
        <p:nvPicPr>
          <p:cNvPr id="34" name="Picture 33" descr="WHS-ComputerEntryWomanOffi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32" y="3263483"/>
            <a:ext cx="869766" cy="702994"/>
          </a:xfrm>
          <a:prstGeom prst="rect">
            <a:avLst/>
          </a:prstGeom>
        </p:spPr>
      </p:pic>
      <p:pic>
        <p:nvPicPr>
          <p:cNvPr id="17" name="Picture 16" descr="Battery-ShopFloorInventor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075" y="3045213"/>
            <a:ext cx="609065" cy="664466"/>
          </a:xfrm>
          <a:prstGeom prst="rect">
            <a:avLst/>
          </a:prstGeom>
        </p:spPr>
      </p:pic>
      <p:pic>
        <p:nvPicPr>
          <p:cNvPr id="18" name="Picture 17" descr="Battery-ShopFloorInventory0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4541" y="3351259"/>
            <a:ext cx="714530" cy="597979"/>
          </a:xfrm>
          <a:prstGeom prst="rect">
            <a:avLst/>
          </a:prstGeom>
        </p:spPr>
      </p:pic>
      <p:pic>
        <p:nvPicPr>
          <p:cNvPr id="19" name="Picture 18" descr="Battery-MachineBatteryAssembly-Angle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883" y="2074141"/>
            <a:ext cx="2672505" cy="2405028"/>
          </a:xfrm>
          <a:prstGeom prst="rect">
            <a:avLst/>
          </a:prstGeom>
        </p:spPr>
      </p:pic>
      <p:pic>
        <p:nvPicPr>
          <p:cNvPr id="20" name="Picture 19" descr="Battery-PalletwithBox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469842" y="3979078"/>
            <a:ext cx="573444" cy="529127"/>
          </a:xfrm>
          <a:prstGeom prst="rect">
            <a:avLst/>
          </a:prstGeom>
        </p:spPr>
      </p:pic>
      <p:pic>
        <p:nvPicPr>
          <p:cNvPr id="23" name="Picture 22" descr="Battery-Shelf_WithBatterie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674834" y="2004678"/>
            <a:ext cx="646698" cy="8411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98513" y="4073159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10</a:t>
            </a:r>
          </a:p>
          <a:p>
            <a:pPr algn="ctr"/>
            <a:r>
              <a:rPr lang="en-US" sz="1050" dirty="0" smtClean="0"/>
              <a:t>Insert Plates</a:t>
            </a:r>
            <a:endParaRPr 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10376792" y="4257358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20</a:t>
            </a:r>
          </a:p>
          <a:p>
            <a:pPr algn="ctr"/>
            <a:r>
              <a:rPr lang="en-US" sz="1050" dirty="0" smtClean="0"/>
              <a:t>Assembly</a:t>
            </a:r>
            <a:endParaRPr lang="en-US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9926075" y="1899686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30</a:t>
            </a:r>
          </a:p>
          <a:p>
            <a:pPr algn="ctr"/>
            <a:r>
              <a:rPr lang="en-US" sz="1050" dirty="0" smtClean="0"/>
              <a:t>Test</a:t>
            </a:r>
            <a:endParaRPr lang="en-US" sz="1050" dirty="0"/>
          </a:p>
        </p:txBody>
      </p:sp>
      <p:cxnSp>
        <p:nvCxnSpPr>
          <p:cNvPr id="36" name="Straight Connector 35"/>
          <p:cNvCxnSpPr>
            <a:stCxn id="25" idx="3"/>
          </p:cNvCxnSpPr>
          <p:nvPr/>
        </p:nvCxnSpPr>
        <p:spPr>
          <a:xfrm flipV="1">
            <a:off x="7886400" y="4146698"/>
            <a:ext cx="332568" cy="13421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6" idx="0"/>
          </p:cNvCxnSpPr>
          <p:nvPr/>
        </p:nvCxnSpPr>
        <p:spPr>
          <a:xfrm flipH="1" flipV="1">
            <a:off x="10271051" y="4104167"/>
            <a:ext cx="699685" cy="15319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1"/>
          </p:cNvCxnSpPr>
          <p:nvPr/>
        </p:nvCxnSpPr>
        <p:spPr>
          <a:xfrm flipH="1">
            <a:off x="9560767" y="2107435"/>
            <a:ext cx="365308" cy="15763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Battery-AssemblyLineWorke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7237" y="3259599"/>
            <a:ext cx="493099" cy="79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09600" y="1572769"/>
            <a:ext cx="5120488" cy="32535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Report activity near real time</a:t>
            </a:r>
          </a:p>
          <a:p>
            <a:pPr lvl="1"/>
            <a:r>
              <a:rPr lang="en-US" sz="2000" dirty="0" smtClean="0"/>
              <a:t>Suitable for scheduling work-in-process production</a:t>
            </a:r>
          </a:p>
          <a:p>
            <a:pPr lvl="1"/>
            <a:r>
              <a:rPr lang="en-US" sz="2000" dirty="0" smtClean="0"/>
              <a:t>Better planning and more accurate production reporting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 Activity from the Shop Floor 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Picture 28" descr="WHS-ComputerEntryManStock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47" y="4932652"/>
            <a:ext cx="947972" cy="106939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2774859" y="4891189"/>
            <a:ext cx="3363911" cy="573797"/>
          </a:xfrm>
          <a:prstGeom prst="roundRect">
            <a:avLst>
              <a:gd name="adj" fmla="val 107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Operation 10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Installing plates into the container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67855" y="5628188"/>
            <a:ext cx="3370915" cy="573797"/>
          </a:xfrm>
          <a:prstGeom prst="roundRect">
            <a:avLst>
              <a:gd name="adj" fmla="val 107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Operation 20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Assembling components</a:t>
            </a:r>
          </a:p>
        </p:txBody>
      </p:sp>
      <p:sp>
        <p:nvSpPr>
          <p:cNvPr id="33" name="Oval 32"/>
          <p:cNvSpPr/>
          <p:nvPr/>
        </p:nvSpPr>
        <p:spPr>
          <a:xfrm>
            <a:off x="2583711" y="5756241"/>
            <a:ext cx="340242" cy="325581"/>
          </a:xfrm>
          <a:prstGeom prst="ellips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78945" y="4891189"/>
            <a:ext cx="3121403" cy="573797"/>
          </a:xfrm>
          <a:prstGeom prst="roundRect">
            <a:avLst>
              <a:gd name="adj" fmla="val 107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Operation 30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Completed quantities after test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11043" y="1593158"/>
            <a:ext cx="5238333" cy="3148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/>
              <a:t>Shop Floor</a:t>
            </a:r>
            <a:endParaRPr lang="en-US" sz="2000" dirty="0"/>
          </a:p>
        </p:txBody>
      </p:sp>
      <p:pic>
        <p:nvPicPr>
          <p:cNvPr id="24" name="Picture 23" descr="Battery-ShopFloorInvento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075" y="3045213"/>
            <a:ext cx="609065" cy="664466"/>
          </a:xfrm>
          <a:prstGeom prst="rect">
            <a:avLst/>
          </a:prstGeom>
        </p:spPr>
      </p:pic>
      <p:pic>
        <p:nvPicPr>
          <p:cNvPr id="25" name="Picture 24" descr="Battery-ShopFloorInventory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541" y="3351259"/>
            <a:ext cx="714530" cy="597979"/>
          </a:xfrm>
          <a:prstGeom prst="rect">
            <a:avLst/>
          </a:prstGeom>
        </p:spPr>
      </p:pic>
      <p:pic>
        <p:nvPicPr>
          <p:cNvPr id="26" name="Picture 25" descr="Battery-MachineBatteryAssembly-Angl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83" y="2074141"/>
            <a:ext cx="2672505" cy="2405028"/>
          </a:xfrm>
          <a:prstGeom prst="rect">
            <a:avLst/>
          </a:prstGeom>
        </p:spPr>
      </p:pic>
      <p:pic>
        <p:nvPicPr>
          <p:cNvPr id="27" name="Picture 26" descr="Battery-PalletwithBox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69842" y="3979078"/>
            <a:ext cx="573444" cy="529127"/>
          </a:xfrm>
          <a:prstGeom prst="rect">
            <a:avLst/>
          </a:prstGeom>
        </p:spPr>
      </p:pic>
      <p:pic>
        <p:nvPicPr>
          <p:cNvPr id="28" name="Picture 27" descr="Battery-Shelf_WithBatteri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74834" y="2004678"/>
            <a:ext cx="646698" cy="84114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698513" y="4073159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10</a:t>
            </a:r>
          </a:p>
          <a:p>
            <a:pPr algn="ctr"/>
            <a:r>
              <a:rPr lang="en-US" sz="1050" dirty="0" smtClean="0"/>
              <a:t>Insert Plates</a:t>
            </a:r>
            <a:endParaRPr lang="en-US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10376792" y="4257358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20</a:t>
            </a:r>
          </a:p>
          <a:p>
            <a:pPr algn="ctr"/>
            <a:r>
              <a:rPr lang="en-US" sz="1050" dirty="0" smtClean="0"/>
              <a:t>Assembly</a:t>
            </a:r>
            <a:endParaRPr lang="en-US" sz="1050" dirty="0"/>
          </a:p>
        </p:txBody>
      </p:sp>
      <p:sp>
        <p:nvSpPr>
          <p:cNvPr id="38" name="TextBox 37"/>
          <p:cNvSpPr txBox="1"/>
          <p:nvPr/>
        </p:nvSpPr>
        <p:spPr>
          <a:xfrm>
            <a:off x="9926075" y="1899686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30</a:t>
            </a:r>
          </a:p>
          <a:p>
            <a:pPr algn="ctr"/>
            <a:r>
              <a:rPr lang="en-US" sz="1050" dirty="0" smtClean="0"/>
              <a:t>Test</a:t>
            </a:r>
            <a:endParaRPr lang="en-US" sz="1050" dirty="0"/>
          </a:p>
        </p:txBody>
      </p:sp>
      <p:cxnSp>
        <p:nvCxnSpPr>
          <p:cNvPr id="39" name="Straight Connector 38"/>
          <p:cNvCxnSpPr>
            <a:stCxn id="36" idx="3"/>
          </p:cNvCxnSpPr>
          <p:nvPr/>
        </p:nvCxnSpPr>
        <p:spPr>
          <a:xfrm flipV="1">
            <a:off x="7886400" y="4146698"/>
            <a:ext cx="332568" cy="13421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0"/>
          </p:cNvCxnSpPr>
          <p:nvPr/>
        </p:nvCxnSpPr>
        <p:spPr>
          <a:xfrm flipH="1" flipV="1">
            <a:off x="10271051" y="4104167"/>
            <a:ext cx="699685" cy="15319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1"/>
          </p:cNvCxnSpPr>
          <p:nvPr/>
        </p:nvCxnSpPr>
        <p:spPr>
          <a:xfrm flipH="1">
            <a:off x="9560767" y="2107435"/>
            <a:ext cx="365308" cy="15763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attery-AssemblyLineWork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7237" y="3259599"/>
            <a:ext cx="493099" cy="798527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2597888" y="4994241"/>
            <a:ext cx="340242" cy="325581"/>
          </a:xfrm>
          <a:prstGeom prst="ellips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691423" y="5026139"/>
            <a:ext cx="340242" cy="325581"/>
          </a:xfrm>
          <a:prstGeom prst="ellips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09601" y="1572769"/>
            <a:ext cx="4732079" cy="32535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Report activity for production orders and their operations</a:t>
            </a:r>
          </a:p>
          <a:p>
            <a:pPr lvl="1"/>
            <a:r>
              <a:rPr lang="en-US" sz="2000" dirty="0" smtClean="0"/>
              <a:t>Generally suitable for compliance and cost accounting</a:t>
            </a:r>
          </a:p>
          <a:p>
            <a:pPr lvl="1"/>
            <a:r>
              <a:rPr lang="en-US" sz="2000" dirty="0" smtClean="0"/>
              <a:t>Limits suitability for planning and scheduling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Operation Activity </a:t>
            </a:r>
            <a:r>
              <a:rPr lang="en-US" sz="3100" dirty="0" smtClean="0"/>
              <a:t>from the Back Office</a:t>
            </a:r>
            <a:endParaRPr lang="en-US" sz="3100" dirty="0"/>
          </a:p>
        </p:txBody>
      </p:sp>
      <p:pic>
        <p:nvPicPr>
          <p:cNvPr id="24" name="Picture 23" descr="WHS-ComputerEntryWomanOff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58" y="4867891"/>
            <a:ext cx="1327538" cy="10729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2" name="Text Placeholder 5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11043" y="1593158"/>
            <a:ext cx="5238333" cy="3148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/>
              <a:t>Shop Floor</a:t>
            </a:r>
            <a:endParaRPr lang="en-US" sz="2000" dirty="0"/>
          </a:p>
        </p:txBody>
      </p:sp>
      <p:pic>
        <p:nvPicPr>
          <p:cNvPr id="30" name="Picture 29" descr="Battery-ShopFloorInvento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075" y="3045213"/>
            <a:ext cx="609065" cy="664466"/>
          </a:xfrm>
          <a:prstGeom prst="rect">
            <a:avLst/>
          </a:prstGeom>
        </p:spPr>
      </p:pic>
      <p:pic>
        <p:nvPicPr>
          <p:cNvPr id="31" name="Picture 30" descr="Battery-ShopFloorInventory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541" y="3351259"/>
            <a:ext cx="714530" cy="597979"/>
          </a:xfrm>
          <a:prstGeom prst="rect">
            <a:avLst/>
          </a:prstGeom>
        </p:spPr>
      </p:pic>
      <p:pic>
        <p:nvPicPr>
          <p:cNvPr id="32" name="Picture 31" descr="Battery-MachineBatteryAssembly-Angl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83" y="2074141"/>
            <a:ext cx="2672505" cy="2405028"/>
          </a:xfrm>
          <a:prstGeom prst="rect">
            <a:avLst/>
          </a:prstGeom>
        </p:spPr>
      </p:pic>
      <p:pic>
        <p:nvPicPr>
          <p:cNvPr id="33" name="Picture 32" descr="Battery-PalletwithBox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69842" y="3979078"/>
            <a:ext cx="573444" cy="529127"/>
          </a:xfrm>
          <a:prstGeom prst="rect">
            <a:avLst/>
          </a:prstGeom>
        </p:spPr>
      </p:pic>
      <p:pic>
        <p:nvPicPr>
          <p:cNvPr id="34" name="Picture 33" descr="Battery-Shelf_WithBatteri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74834" y="2004678"/>
            <a:ext cx="646698" cy="8411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98513" y="4073159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10</a:t>
            </a:r>
          </a:p>
          <a:p>
            <a:pPr algn="ctr"/>
            <a:r>
              <a:rPr lang="en-US" sz="1050" dirty="0" smtClean="0"/>
              <a:t>Insert Plates</a:t>
            </a:r>
            <a:endParaRPr lang="en-US" sz="1050" dirty="0"/>
          </a:p>
        </p:txBody>
      </p:sp>
      <p:sp>
        <p:nvSpPr>
          <p:cNvPr id="36" name="TextBox 35"/>
          <p:cNvSpPr txBox="1"/>
          <p:nvPr/>
        </p:nvSpPr>
        <p:spPr>
          <a:xfrm>
            <a:off x="10376792" y="4257358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20</a:t>
            </a:r>
          </a:p>
          <a:p>
            <a:pPr algn="ctr"/>
            <a:r>
              <a:rPr lang="en-US" sz="1050" dirty="0" smtClean="0"/>
              <a:t>Assembly</a:t>
            </a:r>
            <a:endParaRPr lang="en-US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9926075" y="1899686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30</a:t>
            </a:r>
          </a:p>
          <a:p>
            <a:pPr algn="ctr"/>
            <a:r>
              <a:rPr lang="en-US" sz="1050" dirty="0" smtClean="0"/>
              <a:t>Test</a:t>
            </a:r>
            <a:endParaRPr lang="en-US" sz="1050" dirty="0"/>
          </a:p>
        </p:txBody>
      </p:sp>
      <p:cxnSp>
        <p:nvCxnSpPr>
          <p:cNvPr id="38" name="Straight Connector 37"/>
          <p:cNvCxnSpPr>
            <a:stCxn id="35" idx="3"/>
          </p:cNvCxnSpPr>
          <p:nvPr/>
        </p:nvCxnSpPr>
        <p:spPr>
          <a:xfrm flipV="1">
            <a:off x="7886400" y="4146698"/>
            <a:ext cx="332568" cy="13421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6" idx="0"/>
          </p:cNvCxnSpPr>
          <p:nvPr/>
        </p:nvCxnSpPr>
        <p:spPr>
          <a:xfrm flipH="1" flipV="1">
            <a:off x="10271051" y="4104167"/>
            <a:ext cx="699685" cy="15319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1"/>
          </p:cNvCxnSpPr>
          <p:nvPr/>
        </p:nvCxnSpPr>
        <p:spPr>
          <a:xfrm flipH="1">
            <a:off x="9560767" y="2107435"/>
            <a:ext cx="365308" cy="15763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Battery-AssemblyLineWork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7237" y="3259599"/>
            <a:ext cx="493099" cy="798527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3093836" y="4880556"/>
            <a:ext cx="3363911" cy="573797"/>
          </a:xfrm>
          <a:prstGeom prst="roundRect">
            <a:avLst>
              <a:gd name="adj" fmla="val 107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Operation 10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Installing plates into the container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86832" y="5617555"/>
            <a:ext cx="3370915" cy="573797"/>
          </a:xfrm>
          <a:prstGeom prst="roundRect">
            <a:avLst>
              <a:gd name="adj" fmla="val 107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Operation 20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Assembling components</a:t>
            </a:r>
          </a:p>
        </p:txBody>
      </p:sp>
      <p:sp>
        <p:nvSpPr>
          <p:cNvPr id="51" name="Oval 50"/>
          <p:cNvSpPr/>
          <p:nvPr/>
        </p:nvSpPr>
        <p:spPr>
          <a:xfrm>
            <a:off x="2902688" y="5745608"/>
            <a:ext cx="340242" cy="325581"/>
          </a:xfrm>
          <a:prstGeom prst="ellips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197922" y="4880556"/>
            <a:ext cx="3121403" cy="573797"/>
          </a:xfrm>
          <a:prstGeom prst="roundRect">
            <a:avLst>
              <a:gd name="adj" fmla="val 107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Operation 30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Completed quantities after test</a:t>
            </a:r>
          </a:p>
        </p:txBody>
      </p:sp>
      <p:sp>
        <p:nvSpPr>
          <p:cNvPr id="54" name="Oval 53"/>
          <p:cNvSpPr/>
          <p:nvPr/>
        </p:nvSpPr>
        <p:spPr>
          <a:xfrm>
            <a:off x="2916865" y="4983608"/>
            <a:ext cx="340242" cy="325581"/>
          </a:xfrm>
          <a:prstGeom prst="ellips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010400" y="5015506"/>
            <a:ext cx="340242" cy="325581"/>
          </a:xfrm>
          <a:prstGeom prst="ellips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2" grpId="0" animBg="1"/>
      <p:bldP spid="44" grpId="0" animBg="1"/>
      <p:bldP spid="51" grpId="0" animBg="1"/>
      <p:bldP spid="53" grpId="0" animBg="1"/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09601" y="1572769"/>
            <a:ext cx="4732079" cy="35811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Report activity for production orders</a:t>
            </a:r>
          </a:p>
          <a:p>
            <a:pPr lvl="1"/>
            <a:r>
              <a:rPr lang="en-US" sz="2000" dirty="0" smtClean="0"/>
              <a:t>Generally suitable for compliance and cost accounting</a:t>
            </a:r>
          </a:p>
          <a:p>
            <a:pPr lvl="1"/>
            <a:r>
              <a:rPr lang="en-US" sz="2000" dirty="0" smtClean="0"/>
              <a:t>Limits suitability for planning and scheduling</a:t>
            </a:r>
          </a:p>
          <a:p>
            <a:pPr lvl="1"/>
            <a:r>
              <a:rPr lang="en-US" sz="2000" dirty="0" smtClean="0"/>
              <a:t>Use for planning and scheduling depends delay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 Order Activity for an Order </a:t>
            </a:r>
            <a:r>
              <a:rPr lang="en-US" sz="3100" dirty="0" smtClean="0"/>
              <a:t>from the Back Office</a:t>
            </a:r>
            <a:endParaRPr lang="en-US" sz="31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03651" y="5160590"/>
            <a:ext cx="5167940" cy="1048823"/>
          </a:xfrm>
          <a:prstGeom prst="roundRect">
            <a:avLst>
              <a:gd name="adj" fmla="val 107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Ins="109728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Back office processes the receipt and </a:t>
            </a:r>
            <a:r>
              <a:rPr lang="en-US" sz="1400" dirty="0" err="1" smtClean="0">
                <a:solidFill>
                  <a:schemeClr val="bg1"/>
                </a:solidFill>
              </a:rPr>
              <a:t>backflushes</a:t>
            </a:r>
            <a:r>
              <a:rPr lang="en-US" sz="1400" dirty="0" smtClean="0">
                <a:solidFill>
                  <a:schemeClr val="bg1"/>
                </a:solidFill>
              </a:rPr>
              <a:t> the materials not previously issued to the production order.</a:t>
            </a:r>
          </a:p>
        </p:txBody>
      </p:sp>
      <p:sp>
        <p:nvSpPr>
          <p:cNvPr id="24" name="Oval 23"/>
          <p:cNvSpPr/>
          <p:nvPr/>
        </p:nvSpPr>
        <p:spPr>
          <a:xfrm>
            <a:off x="3887403" y="5360416"/>
            <a:ext cx="365620" cy="328002"/>
          </a:xfrm>
          <a:prstGeom prst="ellips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Picture 24" descr="WHS-ComputerEntryWomanOff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288" y="5256285"/>
            <a:ext cx="1052875" cy="8509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Rounded Rectangle 26"/>
          <p:cNvSpPr/>
          <p:nvPr/>
        </p:nvSpPr>
        <p:spPr>
          <a:xfrm>
            <a:off x="1267641" y="5160592"/>
            <a:ext cx="2347430" cy="1016924"/>
          </a:xfrm>
          <a:prstGeom prst="roundRect">
            <a:avLst>
              <a:gd name="adj" fmla="val 107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Completed batteries are received from a production order.</a:t>
            </a:r>
          </a:p>
        </p:txBody>
      </p:sp>
      <p:sp>
        <p:nvSpPr>
          <p:cNvPr id="28" name="Oval 27"/>
          <p:cNvSpPr/>
          <p:nvPr/>
        </p:nvSpPr>
        <p:spPr>
          <a:xfrm>
            <a:off x="1051391" y="5328519"/>
            <a:ext cx="352107" cy="306737"/>
          </a:xfrm>
          <a:prstGeom prst="ellips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11043" y="1593158"/>
            <a:ext cx="5238333" cy="3148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/>
              <a:t>Shop Floor</a:t>
            </a:r>
            <a:endParaRPr lang="en-US" sz="2000" dirty="0"/>
          </a:p>
        </p:txBody>
      </p:sp>
      <p:pic>
        <p:nvPicPr>
          <p:cNvPr id="17" name="Picture 16" descr="Battery-ShopFloorInvento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075" y="3045213"/>
            <a:ext cx="609065" cy="664466"/>
          </a:xfrm>
          <a:prstGeom prst="rect">
            <a:avLst/>
          </a:prstGeom>
        </p:spPr>
      </p:pic>
      <p:pic>
        <p:nvPicPr>
          <p:cNvPr id="18" name="Picture 17" descr="Battery-ShopFloorInventory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541" y="3351259"/>
            <a:ext cx="714530" cy="597979"/>
          </a:xfrm>
          <a:prstGeom prst="rect">
            <a:avLst/>
          </a:prstGeom>
        </p:spPr>
      </p:pic>
      <p:pic>
        <p:nvPicPr>
          <p:cNvPr id="19" name="Picture 18" descr="Battery-MachineBatteryAssembly-Angl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83" y="2074141"/>
            <a:ext cx="2672505" cy="2405028"/>
          </a:xfrm>
          <a:prstGeom prst="rect">
            <a:avLst/>
          </a:prstGeom>
        </p:spPr>
      </p:pic>
      <p:pic>
        <p:nvPicPr>
          <p:cNvPr id="20" name="Picture 19" descr="Battery-PalletwithBox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69842" y="3979078"/>
            <a:ext cx="573444" cy="529127"/>
          </a:xfrm>
          <a:prstGeom prst="rect">
            <a:avLst/>
          </a:prstGeom>
        </p:spPr>
      </p:pic>
      <p:pic>
        <p:nvPicPr>
          <p:cNvPr id="26" name="Picture 25" descr="Battery-Shelf_WithBatteri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74834" y="2004678"/>
            <a:ext cx="646698" cy="841140"/>
          </a:xfrm>
          <a:prstGeom prst="rect">
            <a:avLst/>
          </a:prstGeom>
        </p:spPr>
      </p:pic>
      <p:pic>
        <p:nvPicPr>
          <p:cNvPr id="35" name="Picture 34" descr="Battery-AssemblyLineWork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7237" y="3259599"/>
            <a:ext cx="493099" cy="79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09601" y="1572769"/>
            <a:ext cx="4732079" cy="35811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Report activity for the last operation</a:t>
            </a:r>
          </a:p>
          <a:p>
            <a:pPr lvl="1"/>
            <a:r>
              <a:rPr lang="en-US" sz="2000" dirty="0" smtClean="0"/>
              <a:t>With </a:t>
            </a:r>
            <a:r>
              <a:rPr lang="en-US" sz="2000" dirty="0" err="1" smtClean="0"/>
              <a:t>backflush</a:t>
            </a:r>
            <a:r>
              <a:rPr lang="en-US" sz="2000" dirty="0" smtClean="0"/>
              <a:t> of previous operations and the automatic, calculated completion of previous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875" y="735773"/>
            <a:ext cx="11504428" cy="561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Production Order Activity for Last Operation from the Back Office</a:t>
            </a:r>
            <a:endParaRPr lang="en-US" sz="28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991195" y="5128694"/>
            <a:ext cx="2347430" cy="1016924"/>
          </a:xfrm>
          <a:prstGeom prst="roundRect">
            <a:avLst>
              <a:gd name="adj" fmla="val 107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Completed batteries are received from a production order at Operation 30.</a:t>
            </a:r>
          </a:p>
        </p:txBody>
      </p:sp>
      <p:sp>
        <p:nvSpPr>
          <p:cNvPr id="29" name="Oval 28"/>
          <p:cNvSpPr/>
          <p:nvPr/>
        </p:nvSpPr>
        <p:spPr>
          <a:xfrm>
            <a:off x="774945" y="5296621"/>
            <a:ext cx="352107" cy="306737"/>
          </a:xfrm>
          <a:prstGeom prst="ellips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37837" y="5086162"/>
            <a:ext cx="5167940" cy="1048823"/>
          </a:xfrm>
          <a:prstGeom prst="roundRect">
            <a:avLst>
              <a:gd name="adj" fmla="val 107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Ins="109728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Back office processes the receipt and </a:t>
            </a:r>
            <a:r>
              <a:rPr lang="en-US" sz="1400" dirty="0" err="1" smtClean="0">
                <a:solidFill>
                  <a:schemeClr val="bg1"/>
                </a:solidFill>
              </a:rPr>
              <a:t>backflushes</a:t>
            </a:r>
            <a:r>
              <a:rPr lang="en-US" sz="1400" dirty="0" smtClean="0">
                <a:solidFill>
                  <a:schemeClr val="bg1"/>
                </a:solidFill>
              </a:rPr>
              <a:t>  the materials  used and work  performed at previous operations.</a:t>
            </a:r>
          </a:p>
        </p:txBody>
      </p:sp>
      <p:sp>
        <p:nvSpPr>
          <p:cNvPr id="31" name="Oval 30"/>
          <p:cNvSpPr/>
          <p:nvPr/>
        </p:nvSpPr>
        <p:spPr>
          <a:xfrm>
            <a:off x="3621589" y="5285988"/>
            <a:ext cx="365620" cy="328002"/>
          </a:xfrm>
          <a:prstGeom prst="ellips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Picture 31" descr="WHS-ComputerEntryWomanOff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474" y="5181857"/>
            <a:ext cx="1052875" cy="8509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6411043" y="1593158"/>
            <a:ext cx="5238333" cy="3148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/>
              <a:t>Shop Floor</a:t>
            </a:r>
            <a:endParaRPr lang="en-US" sz="2000" dirty="0"/>
          </a:p>
        </p:txBody>
      </p:sp>
      <p:pic>
        <p:nvPicPr>
          <p:cNvPr id="34" name="Picture 33" descr="Battery-ShopFloorInvento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075" y="3045213"/>
            <a:ext cx="609065" cy="664466"/>
          </a:xfrm>
          <a:prstGeom prst="rect">
            <a:avLst/>
          </a:prstGeom>
        </p:spPr>
      </p:pic>
      <p:pic>
        <p:nvPicPr>
          <p:cNvPr id="35" name="Picture 34" descr="Battery-ShopFloorInventory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541" y="3351259"/>
            <a:ext cx="714530" cy="597979"/>
          </a:xfrm>
          <a:prstGeom prst="rect">
            <a:avLst/>
          </a:prstGeom>
        </p:spPr>
      </p:pic>
      <p:pic>
        <p:nvPicPr>
          <p:cNvPr id="36" name="Picture 35" descr="Battery-MachineBatteryAssembly-Angl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83" y="2074141"/>
            <a:ext cx="2672505" cy="2405028"/>
          </a:xfrm>
          <a:prstGeom prst="rect">
            <a:avLst/>
          </a:prstGeom>
        </p:spPr>
      </p:pic>
      <p:pic>
        <p:nvPicPr>
          <p:cNvPr id="37" name="Picture 36" descr="Battery-PalletwithBox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69842" y="3979078"/>
            <a:ext cx="573444" cy="529127"/>
          </a:xfrm>
          <a:prstGeom prst="rect">
            <a:avLst/>
          </a:prstGeom>
        </p:spPr>
      </p:pic>
      <p:pic>
        <p:nvPicPr>
          <p:cNvPr id="38" name="Picture 37" descr="Battery-Shelf_WithBatteri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74834" y="2004678"/>
            <a:ext cx="646698" cy="8411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698513" y="4073159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10</a:t>
            </a:r>
          </a:p>
          <a:p>
            <a:pPr algn="ctr"/>
            <a:r>
              <a:rPr lang="en-US" sz="1050" dirty="0" smtClean="0"/>
              <a:t>Insert Plates</a:t>
            </a:r>
            <a:endParaRPr lang="en-US" sz="1050" dirty="0"/>
          </a:p>
        </p:txBody>
      </p:sp>
      <p:cxnSp>
        <p:nvCxnSpPr>
          <p:cNvPr id="42" name="Straight Connector 41"/>
          <p:cNvCxnSpPr>
            <a:stCxn id="39" idx="3"/>
          </p:cNvCxnSpPr>
          <p:nvPr/>
        </p:nvCxnSpPr>
        <p:spPr>
          <a:xfrm flipV="1">
            <a:off x="7886400" y="4146698"/>
            <a:ext cx="332568" cy="13421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0"/>
          </p:cNvCxnSpPr>
          <p:nvPr/>
        </p:nvCxnSpPr>
        <p:spPr>
          <a:xfrm flipH="1" flipV="1">
            <a:off x="10271051" y="4104167"/>
            <a:ext cx="699685" cy="15319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1"/>
          </p:cNvCxnSpPr>
          <p:nvPr/>
        </p:nvCxnSpPr>
        <p:spPr>
          <a:xfrm flipH="1">
            <a:off x="9560767" y="2107435"/>
            <a:ext cx="365308" cy="15763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Battery-AssemblyLineWork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7237" y="3259599"/>
            <a:ext cx="493099" cy="798527"/>
          </a:xfrm>
          <a:prstGeom prst="rect">
            <a:avLst/>
          </a:prstGeom>
        </p:spPr>
      </p:pic>
      <p:sp>
        <p:nvSpPr>
          <p:cNvPr id="46" name="Curved Down Arrow 45"/>
          <p:cNvSpPr/>
          <p:nvPr/>
        </p:nvSpPr>
        <p:spPr>
          <a:xfrm rot="4832198">
            <a:off x="10239285" y="2685516"/>
            <a:ext cx="2260404" cy="856512"/>
          </a:xfrm>
          <a:prstGeom prst="curved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26075" y="1899686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30</a:t>
            </a:r>
          </a:p>
          <a:p>
            <a:pPr algn="ctr"/>
            <a:r>
              <a:rPr lang="en-US" sz="1050" dirty="0" smtClean="0"/>
              <a:t>Test</a:t>
            </a:r>
            <a:endParaRPr lang="en-US" sz="1050" dirty="0"/>
          </a:p>
        </p:txBody>
      </p:sp>
      <p:sp>
        <p:nvSpPr>
          <p:cNvPr id="47" name="Curved Down Arrow 46"/>
          <p:cNvSpPr/>
          <p:nvPr/>
        </p:nvSpPr>
        <p:spPr>
          <a:xfrm rot="10800000">
            <a:off x="7591645" y="4327451"/>
            <a:ext cx="2997725" cy="723014"/>
          </a:xfrm>
          <a:prstGeom prst="curved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376792" y="4257358"/>
            <a:ext cx="11878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Operation 20</a:t>
            </a:r>
          </a:p>
          <a:p>
            <a:pPr algn="ctr"/>
            <a:r>
              <a:rPr lang="en-US" sz="1050" dirty="0" smtClean="0"/>
              <a:t>Assembly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9" grpId="0" animBg="1"/>
      <p:bldP spid="46" grpId="0" animBg="1"/>
      <p:bldP spid="41" grpId="0" animBg="1"/>
      <p:bldP spid="47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and Decision Factors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cost accounting using actual (reported) labor hours or calculated labor hours.</a:t>
            </a:r>
          </a:p>
          <a:p>
            <a:r>
              <a:rPr lang="en-US" dirty="0" smtClean="0"/>
              <a:t>Reporting with milestone operations with </a:t>
            </a:r>
            <a:r>
              <a:rPr lang="en-US" dirty="0" err="1" smtClean="0"/>
              <a:t>backflush</a:t>
            </a:r>
            <a:r>
              <a:rPr lang="en-US" dirty="0" smtClean="0"/>
              <a:t> of previous operations.</a:t>
            </a:r>
          </a:p>
          <a:p>
            <a:r>
              <a:rPr lang="en-US" dirty="0" smtClean="0"/>
              <a:t>Paper-based records and automation.</a:t>
            </a:r>
          </a:p>
          <a:p>
            <a:r>
              <a:rPr lang="en-US" dirty="0" smtClean="0"/>
              <a:t>Report from the shop floor or back office.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requirements</a:t>
            </a:r>
          </a:p>
          <a:p>
            <a:r>
              <a:rPr lang="en-US" dirty="0" smtClean="0"/>
              <a:t>Basic scenarios</a:t>
            </a:r>
          </a:p>
          <a:p>
            <a:r>
              <a:rPr lang="en-US" dirty="0" smtClean="0"/>
              <a:t>Considerations and decision factors</a:t>
            </a:r>
          </a:p>
          <a:p>
            <a:r>
              <a:rPr lang="en-US" dirty="0" smtClean="0"/>
              <a:t>Recommended practices</a:t>
            </a:r>
          </a:p>
          <a:p>
            <a:r>
              <a:rPr lang="en-US" dirty="0" smtClean="0"/>
              <a:t>Milestone and non-milestone operations</a:t>
            </a:r>
          </a:p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 (reported) labor hours</a:t>
            </a:r>
          </a:p>
          <a:p>
            <a:pPr lvl="1"/>
            <a:r>
              <a:rPr lang="en-US" dirty="0" smtClean="0"/>
              <a:t>Labor and machine hours are subject to significant variances.</a:t>
            </a:r>
          </a:p>
          <a:p>
            <a:pPr lvl="1"/>
            <a:r>
              <a:rPr lang="en-US" dirty="0" smtClean="0"/>
              <a:t>Labor contributes significantly to the cost of production for an item.</a:t>
            </a:r>
          </a:p>
          <a:p>
            <a:r>
              <a:rPr lang="en-US" dirty="0" smtClean="0"/>
              <a:t>Calculated labor hours</a:t>
            </a:r>
          </a:p>
          <a:p>
            <a:pPr lvl="1"/>
            <a:r>
              <a:rPr lang="en-US" dirty="0" smtClean="0"/>
              <a:t>Costs are calculated for production operations using the quantities completed and scrapped for a production order.</a:t>
            </a:r>
          </a:p>
          <a:p>
            <a:pPr lvl="1"/>
            <a:r>
              <a:rPr lang="en-US" dirty="0" smtClean="0"/>
              <a:t>Labor and machine hours are consistent with little or no variance.</a:t>
            </a:r>
          </a:p>
          <a:p>
            <a:pPr lvl="1"/>
            <a:r>
              <a:rPr lang="en-US" dirty="0" smtClean="0"/>
              <a:t>Labor does not contribute significantly to the cost of production for an item.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Accounting Factors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milestone operation is simply an operation where quantities and labor hours are reported.</a:t>
            </a:r>
          </a:p>
          <a:p>
            <a:r>
              <a:rPr lang="en-US" dirty="0" smtClean="0"/>
              <a:t>Use milestone operations to </a:t>
            </a:r>
            <a:r>
              <a:rPr lang="en-US" dirty="0" err="1" smtClean="0"/>
              <a:t>backflush</a:t>
            </a:r>
            <a:r>
              <a:rPr lang="en-US" dirty="0" smtClean="0"/>
              <a:t> quantities and labor for all previous non-milestone operations – automatic calculation of labor.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with Milestone Operations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 production operation activity using paper-based records is more feasible when there are:</a:t>
            </a:r>
          </a:p>
          <a:p>
            <a:pPr lvl="1"/>
            <a:r>
              <a:rPr lang="en-US" dirty="0" smtClean="0"/>
              <a:t>Manageable data volumes</a:t>
            </a:r>
          </a:p>
          <a:p>
            <a:pPr lvl="1"/>
            <a:r>
              <a:rPr lang="en-US" dirty="0" smtClean="0"/>
              <a:t>Low production volumes, few operations, longer lead times, and/or low velocity</a:t>
            </a:r>
          </a:p>
          <a:p>
            <a:pPr lvl="1"/>
            <a:r>
              <a:rPr lang="en-US" dirty="0" smtClean="0"/>
              <a:t>Use of milestone operations to </a:t>
            </a:r>
            <a:r>
              <a:rPr lang="en-US" dirty="0" err="1" smtClean="0"/>
              <a:t>backflush</a:t>
            </a:r>
            <a:r>
              <a:rPr lang="en-US" dirty="0" smtClean="0"/>
              <a:t> work at </a:t>
            </a:r>
            <a:br>
              <a:rPr lang="en-US" dirty="0" smtClean="0"/>
            </a:br>
            <a:r>
              <a:rPr lang="en-US" dirty="0" smtClean="0"/>
              <a:t>non-milestone operations</a:t>
            </a:r>
          </a:p>
          <a:p>
            <a:r>
              <a:rPr lang="en-US" dirty="0" smtClean="0"/>
              <a:t>Reporting using automation is required when there are:</a:t>
            </a:r>
          </a:p>
          <a:p>
            <a:pPr lvl="1"/>
            <a:r>
              <a:rPr lang="en-US" dirty="0" smtClean="0"/>
              <a:t>High data volumes</a:t>
            </a:r>
          </a:p>
          <a:p>
            <a:pPr lvl="1"/>
            <a:r>
              <a:rPr lang="en-US" dirty="0" smtClean="0"/>
              <a:t>High production volumes, many operations, short lead times, and/or high velocity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Paper-Based Records and Automation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Practices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 activity for </a:t>
            </a:r>
            <a:r>
              <a:rPr lang="en-US" b="1" dirty="0" smtClean="0"/>
              <a:t>milestone</a:t>
            </a:r>
            <a:r>
              <a:rPr lang="en-US" dirty="0" smtClean="0"/>
              <a:t> production operations and production orders</a:t>
            </a:r>
          </a:p>
          <a:p>
            <a:pPr lvl="1"/>
            <a:r>
              <a:rPr lang="en-US" dirty="0" smtClean="0"/>
              <a:t>Report quantities and optionally report labor for all milestone operations, preferably in sequence for a production order.</a:t>
            </a:r>
          </a:p>
          <a:p>
            <a:pPr lvl="1"/>
            <a:r>
              <a:rPr lang="en-US" dirty="0" smtClean="0"/>
              <a:t>Report quantities and optionally report labor for the last milestone operation with all preceding operations being non-milestone operations with Auto Labor Report = yes.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Production Operations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 production order quantities</a:t>
            </a:r>
          </a:p>
          <a:p>
            <a:pPr lvl="1"/>
            <a:r>
              <a:rPr lang="en-US" dirty="0" smtClean="0"/>
              <a:t>Report quantities completed and scrapped for a production order .</a:t>
            </a:r>
          </a:p>
          <a:p>
            <a:pPr lvl="1"/>
            <a:r>
              <a:rPr lang="en-US" dirty="0" smtClean="0"/>
              <a:t>Accounting close automatically processes </a:t>
            </a:r>
            <a:r>
              <a:rPr lang="en-US" dirty="0" err="1" smtClean="0"/>
              <a:t>backflush</a:t>
            </a:r>
            <a:r>
              <a:rPr lang="en-US" dirty="0" smtClean="0"/>
              <a:t> production operations for the order.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Only Production Order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and Non-Milestone Operations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Routing Maintenance (14.13.1)</a:t>
            </a:r>
          </a:p>
          <a:p>
            <a:pPr lvl="1"/>
            <a:r>
              <a:rPr lang="en-US" dirty="0" smtClean="0"/>
              <a:t>Routing Maintenance Rate Based (14.13.2)</a:t>
            </a:r>
          </a:p>
          <a:p>
            <a:pPr lvl="1"/>
            <a:r>
              <a:rPr lang="en-US" dirty="0" smtClean="0"/>
              <a:t>Process Definition Maintenance (15.13)</a:t>
            </a:r>
          </a:p>
          <a:p>
            <a:pPr lvl="1"/>
            <a:r>
              <a:rPr lang="en-US" dirty="0" smtClean="0"/>
              <a:t>Process/Formula Maintenance (15.18)</a:t>
            </a:r>
          </a:p>
          <a:p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Defined for a routing operation or process operation using the Milestone parameter</a:t>
            </a:r>
          </a:p>
          <a:p>
            <a:pPr lvl="1"/>
            <a:r>
              <a:rPr lang="en-US" dirty="0" smtClean="0"/>
              <a:t>Set Auto Labor Report = Yes for all non-milestone operations and </a:t>
            </a:r>
            <a:r>
              <a:rPr lang="en-US" i="1" dirty="0" smtClean="0"/>
              <a:t>optionally</a:t>
            </a:r>
            <a:r>
              <a:rPr lang="en-US" dirty="0" smtClean="0"/>
              <a:t> set it to yes for milestone operation.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Setup of Milestone and Non-Milestone Operations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Requirements for reporting production activity differ by role</a:t>
            </a:r>
          </a:p>
          <a:p>
            <a:pPr lvl="1"/>
            <a:r>
              <a:rPr lang="en-US" dirty="0" smtClean="0"/>
              <a:t>Records for production orders</a:t>
            </a:r>
          </a:p>
          <a:p>
            <a:pPr lvl="1"/>
            <a:r>
              <a:rPr lang="en-US" dirty="0" smtClean="0"/>
              <a:t>Records for work-in-process activity and production operations</a:t>
            </a:r>
          </a:p>
          <a:p>
            <a:r>
              <a:rPr lang="en-US" dirty="0" smtClean="0"/>
              <a:t>Basic scenarios and considerations</a:t>
            </a:r>
          </a:p>
          <a:p>
            <a:pPr lvl="1"/>
            <a:r>
              <a:rPr lang="en-US" dirty="0" smtClean="0"/>
              <a:t>Reporting from the shop floor or from the back office</a:t>
            </a:r>
          </a:p>
          <a:p>
            <a:pPr lvl="1"/>
            <a:r>
              <a:rPr lang="en-US" dirty="0" smtClean="0"/>
              <a:t>Reporting with manual entry or with automation</a:t>
            </a:r>
          </a:p>
          <a:p>
            <a:pPr lvl="1"/>
            <a:r>
              <a:rPr lang="en-US" dirty="0" smtClean="0"/>
              <a:t>Use of milestone and non-milestone operations</a:t>
            </a:r>
          </a:p>
          <a:p>
            <a:pPr lvl="1"/>
            <a:r>
              <a:rPr lang="en-US" dirty="0" smtClean="0"/>
              <a:t>Actual (reported) or calculated labor for accounting</a:t>
            </a:r>
          </a:p>
          <a:p>
            <a:r>
              <a:rPr lang="en-US" dirty="0" smtClean="0"/>
              <a:t>Recommended practices</a:t>
            </a:r>
          </a:p>
          <a:p>
            <a:pPr lvl="1"/>
            <a:r>
              <a:rPr lang="en-US" dirty="0" smtClean="0"/>
              <a:t>Report milestone operations for production</a:t>
            </a:r>
          </a:p>
          <a:p>
            <a:pPr lvl="1"/>
            <a:r>
              <a:rPr lang="en-US" dirty="0" smtClean="0"/>
              <a:t>Report production order activity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Requirements for reporting production activity differ by role</a:t>
            </a:r>
          </a:p>
          <a:p>
            <a:pPr lvl="1"/>
            <a:r>
              <a:rPr lang="en-US" dirty="0" smtClean="0"/>
              <a:t>Records for production orders</a:t>
            </a:r>
          </a:p>
          <a:p>
            <a:pPr lvl="1"/>
            <a:r>
              <a:rPr lang="en-US" dirty="0" smtClean="0"/>
              <a:t>Records for work-in-process activity and production operations</a:t>
            </a:r>
          </a:p>
          <a:p>
            <a:r>
              <a:rPr lang="en-US" dirty="0" smtClean="0"/>
              <a:t>Basic scenarios and considerations</a:t>
            </a:r>
          </a:p>
          <a:p>
            <a:pPr lvl="1"/>
            <a:r>
              <a:rPr lang="en-US" dirty="0" smtClean="0"/>
              <a:t>Reporting from the shop floor or from the back office</a:t>
            </a:r>
          </a:p>
          <a:p>
            <a:pPr lvl="1"/>
            <a:r>
              <a:rPr lang="en-US" dirty="0" smtClean="0"/>
              <a:t>Reporting with manual entry or with automation</a:t>
            </a:r>
          </a:p>
          <a:p>
            <a:pPr lvl="1"/>
            <a:r>
              <a:rPr lang="en-US" dirty="0" smtClean="0"/>
              <a:t>Use of milestone and non-milestone operations</a:t>
            </a:r>
          </a:p>
          <a:p>
            <a:pPr lvl="1"/>
            <a:r>
              <a:rPr lang="en-US" dirty="0" smtClean="0"/>
              <a:t>Actual (reported) or calculated labor for accounting</a:t>
            </a:r>
          </a:p>
          <a:p>
            <a:r>
              <a:rPr lang="en-US" dirty="0" smtClean="0"/>
              <a:t>Recommended practices</a:t>
            </a:r>
          </a:p>
          <a:p>
            <a:pPr lvl="1"/>
            <a:r>
              <a:rPr lang="en-US" dirty="0" smtClean="0"/>
              <a:t>Report milestone operations for production</a:t>
            </a:r>
          </a:p>
          <a:p>
            <a:pPr lvl="1"/>
            <a:r>
              <a:rPr lang="en-US" dirty="0" smtClean="0"/>
              <a:t>Report production order activity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66913" y="1417639"/>
            <a:ext cx="8229600" cy="2959490"/>
          </a:xfrm>
        </p:spPr>
        <p:txBody>
          <a:bodyPr>
            <a:normAutofit/>
          </a:bodyPr>
          <a:lstStyle/>
          <a:p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4000" dirty="0">
                <a:hlinkClick r:id="rId3"/>
              </a:rPr>
              <a:t>www.qad.com</a:t>
            </a:r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2000" dirty="0"/>
              <a:t>© QAD Inc</a:t>
            </a:r>
          </a:p>
        </p:txBody>
      </p:sp>
    </p:spTree>
    <p:extLst>
      <p:ext uri="{BB962C8B-B14F-4D97-AF65-F5344CB8AC3E}">
        <p14:creationId xmlns:p14="http://schemas.microsoft.com/office/powerpoint/2010/main" xmlns="" val="62738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Business analysts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Implementation managers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Stockroom and warehouse managers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Materials managers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Operations managers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Production managers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Audience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and Requirements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Scenarios for Reporting Production Activity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392739" y="1447138"/>
            <a:ext cx="2175038" cy="1959283"/>
            <a:chOff x="3462437" y="4245997"/>
            <a:chExt cx="2175038" cy="1959283"/>
          </a:xfrm>
        </p:grpSpPr>
        <p:sp>
          <p:nvSpPr>
            <p:cNvPr id="24" name="Rectangle 23"/>
            <p:cNvSpPr/>
            <p:nvPr/>
          </p:nvSpPr>
          <p:spPr>
            <a:xfrm>
              <a:off x="3462437" y="4245997"/>
              <a:ext cx="2175038" cy="1959283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/>
                <a:t>Production Scheduling </a:t>
              </a:r>
            </a:p>
            <a:p>
              <a:pPr algn="ctr"/>
              <a:r>
                <a:rPr lang="en-US" sz="1400" dirty="0" smtClean="0"/>
                <a:t>and Management</a:t>
              </a:r>
              <a:endParaRPr lang="en-US" sz="1400" dirty="0"/>
            </a:p>
          </p:txBody>
        </p:sp>
        <p:pic>
          <p:nvPicPr>
            <p:cNvPr id="25" name="Picture 11" descr="https://lh6.googleusercontent.com/X6PwIqkJOwa_AC7OYi-X5b90KMCXPL-d6n7i7hjXn1ojwEUKnEQPlz0Tj2V-ZPMJPMXhMpSC25CqCmmF8BnpiPFGWOuaj9r7qCIUFaoaPGflkeY8UYOSu4EPZOqP-Cdi76_QlWvnwj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6887" y="4760045"/>
              <a:ext cx="2148213" cy="1429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6658267" y="4516340"/>
            <a:ext cx="2167681" cy="1792770"/>
            <a:chOff x="7930476" y="4428876"/>
            <a:chExt cx="2167681" cy="1792770"/>
          </a:xfrm>
        </p:grpSpPr>
        <p:sp>
          <p:nvSpPr>
            <p:cNvPr id="27" name="Rectangle 26"/>
            <p:cNvSpPr/>
            <p:nvPr/>
          </p:nvSpPr>
          <p:spPr>
            <a:xfrm>
              <a:off x="7930476" y="4428876"/>
              <a:ext cx="2167680" cy="178904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/>
                <a:t>Shop Floor Activity </a:t>
              </a:r>
            </a:p>
            <a:p>
              <a:pPr algn="ctr"/>
              <a:r>
                <a:rPr lang="en-US" sz="1400" dirty="0" smtClean="0"/>
                <a:t>and Operations</a:t>
              </a:r>
              <a:endParaRPr lang="en-US" sz="1400" dirty="0"/>
            </a:p>
          </p:txBody>
        </p:sp>
        <p:pic>
          <p:nvPicPr>
            <p:cNvPr id="28" name="Picture 15" descr="https://lh5.googleusercontent.com/Gpzl8ft8Yp5QW7qiVmE7TiOAxSAlLI5p1wpAB_QV22wFqXUy3mEaJRZR9ETRdMgtjUzLmdOvDf5dYAsjulmslHly4S3QPfFjto5udAYrweRjp-b3U5GrSISLBFrrXxKOsVwoRz2R9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36175" y="4993419"/>
              <a:ext cx="2161982" cy="12282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2061238" y="4428875"/>
            <a:ext cx="2192711" cy="1787421"/>
            <a:chOff x="2840465" y="4285752"/>
            <a:chExt cx="2192711" cy="1787421"/>
          </a:xfrm>
        </p:grpSpPr>
        <p:sp>
          <p:nvSpPr>
            <p:cNvPr id="30" name="Rectangle 29"/>
            <p:cNvSpPr/>
            <p:nvPr/>
          </p:nvSpPr>
          <p:spPr>
            <a:xfrm>
              <a:off x="2840465" y="4285752"/>
              <a:ext cx="2192711" cy="178331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/>
                <a:t>Cost Accounting </a:t>
              </a:r>
            </a:p>
          </p:txBody>
        </p:sp>
        <p:pic>
          <p:nvPicPr>
            <p:cNvPr id="31" name="Picture 17" descr="Forensic Cost Account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0051" y="4756025"/>
              <a:ext cx="2165174" cy="13171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Picture 25" descr="https://lh3.googleusercontent.com/AfVmiqsFjsT2U2jrGUqUEtWdl6OKRCkyrfjKWO0a-VoTxUd-klNwbOZYDbZs1pWGFil5l3nQHS5sqfexblXaJBvqB0j_H4BFcx2pPM3B4z62MXH3evOBz2A6s6oXZIBsJwUfk3XyJD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4483" y="3005536"/>
            <a:ext cx="2243010" cy="2265440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7200380" y="1767779"/>
            <a:ext cx="2446123" cy="2279968"/>
            <a:chOff x="7200380" y="1767779"/>
            <a:chExt cx="2446123" cy="2279968"/>
          </a:xfrm>
        </p:grpSpPr>
        <p:sp>
          <p:nvSpPr>
            <p:cNvPr id="34" name="Rectangle 33"/>
            <p:cNvSpPr/>
            <p:nvPr/>
          </p:nvSpPr>
          <p:spPr>
            <a:xfrm>
              <a:off x="7200380" y="1767779"/>
              <a:ext cx="2446123" cy="22799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Production Materials Management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35" name="Picture 23" descr="Related imag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 flipV="1">
              <a:off x="7218705" y="2408940"/>
              <a:ext cx="2421255" cy="1612868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1708395" y="1812898"/>
            <a:ext cx="2203647" cy="1994846"/>
            <a:chOff x="1175657" y="1876508"/>
            <a:chExt cx="2203647" cy="1994846"/>
          </a:xfrm>
        </p:grpSpPr>
        <p:sp>
          <p:nvSpPr>
            <p:cNvPr id="37" name="Rectangle 36"/>
            <p:cNvSpPr/>
            <p:nvPr/>
          </p:nvSpPr>
          <p:spPr>
            <a:xfrm>
              <a:off x="1175657" y="1876508"/>
              <a:ext cx="2203647" cy="197247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/>
                <a:t>Master Scheduling Production Planning</a:t>
              </a:r>
              <a:endParaRPr lang="en-US" sz="1400" dirty="0"/>
            </a:p>
          </p:txBody>
        </p:sp>
        <p:pic>
          <p:nvPicPr>
            <p:cNvPr id="38" name="Picture 9" descr="https://lh6.googleusercontent.com/_O0OtqrkoHMWRsh2vHPLT68r7HwtJdB9m6xVKYhXRfVNLaK6DebKr1Rc7C40XwaZ3Vf5NfoNAKIsq5f1KQAd26ns-TIz5XVF-jASG8LTTGdHqOZ4UIBGCyMFahz3WGxgkH7e43Ag6x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03977" y="2482255"/>
              <a:ext cx="2133533" cy="13890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activity reporting can consist of:</a:t>
            </a:r>
          </a:p>
          <a:p>
            <a:pPr lvl="1"/>
            <a:r>
              <a:rPr lang="en-US" dirty="0" smtClean="0"/>
              <a:t>Recording high-level activities for production orders, such as the consumption of component materials, scrap, and receipts from production into inventory.</a:t>
            </a:r>
          </a:p>
          <a:p>
            <a:pPr lvl="1"/>
            <a:r>
              <a:rPr lang="en-US" dirty="0" smtClean="0"/>
              <a:t>Recording operation-level work-in-process activities for production orders, such as completions, scrap, and labor hour.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schedulers</a:t>
            </a:r>
          </a:p>
          <a:p>
            <a:pPr lvl="1"/>
            <a:r>
              <a:rPr lang="en-US" dirty="0" smtClean="0"/>
              <a:t>Status for production orders and material requirements</a:t>
            </a:r>
          </a:p>
          <a:p>
            <a:pPr lvl="1"/>
            <a:r>
              <a:rPr lang="en-US" dirty="0" smtClean="0"/>
              <a:t>Status for work-in-process production</a:t>
            </a:r>
          </a:p>
          <a:p>
            <a:r>
              <a:rPr lang="en-US" dirty="0" smtClean="0"/>
              <a:t>Operations managers </a:t>
            </a:r>
          </a:p>
          <a:p>
            <a:pPr lvl="1"/>
            <a:r>
              <a:rPr lang="en-US" dirty="0" smtClean="0"/>
              <a:t>Production performance and metrics for production orders</a:t>
            </a:r>
          </a:p>
          <a:p>
            <a:pPr lvl="1"/>
            <a:r>
              <a:rPr lang="en-US" dirty="0" smtClean="0"/>
              <a:t>Detailed production performance and metrics production at work-in-process operations</a:t>
            </a:r>
          </a:p>
          <a:p>
            <a:r>
              <a:rPr lang="en-US" dirty="0" smtClean="0"/>
              <a:t>Cost accountants</a:t>
            </a:r>
          </a:p>
          <a:p>
            <a:pPr lvl="1"/>
            <a:r>
              <a:rPr lang="en-US" dirty="0" smtClean="0"/>
              <a:t>Work-in-process valuation and determination of cost of production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for Information Differ by Role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 at the Order Level provides information to determine:</a:t>
            </a:r>
          </a:p>
          <a:p>
            <a:pPr lvl="1"/>
            <a:r>
              <a:rPr lang="en-US" dirty="0" smtClean="0"/>
              <a:t>Quantity to complete, quantity completed, quantity scrapped, and quantity open.</a:t>
            </a:r>
          </a:p>
          <a:p>
            <a:pPr lvl="1"/>
            <a:r>
              <a:rPr lang="en-US" dirty="0" smtClean="0"/>
              <a:t>Component material quantity required, quantity issued, and quantity short.</a:t>
            </a:r>
          </a:p>
          <a:p>
            <a:pPr lvl="1"/>
            <a:r>
              <a:rPr lang="en-US" dirty="0" smtClean="0"/>
              <a:t>Valuation of work-in-process and determining  cost of production.</a:t>
            </a:r>
          </a:p>
          <a:p>
            <a:pPr lvl="1"/>
            <a:r>
              <a:rPr lang="en-US" dirty="0" smtClean="0"/>
              <a:t>Variances for cost accounting.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at the Order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606060"/>
      </a:dk1>
      <a:lt1>
        <a:sysClr val="window" lastClr="FFFFFF"/>
      </a:lt1>
      <a:dk2>
        <a:srgbClr val="000000"/>
      </a:dk2>
      <a:lt2>
        <a:srgbClr val="D9D9D9"/>
      </a:lt2>
      <a:accent1>
        <a:srgbClr val="5A87C5"/>
      </a:accent1>
      <a:accent2>
        <a:srgbClr val="F79646"/>
      </a:accent2>
      <a:accent3>
        <a:srgbClr val="9BBB59"/>
      </a:accent3>
      <a:accent4>
        <a:srgbClr val="A5A5A5"/>
      </a:accent4>
      <a:accent5>
        <a:srgbClr val="2B2B2B"/>
      </a:accent5>
      <a:accent6>
        <a:srgbClr val="F79646"/>
      </a:accent6>
      <a:hlink>
        <a:srgbClr val="5A87C5"/>
      </a:hlink>
      <a:folHlink>
        <a:srgbClr val="244061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62892</TotalTime>
  <Words>1759</Words>
  <Application>Microsoft Office PowerPoint</Application>
  <PresentationFormat>Custom</PresentationFormat>
  <Paragraphs>340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Theme</vt:lpstr>
      <vt:lpstr>Scenarios for Reporting Production Activity</vt:lpstr>
      <vt:lpstr>Lesson Overview</vt:lpstr>
      <vt:lpstr>Learning Objectives</vt:lpstr>
      <vt:lpstr>Primary Audience</vt:lpstr>
      <vt:lpstr>Introduction and Requirements</vt:lpstr>
      <vt:lpstr>Scenarios for Reporting Production Activity</vt:lpstr>
      <vt:lpstr>Introduction</vt:lpstr>
      <vt:lpstr>Requirements for Information Differ by Role</vt:lpstr>
      <vt:lpstr>Reporting at the Order Level</vt:lpstr>
      <vt:lpstr>Reporting at the Operation Level</vt:lpstr>
      <vt:lpstr>Basic Scenarios</vt:lpstr>
      <vt:lpstr>Example for Production Activity Scenarios</vt:lpstr>
      <vt:lpstr>Scenario Overview</vt:lpstr>
      <vt:lpstr>Reporting Activity from the Shop Floor </vt:lpstr>
      <vt:lpstr>Production Operation Activity from the Back Office</vt:lpstr>
      <vt:lpstr>Production Order Activity for an Order from the Back Office</vt:lpstr>
      <vt:lpstr>Production Order Activity for Last Operation from the Back Office</vt:lpstr>
      <vt:lpstr>Considerations and Decision Factors</vt:lpstr>
      <vt:lpstr>Considerations</vt:lpstr>
      <vt:lpstr>Cost Accounting Factors</vt:lpstr>
      <vt:lpstr>Reporting with Milestone Operations</vt:lpstr>
      <vt:lpstr>Paper-Based Records and Automation</vt:lpstr>
      <vt:lpstr>Recommended Practices</vt:lpstr>
      <vt:lpstr>Report Production Operations</vt:lpstr>
      <vt:lpstr>Report Only Production Order</vt:lpstr>
      <vt:lpstr>Milestone and Non-Milestone Operations</vt:lpstr>
      <vt:lpstr>Setup of Milestone and Non-Milestone Operations</vt:lpstr>
      <vt:lpstr>Key Takeaways</vt:lpstr>
      <vt:lpstr>Summary</vt:lpstr>
      <vt:lpstr>Questions</vt:lpstr>
      <vt:lpstr>Slide 31</vt:lpstr>
    </vt:vector>
  </TitlesOfParts>
  <Company>PCVGG-GBCF3-72PW4-GRMFK-Q7DD3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Direction - Focus</dc:title>
  <dc:creator>Gordon Fleming</dc:creator>
  <cp:lastModifiedBy>QAD</cp:lastModifiedBy>
  <cp:revision>726</cp:revision>
  <cp:lastPrinted>2013-09-05T16:36:05Z</cp:lastPrinted>
  <dcterms:created xsi:type="dcterms:W3CDTF">2014-01-23T15:40:01Z</dcterms:created>
  <dcterms:modified xsi:type="dcterms:W3CDTF">2017-05-18T16:24:21Z</dcterms:modified>
</cp:coreProperties>
</file>