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83" r:id="rId2"/>
    <p:sldId id="885" r:id="rId3"/>
    <p:sldId id="942" r:id="rId4"/>
    <p:sldId id="941" r:id="rId5"/>
    <p:sldId id="888" r:id="rId6"/>
    <p:sldId id="931" r:id="rId7"/>
    <p:sldId id="939" r:id="rId8"/>
    <p:sldId id="940" r:id="rId9"/>
    <p:sldId id="935" r:id="rId10"/>
    <p:sldId id="937" r:id="rId11"/>
    <p:sldId id="936" r:id="rId12"/>
    <p:sldId id="920" r:id="rId13"/>
    <p:sldId id="921" r:id="rId14"/>
    <p:sldId id="922" r:id="rId15"/>
    <p:sldId id="88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 userDrawn="1">
          <p15:clr>
            <a:srgbClr val="A4A3A4"/>
          </p15:clr>
        </p15:guide>
        <p15:guide id="2" orient="horz" pos="412" userDrawn="1">
          <p15:clr>
            <a:srgbClr val="A4A3A4"/>
          </p15:clr>
        </p15:guide>
        <p15:guide id="3" orient="horz" pos="1739" userDrawn="1">
          <p15:clr>
            <a:srgbClr val="A4A3A4"/>
          </p15:clr>
        </p15:guide>
        <p15:guide id="4" orient="horz" pos="3792" userDrawn="1">
          <p15:clr>
            <a:srgbClr val="A4A3A4"/>
          </p15:clr>
        </p15:guide>
        <p15:guide id="5" pos="2121" userDrawn="1">
          <p15:clr>
            <a:srgbClr val="A4A3A4"/>
          </p15:clr>
        </p15:guide>
        <p15:guide id="6" pos="3828" userDrawn="1">
          <p15:clr>
            <a:srgbClr val="A4A3A4"/>
          </p15:clr>
        </p15:guide>
        <p15:guide id="7" pos="55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llary Hope" initials="K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6B9EE"/>
    <a:srgbClr val="384662"/>
    <a:srgbClr val="606060"/>
    <a:srgbClr val="5B87DA"/>
    <a:srgbClr val="CACACA"/>
    <a:srgbClr val="C3C3C3"/>
    <a:srgbClr val="D9D9D9"/>
    <a:srgbClr val="5A5A5A"/>
    <a:srgbClr val="737373"/>
    <a:srgbClr val="6464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2" autoAdjust="0"/>
    <p:restoredTop sz="86552" autoAdjust="0"/>
  </p:normalViewPr>
  <p:slideViewPr>
    <p:cSldViewPr snapToGrid="0">
      <p:cViewPr varScale="1">
        <p:scale>
          <a:sx n="65" d="100"/>
          <a:sy n="65" d="100"/>
        </p:scale>
        <p:origin x="-144" y="-77"/>
      </p:cViewPr>
      <p:guideLst>
        <p:guide orient="horz" pos="4319"/>
        <p:guide orient="horz" pos="412"/>
        <p:guide orient="horz" pos="1739"/>
        <p:guide orient="horz" pos="3792"/>
        <p:guide pos="2121"/>
        <p:guide pos="3828"/>
        <p:guide pos="5525"/>
      </p:guideLst>
    </p:cSldViewPr>
  </p:slideViewPr>
  <p:outlineViewPr>
    <p:cViewPr>
      <p:scale>
        <a:sx n="33" d="100"/>
        <a:sy n="33" d="100"/>
      </p:scale>
      <p:origin x="0" y="11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EEC23-ACCE-41DA-9C31-DD52431D97ED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6E761-50D8-46C5-96E4-4FB3121D7C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0601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C6164-BF47-458F-93A7-B92D1B6DC39C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6F604-9391-4AA6-B839-CE633E22CF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427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F604-9391-4AA6-B839-CE633E22CFC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88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1"/>
          <a:stretch/>
        </p:blipFill>
        <p:spPr>
          <a:xfrm>
            <a:off x="0" y="3708000"/>
            <a:ext cx="12192000" cy="315355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640080"/>
            <a:ext cx="10972800" cy="7772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554480"/>
            <a:ext cx="10972800" cy="3657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282044"/>
            <a:ext cx="12192000" cy="3849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8000">
                <a:schemeClr val="bg1">
                  <a:lumMod val="85000"/>
                  <a:alpha val="9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13422709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0"/>
            </a:lvl1pPr>
          </a:lstStyle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17321"/>
            <a:ext cx="10972800" cy="489881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40080"/>
            <a:ext cx="10972800" cy="7772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22306260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95489" y="3428408"/>
            <a:ext cx="10972800" cy="3492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5489" y="2618222"/>
            <a:ext cx="10972800" cy="8101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95489" y="2190159"/>
            <a:ext cx="10972800" cy="428625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24146237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17321"/>
            <a:ext cx="5384800" cy="489881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17321"/>
            <a:ext cx="5384800" cy="489881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6643506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064445"/>
            <a:ext cx="5389033" cy="42347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17321"/>
            <a:ext cx="5389033" cy="647124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064445"/>
            <a:ext cx="5386917" cy="4234755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17321"/>
            <a:ext cx="5386917" cy="647124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17192710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12369242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Items/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7848232" y="1417320"/>
            <a:ext cx="3734169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4314318" y="1417320"/>
            <a:ext cx="3533913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08874" y="1417320"/>
            <a:ext cx="3705445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37420022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55355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341"/>
          <a:stretch/>
        </p:blipFill>
        <p:spPr>
          <a:xfrm>
            <a:off x="0" y="6393600"/>
            <a:ext cx="12192000" cy="46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40080"/>
            <a:ext cx="10972800" cy="7772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0187" y="6460256"/>
            <a:ext cx="2764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047186"/>
            <a:ext cx="12192000" cy="3235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8000">
                <a:schemeClr val="bg1">
                  <a:lumMod val="85000"/>
                  <a:alpha val="9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7320"/>
            <a:ext cx="10972800" cy="4705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7986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9" r:id="rId7"/>
    <p:sldLayoutId id="2147483655" r:id="rId8"/>
  </p:sldLayoutIdLst>
  <p:transition/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75000"/>
            </a:schemeClr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8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Lucida Grande"/>
        <a:buChar char="-"/>
        <a:defRPr sz="24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0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Lucida Grande"/>
        <a:buChar char="-"/>
        <a:defRPr sz="2000" kern="1200">
          <a:solidFill>
            <a:srgbClr val="606060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000" kern="1200">
          <a:solidFill>
            <a:srgbClr val="606060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ad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Calendars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Production Order Training</a:t>
            </a:r>
          </a:p>
          <a:p>
            <a:r>
              <a:rPr lang="en-US" dirty="0" smtClean="0"/>
              <a:t>2017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336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Non-workdays that apply across an entire site can be easily defined using Holiday Maintenance (36.2.1).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Holidays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Holiday Ma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135" y="2736739"/>
            <a:ext cx="5902336" cy="234961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Defined using Holiday Maintenance (36.2.1)</a:t>
            </a:r>
          </a:p>
          <a:p>
            <a:r>
              <a:rPr lang="en-US" b="1" dirty="0" smtClean="0"/>
              <a:t>Cannot be overridden</a:t>
            </a:r>
            <a:r>
              <a:rPr lang="en-US" dirty="0" smtClean="0"/>
              <a:t> by a calendar exception for a site, production line, work center or process.</a:t>
            </a:r>
          </a:p>
          <a:p>
            <a:r>
              <a:rPr lang="en-US" b="1" dirty="0" smtClean="0"/>
              <a:t>Cannot be made into a workday for any production line, work center, or process.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Site Holiday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Defined using Site Calendar Exceptions </a:t>
            </a:r>
            <a:r>
              <a:rPr lang="en-US" sz="2400" dirty="0" err="1" smtClean="0"/>
              <a:t>Maint</a:t>
            </a:r>
            <a:r>
              <a:rPr lang="en-US" sz="2400" dirty="0" smtClean="0"/>
              <a:t> (1.1.22.4) entering negative hours for a date.</a:t>
            </a:r>
          </a:p>
          <a:p>
            <a:r>
              <a:rPr lang="en-US" sz="2400" b="1" dirty="0" smtClean="0"/>
              <a:t>Can be overridden</a:t>
            </a:r>
            <a:r>
              <a:rPr lang="en-US" sz="2400" dirty="0" smtClean="0"/>
              <a:t> by a calendar exception for a production line, work center or process.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Non-Workday Exception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Non-Work Day Exceptions and Site Holidays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Understand site calendars:</a:t>
            </a:r>
          </a:p>
          <a:p>
            <a:pPr lvl="1"/>
            <a:r>
              <a:rPr lang="en-US" sz="2000" dirty="0" smtClean="0"/>
              <a:t>Understand when to set up a site calendar.</a:t>
            </a:r>
          </a:p>
          <a:p>
            <a:pPr lvl="1"/>
            <a:r>
              <a:rPr lang="en-US" sz="2000" dirty="0" smtClean="0"/>
              <a:t>Understand the relationship between site (or domain) calendars and production line calendars.</a:t>
            </a:r>
          </a:p>
          <a:p>
            <a:r>
              <a:rPr lang="en-US" sz="2400" dirty="0" smtClean="0"/>
              <a:t>Create and maintain site</a:t>
            </a:r>
          </a:p>
          <a:p>
            <a:r>
              <a:rPr lang="en-US" sz="2400" dirty="0" smtClean="0"/>
              <a:t>Create and maintain a site calendar, calendar exceptions, and holidays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966913" y="1417639"/>
            <a:ext cx="8229600" cy="2959490"/>
          </a:xfrm>
        </p:spPr>
        <p:txBody>
          <a:bodyPr>
            <a:normAutofit/>
          </a:bodyPr>
          <a:lstStyle/>
          <a:p>
            <a:endParaRPr lang="en-GB" sz="4000" dirty="0"/>
          </a:p>
          <a:p>
            <a:pPr algn="ctr">
              <a:lnSpc>
                <a:spcPct val="150000"/>
              </a:lnSpc>
              <a:buNone/>
            </a:pPr>
            <a:r>
              <a:rPr lang="en-GB" sz="4000" dirty="0">
                <a:hlinkClick r:id="rId3"/>
              </a:rPr>
              <a:t>www.qad.com</a:t>
            </a:r>
            <a:endParaRPr lang="en-GB" sz="4000" dirty="0"/>
          </a:p>
          <a:p>
            <a:pPr algn="ctr">
              <a:lnSpc>
                <a:spcPct val="150000"/>
              </a:lnSpc>
              <a:buNone/>
            </a:pPr>
            <a:r>
              <a:rPr lang="en-GB" sz="2000" dirty="0"/>
              <a:t>© QAD Inc</a:t>
            </a:r>
          </a:p>
        </p:txBody>
      </p:sp>
    </p:spTree>
    <p:extLst>
      <p:ext uri="{BB962C8B-B14F-4D97-AF65-F5344CB8AC3E}">
        <p14:creationId xmlns:p14="http://schemas.microsoft.com/office/powerpoint/2010/main" xmlns="" val="627381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 a Calendar for a Site</a:t>
            </a:r>
          </a:p>
          <a:p>
            <a:r>
              <a:rPr lang="en-US" dirty="0" smtClean="0"/>
              <a:t>Key Takeaways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Understand site calendars:</a:t>
            </a:r>
          </a:p>
          <a:p>
            <a:pPr lvl="1"/>
            <a:r>
              <a:rPr lang="en-US" sz="2000" dirty="0" smtClean="0"/>
              <a:t>Understand when to set up a site calendar.</a:t>
            </a:r>
          </a:p>
          <a:p>
            <a:pPr lvl="1"/>
            <a:r>
              <a:rPr lang="en-US" sz="2000" dirty="0" smtClean="0"/>
              <a:t>Understand the relationship between site (or domain) calendars and production line calendars.</a:t>
            </a:r>
          </a:p>
          <a:p>
            <a:r>
              <a:rPr lang="en-US" sz="2400" dirty="0" smtClean="0"/>
              <a:t>Create and maintain site</a:t>
            </a:r>
          </a:p>
          <a:p>
            <a:r>
              <a:rPr lang="en-US" sz="2400" dirty="0" smtClean="0"/>
              <a:t>Create and maintain a site calendar, calendar exceptions, and holidays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 the training for:</a:t>
            </a:r>
          </a:p>
          <a:p>
            <a:pPr lvl="1"/>
            <a:r>
              <a:rPr lang="en-US" dirty="0" smtClean="0"/>
              <a:t>Introduction to Production Calendars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Prerequisites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Business analysts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Implementation managers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Audience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 a Calendar for a Site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Domain calendar.</a:t>
            </a:r>
          </a:p>
          <a:p>
            <a:r>
              <a:rPr lang="en-US" dirty="0" smtClean="0"/>
              <a:t>Define a Site calendar if necessary using Site Calendar Maintenance (1.1.22.1).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and Site Calendars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omain Calendar Brow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58" y="3125598"/>
            <a:ext cx="6144483" cy="271500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ite Calendar Brow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811" y="3141466"/>
            <a:ext cx="5382377" cy="281026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636874" y="5721744"/>
            <a:ext cx="5306597" cy="17261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a the workweek calendar for a site</a:t>
            </a:r>
          </a:p>
          <a:p>
            <a:r>
              <a:rPr lang="en-US" dirty="0" smtClean="0"/>
              <a:t>Specify work hours and productivity for shifts 1 – 4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 a Site Calendar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ite Calendar Maint Shift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95" y="2742205"/>
            <a:ext cx="5555280" cy="3554099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ite Calendar Brow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811" y="3141466"/>
            <a:ext cx="5382377" cy="281026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753823" y="4348141"/>
            <a:ext cx="846502" cy="191930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18615" y="4549632"/>
            <a:ext cx="744364" cy="135879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8689" y="3975149"/>
            <a:ext cx="744364" cy="18053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354728" y="3923420"/>
            <a:ext cx="478301" cy="26728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Define exception for specific dates to either add or delete hours from shifts on a particular date</a:t>
            </a:r>
          </a:p>
          <a:p>
            <a:pPr lvl="1"/>
            <a:r>
              <a:rPr lang="en-US" sz="2000" dirty="0" smtClean="0"/>
              <a:t>Add work hours for shifts on non-workday such as a Saturday</a:t>
            </a:r>
          </a:p>
          <a:p>
            <a:pPr lvl="1"/>
            <a:r>
              <a:rPr lang="en-US" sz="2000" dirty="0" smtClean="0"/>
              <a:t>Add or reduce work hours for shifts on a workday</a:t>
            </a:r>
          </a:p>
          <a:p>
            <a:pPr lvl="1"/>
            <a:r>
              <a:rPr lang="en-US" sz="2000" dirty="0" smtClean="0"/>
              <a:t>Site Calendar Exceptions </a:t>
            </a:r>
            <a:r>
              <a:rPr lang="en-US" sz="2000" dirty="0" err="1" smtClean="0"/>
              <a:t>Maint</a:t>
            </a:r>
            <a:r>
              <a:rPr lang="en-US" sz="2000" dirty="0" smtClean="0"/>
              <a:t> (1.1.22.4)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Work Hour and Work Day Exceptions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ite Calendar Brow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2" y="3602849"/>
            <a:ext cx="4757493" cy="24840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Site Calendar Except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521" y="3607557"/>
            <a:ext cx="6430273" cy="247684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6424493" y="5416860"/>
            <a:ext cx="3689505" cy="5207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Adjustment to work additional 4 hours on Friday 3/31/2017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606060"/>
      </a:dk1>
      <a:lt1>
        <a:sysClr val="window" lastClr="FFFFFF"/>
      </a:lt1>
      <a:dk2>
        <a:srgbClr val="000000"/>
      </a:dk2>
      <a:lt2>
        <a:srgbClr val="D9D9D9"/>
      </a:lt2>
      <a:accent1>
        <a:srgbClr val="5A87C5"/>
      </a:accent1>
      <a:accent2>
        <a:srgbClr val="F79646"/>
      </a:accent2>
      <a:accent3>
        <a:srgbClr val="9BBB59"/>
      </a:accent3>
      <a:accent4>
        <a:srgbClr val="A5A5A5"/>
      </a:accent4>
      <a:accent5>
        <a:srgbClr val="2B2B2B"/>
      </a:accent5>
      <a:accent6>
        <a:srgbClr val="F79646"/>
      </a:accent6>
      <a:hlink>
        <a:srgbClr val="5A87C5"/>
      </a:hlink>
      <a:folHlink>
        <a:srgbClr val="244061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>
              <a:lumMod val="75000"/>
              <a:lumOff val="2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63936</TotalTime>
  <Words>364</Words>
  <Application>Microsoft Office PowerPoint</Application>
  <PresentationFormat>Custom</PresentationFormat>
  <Paragraphs>70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Theme</vt:lpstr>
      <vt:lpstr>Site Calendars</vt:lpstr>
      <vt:lpstr>Lesson Overview</vt:lpstr>
      <vt:lpstr>Objectives</vt:lpstr>
      <vt:lpstr>Prerequisites</vt:lpstr>
      <vt:lpstr>Primary Audience</vt:lpstr>
      <vt:lpstr>Maintain a Calendar for a Site</vt:lpstr>
      <vt:lpstr>Domain and Site Calendars</vt:lpstr>
      <vt:lpstr>Maintain a Site Calendar</vt:lpstr>
      <vt:lpstr>Set Up Work Hour and Work Day Exceptions </vt:lpstr>
      <vt:lpstr>Site Holidays</vt:lpstr>
      <vt:lpstr>Non-Work Day Exceptions and Site Holidays</vt:lpstr>
      <vt:lpstr>Key Takeaways</vt:lpstr>
      <vt:lpstr>Summary</vt:lpstr>
      <vt:lpstr>Questions</vt:lpstr>
      <vt:lpstr>Slide 15</vt:lpstr>
    </vt:vector>
  </TitlesOfParts>
  <Company>PCVGG-GBCF3-72PW4-GRMFK-Q7DD3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Direction - Focus</dc:title>
  <dc:creator>Gordon Fleming</dc:creator>
  <cp:lastModifiedBy>QAD</cp:lastModifiedBy>
  <cp:revision>745</cp:revision>
  <cp:lastPrinted>2013-09-05T16:36:05Z</cp:lastPrinted>
  <dcterms:created xsi:type="dcterms:W3CDTF">2014-01-23T15:40:01Z</dcterms:created>
  <dcterms:modified xsi:type="dcterms:W3CDTF">2017-05-18T23:43:20Z</dcterms:modified>
</cp:coreProperties>
</file>