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83" r:id="rId2"/>
    <p:sldId id="885" r:id="rId3"/>
    <p:sldId id="886" r:id="rId4"/>
    <p:sldId id="887" r:id="rId5"/>
    <p:sldId id="888" r:id="rId6"/>
    <p:sldId id="889" r:id="rId7"/>
    <p:sldId id="927" r:id="rId8"/>
    <p:sldId id="928" r:id="rId9"/>
    <p:sldId id="937" r:id="rId10"/>
    <p:sldId id="934" r:id="rId11"/>
    <p:sldId id="935" r:id="rId12"/>
    <p:sldId id="936" r:id="rId13"/>
    <p:sldId id="921" r:id="rId14"/>
    <p:sldId id="922" r:id="rId15"/>
    <p:sldId id="923" r:id="rId16"/>
    <p:sldId id="8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 userDrawn="1">
          <p15:clr>
            <a:srgbClr val="A4A3A4"/>
          </p15:clr>
        </p15:guide>
        <p15:guide id="2" orient="horz" pos="412" userDrawn="1">
          <p15:clr>
            <a:srgbClr val="A4A3A4"/>
          </p15:clr>
        </p15:guide>
        <p15:guide id="3" orient="horz" pos="1739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  <p15:guide id="5" pos="2121" userDrawn="1">
          <p15:clr>
            <a:srgbClr val="A4A3A4"/>
          </p15:clr>
        </p15:guide>
        <p15:guide id="6" pos="3828" userDrawn="1">
          <p15:clr>
            <a:srgbClr val="A4A3A4"/>
          </p15:clr>
        </p15:guide>
        <p15:guide id="7" pos="55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ary Hope" initials="K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6B9EE"/>
    <a:srgbClr val="384662"/>
    <a:srgbClr val="606060"/>
    <a:srgbClr val="5B87DA"/>
    <a:srgbClr val="CACACA"/>
    <a:srgbClr val="C3C3C3"/>
    <a:srgbClr val="D9D9D9"/>
    <a:srgbClr val="5A5A5A"/>
    <a:srgbClr val="737373"/>
    <a:srgbClr val="6464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22" autoAdjust="0"/>
    <p:restoredTop sz="86207" autoAdjust="0"/>
  </p:normalViewPr>
  <p:slideViewPr>
    <p:cSldViewPr snapToGrid="0">
      <p:cViewPr varScale="1">
        <p:scale>
          <a:sx n="100" d="100"/>
          <a:sy n="100" d="100"/>
        </p:scale>
        <p:origin x="-708" y="-90"/>
      </p:cViewPr>
      <p:guideLst>
        <p:guide orient="horz" pos="4319"/>
        <p:guide orient="horz" pos="412"/>
        <p:guide orient="horz" pos="1739"/>
        <p:guide orient="horz" pos="3792"/>
        <p:guide pos="2121"/>
        <p:guide pos="3828"/>
        <p:guide pos="5525"/>
      </p:guideLst>
    </p:cSldViewPr>
  </p:slideViewPr>
  <p:outlineViewPr>
    <p:cViewPr>
      <p:scale>
        <a:sx n="33" d="100"/>
        <a:sy n="33" d="100"/>
      </p:scale>
      <p:origin x="0" y="11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6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EC23-ACCE-41DA-9C31-DD52431D97ED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E761-50D8-46C5-96E4-4FB3121D7C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60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C6164-BF47-458F-93A7-B92D1B6DC39C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F604-9391-4AA6-B839-CE633E22CF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427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88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11"/>
          <a:stretch/>
        </p:blipFill>
        <p:spPr>
          <a:xfrm>
            <a:off x="0" y="3708000"/>
            <a:ext cx="12192000" cy="315355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54480"/>
            <a:ext cx="109728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282044"/>
            <a:ext cx="12192000" cy="3849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13422709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0"/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17321"/>
            <a:ext cx="10972800" cy="489881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22306260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5489" y="3428408"/>
            <a:ext cx="109728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5489" y="2618222"/>
            <a:ext cx="10972800" cy="81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95489" y="2190159"/>
            <a:ext cx="10972800" cy="428625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24146237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6643506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064445"/>
            <a:ext cx="5389033" cy="42347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321"/>
            <a:ext cx="5389033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64445"/>
            <a:ext cx="5386917" cy="423475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321"/>
            <a:ext cx="5386917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17192710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1236924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/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7848232" y="1417320"/>
            <a:ext cx="3734169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4314318" y="1417320"/>
            <a:ext cx="3533913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08874" y="1417320"/>
            <a:ext cx="3705445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="" xmlns:p14="http://schemas.microsoft.com/office/powerpoint/2010/main" val="37420022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55355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341"/>
          <a:stretch/>
        </p:blipFill>
        <p:spPr>
          <a:xfrm>
            <a:off x="0" y="6393600"/>
            <a:ext cx="12192000" cy="46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0187" y="6460256"/>
            <a:ext cx="276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047186"/>
            <a:ext cx="12192000" cy="3235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320"/>
            <a:ext cx="10972800" cy="4705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798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</p:sldLayoutIdLst>
  <p:transition/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8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4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Production Orders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Production Order Training</a:t>
            </a:r>
          </a:p>
          <a:p>
            <a:r>
              <a:rPr lang="en-US" dirty="0" smtClean="0"/>
              <a:t>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833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Materials</a:t>
            </a:r>
            <a:r>
              <a:rPr lang="en-US" sz="2400" dirty="0" smtClean="0"/>
              <a:t> and/or </a:t>
            </a:r>
            <a:r>
              <a:rPr lang="en-US" sz="2400" b="1" dirty="0" smtClean="0"/>
              <a:t>resources </a:t>
            </a:r>
            <a:r>
              <a:rPr lang="en-US" sz="2400" dirty="0" smtClean="0"/>
              <a:t>for the </a:t>
            </a:r>
            <a:r>
              <a:rPr lang="en-US" sz="2400" b="1" dirty="0" smtClean="0"/>
              <a:t>second order</a:t>
            </a:r>
            <a:r>
              <a:rPr lang="en-US" sz="2400" dirty="0" smtClean="0"/>
              <a:t> are </a:t>
            </a:r>
            <a:r>
              <a:rPr lang="en-US" sz="2400" b="1" dirty="0" smtClean="0"/>
              <a:t>available within a short time</a:t>
            </a:r>
            <a:r>
              <a:rPr lang="en-US" sz="2400" dirty="0" smtClean="0"/>
              <a:t>, on the same production line, with the same routing, and same production </a:t>
            </a:r>
            <a:r>
              <a:rPr lang="en-US" sz="2400" dirty="0" smtClean="0"/>
              <a:t>BOM.</a:t>
            </a:r>
            <a:endParaRPr lang="en-US" sz="2400" dirty="0" smtClean="0"/>
          </a:p>
          <a:p>
            <a:r>
              <a:rPr lang="en-US" sz="2400" dirty="0" smtClean="0"/>
              <a:t>Benefits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second order can be rescheduled</a:t>
            </a:r>
            <a:r>
              <a:rPr lang="en-US" sz="2000" dirty="0" smtClean="0"/>
              <a:t>, providing better visibility of projected load on production lines and work centers, as well as requirements for component </a:t>
            </a:r>
            <a:r>
              <a:rPr lang="en-US" sz="2000" dirty="0" smtClean="0"/>
              <a:t>materials.</a:t>
            </a:r>
            <a:endParaRPr lang="en-US" sz="2000" dirty="0" smtClean="0"/>
          </a:p>
          <a:p>
            <a:pPr lvl="1"/>
            <a:r>
              <a:rPr lang="en-US" sz="2000" dirty="0" smtClean="0"/>
              <a:t>Provides robust support </a:t>
            </a:r>
            <a:r>
              <a:rPr lang="en-US" sz="2000" dirty="0" smtClean="0"/>
              <a:t>for </a:t>
            </a:r>
            <a:r>
              <a:rPr lang="en-US" sz="2000" b="1" dirty="0" smtClean="0"/>
              <a:t>product genealogy and lot </a:t>
            </a:r>
            <a:r>
              <a:rPr lang="en-US" sz="2000" b="1" dirty="0" smtClean="0"/>
              <a:t>traceability.</a:t>
            </a:r>
            <a:endParaRPr lang="en-US" sz="2000" b="1" dirty="0" smtClean="0"/>
          </a:p>
          <a:p>
            <a:r>
              <a:rPr lang="en-US" sz="2400" dirty="0" smtClean="0"/>
              <a:t>Limitations</a:t>
            </a:r>
          </a:p>
          <a:p>
            <a:pPr lvl="1"/>
            <a:r>
              <a:rPr lang="en-US" sz="2000" dirty="0" smtClean="0"/>
              <a:t>Not suitable when materials or resources are </a:t>
            </a:r>
            <a:r>
              <a:rPr lang="en-US" sz="2000" dirty="0" smtClean="0"/>
              <a:t>delayed </a:t>
            </a:r>
            <a:r>
              <a:rPr lang="en-US" sz="2000" dirty="0" smtClean="0"/>
              <a:t>because the </a:t>
            </a:r>
            <a:r>
              <a:rPr lang="en-US" sz="2000" b="1" dirty="0" smtClean="0"/>
              <a:t>cumulative order will need to remain </a:t>
            </a:r>
            <a:r>
              <a:rPr lang="en-US" sz="2000" b="1" dirty="0" smtClean="0"/>
              <a:t>open.</a:t>
            </a:r>
            <a:endParaRPr lang="en-US" sz="2000" b="1" dirty="0" smtClean="0"/>
          </a:p>
          <a:p>
            <a:pPr lvl="1"/>
            <a:r>
              <a:rPr lang="en-US" sz="2000" dirty="0" smtClean="0"/>
              <a:t>Does not support production with a second order and a </a:t>
            </a:r>
            <a:r>
              <a:rPr lang="en-US" sz="2000" b="1" dirty="0" smtClean="0"/>
              <a:t>different routing and/or different  production </a:t>
            </a:r>
            <a:r>
              <a:rPr lang="en-US" sz="2000" b="1" dirty="0" smtClean="0"/>
              <a:t>BOM.</a:t>
            </a:r>
            <a:endParaRPr lang="en-US" sz="2000" b="1" dirty="0" smtClean="0"/>
          </a:p>
          <a:p>
            <a:pPr lvl="1"/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Process Using Production Order Split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Materials</a:t>
            </a:r>
            <a:r>
              <a:rPr lang="en-US" sz="2400" dirty="0" smtClean="0"/>
              <a:t> and/or </a:t>
            </a:r>
            <a:r>
              <a:rPr lang="en-US" sz="2400" b="1" dirty="0" smtClean="0"/>
              <a:t>resources</a:t>
            </a:r>
            <a:r>
              <a:rPr lang="en-US" sz="2400" dirty="0" smtClean="0"/>
              <a:t> for the </a:t>
            </a:r>
            <a:r>
              <a:rPr lang="en-US" sz="2400" b="1" dirty="0" smtClean="0"/>
              <a:t>one order</a:t>
            </a:r>
            <a:r>
              <a:rPr lang="en-US" sz="2400" dirty="0" smtClean="0"/>
              <a:t> are </a:t>
            </a:r>
            <a:r>
              <a:rPr lang="en-US" sz="2400" b="1" dirty="0" smtClean="0"/>
              <a:t>available within a short time</a:t>
            </a:r>
            <a:r>
              <a:rPr lang="en-US" sz="2400" dirty="0" smtClean="0"/>
              <a:t>, on the same production line, with the same routing, and same production </a:t>
            </a:r>
            <a:r>
              <a:rPr lang="en-US" sz="2400" dirty="0" smtClean="0"/>
              <a:t>BOM.</a:t>
            </a:r>
            <a:endParaRPr lang="en-US" sz="2400" dirty="0" smtClean="0"/>
          </a:p>
          <a:p>
            <a:r>
              <a:rPr lang="en-US" sz="2400" dirty="0" smtClean="0"/>
              <a:t>Benefits</a:t>
            </a:r>
          </a:p>
          <a:p>
            <a:pPr lvl="1"/>
            <a:r>
              <a:rPr lang="en-US" sz="2000" b="1" dirty="0" smtClean="0"/>
              <a:t>Simple</a:t>
            </a:r>
          </a:p>
          <a:p>
            <a:r>
              <a:rPr lang="en-US" sz="2400" dirty="0" smtClean="0"/>
              <a:t>Limitations</a:t>
            </a:r>
          </a:p>
          <a:p>
            <a:pPr lvl="1"/>
            <a:r>
              <a:rPr lang="en-US" sz="2000" b="1" dirty="0" smtClean="0"/>
              <a:t>Compromises the visibility</a:t>
            </a:r>
            <a:r>
              <a:rPr lang="en-US" sz="2000" dirty="0" smtClean="0"/>
              <a:t> of the </a:t>
            </a:r>
            <a:r>
              <a:rPr lang="en-US" sz="2000" b="1" dirty="0" smtClean="0"/>
              <a:t>scheduled load</a:t>
            </a:r>
            <a:r>
              <a:rPr lang="en-US" sz="2000" dirty="0" smtClean="0"/>
              <a:t> on production lines and work </a:t>
            </a:r>
            <a:r>
              <a:rPr lang="en-US" sz="2000" dirty="0" smtClean="0"/>
              <a:t>centers </a:t>
            </a:r>
            <a:r>
              <a:rPr lang="en-US" sz="2000" dirty="0" smtClean="0"/>
              <a:t>and </a:t>
            </a:r>
            <a:r>
              <a:rPr lang="en-US" sz="2000" b="1" dirty="0" smtClean="0"/>
              <a:t>projected requirements for </a:t>
            </a:r>
            <a:r>
              <a:rPr lang="en-US" sz="2000" b="1" dirty="0" smtClean="0"/>
              <a:t>materials.</a:t>
            </a:r>
            <a:endParaRPr lang="en-US" sz="2000" b="1" dirty="0" smtClean="0"/>
          </a:p>
          <a:p>
            <a:pPr lvl="1"/>
            <a:r>
              <a:rPr lang="en-US" sz="2000" dirty="0" smtClean="0"/>
              <a:t>Not suitable when materials or resources are </a:t>
            </a:r>
            <a:r>
              <a:rPr lang="en-US" sz="2000" dirty="0" smtClean="0"/>
              <a:t>delayed </a:t>
            </a:r>
            <a:r>
              <a:rPr lang="en-US" sz="2000" dirty="0" smtClean="0"/>
              <a:t>because the </a:t>
            </a:r>
            <a:r>
              <a:rPr lang="en-US" sz="2000" b="1" dirty="0" smtClean="0"/>
              <a:t>order will remain open for a long period of </a:t>
            </a:r>
            <a:r>
              <a:rPr lang="en-US" sz="2000" b="1" dirty="0" smtClean="0"/>
              <a:t>time.</a:t>
            </a:r>
            <a:endParaRPr lang="en-US" sz="2000" b="1" dirty="0" smtClean="0"/>
          </a:p>
          <a:p>
            <a:pPr lvl="1"/>
            <a:r>
              <a:rPr lang="en-US" sz="2000" dirty="0" smtClean="0"/>
              <a:t>Does not support production with a second order and a </a:t>
            </a:r>
            <a:r>
              <a:rPr lang="en-US" sz="2000" b="1" dirty="0" smtClean="0"/>
              <a:t>different routing and/or different  production </a:t>
            </a:r>
            <a:r>
              <a:rPr lang="en-US" sz="2000" b="1" dirty="0" smtClean="0"/>
              <a:t>BOM.</a:t>
            </a:r>
            <a:endParaRPr lang="en-US" sz="20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Alterative Process Leaving the One Order Open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Production for the remaining quantity may require a </a:t>
            </a:r>
            <a:r>
              <a:rPr lang="en-US" sz="2400" b="1" dirty="0" smtClean="0"/>
              <a:t>different routing and/or production BOM</a:t>
            </a:r>
            <a:r>
              <a:rPr lang="en-US" sz="2400" dirty="0" smtClean="0"/>
              <a:t> than the first </a:t>
            </a:r>
            <a:r>
              <a:rPr lang="en-US" sz="2400" dirty="0" smtClean="0"/>
              <a:t>order.</a:t>
            </a:r>
            <a:endParaRPr lang="en-US" sz="2400" dirty="0" smtClean="0"/>
          </a:p>
          <a:p>
            <a:r>
              <a:rPr lang="en-US" sz="2400" dirty="0" smtClean="0"/>
              <a:t>Benefits</a:t>
            </a:r>
          </a:p>
          <a:p>
            <a:pPr lvl="1"/>
            <a:r>
              <a:rPr lang="en-US" sz="2000" dirty="0" smtClean="0"/>
              <a:t>Provides the </a:t>
            </a:r>
            <a:r>
              <a:rPr lang="en-US" sz="2000" b="1" dirty="0" smtClean="0"/>
              <a:t>flexibility </a:t>
            </a:r>
            <a:r>
              <a:rPr lang="en-US" sz="2000" b="1" dirty="0" smtClean="0"/>
              <a:t>to schedule </a:t>
            </a:r>
            <a:r>
              <a:rPr lang="en-US" sz="2000" b="1" dirty="0" smtClean="0"/>
              <a:t>the remaining </a:t>
            </a:r>
            <a:r>
              <a:rPr lang="en-US" sz="2000" b="1" dirty="0" smtClean="0"/>
              <a:t>quantity.</a:t>
            </a:r>
            <a:endParaRPr lang="en-US" sz="2000" b="1" dirty="0" smtClean="0"/>
          </a:p>
          <a:p>
            <a:pPr lvl="1"/>
            <a:r>
              <a:rPr lang="en-US" sz="2000" dirty="0" smtClean="0"/>
              <a:t>Can provide </a:t>
            </a:r>
            <a:r>
              <a:rPr lang="en-US" sz="2000" b="1" dirty="0" smtClean="0"/>
              <a:t>improved visibility of load</a:t>
            </a:r>
            <a:r>
              <a:rPr lang="en-US" sz="2000" dirty="0" smtClean="0"/>
              <a:t> on production resources as well as </a:t>
            </a:r>
            <a:r>
              <a:rPr lang="en-US" sz="2000" b="1" dirty="0" smtClean="0"/>
              <a:t>material requirements</a:t>
            </a:r>
            <a:r>
              <a:rPr lang="en-US" sz="2000" dirty="0" smtClean="0"/>
              <a:t> for </a:t>
            </a:r>
            <a:r>
              <a:rPr lang="en-US" sz="2000" dirty="0" smtClean="0"/>
              <a:t>component.</a:t>
            </a:r>
            <a:endParaRPr lang="en-US" sz="2000" dirty="0" smtClean="0"/>
          </a:p>
          <a:p>
            <a:r>
              <a:rPr lang="en-US" sz="2400" dirty="0" smtClean="0"/>
              <a:t>Limitations</a:t>
            </a:r>
          </a:p>
          <a:p>
            <a:pPr lvl="1"/>
            <a:r>
              <a:rPr lang="en-US" sz="2000" dirty="0" smtClean="0"/>
              <a:t>For </a:t>
            </a:r>
            <a:r>
              <a:rPr lang="en-US" sz="2000" dirty="0" smtClean="0"/>
              <a:t>the best </a:t>
            </a:r>
            <a:r>
              <a:rPr lang="en-US" sz="2000" dirty="0" smtClean="0"/>
              <a:t>results, </a:t>
            </a:r>
            <a:r>
              <a:rPr lang="en-US" sz="2000" b="1" dirty="0" smtClean="0"/>
              <a:t>r</a:t>
            </a:r>
            <a:r>
              <a:rPr lang="en-US" sz="2000" b="1" dirty="0" smtClean="0"/>
              <a:t>equires </a:t>
            </a:r>
            <a:r>
              <a:rPr lang="en-US" sz="2000" b="1" dirty="0" smtClean="0"/>
              <a:t>careful, manual adjustment</a:t>
            </a:r>
            <a:r>
              <a:rPr lang="en-US" sz="2000" dirty="0" smtClean="0"/>
              <a:t> to the </a:t>
            </a:r>
            <a:r>
              <a:rPr lang="en-US" sz="2000" b="1" dirty="0" smtClean="0"/>
              <a:t>routing operation requirements</a:t>
            </a:r>
            <a:r>
              <a:rPr lang="en-US" sz="2000" dirty="0" smtClean="0"/>
              <a:t> and the production order </a:t>
            </a:r>
            <a:r>
              <a:rPr lang="en-US" sz="2000" b="1" dirty="0" smtClean="0"/>
              <a:t>component </a:t>
            </a:r>
            <a:r>
              <a:rPr lang="en-US" sz="2000" b="1" dirty="0" smtClean="0"/>
              <a:t>requirements</a:t>
            </a:r>
            <a:r>
              <a:rPr lang="en-US" sz="2000" dirty="0" smtClean="0"/>
              <a:t>.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r>
              <a:rPr lang="en-US" sz="2000" b="1" dirty="0" smtClean="0"/>
              <a:t>Compromises </a:t>
            </a:r>
            <a:r>
              <a:rPr lang="en-US" sz="2000" b="1" dirty="0" smtClean="0"/>
              <a:t>product genealogy and lot traceability</a:t>
            </a:r>
            <a:r>
              <a:rPr lang="en-US" sz="2000" dirty="0" smtClean="0"/>
              <a:t> for partially completed </a:t>
            </a:r>
            <a:r>
              <a:rPr lang="en-US" sz="2000" dirty="0" smtClean="0"/>
              <a:t>quantities.</a:t>
            </a:r>
            <a:endParaRPr lang="en-US" sz="2000" dirty="0" smtClean="0"/>
          </a:p>
          <a:p>
            <a:pPr lvl="1"/>
            <a:r>
              <a:rPr lang="en-US" sz="2000" b="1" dirty="0" smtClean="0"/>
              <a:t>Production </a:t>
            </a:r>
            <a:r>
              <a:rPr lang="en-US" sz="2000" b="1" dirty="0" smtClean="0"/>
              <a:t>variances</a:t>
            </a:r>
            <a:r>
              <a:rPr lang="en-US" sz="2000" dirty="0" smtClean="0"/>
              <a:t> </a:t>
            </a:r>
            <a:r>
              <a:rPr lang="en-US" sz="2000" b="1" dirty="0" smtClean="0"/>
              <a:t>may be misrepresented for the individual </a:t>
            </a:r>
            <a:r>
              <a:rPr lang="en-US" sz="2000" b="1" dirty="0" smtClean="0"/>
              <a:t>orders, </a:t>
            </a:r>
            <a:r>
              <a:rPr lang="en-US" sz="2000" dirty="0" smtClean="0"/>
              <a:t>such </a:t>
            </a:r>
            <a:r>
              <a:rPr lang="en-US" sz="2000" dirty="0" smtClean="0"/>
              <a:t>as those for material usage, labor usage, and method </a:t>
            </a:r>
            <a:r>
              <a:rPr lang="en-US" sz="2000" dirty="0" smtClean="0"/>
              <a:t>variance.</a:t>
            </a:r>
            <a:endParaRPr lang="en-US" sz="20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the First Order and Create a Second Order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a “clean” split, when production has not yet started and there are no partially completed </a:t>
            </a:r>
            <a:r>
              <a:rPr lang="en-US" dirty="0" smtClean="0"/>
              <a:t>quantities.</a:t>
            </a:r>
            <a:endParaRPr lang="en-US" dirty="0" smtClean="0"/>
          </a:p>
          <a:p>
            <a:pPr lvl="1"/>
            <a:r>
              <a:rPr lang="en-US" dirty="0" smtClean="0"/>
              <a:t>Modify the original order and create a second </a:t>
            </a:r>
            <a:r>
              <a:rPr lang="en-US" dirty="0" smtClean="0"/>
              <a:t>order.</a:t>
            </a:r>
            <a:endParaRPr lang="en-US" dirty="0" smtClean="0"/>
          </a:p>
          <a:p>
            <a:r>
              <a:rPr lang="en-US" dirty="0" smtClean="0"/>
              <a:t>Evaluate three alternative processes when production has started and quantities have been partially </a:t>
            </a:r>
            <a:r>
              <a:rPr lang="en-US" dirty="0" smtClean="0"/>
              <a:t>completed: 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Process the order using Production Order Split to create two scheduled orders and a cumulative order for accounting and history for product genealogy and lot </a:t>
            </a:r>
            <a:r>
              <a:rPr lang="en-US" dirty="0" smtClean="0"/>
              <a:t>traceability.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Leave the one order open for the original quantity and report production.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Modify the original order and create a second </a:t>
            </a:r>
            <a:r>
              <a:rPr lang="en-US" dirty="0" smtClean="0"/>
              <a:t>order.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66913" y="1417639"/>
            <a:ext cx="8229600" cy="2959490"/>
          </a:xfrm>
        </p:spPr>
        <p:txBody>
          <a:bodyPr>
            <a:normAutofit/>
          </a:bodyPr>
          <a:lstStyle/>
          <a:p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4000" dirty="0">
                <a:hlinkClick r:id="rId3"/>
              </a:rPr>
              <a:t>www.qad.com</a:t>
            </a:r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2000" dirty="0"/>
              <a:t>© QAD Inc</a:t>
            </a:r>
          </a:p>
        </p:txBody>
      </p:sp>
    </p:spTree>
    <p:extLst>
      <p:ext uri="{BB962C8B-B14F-4D97-AF65-F5344CB8AC3E}">
        <p14:creationId xmlns="" xmlns:p14="http://schemas.microsoft.com/office/powerpoint/2010/main" val="62738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Scenarios and Alternative Approaches</a:t>
            </a:r>
          </a:p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a “clean” split, when production has not yet started and there are no partially completed quantities.</a:t>
            </a:r>
          </a:p>
          <a:p>
            <a:pPr lvl="1"/>
            <a:r>
              <a:rPr lang="en-US" dirty="0" smtClean="0"/>
              <a:t>Modify the original order and create a second order.</a:t>
            </a:r>
          </a:p>
          <a:p>
            <a:r>
              <a:rPr lang="en-US" dirty="0" smtClean="0"/>
              <a:t>Evaluate three alternative processes when production has started and quantities have been partially completed: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Process the order using Production Order Split to create two scheduled orders and a cumulative order for accounting and history for product genealogy and lot traceability.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Leave the one order open for the original quantity and report production.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Modify the original order and create a second order.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understanding of work orders and repetitive scheduled orders.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Business analysts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Implementation managers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Production schedulers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Audience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Scenarios and Processes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Production has not started</a:t>
            </a:r>
            <a:r>
              <a:rPr lang="en-US" sz="2400" dirty="0" smtClean="0"/>
              <a:t> and there are </a:t>
            </a:r>
            <a:r>
              <a:rPr lang="en-US" sz="2400" b="1" dirty="0" smtClean="0"/>
              <a:t>no partial quantities in work-in-process</a:t>
            </a:r>
            <a:r>
              <a:rPr lang="en-US" sz="2400" dirty="0" smtClean="0"/>
              <a:t> for an order that cannot be fully </a:t>
            </a:r>
            <a:r>
              <a:rPr lang="en-US" sz="2400" dirty="0" smtClean="0"/>
              <a:t>resourced because </a:t>
            </a:r>
            <a:r>
              <a:rPr lang="en-US" sz="2400" b="1" dirty="0" smtClean="0"/>
              <a:t>materials and/or resources are not available</a:t>
            </a:r>
            <a:r>
              <a:rPr lang="en-US" sz="2400" dirty="0" smtClean="0"/>
              <a:t> for completing the production order in </a:t>
            </a:r>
            <a:r>
              <a:rPr lang="en-US" sz="2400" dirty="0" smtClean="0"/>
              <a:t>full.</a:t>
            </a:r>
            <a:endParaRPr lang="en-US" dirty="0" smtClean="0"/>
          </a:p>
          <a:p>
            <a:r>
              <a:rPr lang="en-US" sz="2400" dirty="0" smtClean="0"/>
              <a:t>Example </a:t>
            </a:r>
          </a:p>
          <a:p>
            <a:pPr lvl="1"/>
            <a:r>
              <a:rPr lang="en-US" sz="2000" dirty="0" smtClean="0"/>
              <a:t>The quantity to complete = </a:t>
            </a:r>
            <a:r>
              <a:rPr lang="en-US" sz="2000" dirty="0" smtClean="0"/>
              <a:t>100 </a:t>
            </a:r>
            <a:r>
              <a:rPr lang="en-US" sz="2000" dirty="0" smtClean="0"/>
              <a:t>but material shortages limit the quantity to complete to </a:t>
            </a:r>
            <a:r>
              <a:rPr lang="en-US" sz="2000" dirty="0" smtClean="0"/>
              <a:t>70.</a:t>
            </a:r>
            <a:endParaRPr lang="en-US" sz="1800" dirty="0" smtClean="0"/>
          </a:p>
          <a:p>
            <a:r>
              <a:rPr lang="en-US" sz="2400" dirty="0" smtClean="0"/>
              <a:t>Process</a:t>
            </a:r>
          </a:p>
          <a:p>
            <a:pPr lvl="1"/>
            <a:r>
              <a:rPr lang="en-US" sz="2000" dirty="0" smtClean="0"/>
              <a:t>Modify the original order and change the quantity to complete to </a:t>
            </a:r>
            <a:r>
              <a:rPr lang="en-US" sz="2000" dirty="0" smtClean="0"/>
              <a:t>70, which is </a:t>
            </a:r>
            <a:r>
              <a:rPr lang="en-US" sz="2000" dirty="0" smtClean="0"/>
              <a:t>the quantity that can be supplied, resourced, and completed on </a:t>
            </a:r>
            <a:r>
              <a:rPr lang="en-US" sz="2000" dirty="0" smtClean="0"/>
              <a:t>time.</a:t>
            </a:r>
            <a:endParaRPr lang="en-US" sz="2000" dirty="0" smtClean="0"/>
          </a:p>
          <a:p>
            <a:pPr lvl="1"/>
            <a:r>
              <a:rPr lang="en-US" sz="2000" dirty="0" smtClean="0"/>
              <a:t>Create a second order for the remaining quantity of 30 (or more), possibly using a different production line, BOM code, and routing </a:t>
            </a:r>
            <a:r>
              <a:rPr lang="en-US" sz="2000" dirty="0" smtClean="0"/>
              <a:t>code.</a:t>
            </a:r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when Production Has not Started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417321"/>
            <a:ext cx="11296650" cy="4898813"/>
          </a:xfrm>
        </p:spPr>
        <p:txBody>
          <a:bodyPr/>
          <a:lstStyle/>
          <a:p>
            <a:r>
              <a:rPr lang="en-US" sz="2400" b="1" dirty="0" smtClean="0"/>
              <a:t>Production has started</a:t>
            </a:r>
            <a:r>
              <a:rPr lang="en-US" sz="2400" dirty="0" smtClean="0"/>
              <a:t> and </a:t>
            </a:r>
            <a:r>
              <a:rPr lang="en-US" sz="2400" b="1" dirty="0" smtClean="0"/>
              <a:t>quantities have been partially completed </a:t>
            </a:r>
            <a:r>
              <a:rPr lang="en-US" sz="2400" dirty="0" smtClean="0"/>
              <a:t> for an order that cannot be fully resourced </a:t>
            </a:r>
            <a:r>
              <a:rPr lang="en-US" sz="2400" dirty="0" smtClean="0"/>
              <a:t>because </a:t>
            </a:r>
            <a:r>
              <a:rPr lang="en-US" sz="2400" b="1" dirty="0" smtClean="0"/>
              <a:t>materials </a:t>
            </a:r>
            <a:r>
              <a:rPr lang="en-US" sz="2400" b="1" dirty="0" smtClean="0"/>
              <a:t>and/or resources are not available</a:t>
            </a:r>
            <a:r>
              <a:rPr lang="en-US" sz="2400" dirty="0" smtClean="0"/>
              <a:t> for completing the production order in </a:t>
            </a:r>
            <a:r>
              <a:rPr lang="en-US" sz="2400" dirty="0" smtClean="0"/>
              <a:t>full.</a:t>
            </a:r>
            <a:endParaRPr lang="en-US" sz="2400" dirty="0" smtClean="0"/>
          </a:p>
          <a:p>
            <a:r>
              <a:rPr lang="en-US" sz="2400" dirty="0" smtClean="0"/>
              <a:t>Example:</a:t>
            </a:r>
          </a:p>
          <a:p>
            <a:pPr lvl="1"/>
            <a:r>
              <a:rPr lang="en-US" sz="2000" dirty="0" smtClean="0"/>
              <a:t>The quantity to complete = 100 and there is a partial completion of 100 in WIP through the second </a:t>
            </a:r>
            <a:r>
              <a:rPr lang="en-US" sz="2000" dirty="0" smtClean="0"/>
              <a:t>operation.  Material </a:t>
            </a:r>
            <a:r>
              <a:rPr lang="en-US" sz="2000" dirty="0" smtClean="0"/>
              <a:t>or resource constraints </a:t>
            </a:r>
            <a:r>
              <a:rPr lang="en-US" sz="2000" dirty="0" smtClean="0"/>
              <a:t>limit </a:t>
            </a:r>
            <a:r>
              <a:rPr lang="en-US" sz="2000" dirty="0" smtClean="0"/>
              <a:t>the quantity that can be completed to </a:t>
            </a:r>
            <a:r>
              <a:rPr lang="en-US" sz="2000" dirty="0" smtClean="0"/>
              <a:t>80.</a:t>
            </a:r>
            <a:endParaRPr lang="en-US" sz="2000" dirty="0" smtClean="0"/>
          </a:p>
          <a:p>
            <a:r>
              <a:rPr lang="en-US" sz="2400" b="1" dirty="0" smtClean="0"/>
              <a:t>Three alternatives processes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Process the </a:t>
            </a:r>
            <a:r>
              <a:rPr lang="en-US" sz="1900" dirty="0" smtClean="0"/>
              <a:t>one order </a:t>
            </a:r>
            <a:r>
              <a:rPr lang="en-US" sz="1900" dirty="0" smtClean="0"/>
              <a:t>using Production Order Split to create two scheduled orders and a cumulative order for accounting and history for product genealogy and lot </a:t>
            </a:r>
            <a:r>
              <a:rPr lang="en-US" sz="1900" dirty="0" smtClean="0"/>
              <a:t>traceability.</a:t>
            </a:r>
            <a:endParaRPr lang="en-US" sz="19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Leave </a:t>
            </a:r>
            <a:r>
              <a:rPr lang="en-US" sz="1900" dirty="0" smtClean="0"/>
              <a:t>one </a:t>
            </a:r>
            <a:r>
              <a:rPr lang="en-US" sz="1900" dirty="0" smtClean="0"/>
              <a:t>order open for the original quantity and report production.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Change the </a:t>
            </a:r>
            <a:r>
              <a:rPr lang="en-US" sz="1900" dirty="0" smtClean="0"/>
              <a:t>original order </a:t>
            </a:r>
            <a:r>
              <a:rPr lang="en-US" sz="1900" dirty="0" smtClean="0"/>
              <a:t>quantity to 80 </a:t>
            </a:r>
            <a:r>
              <a:rPr lang="en-US" sz="1900" dirty="0" smtClean="0"/>
              <a:t>and create a second order </a:t>
            </a:r>
            <a:r>
              <a:rPr lang="en-US" sz="1900" dirty="0" smtClean="0"/>
              <a:t>with quantity 20.</a:t>
            </a:r>
            <a:endParaRPr lang="en-US" sz="19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when Partially Completed 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Processes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606060"/>
      </a:dk1>
      <a:lt1>
        <a:sysClr val="window" lastClr="FFFFFF"/>
      </a:lt1>
      <a:dk2>
        <a:srgbClr val="000000"/>
      </a:dk2>
      <a:lt2>
        <a:srgbClr val="D9D9D9"/>
      </a:lt2>
      <a:accent1>
        <a:srgbClr val="5A87C5"/>
      </a:accent1>
      <a:accent2>
        <a:srgbClr val="F79646"/>
      </a:accent2>
      <a:accent3>
        <a:srgbClr val="9BBB59"/>
      </a:accent3>
      <a:accent4>
        <a:srgbClr val="A5A5A5"/>
      </a:accent4>
      <a:accent5>
        <a:srgbClr val="2B2B2B"/>
      </a:accent5>
      <a:accent6>
        <a:srgbClr val="F79646"/>
      </a:accent6>
      <a:hlink>
        <a:srgbClr val="5A87C5"/>
      </a:hlink>
      <a:folHlink>
        <a:srgbClr val="244061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75000"/>
              <a:lumOff val="2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65800</TotalTime>
  <Words>830</Words>
  <Application>Microsoft Office PowerPoint</Application>
  <PresentationFormat>Custom</PresentationFormat>
  <Paragraphs>90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Split Production Orders</vt:lpstr>
      <vt:lpstr>Lesson Overview</vt:lpstr>
      <vt:lpstr>Objectives</vt:lpstr>
      <vt:lpstr>Prerequisites</vt:lpstr>
      <vt:lpstr>Primary Audience</vt:lpstr>
      <vt:lpstr>Business Scenarios and Processes</vt:lpstr>
      <vt:lpstr>Scenario when Production Has not Started</vt:lpstr>
      <vt:lpstr>Scenarios when Partially Completed Production</vt:lpstr>
      <vt:lpstr>Alternative Processes</vt:lpstr>
      <vt:lpstr>Alternative Process Using Production Order Split</vt:lpstr>
      <vt:lpstr>Alterative Process Leaving the One Order Open</vt:lpstr>
      <vt:lpstr>Modify the First Order and Create a Second Order</vt:lpstr>
      <vt:lpstr>Key Takeaways</vt:lpstr>
      <vt:lpstr>Summary</vt:lpstr>
      <vt:lpstr>Questions?</vt:lpstr>
      <vt:lpstr>Slide 16</vt:lpstr>
    </vt:vector>
  </TitlesOfParts>
  <Company>PCVGG-GBCF3-72PW4-GRMFK-Q7DD3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Direction - Focus</dc:title>
  <dc:creator>Gordon Fleming</dc:creator>
  <cp:lastModifiedBy>QAD</cp:lastModifiedBy>
  <cp:revision>759</cp:revision>
  <cp:lastPrinted>2013-09-05T16:36:05Z</cp:lastPrinted>
  <dcterms:created xsi:type="dcterms:W3CDTF">2014-01-23T15:40:01Z</dcterms:created>
  <dcterms:modified xsi:type="dcterms:W3CDTF">2017-05-31T17:47:58Z</dcterms:modified>
</cp:coreProperties>
</file>