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923" r:id="rId2"/>
    <p:sldId id="924" r:id="rId3"/>
    <p:sldId id="949" r:id="rId4"/>
    <p:sldId id="947" r:id="rId5"/>
    <p:sldId id="927" r:id="rId6"/>
    <p:sldId id="934" r:id="rId7"/>
    <p:sldId id="946" r:id="rId8"/>
    <p:sldId id="937" r:id="rId9"/>
    <p:sldId id="950" r:id="rId10"/>
    <p:sldId id="945" r:id="rId11"/>
    <p:sldId id="948" r:id="rId12"/>
    <p:sldId id="938" r:id="rId13"/>
    <p:sldId id="939" r:id="rId14"/>
    <p:sldId id="940" r:id="rId15"/>
    <p:sldId id="942" r:id="rId16"/>
    <p:sldId id="943" r:id="rId17"/>
    <p:sldId id="944" r:id="rId18"/>
    <p:sldId id="922" r:id="rId19"/>
    <p:sldId id="88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9" userDrawn="1">
          <p15:clr>
            <a:srgbClr val="A4A3A4"/>
          </p15:clr>
        </p15:guide>
        <p15:guide id="2" orient="horz" pos="412" userDrawn="1">
          <p15:clr>
            <a:srgbClr val="A4A3A4"/>
          </p15:clr>
        </p15:guide>
        <p15:guide id="3" orient="horz" pos="1739" userDrawn="1">
          <p15:clr>
            <a:srgbClr val="A4A3A4"/>
          </p15:clr>
        </p15:guide>
        <p15:guide id="4" orient="horz" pos="3792" userDrawn="1">
          <p15:clr>
            <a:srgbClr val="A4A3A4"/>
          </p15:clr>
        </p15:guide>
        <p15:guide id="5" pos="2121" userDrawn="1">
          <p15:clr>
            <a:srgbClr val="A4A3A4"/>
          </p15:clr>
        </p15:guide>
        <p15:guide id="6" pos="3828" userDrawn="1">
          <p15:clr>
            <a:srgbClr val="A4A3A4"/>
          </p15:clr>
        </p15:guide>
        <p15:guide id="7" pos="55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llary Hope" initials="K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96B9EE"/>
    <a:srgbClr val="384662"/>
    <a:srgbClr val="606060"/>
    <a:srgbClr val="5B87DA"/>
    <a:srgbClr val="CACACA"/>
    <a:srgbClr val="C3C3C3"/>
    <a:srgbClr val="D9D9D9"/>
    <a:srgbClr val="5A5A5A"/>
    <a:srgbClr val="73737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22" autoAdjust="0"/>
    <p:restoredTop sz="86552" autoAdjust="0"/>
  </p:normalViewPr>
  <p:slideViewPr>
    <p:cSldViewPr snapToGrid="0">
      <p:cViewPr varScale="1">
        <p:scale>
          <a:sx n="65" d="100"/>
          <a:sy n="65" d="100"/>
        </p:scale>
        <p:origin x="-144" y="-77"/>
      </p:cViewPr>
      <p:guideLst>
        <p:guide orient="horz" pos="4319"/>
        <p:guide orient="horz" pos="412"/>
        <p:guide orient="horz" pos="1739"/>
        <p:guide orient="horz" pos="3792"/>
        <p:guide pos="2121"/>
        <p:guide pos="3828"/>
        <p:guide pos="5525"/>
      </p:guideLst>
    </p:cSldViewPr>
  </p:slideViewPr>
  <p:outlineViewPr>
    <p:cViewPr>
      <p:scale>
        <a:sx n="33" d="100"/>
        <a:sy n="33" d="100"/>
      </p:scale>
      <p:origin x="0" y="11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EEC23-ACCE-41DA-9C31-DD52431D97ED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6E761-50D8-46C5-96E4-4FB3121D7C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0601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C6164-BF47-458F-93A7-B92D1B6DC39C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6F604-9391-4AA6-B839-CE633E22CF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427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Set up work center calendars when necessary.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Set up a work center</a:t>
            </a:r>
            <a:r>
              <a:rPr lang="en-US" sz="1200" baseline="0" dirty="0" smtClean="0"/>
              <a:t> calendar</a:t>
            </a:r>
            <a:r>
              <a:rPr lang="en-US" sz="1200" dirty="0" smtClean="0"/>
              <a:t> only when the work days, shifts, and/or hours are different for a work center than for the calendar that applies</a:t>
            </a:r>
            <a:r>
              <a:rPr lang="en-US" sz="1200" baseline="0" dirty="0" smtClean="0"/>
              <a:t> to the site.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F604-9391-4AA6-B839-CE633E22CFC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/>
              <a:t>The calendar that applies to a site, is applied to a work centers within that site, unless a calendar has not been defined for that work center.</a:t>
            </a:r>
          </a:p>
          <a:p>
            <a:pPr>
              <a:buNone/>
            </a:pPr>
            <a:r>
              <a:rPr lang="en-US" sz="1200" dirty="0" smtClean="0"/>
              <a:t>Set up a work center calendar only when the work days, shifts, and/or hours are different for a work center than its site.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F604-9391-4AA6-B839-CE633E22CFC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/>
              <a:t>The calendar that applies to a site, is applied to a work centers within that site, unless a calendar has not been defined for that work center.</a:t>
            </a:r>
          </a:p>
          <a:p>
            <a:pPr>
              <a:buNone/>
            </a:pPr>
            <a:r>
              <a:rPr lang="en-US" sz="1200" dirty="0" smtClean="0"/>
              <a:t>Set up a work center calendar only when the work days, shifts, and/or hours are different for a work center than its site.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F604-9391-4AA6-B839-CE633E22CFC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F604-9391-4AA6-B839-CE633E22CFC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188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711"/>
          <a:stretch/>
        </p:blipFill>
        <p:spPr>
          <a:xfrm>
            <a:off x="0" y="3708000"/>
            <a:ext cx="12192000" cy="3153550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640080"/>
            <a:ext cx="10972800" cy="7772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554480"/>
            <a:ext cx="10972800" cy="3657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282044"/>
            <a:ext cx="12192000" cy="38490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8000">
                <a:schemeClr val="bg1">
                  <a:lumMod val="85000"/>
                  <a:alpha val="9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="" xmlns:p14="http://schemas.microsoft.com/office/powerpoint/2010/main" val="13422709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0"/>
            </a:lvl1pPr>
          </a:lstStyle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17321"/>
            <a:ext cx="10972800" cy="489881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40080"/>
            <a:ext cx="10972800" cy="77724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="" xmlns:p14="http://schemas.microsoft.com/office/powerpoint/2010/main" val="22306260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95489" y="3428408"/>
            <a:ext cx="10972800" cy="3492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5489" y="2618222"/>
            <a:ext cx="10972800" cy="8101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95489" y="2190159"/>
            <a:ext cx="10972800" cy="428625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="" xmlns:p14="http://schemas.microsoft.com/office/powerpoint/2010/main" val="24146237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417321"/>
            <a:ext cx="5384800" cy="489881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417321"/>
            <a:ext cx="5384800" cy="489881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="" xmlns:p14="http://schemas.microsoft.com/office/powerpoint/2010/main" val="6643506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064445"/>
            <a:ext cx="5389033" cy="42347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17321"/>
            <a:ext cx="5389033" cy="647124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064445"/>
            <a:ext cx="5386917" cy="4234755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17321"/>
            <a:ext cx="5386917" cy="647124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="" xmlns:p14="http://schemas.microsoft.com/office/powerpoint/2010/main" val="17192710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="" xmlns:p14="http://schemas.microsoft.com/office/powerpoint/2010/main" val="12369242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f Items/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7848232" y="1417320"/>
            <a:ext cx="3734169" cy="48222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Clr>
                <a:schemeClr val="accent6"/>
              </a:buClr>
              <a:buFontTx/>
              <a:buNone/>
              <a:defRPr sz="2000" baseline="0">
                <a:solidFill>
                  <a:srgbClr val="666666"/>
                </a:solidFill>
                <a:latin typeface="Century Gothic" pitchFamily="34" charset="0"/>
              </a:defRPr>
            </a:lvl1pPr>
            <a:lvl2pPr marL="2667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800">
                <a:solidFill>
                  <a:srgbClr val="666666"/>
                </a:solidFill>
                <a:latin typeface="Century Gothic" pitchFamily="34" charset="0"/>
              </a:defRPr>
            </a:lvl2pPr>
            <a:lvl3pPr marL="715963" indent="-180975">
              <a:spcBef>
                <a:spcPts val="1200"/>
              </a:spcBef>
              <a:buClr>
                <a:schemeClr val="accent6"/>
              </a:buClr>
              <a:defRPr sz="24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Un-bulleted List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4314318" y="1417320"/>
            <a:ext cx="3533913" cy="48222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Clr>
                <a:schemeClr val="accent6"/>
              </a:buClr>
              <a:buFontTx/>
              <a:buNone/>
              <a:defRPr sz="2000" baseline="0">
                <a:solidFill>
                  <a:srgbClr val="666666"/>
                </a:solidFill>
                <a:latin typeface="Century Gothic" pitchFamily="34" charset="0"/>
              </a:defRPr>
            </a:lvl1pPr>
            <a:lvl2pPr marL="2667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800">
                <a:solidFill>
                  <a:srgbClr val="666666"/>
                </a:solidFill>
                <a:latin typeface="Century Gothic" pitchFamily="34" charset="0"/>
              </a:defRPr>
            </a:lvl2pPr>
            <a:lvl3pPr marL="715963" indent="-180975">
              <a:spcBef>
                <a:spcPts val="1200"/>
              </a:spcBef>
              <a:buClr>
                <a:schemeClr val="accent6"/>
              </a:buClr>
              <a:defRPr sz="24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Un-bulleted List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08874" y="1417320"/>
            <a:ext cx="3705445" cy="48222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Clr>
                <a:schemeClr val="accent6"/>
              </a:buClr>
              <a:buFontTx/>
              <a:buNone/>
              <a:defRPr sz="2000" baseline="0">
                <a:solidFill>
                  <a:srgbClr val="666666"/>
                </a:solidFill>
                <a:latin typeface="Century Gothic" pitchFamily="34" charset="0"/>
              </a:defRPr>
            </a:lvl1pPr>
            <a:lvl2pPr marL="2667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800">
                <a:solidFill>
                  <a:srgbClr val="666666"/>
                </a:solidFill>
                <a:latin typeface="Century Gothic" pitchFamily="34" charset="0"/>
              </a:defRPr>
            </a:lvl2pPr>
            <a:lvl3pPr marL="715963" indent="-180975">
              <a:spcBef>
                <a:spcPts val="1200"/>
              </a:spcBef>
              <a:buClr>
                <a:schemeClr val="accent6"/>
              </a:buClr>
              <a:defRPr sz="24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Un-bulleted List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="" xmlns:p14="http://schemas.microsoft.com/office/powerpoint/2010/main" val="37420022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55355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5341"/>
          <a:stretch/>
        </p:blipFill>
        <p:spPr>
          <a:xfrm>
            <a:off x="0" y="6393600"/>
            <a:ext cx="12192000" cy="46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40080"/>
            <a:ext cx="10972800" cy="7772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0187" y="6460256"/>
            <a:ext cx="2764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047186"/>
            <a:ext cx="12192000" cy="3235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8000">
                <a:schemeClr val="bg1">
                  <a:lumMod val="85000"/>
                  <a:alpha val="9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7320"/>
            <a:ext cx="10972800" cy="4705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7986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9" r:id="rId7"/>
    <p:sldLayoutId id="2147483655" r:id="rId8"/>
  </p:sldLayoutIdLst>
  <p:transition/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75000"/>
            </a:schemeClr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800" kern="1200">
          <a:solidFill>
            <a:schemeClr val="tx1">
              <a:lumMod val="75000"/>
            </a:schemeClr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Lucida Grande"/>
        <a:buChar char="-"/>
        <a:defRPr sz="2400" kern="1200">
          <a:solidFill>
            <a:schemeClr val="tx1">
              <a:lumMod val="75000"/>
            </a:schemeClr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000" kern="1200">
          <a:solidFill>
            <a:schemeClr val="tx1">
              <a:lumMod val="75000"/>
            </a:schemeClr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Lucida Grande"/>
        <a:buChar char="-"/>
        <a:defRPr sz="2000" kern="1200">
          <a:solidFill>
            <a:srgbClr val="606060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000" kern="1200">
          <a:solidFill>
            <a:srgbClr val="606060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ad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Center Calendars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Production Order Training</a:t>
            </a:r>
          </a:p>
          <a:p>
            <a:r>
              <a:rPr lang="en-US" dirty="0" smtClean="0"/>
              <a:t>2017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8336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5093"/>
            <a:ext cx="10972800" cy="5001042"/>
          </a:xfrm>
        </p:spPr>
        <p:txBody>
          <a:bodyPr/>
          <a:lstStyle/>
          <a:p>
            <a:r>
              <a:rPr lang="en-US" sz="2400" dirty="0" smtClean="0"/>
              <a:t>Scheduled capacity hours for a work center are calculated from the total hours for all shifts for a work day from the work center calendar or site calendar (when a work center calendar has not been set up).</a:t>
            </a:r>
          </a:p>
        </p:txBody>
      </p:sp>
      <p:pic>
        <p:nvPicPr>
          <p:cNvPr id="16" name="Picture 15" descr="Work Center Cal Brow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07" y="2576826"/>
            <a:ext cx="5549595" cy="222282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Hours, Shifts, Workdays and Work Center Capacity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66490" y="3653746"/>
            <a:ext cx="616449" cy="1113463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08882" y="3048428"/>
            <a:ext cx="2336800" cy="37420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Hours for all shifts</a:t>
            </a:r>
            <a:endParaRPr lang="en-US" sz="1400" dirty="0"/>
          </a:p>
        </p:txBody>
      </p:sp>
      <p:pic>
        <p:nvPicPr>
          <p:cNvPr id="17" name="Picture 16" descr="MSW Work Center Capacit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599" y="3708969"/>
            <a:ext cx="8285806" cy="223976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5825446" y="4451845"/>
            <a:ext cx="5977273" cy="140703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776818" y="3843264"/>
            <a:ext cx="2082800" cy="3175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Hours for all shifts</a:t>
            </a:r>
            <a:endParaRPr lang="en-US" sz="1400" dirty="0"/>
          </a:p>
        </p:txBody>
      </p:sp>
      <p:cxnSp>
        <p:nvCxnSpPr>
          <p:cNvPr id="19" name="Straight Connector 18"/>
          <p:cNvCxnSpPr>
            <a:stCxn id="13" idx="2"/>
            <a:endCxn id="12" idx="0"/>
          </p:cNvCxnSpPr>
          <p:nvPr/>
        </p:nvCxnSpPr>
        <p:spPr>
          <a:xfrm flipH="1">
            <a:off x="3174715" y="3422636"/>
            <a:ext cx="2567" cy="23111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2"/>
            <a:endCxn id="14" idx="0"/>
          </p:cNvCxnSpPr>
          <p:nvPr/>
        </p:nvCxnSpPr>
        <p:spPr>
          <a:xfrm flipH="1">
            <a:off x="8814083" y="4160764"/>
            <a:ext cx="4135" cy="291081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35641"/>
            <a:ext cx="10972800" cy="4980494"/>
          </a:xfrm>
        </p:spPr>
        <p:txBody>
          <a:bodyPr/>
          <a:lstStyle/>
          <a:p>
            <a:r>
              <a:rPr lang="en-US" dirty="0" smtClean="0"/>
              <a:t>Maintain a the workweek calendar for a site.</a:t>
            </a:r>
          </a:p>
          <a:p>
            <a:r>
              <a:rPr lang="en-US" dirty="0" smtClean="0"/>
              <a:t>Specify work hours and productivity for shifts 1 – 4.</a:t>
            </a:r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 a Work Center Calendar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 descr="Work Center Cal Brow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491" y="3335398"/>
            <a:ext cx="6378831" cy="255496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9355871" y="4627756"/>
            <a:ext cx="634482" cy="119318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18" name="Picture 17" descr="Work Center Cal Mai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46" y="2533646"/>
            <a:ext cx="5075058" cy="3692977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371609" y="4371278"/>
            <a:ext cx="716938" cy="156117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89196" y="4023698"/>
            <a:ext cx="744364" cy="18053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861063" y="3981494"/>
            <a:ext cx="478301" cy="26728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5093"/>
            <a:ext cx="10972800" cy="5001042"/>
          </a:xfrm>
        </p:spPr>
        <p:txBody>
          <a:bodyPr/>
          <a:lstStyle/>
          <a:p>
            <a:r>
              <a:rPr lang="en-US" sz="2400" dirty="0" smtClean="0"/>
              <a:t>Define exceptions for specific dates to either add or delete hours from shifts on a particular date:</a:t>
            </a:r>
          </a:p>
          <a:p>
            <a:pPr lvl="1"/>
            <a:r>
              <a:rPr lang="en-US" sz="2000" dirty="0" smtClean="0"/>
              <a:t>Add work hours for shifts on non-workday such as a Saturday</a:t>
            </a:r>
          </a:p>
          <a:p>
            <a:pPr lvl="1"/>
            <a:r>
              <a:rPr lang="en-US" sz="2000" dirty="0" smtClean="0"/>
              <a:t>Add or reduce work hours for shifts on a workday</a:t>
            </a:r>
          </a:p>
          <a:p>
            <a:pPr lvl="1"/>
            <a:r>
              <a:rPr lang="en-US" sz="2000" dirty="0" smtClean="0"/>
              <a:t>Work Center Calendar </a:t>
            </a:r>
            <a:r>
              <a:rPr lang="en-US" sz="2000" dirty="0" err="1" smtClean="0"/>
              <a:t>Excpt</a:t>
            </a:r>
            <a:r>
              <a:rPr lang="en-US" sz="2000" dirty="0" smtClean="0"/>
              <a:t> </a:t>
            </a:r>
            <a:r>
              <a:rPr lang="en-US" sz="2000" dirty="0" err="1" smtClean="0"/>
              <a:t>Maint</a:t>
            </a:r>
            <a:r>
              <a:rPr lang="en-US" sz="2000" dirty="0" smtClean="0"/>
              <a:t> (14.18.4)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Work Hour and Work Day Exceptions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 descr="Work Center Cal Brow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25" y="3456230"/>
            <a:ext cx="5333427" cy="213623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2952868" y="4510778"/>
            <a:ext cx="1167067" cy="105781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17" name="Picture 16" descr="Work Center Cal Exce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922" y="3453799"/>
            <a:ext cx="5660868" cy="264905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6793246" y="5432551"/>
            <a:ext cx="3568700" cy="5207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Shutdown on a Saturday for</a:t>
            </a:r>
          </a:p>
          <a:p>
            <a:pPr algn="ctr"/>
            <a:r>
              <a:rPr lang="en-US" sz="1400" dirty="0" smtClean="0"/>
              <a:t>planned maintenance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non-workdays for one or more consecutive days</a:t>
            </a:r>
          </a:p>
          <a:p>
            <a:r>
              <a:rPr lang="en-US" dirty="0" smtClean="0"/>
              <a:t>Work Center Non-Workday Update (14.18.25)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Non-Workdays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Work Center NonWorkday Fil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51" y="2498015"/>
            <a:ext cx="4236803" cy="199262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Work Center NonWork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453" y="2919937"/>
            <a:ext cx="8024116" cy="3290466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8292245" y="4726112"/>
            <a:ext cx="3568700" cy="3429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Example for end-of-year shutdown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Defined using Work Center Non-Workday Update (14.18.25)</a:t>
            </a:r>
          </a:p>
          <a:p>
            <a:r>
              <a:rPr lang="en-US" dirty="0" smtClean="0"/>
              <a:t>Creates calendar exceptions to </a:t>
            </a:r>
            <a:r>
              <a:rPr lang="en-US" b="1" dirty="0" smtClean="0"/>
              <a:t>reverse the hours</a:t>
            </a:r>
            <a:r>
              <a:rPr lang="en-US" dirty="0" smtClean="0"/>
              <a:t> for each shift and work day for the production line for a </a:t>
            </a:r>
            <a:r>
              <a:rPr lang="en-US" b="1" dirty="0" smtClean="0"/>
              <a:t>range of dates</a:t>
            </a:r>
            <a:r>
              <a:rPr lang="en-US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Non-Workdays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Defined using Site Calendar Exceptions </a:t>
            </a:r>
            <a:r>
              <a:rPr lang="en-US" sz="2400" dirty="0" err="1" smtClean="0"/>
              <a:t>Maint</a:t>
            </a:r>
            <a:r>
              <a:rPr lang="en-US" sz="2400" dirty="0" smtClean="0"/>
              <a:t> (1.1.22.4) or Work Center Calendar </a:t>
            </a:r>
            <a:r>
              <a:rPr lang="en-US" sz="2400" dirty="0" err="1" smtClean="0"/>
              <a:t>Excpt</a:t>
            </a:r>
            <a:r>
              <a:rPr lang="en-US" sz="2400" dirty="0" smtClean="0"/>
              <a:t> </a:t>
            </a:r>
            <a:r>
              <a:rPr lang="en-US" sz="2400" dirty="0" err="1" smtClean="0"/>
              <a:t>Maint</a:t>
            </a:r>
            <a:r>
              <a:rPr lang="en-US" sz="2400" dirty="0" smtClean="0"/>
              <a:t> (14.18.4)</a:t>
            </a:r>
          </a:p>
          <a:p>
            <a:r>
              <a:rPr lang="en-US" sz="2400" dirty="0" smtClean="0"/>
              <a:t>Use to either </a:t>
            </a:r>
            <a:r>
              <a:rPr lang="en-US" sz="2400" b="1" dirty="0" smtClean="0"/>
              <a:t>increase or decrease</a:t>
            </a:r>
            <a:r>
              <a:rPr lang="en-US" sz="2400" dirty="0" smtClean="0"/>
              <a:t> the number of hours for shifts for </a:t>
            </a:r>
            <a:r>
              <a:rPr lang="en-US" sz="2400" b="1" dirty="0" smtClean="0"/>
              <a:t>one specific date</a:t>
            </a:r>
            <a:r>
              <a:rPr lang="en-US" sz="2400" dirty="0" smtClean="0"/>
              <a:t>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Calendar Exceptions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Calendar Exceptions and Non-Workdays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Defined using Holiday Maintenance (36.2.1)</a:t>
            </a:r>
          </a:p>
          <a:p>
            <a:r>
              <a:rPr lang="en-US" b="1" dirty="0" smtClean="0"/>
              <a:t>Cannot be overridden</a:t>
            </a:r>
            <a:r>
              <a:rPr lang="en-US" dirty="0" smtClean="0"/>
              <a:t> by a calendar exception for a site, production line, work center or process.</a:t>
            </a:r>
          </a:p>
          <a:p>
            <a:r>
              <a:rPr lang="en-US" b="1" dirty="0" smtClean="0"/>
              <a:t>Cannot be made into a workday for a production line, work center, or process.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Holidays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Defined using Production Line Non-Workday Update (16.1.13.5)</a:t>
            </a:r>
          </a:p>
          <a:p>
            <a:r>
              <a:rPr lang="en-US" sz="2400" b="1" dirty="0" smtClean="0"/>
              <a:t>Can be overridden</a:t>
            </a:r>
            <a:r>
              <a:rPr lang="en-US" sz="2400" dirty="0" smtClean="0"/>
              <a:t> by a calendar exception for a production line, work center, or process.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Non-Workdays and Exceptions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Non-Work Days and Holidays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Understand work center calendars:</a:t>
            </a:r>
          </a:p>
          <a:p>
            <a:pPr lvl="1"/>
            <a:r>
              <a:rPr lang="en-US" sz="2000" dirty="0" smtClean="0"/>
              <a:t>Understand when it is necessary to set up a work center calendar.</a:t>
            </a:r>
          </a:p>
          <a:p>
            <a:pPr lvl="1"/>
            <a:r>
              <a:rPr lang="en-US" sz="2000" dirty="0" smtClean="0"/>
              <a:t>Understand the relationship between a site (or domain) calendar, a work center calendar, and a production line calendar.</a:t>
            </a:r>
          </a:p>
          <a:p>
            <a:r>
              <a:rPr lang="en-US" sz="2400" dirty="0" smtClean="0"/>
              <a:t>Create and maintain a work center.</a:t>
            </a:r>
          </a:p>
          <a:p>
            <a:r>
              <a:rPr lang="en-US" sz="2400" dirty="0" smtClean="0"/>
              <a:t>Create and maintain a work center calendar, work center calendar exceptions, and non-workdays and holidays.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966913" y="1417639"/>
            <a:ext cx="8229600" cy="2959490"/>
          </a:xfrm>
        </p:spPr>
        <p:txBody>
          <a:bodyPr>
            <a:normAutofit/>
          </a:bodyPr>
          <a:lstStyle/>
          <a:p>
            <a:endParaRPr lang="en-GB" sz="4000" dirty="0"/>
          </a:p>
          <a:p>
            <a:pPr algn="ctr">
              <a:lnSpc>
                <a:spcPct val="150000"/>
              </a:lnSpc>
              <a:buNone/>
            </a:pPr>
            <a:r>
              <a:rPr lang="en-GB" sz="4000" dirty="0">
                <a:hlinkClick r:id="rId3"/>
              </a:rPr>
              <a:t>www.qad.com</a:t>
            </a:r>
            <a:endParaRPr lang="en-GB" sz="4000" dirty="0"/>
          </a:p>
          <a:p>
            <a:pPr algn="ctr">
              <a:lnSpc>
                <a:spcPct val="150000"/>
              </a:lnSpc>
              <a:buNone/>
            </a:pPr>
            <a:r>
              <a:rPr lang="en-GB" sz="2000" dirty="0"/>
              <a:t>© QAD Inc</a:t>
            </a:r>
          </a:p>
        </p:txBody>
      </p:sp>
    </p:spTree>
    <p:extLst>
      <p:ext uri="{BB962C8B-B14F-4D97-AF65-F5344CB8AC3E}">
        <p14:creationId xmlns="" xmlns:p14="http://schemas.microsoft.com/office/powerpoint/2010/main" val="627381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Maintain a Calendars for a Work Center</a:t>
            </a:r>
          </a:p>
          <a:p>
            <a:r>
              <a:rPr lang="en-US" dirty="0" smtClean="0"/>
              <a:t>Key Takeaways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Overview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Understand work center calendars:</a:t>
            </a:r>
          </a:p>
          <a:p>
            <a:pPr lvl="1"/>
            <a:r>
              <a:rPr lang="en-US" sz="2000" dirty="0" smtClean="0"/>
              <a:t>Understand when it is necessary to set up a work center calendar.</a:t>
            </a:r>
          </a:p>
          <a:p>
            <a:pPr lvl="1"/>
            <a:r>
              <a:rPr lang="en-US" sz="2000" dirty="0" smtClean="0"/>
              <a:t>Understand the relationship between a site (or domain) calendar, a work center calendar, and a production line calendar.</a:t>
            </a:r>
          </a:p>
          <a:p>
            <a:r>
              <a:rPr lang="en-US" sz="2400" dirty="0" smtClean="0"/>
              <a:t>Create and maintain a work center.</a:t>
            </a:r>
          </a:p>
          <a:p>
            <a:r>
              <a:rPr lang="en-US" sz="2400" dirty="0" smtClean="0"/>
              <a:t>Create and maintain a work center calendar, work center calendar exceptions, and non-workdays and holidays.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Completed the training for:</a:t>
            </a:r>
          </a:p>
          <a:p>
            <a:pPr lvl="1"/>
            <a:r>
              <a:rPr lang="en-US" dirty="0" smtClean="0"/>
              <a:t>Introduction to Production Calendars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Prerequisites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Business analysts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Implementation managers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Audience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 a Calendar for a Work Center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calendar that is applied to a site also applies to work centers within that site (unless it has not been defined for that work center).</a:t>
            </a:r>
          </a:p>
          <a:p>
            <a:r>
              <a:rPr lang="en-US" sz="2400" dirty="0" smtClean="0"/>
              <a:t>Set up a work center calendar only when the work days, shifts, and/or hours are different for the work center than its site.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Site and Work Center Calendars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 descr="Site Calendar Brow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30" y="3260775"/>
            <a:ext cx="4840346" cy="252726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Work Center Cal Brow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371" y="3244273"/>
            <a:ext cx="6316019" cy="252980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8617017" y="4483329"/>
            <a:ext cx="1390012" cy="124965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094963" y="3781150"/>
            <a:ext cx="2355287" cy="5211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Greater number of  hours for Shift 1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the Domain and Site calendars.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Work Center Calendar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Domain Calendar Brow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41" y="2648706"/>
            <a:ext cx="5842269" cy="258146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Site Calendar Brow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009" y="2652509"/>
            <a:ext cx="4984714" cy="260263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 work center calendar if necessary using Work Center Calendar Maintenance (14.18.1).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Work Center Calendar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 descr="Work Center Cal Brow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282" y="2448940"/>
            <a:ext cx="7692976" cy="3081326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5617386" y="3965399"/>
            <a:ext cx="1749185" cy="1510727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16084" y="5708470"/>
            <a:ext cx="2355287" cy="5211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Greater number of  hours for Shift 1</a:t>
            </a:r>
            <a:endParaRPr lang="en-US" sz="1400" dirty="0"/>
          </a:p>
        </p:txBody>
      </p:sp>
      <p:cxnSp>
        <p:nvCxnSpPr>
          <p:cNvPr id="15" name="Straight Connector 14"/>
          <p:cNvCxnSpPr>
            <a:stCxn id="14" idx="0"/>
            <a:endCxn id="13" idx="2"/>
          </p:cNvCxnSpPr>
          <p:nvPr/>
        </p:nvCxnSpPr>
        <p:spPr>
          <a:xfrm flipH="1" flipV="1">
            <a:off x="6491979" y="5476126"/>
            <a:ext cx="1749" cy="23234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rgbClr val="606060"/>
      </a:dk1>
      <a:lt1>
        <a:sysClr val="window" lastClr="FFFFFF"/>
      </a:lt1>
      <a:dk2>
        <a:srgbClr val="000000"/>
      </a:dk2>
      <a:lt2>
        <a:srgbClr val="D9D9D9"/>
      </a:lt2>
      <a:accent1>
        <a:srgbClr val="5A87C5"/>
      </a:accent1>
      <a:accent2>
        <a:srgbClr val="F79646"/>
      </a:accent2>
      <a:accent3>
        <a:srgbClr val="9BBB59"/>
      </a:accent3>
      <a:accent4>
        <a:srgbClr val="A5A5A5"/>
      </a:accent4>
      <a:accent5>
        <a:srgbClr val="2B2B2B"/>
      </a:accent5>
      <a:accent6>
        <a:srgbClr val="F79646"/>
      </a:accent6>
      <a:hlink>
        <a:srgbClr val="5A87C5"/>
      </a:hlink>
      <a:folHlink>
        <a:srgbClr val="244061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>
              <a:lumMod val="75000"/>
              <a:lumOff val="2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64149</TotalTime>
  <Words>780</Words>
  <Application>Microsoft Office PowerPoint</Application>
  <PresentationFormat>Custom</PresentationFormat>
  <Paragraphs>103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Theme</vt:lpstr>
      <vt:lpstr>Work Center Calendars</vt:lpstr>
      <vt:lpstr>Lesson Overview</vt:lpstr>
      <vt:lpstr>Objectives</vt:lpstr>
      <vt:lpstr>Prerequisites</vt:lpstr>
      <vt:lpstr>Primary Audience</vt:lpstr>
      <vt:lpstr>Maintain a Calendar for a Work Center</vt:lpstr>
      <vt:lpstr>Site and Work Center Calendars</vt:lpstr>
      <vt:lpstr>Set Up Work Center Calendar </vt:lpstr>
      <vt:lpstr>Set Up Work Center Calendar </vt:lpstr>
      <vt:lpstr>Hours, Shifts, Workdays and Work Center Capacity</vt:lpstr>
      <vt:lpstr>Maintain a Work Center Calendar</vt:lpstr>
      <vt:lpstr>Set Up Work Hour and Work Day Exceptions </vt:lpstr>
      <vt:lpstr>Non-Workdays</vt:lpstr>
      <vt:lpstr>Calendar Exceptions and Non-Workdays</vt:lpstr>
      <vt:lpstr>Non-Work Days and Holidays</vt:lpstr>
      <vt:lpstr>Key Takeaways</vt:lpstr>
      <vt:lpstr>Summary</vt:lpstr>
      <vt:lpstr>Questions</vt:lpstr>
      <vt:lpstr>Slide 19</vt:lpstr>
    </vt:vector>
  </TitlesOfParts>
  <Company>PCVGG-GBCF3-72PW4-GRMFK-Q7DD3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Direction - Focus</dc:title>
  <dc:creator>Gordon Fleming</dc:creator>
  <cp:lastModifiedBy>QAD</cp:lastModifiedBy>
  <cp:revision>767</cp:revision>
  <cp:lastPrinted>2013-09-05T16:36:05Z</cp:lastPrinted>
  <dcterms:created xsi:type="dcterms:W3CDTF">2014-01-23T15:40:01Z</dcterms:created>
  <dcterms:modified xsi:type="dcterms:W3CDTF">2017-05-18T23:45:48Z</dcterms:modified>
</cp:coreProperties>
</file>